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4" r:id="rId2"/>
    <p:sldId id="265" r:id="rId3"/>
    <p:sldId id="266" r:id="rId4"/>
    <p:sldId id="27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AADA"/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F2A1C-6354-4222-8DF2-59719AF950B7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B5115C-6E62-4DE8-A4F7-B8D08BC833AF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en-GB" sz="2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TOURIST: Thoracic Umbrella Radiotherapy Study in stage IV NSCLC</a:t>
          </a:r>
          <a:endParaRPr lang="en-US" sz="22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ED03C84-A476-43CC-9A43-211FDE792C0C}" type="parTrans" cxnId="{892A29A2-3859-4D28-B370-0F338FDC223A}">
      <dgm:prSet/>
      <dgm:spPr/>
      <dgm:t>
        <a:bodyPr/>
        <a:lstStyle/>
        <a:p>
          <a:endParaRPr lang="en-US"/>
        </a:p>
      </dgm:t>
    </dgm:pt>
    <dgm:pt modelId="{87B94069-6863-431D-A5EE-6972380EB96B}" type="sibTrans" cxnId="{892A29A2-3859-4D28-B370-0F338FDC223A}">
      <dgm:prSet/>
      <dgm:spPr/>
      <dgm:t>
        <a:bodyPr/>
        <a:lstStyle/>
        <a:p>
          <a:endParaRPr lang="en-US"/>
        </a:p>
      </dgm:t>
    </dgm:pt>
    <dgm:pt modelId="{EE933F42-FCDA-4099-96A9-01B12F7142A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GB" sz="1800" b="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Two </a:t>
          </a:r>
          <a:r>
            <a:rPr lang="en-GB" sz="1800" b="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CSTs are currently recruiting within the TOURIST platform: </a:t>
          </a:r>
          <a:r>
            <a:rPr lang="en-GB" sz="1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PRINCE</a:t>
          </a:r>
          <a:r>
            <a:rPr lang="en-GB" sz="1800" b="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and </a:t>
          </a:r>
          <a:r>
            <a:rPr lang="en-GB" sz="1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QUARTZ LUNG</a:t>
          </a:r>
          <a:endParaRPr lang="en-US" sz="1800" b="1" dirty="0">
            <a:solidFill>
              <a:schemeClr val="bg1"/>
            </a:solidFill>
          </a:endParaRPr>
        </a:p>
      </dgm:t>
    </dgm:pt>
    <dgm:pt modelId="{49C8F49B-3B3D-4B99-96E7-2932B353BF2B}" type="parTrans" cxnId="{B351207F-D74A-4936-87D3-5C9EB4C09147}">
      <dgm:prSet/>
      <dgm:spPr/>
      <dgm:t>
        <a:bodyPr/>
        <a:lstStyle/>
        <a:p>
          <a:endParaRPr lang="en-GB"/>
        </a:p>
      </dgm:t>
    </dgm:pt>
    <dgm:pt modelId="{E149850D-0125-40B6-A91B-A2C977475D6C}" type="sibTrans" cxnId="{B351207F-D74A-4936-87D3-5C9EB4C09147}">
      <dgm:prSet/>
      <dgm:spPr/>
      <dgm:t>
        <a:bodyPr/>
        <a:lstStyle/>
        <a:p>
          <a:endParaRPr lang="en-GB"/>
        </a:p>
      </dgm:t>
    </dgm:pt>
    <dgm:pt modelId="{C9CFFFDE-6C7C-4994-8E54-36EFE26E5BD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34 sites open </a:t>
          </a:r>
        </a:p>
        <a:p>
          <a:pPr>
            <a:spcAft>
              <a:spcPts val="0"/>
            </a:spcAft>
          </a:pPr>
          <a:r>
            <a:rPr lang="en-GB" sz="18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England, Scotland, Wales, Northern Ireland </a:t>
          </a:r>
        </a:p>
        <a:p>
          <a:pPr>
            <a:spcAft>
              <a:spcPts val="0"/>
            </a:spcAft>
          </a:pPr>
          <a:r>
            <a:rPr lang="en-GB" sz="18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Republic of Ireland due to open Feb 2026</a:t>
          </a:r>
        </a:p>
        <a:p>
          <a:pPr>
            <a:spcAft>
              <a:spcPts val="0"/>
            </a:spcAft>
          </a:pPr>
          <a:endParaRPr lang="en-US" sz="1800" b="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AD0A1DF-D25B-4150-B0BB-77597AD35195}" type="parTrans" cxnId="{CA4D5379-EB27-4902-B24B-2CDF2E5AAC1D}">
      <dgm:prSet/>
      <dgm:spPr/>
      <dgm:t>
        <a:bodyPr/>
        <a:lstStyle/>
        <a:p>
          <a:endParaRPr lang="en-GB"/>
        </a:p>
      </dgm:t>
    </dgm:pt>
    <dgm:pt modelId="{9CBB0C73-1AA6-431F-8833-DF5E2E42108C}" type="sibTrans" cxnId="{CA4D5379-EB27-4902-B24B-2CDF2E5AAC1D}">
      <dgm:prSet/>
      <dgm:spPr/>
      <dgm:t>
        <a:bodyPr/>
        <a:lstStyle/>
        <a:p>
          <a:endParaRPr lang="en-GB"/>
        </a:p>
      </dgm:t>
    </dgm:pt>
    <dgm:pt modelId="{058FB8CE-2F1D-45DA-B068-99150FE3F652}">
      <dgm:prSet custT="1"/>
      <dgm:spPr/>
      <dgm:t>
        <a:bodyPr/>
        <a:lstStyle/>
        <a:p>
          <a:r>
            <a:rPr lang="en-GB" sz="18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 use advanced radiotherapy techniques to establish the utility of thoracic radiotherapy in the treatment of stage IV NSCLC</a:t>
          </a:r>
          <a:endParaRPr lang="en-US" sz="1800" b="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92B1D5E-FF60-40AD-8F9E-B4D3F1E81CDE}" type="parTrans" cxnId="{23D54FE1-C6F6-4196-BE85-F18A6C4B532F}">
      <dgm:prSet/>
      <dgm:spPr/>
      <dgm:t>
        <a:bodyPr/>
        <a:lstStyle/>
        <a:p>
          <a:endParaRPr lang="en-GB"/>
        </a:p>
      </dgm:t>
    </dgm:pt>
    <dgm:pt modelId="{8D225A91-0867-40B7-B476-EE3429A59E66}" type="sibTrans" cxnId="{23D54FE1-C6F6-4196-BE85-F18A6C4B532F}">
      <dgm:prSet/>
      <dgm:spPr/>
      <dgm:t>
        <a:bodyPr/>
        <a:lstStyle/>
        <a:p>
          <a:endParaRPr lang="en-GB"/>
        </a:p>
      </dgm:t>
    </dgm:pt>
    <dgm:pt modelId="{88F9EBC3-F9A4-4A84-9950-4F01758F23C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8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Recruiting SWAG CAG Sites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Bath</a:t>
          </a:r>
          <a:r>
            <a:rPr lang="en-US" sz="18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(PI: Dr Ashley Cox) 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GB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Bristol - UHBW</a:t>
          </a:r>
          <a:r>
            <a:rPr lang="en-GB" sz="1800" b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(PI: Dr Waheeda Owadally)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n-US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Somerset – Musgrove Park</a:t>
          </a:r>
          <a:r>
            <a:rPr lang="en-US" sz="1800" b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(PRINCE PI: Dr Julie Walther, QUARTZ LUNG PI: Elinor Barker) </a:t>
          </a:r>
        </a:p>
      </dgm:t>
    </dgm:pt>
    <dgm:pt modelId="{5A54476D-5EC7-49AC-8757-DE64F3227002}" type="parTrans" cxnId="{BB657EA6-4B92-47D6-838E-225D3EB772FE}">
      <dgm:prSet/>
      <dgm:spPr/>
      <dgm:t>
        <a:bodyPr/>
        <a:lstStyle/>
        <a:p>
          <a:endParaRPr lang="en-GB"/>
        </a:p>
      </dgm:t>
    </dgm:pt>
    <dgm:pt modelId="{EAAD0B30-5D0E-41E9-988A-E73B9C3C73FA}" type="sibTrans" cxnId="{BB657EA6-4B92-47D6-838E-225D3EB772FE}">
      <dgm:prSet/>
      <dgm:spPr/>
      <dgm:t>
        <a:bodyPr/>
        <a:lstStyle/>
        <a:p>
          <a:endParaRPr lang="en-GB"/>
        </a:p>
      </dgm:t>
    </dgm:pt>
    <dgm:pt modelId="{E6206419-5B13-4059-B395-98D3B62C0245}" type="pres">
      <dgm:prSet presAssocID="{65DF2A1C-6354-4222-8DF2-59719AF950B7}" presName="vert0" presStyleCnt="0">
        <dgm:presLayoutVars>
          <dgm:dir/>
          <dgm:animOne val="branch"/>
          <dgm:animLvl val="lvl"/>
        </dgm:presLayoutVars>
      </dgm:prSet>
      <dgm:spPr/>
    </dgm:pt>
    <dgm:pt modelId="{FF0C91DA-5155-46E9-8F79-EAF7006EE18E}" type="pres">
      <dgm:prSet presAssocID="{C7B5115C-6E62-4DE8-A4F7-B8D08BC833AF}" presName="thickLine" presStyleLbl="alignNode1" presStyleIdx="0" presStyleCnt="5"/>
      <dgm:spPr/>
    </dgm:pt>
    <dgm:pt modelId="{2DC966CD-43B9-4502-95D4-E9CC855D8A55}" type="pres">
      <dgm:prSet presAssocID="{C7B5115C-6E62-4DE8-A4F7-B8D08BC833AF}" presName="horz1" presStyleCnt="0"/>
      <dgm:spPr/>
    </dgm:pt>
    <dgm:pt modelId="{57AC02D8-884A-481F-9886-14F5404F4EF7}" type="pres">
      <dgm:prSet presAssocID="{C7B5115C-6E62-4DE8-A4F7-B8D08BC833AF}" presName="tx1" presStyleLbl="revTx" presStyleIdx="0" presStyleCnt="5" custLinFactNeighborX="2552" custLinFactNeighborY="-698"/>
      <dgm:spPr/>
    </dgm:pt>
    <dgm:pt modelId="{64CEF44A-DF61-4373-9704-D10B58DD4678}" type="pres">
      <dgm:prSet presAssocID="{C7B5115C-6E62-4DE8-A4F7-B8D08BC833AF}" presName="vert1" presStyleCnt="0"/>
      <dgm:spPr/>
    </dgm:pt>
    <dgm:pt modelId="{0CD7F270-689F-40E3-A876-06FA8C5F1BEC}" type="pres">
      <dgm:prSet presAssocID="{058FB8CE-2F1D-45DA-B068-99150FE3F652}" presName="thickLine" presStyleLbl="alignNode1" presStyleIdx="1" presStyleCnt="5" custLinFactNeighborX="547" custLinFactNeighborY="-21941"/>
      <dgm:spPr/>
    </dgm:pt>
    <dgm:pt modelId="{7F0DB040-D0D9-4D4B-8F19-05BFA0146EF7}" type="pres">
      <dgm:prSet presAssocID="{058FB8CE-2F1D-45DA-B068-99150FE3F652}" presName="horz1" presStyleCnt="0"/>
      <dgm:spPr/>
    </dgm:pt>
    <dgm:pt modelId="{D5CFC925-0565-4A80-BEBA-5BFD14F27772}" type="pres">
      <dgm:prSet presAssocID="{058FB8CE-2F1D-45DA-B068-99150FE3F652}" presName="tx1" presStyleLbl="revTx" presStyleIdx="1" presStyleCnt="5" custLinFactNeighborY="-17797"/>
      <dgm:spPr/>
    </dgm:pt>
    <dgm:pt modelId="{BE7ED815-5180-4198-826D-3AE0BCD973DD}" type="pres">
      <dgm:prSet presAssocID="{058FB8CE-2F1D-45DA-B068-99150FE3F652}" presName="vert1" presStyleCnt="0"/>
      <dgm:spPr/>
    </dgm:pt>
    <dgm:pt modelId="{DCB359F8-ECFC-41C8-8643-8F2E1D1CFD6B}" type="pres">
      <dgm:prSet presAssocID="{EE933F42-FCDA-4099-96A9-01B12F7142AD}" presName="thickLine" presStyleLbl="alignNode1" presStyleIdx="2" presStyleCnt="5" custLinFactNeighborY="-21253"/>
      <dgm:spPr/>
    </dgm:pt>
    <dgm:pt modelId="{90ECEF78-F2ED-4EC0-A9DD-BDF0A4E98217}" type="pres">
      <dgm:prSet presAssocID="{EE933F42-FCDA-4099-96A9-01B12F7142AD}" presName="horz1" presStyleCnt="0"/>
      <dgm:spPr/>
    </dgm:pt>
    <dgm:pt modelId="{A7720B45-8B5A-48E0-BF7E-E1637D68C535}" type="pres">
      <dgm:prSet presAssocID="{EE933F42-FCDA-4099-96A9-01B12F7142AD}" presName="tx1" presStyleLbl="revTx" presStyleIdx="2" presStyleCnt="5" custLinFactNeighborY="-21726"/>
      <dgm:spPr/>
    </dgm:pt>
    <dgm:pt modelId="{E5C1DBA3-EF6F-4B11-ABC2-811A46C002D9}" type="pres">
      <dgm:prSet presAssocID="{EE933F42-FCDA-4099-96A9-01B12F7142AD}" presName="vert1" presStyleCnt="0"/>
      <dgm:spPr/>
    </dgm:pt>
    <dgm:pt modelId="{34AA122E-EFCF-45C7-A4EF-38ADB854132D}" type="pres">
      <dgm:prSet presAssocID="{C9CFFFDE-6C7C-4994-8E54-36EFE26E5BDC}" presName="thickLine" presStyleLbl="alignNode1" presStyleIdx="3" presStyleCnt="5" custLinFactNeighborX="-193" custLinFactNeighborY="-50000"/>
      <dgm:spPr/>
    </dgm:pt>
    <dgm:pt modelId="{1D765D24-AC72-4A1F-A0D4-36DAF7FEA9A8}" type="pres">
      <dgm:prSet presAssocID="{C9CFFFDE-6C7C-4994-8E54-36EFE26E5BDC}" presName="horz1" presStyleCnt="0"/>
      <dgm:spPr/>
    </dgm:pt>
    <dgm:pt modelId="{8F3904FB-296E-4C2B-9416-84C4688838BC}" type="pres">
      <dgm:prSet presAssocID="{C9CFFFDE-6C7C-4994-8E54-36EFE26E5BDC}" presName="tx1" presStyleLbl="revTx" presStyleIdx="3" presStyleCnt="5" custLinFactNeighborX="0" custLinFactNeighborY="98977"/>
      <dgm:spPr/>
    </dgm:pt>
    <dgm:pt modelId="{E4040710-9259-4110-AFF9-5CA699C3650B}" type="pres">
      <dgm:prSet presAssocID="{C9CFFFDE-6C7C-4994-8E54-36EFE26E5BDC}" presName="vert1" presStyleCnt="0"/>
      <dgm:spPr/>
    </dgm:pt>
    <dgm:pt modelId="{5BB7151E-F0DC-49CF-9713-81D59DD9719D}" type="pres">
      <dgm:prSet presAssocID="{88F9EBC3-F9A4-4A84-9950-4F01758F23CF}" presName="thickLine" presStyleLbl="alignNode1" presStyleIdx="4" presStyleCnt="5" custLinFactNeighborX="547" custLinFactNeighborY="531"/>
      <dgm:spPr/>
    </dgm:pt>
    <dgm:pt modelId="{151BFBB6-54C0-44D8-8EB8-0554A2590E13}" type="pres">
      <dgm:prSet presAssocID="{88F9EBC3-F9A4-4A84-9950-4F01758F23CF}" presName="horz1" presStyleCnt="0"/>
      <dgm:spPr/>
    </dgm:pt>
    <dgm:pt modelId="{D71437C6-6FA7-426E-8712-2ABC522F58BC}" type="pres">
      <dgm:prSet presAssocID="{88F9EBC3-F9A4-4A84-9950-4F01758F23CF}" presName="tx1" presStyleLbl="revTx" presStyleIdx="4" presStyleCnt="5" custLinFactY="-42899" custLinFactNeighborY="-100000"/>
      <dgm:spPr/>
    </dgm:pt>
    <dgm:pt modelId="{A19EC794-47E6-47F1-9C0D-864317B2BA21}" type="pres">
      <dgm:prSet presAssocID="{88F9EBC3-F9A4-4A84-9950-4F01758F23CF}" presName="vert1" presStyleCnt="0"/>
      <dgm:spPr/>
    </dgm:pt>
  </dgm:ptLst>
  <dgm:cxnLst>
    <dgm:cxn modelId="{19F36A1C-60F4-4F1C-BFC4-1D376200A437}" type="presOf" srcId="{EE933F42-FCDA-4099-96A9-01B12F7142AD}" destId="{A7720B45-8B5A-48E0-BF7E-E1637D68C535}" srcOrd="0" destOrd="0" presId="urn:microsoft.com/office/officeart/2008/layout/LinedList"/>
    <dgm:cxn modelId="{EB3C1F5B-563A-4635-A3BA-F86283B58F7B}" type="presOf" srcId="{058FB8CE-2F1D-45DA-B068-99150FE3F652}" destId="{D5CFC925-0565-4A80-BEBA-5BFD14F27772}" srcOrd="0" destOrd="0" presId="urn:microsoft.com/office/officeart/2008/layout/LinedList"/>
    <dgm:cxn modelId="{CA4D5379-EB27-4902-B24B-2CDF2E5AAC1D}" srcId="{65DF2A1C-6354-4222-8DF2-59719AF950B7}" destId="{C9CFFFDE-6C7C-4994-8E54-36EFE26E5BDC}" srcOrd="3" destOrd="0" parTransId="{5AD0A1DF-D25B-4150-B0BB-77597AD35195}" sibTransId="{9CBB0C73-1AA6-431F-8833-DF5E2E42108C}"/>
    <dgm:cxn modelId="{B351207F-D74A-4936-87D3-5C9EB4C09147}" srcId="{65DF2A1C-6354-4222-8DF2-59719AF950B7}" destId="{EE933F42-FCDA-4099-96A9-01B12F7142AD}" srcOrd="2" destOrd="0" parTransId="{49C8F49B-3B3D-4B99-96E7-2932B353BF2B}" sibTransId="{E149850D-0125-40B6-A91B-A2C977475D6C}"/>
    <dgm:cxn modelId="{296ABD9C-9004-451E-B23C-9454DA13FF4E}" type="presOf" srcId="{C9CFFFDE-6C7C-4994-8E54-36EFE26E5BDC}" destId="{8F3904FB-296E-4C2B-9416-84C4688838BC}" srcOrd="0" destOrd="0" presId="urn:microsoft.com/office/officeart/2008/layout/LinedList"/>
    <dgm:cxn modelId="{892A29A2-3859-4D28-B370-0F338FDC223A}" srcId="{65DF2A1C-6354-4222-8DF2-59719AF950B7}" destId="{C7B5115C-6E62-4DE8-A4F7-B8D08BC833AF}" srcOrd="0" destOrd="0" parTransId="{7ED03C84-A476-43CC-9A43-211FDE792C0C}" sibTransId="{87B94069-6863-431D-A5EE-6972380EB96B}"/>
    <dgm:cxn modelId="{BB657EA6-4B92-47D6-838E-225D3EB772FE}" srcId="{65DF2A1C-6354-4222-8DF2-59719AF950B7}" destId="{88F9EBC3-F9A4-4A84-9950-4F01758F23CF}" srcOrd="4" destOrd="0" parTransId="{5A54476D-5EC7-49AC-8757-DE64F3227002}" sibTransId="{EAAD0B30-5D0E-41E9-988A-E73B9C3C73FA}"/>
    <dgm:cxn modelId="{E8BB44B6-317D-45BB-A0D5-1D66F33A554A}" type="presOf" srcId="{88F9EBC3-F9A4-4A84-9950-4F01758F23CF}" destId="{D71437C6-6FA7-426E-8712-2ABC522F58BC}" srcOrd="0" destOrd="0" presId="urn:microsoft.com/office/officeart/2008/layout/LinedList"/>
    <dgm:cxn modelId="{05F497CA-997C-455E-AB8E-58E666810A9D}" type="presOf" srcId="{65DF2A1C-6354-4222-8DF2-59719AF950B7}" destId="{E6206419-5B13-4059-B395-98D3B62C0245}" srcOrd="0" destOrd="0" presId="urn:microsoft.com/office/officeart/2008/layout/LinedList"/>
    <dgm:cxn modelId="{61597FD8-D427-484C-8AB0-7DD961625582}" type="presOf" srcId="{C7B5115C-6E62-4DE8-A4F7-B8D08BC833AF}" destId="{57AC02D8-884A-481F-9886-14F5404F4EF7}" srcOrd="0" destOrd="0" presId="urn:microsoft.com/office/officeart/2008/layout/LinedList"/>
    <dgm:cxn modelId="{23D54FE1-C6F6-4196-BE85-F18A6C4B532F}" srcId="{65DF2A1C-6354-4222-8DF2-59719AF950B7}" destId="{058FB8CE-2F1D-45DA-B068-99150FE3F652}" srcOrd="1" destOrd="0" parTransId="{192B1D5E-FF60-40AD-8F9E-B4D3F1E81CDE}" sibTransId="{8D225A91-0867-40B7-B476-EE3429A59E66}"/>
    <dgm:cxn modelId="{E5F2CEA8-1859-4C75-8B7B-D4C6A70422E6}" type="presParOf" srcId="{E6206419-5B13-4059-B395-98D3B62C0245}" destId="{FF0C91DA-5155-46E9-8F79-EAF7006EE18E}" srcOrd="0" destOrd="0" presId="urn:microsoft.com/office/officeart/2008/layout/LinedList"/>
    <dgm:cxn modelId="{1B24AD87-B525-4F59-BA94-6BEFE3AC52C2}" type="presParOf" srcId="{E6206419-5B13-4059-B395-98D3B62C0245}" destId="{2DC966CD-43B9-4502-95D4-E9CC855D8A55}" srcOrd="1" destOrd="0" presId="urn:microsoft.com/office/officeart/2008/layout/LinedList"/>
    <dgm:cxn modelId="{72B3EAE1-6751-4046-BB96-183A4273E790}" type="presParOf" srcId="{2DC966CD-43B9-4502-95D4-E9CC855D8A55}" destId="{57AC02D8-884A-481F-9886-14F5404F4EF7}" srcOrd="0" destOrd="0" presId="urn:microsoft.com/office/officeart/2008/layout/LinedList"/>
    <dgm:cxn modelId="{B975C6FC-A973-4497-A8B7-9A4A659F0700}" type="presParOf" srcId="{2DC966CD-43B9-4502-95D4-E9CC855D8A55}" destId="{64CEF44A-DF61-4373-9704-D10B58DD4678}" srcOrd="1" destOrd="0" presId="urn:microsoft.com/office/officeart/2008/layout/LinedList"/>
    <dgm:cxn modelId="{6CCE3ED2-552E-4F82-A422-DB433362C41A}" type="presParOf" srcId="{E6206419-5B13-4059-B395-98D3B62C0245}" destId="{0CD7F270-689F-40E3-A876-06FA8C5F1BEC}" srcOrd="2" destOrd="0" presId="urn:microsoft.com/office/officeart/2008/layout/LinedList"/>
    <dgm:cxn modelId="{B2ADCBE9-A068-40EC-8DF0-CC4FA6EC9009}" type="presParOf" srcId="{E6206419-5B13-4059-B395-98D3B62C0245}" destId="{7F0DB040-D0D9-4D4B-8F19-05BFA0146EF7}" srcOrd="3" destOrd="0" presId="urn:microsoft.com/office/officeart/2008/layout/LinedList"/>
    <dgm:cxn modelId="{18127E11-94AF-4BFD-B47B-742BDC9BEB3C}" type="presParOf" srcId="{7F0DB040-D0D9-4D4B-8F19-05BFA0146EF7}" destId="{D5CFC925-0565-4A80-BEBA-5BFD14F27772}" srcOrd="0" destOrd="0" presId="urn:microsoft.com/office/officeart/2008/layout/LinedList"/>
    <dgm:cxn modelId="{32D9F1AA-7F80-478C-9D69-C42FE7BFEE33}" type="presParOf" srcId="{7F0DB040-D0D9-4D4B-8F19-05BFA0146EF7}" destId="{BE7ED815-5180-4198-826D-3AE0BCD973DD}" srcOrd="1" destOrd="0" presId="urn:microsoft.com/office/officeart/2008/layout/LinedList"/>
    <dgm:cxn modelId="{4B2C8D82-8467-4ADB-9C3A-82017532AF95}" type="presParOf" srcId="{E6206419-5B13-4059-B395-98D3B62C0245}" destId="{DCB359F8-ECFC-41C8-8643-8F2E1D1CFD6B}" srcOrd="4" destOrd="0" presId="urn:microsoft.com/office/officeart/2008/layout/LinedList"/>
    <dgm:cxn modelId="{17D93BD2-FBAE-4104-A964-E96D1BC246C9}" type="presParOf" srcId="{E6206419-5B13-4059-B395-98D3B62C0245}" destId="{90ECEF78-F2ED-4EC0-A9DD-BDF0A4E98217}" srcOrd="5" destOrd="0" presId="urn:microsoft.com/office/officeart/2008/layout/LinedList"/>
    <dgm:cxn modelId="{0B6BF63A-66A2-42D1-BEE9-3AA51FD496D9}" type="presParOf" srcId="{90ECEF78-F2ED-4EC0-A9DD-BDF0A4E98217}" destId="{A7720B45-8B5A-48E0-BF7E-E1637D68C535}" srcOrd="0" destOrd="0" presId="urn:microsoft.com/office/officeart/2008/layout/LinedList"/>
    <dgm:cxn modelId="{4F5AFB8D-2508-4EE6-8C13-E8B5BAAAA745}" type="presParOf" srcId="{90ECEF78-F2ED-4EC0-A9DD-BDF0A4E98217}" destId="{E5C1DBA3-EF6F-4B11-ABC2-811A46C002D9}" srcOrd="1" destOrd="0" presId="urn:microsoft.com/office/officeart/2008/layout/LinedList"/>
    <dgm:cxn modelId="{DA010D0D-84DF-452E-A3BD-202FC0128052}" type="presParOf" srcId="{E6206419-5B13-4059-B395-98D3B62C0245}" destId="{34AA122E-EFCF-45C7-A4EF-38ADB854132D}" srcOrd="6" destOrd="0" presId="urn:microsoft.com/office/officeart/2008/layout/LinedList"/>
    <dgm:cxn modelId="{DD07AC10-DDF7-4CC2-9D78-9EC4EB45AD59}" type="presParOf" srcId="{E6206419-5B13-4059-B395-98D3B62C0245}" destId="{1D765D24-AC72-4A1F-A0D4-36DAF7FEA9A8}" srcOrd="7" destOrd="0" presId="urn:microsoft.com/office/officeart/2008/layout/LinedList"/>
    <dgm:cxn modelId="{3FD5180B-EB15-4467-9340-7D54B3811982}" type="presParOf" srcId="{1D765D24-AC72-4A1F-A0D4-36DAF7FEA9A8}" destId="{8F3904FB-296E-4C2B-9416-84C4688838BC}" srcOrd="0" destOrd="0" presId="urn:microsoft.com/office/officeart/2008/layout/LinedList"/>
    <dgm:cxn modelId="{51803FE4-33C8-43D3-890D-1DC8C790E333}" type="presParOf" srcId="{1D765D24-AC72-4A1F-A0D4-36DAF7FEA9A8}" destId="{E4040710-9259-4110-AFF9-5CA699C3650B}" srcOrd="1" destOrd="0" presId="urn:microsoft.com/office/officeart/2008/layout/LinedList"/>
    <dgm:cxn modelId="{FA9C26CA-60FD-4A6B-AA34-C44C11B44313}" type="presParOf" srcId="{E6206419-5B13-4059-B395-98D3B62C0245}" destId="{5BB7151E-F0DC-49CF-9713-81D59DD9719D}" srcOrd="8" destOrd="0" presId="urn:microsoft.com/office/officeart/2008/layout/LinedList"/>
    <dgm:cxn modelId="{6241F807-6AF5-45FB-A3DE-9F8D042D800A}" type="presParOf" srcId="{E6206419-5B13-4059-B395-98D3B62C0245}" destId="{151BFBB6-54C0-44D8-8EB8-0554A2590E13}" srcOrd="9" destOrd="0" presId="urn:microsoft.com/office/officeart/2008/layout/LinedList"/>
    <dgm:cxn modelId="{7BFDF50D-F1AB-44E4-AD74-AEA6212D2FB4}" type="presParOf" srcId="{151BFBB6-54C0-44D8-8EB8-0554A2590E13}" destId="{D71437C6-6FA7-426E-8712-2ABC522F58BC}" srcOrd="0" destOrd="0" presId="urn:microsoft.com/office/officeart/2008/layout/LinedList"/>
    <dgm:cxn modelId="{E9E51314-5837-4C02-B958-E297A10D7617}" type="presParOf" srcId="{151BFBB6-54C0-44D8-8EB8-0554A2590E13}" destId="{A19EC794-47E6-47F1-9C0D-864317B2BA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C91DA-5155-46E9-8F79-EAF7006EE18E}">
      <dsp:nvSpPr>
        <dsp:cNvPr id="0" name=""/>
        <dsp:cNvSpPr/>
      </dsp:nvSpPr>
      <dsp:spPr>
        <a:xfrm>
          <a:off x="0" y="596"/>
          <a:ext cx="46645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AC02D8-884A-481F-9886-14F5404F4EF7}">
      <dsp:nvSpPr>
        <dsp:cNvPr id="0" name=""/>
        <dsp:cNvSpPr/>
      </dsp:nvSpPr>
      <dsp:spPr>
        <a:xfrm>
          <a:off x="0" y="0"/>
          <a:ext cx="4664573" cy="9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GB" sz="22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TOURIST: Thoracic Umbrella Radiotherapy Study in stage IV NSCLC</a:t>
          </a:r>
          <a:endParaRPr lang="en-US" sz="22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4664573" cy="976861"/>
      </dsp:txXfrm>
    </dsp:sp>
    <dsp:sp modelId="{0CD7F270-689F-40E3-A876-06FA8C5F1BEC}">
      <dsp:nvSpPr>
        <dsp:cNvPr id="0" name=""/>
        <dsp:cNvSpPr/>
      </dsp:nvSpPr>
      <dsp:spPr>
        <a:xfrm>
          <a:off x="0" y="763124"/>
          <a:ext cx="46645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CFC925-0565-4A80-BEBA-5BFD14F27772}">
      <dsp:nvSpPr>
        <dsp:cNvPr id="0" name=""/>
        <dsp:cNvSpPr/>
      </dsp:nvSpPr>
      <dsp:spPr>
        <a:xfrm>
          <a:off x="0" y="803605"/>
          <a:ext cx="4664573" cy="9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 use advanced radiotherapy techniques to establish the utility of thoracic radiotherapy in the treatment of stage IV NSCLC</a:t>
          </a:r>
          <a:endParaRPr lang="en-US" sz="1800" b="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803605"/>
        <a:ext cx="4664573" cy="976861"/>
      </dsp:txXfrm>
    </dsp:sp>
    <dsp:sp modelId="{DCB359F8-ECFC-41C8-8643-8F2E1D1CFD6B}">
      <dsp:nvSpPr>
        <dsp:cNvPr id="0" name=""/>
        <dsp:cNvSpPr/>
      </dsp:nvSpPr>
      <dsp:spPr>
        <a:xfrm>
          <a:off x="0" y="1746706"/>
          <a:ext cx="46645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720B45-8B5A-48E0-BF7E-E1637D68C535}">
      <dsp:nvSpPr>
        <dsp:cNvPr id="0" name=""/>
        <dsp:cNvSpPr/>
      </dsp:nvSpPr>
      <dsp:spPr>
        <a:xfrm>
          <a:off x="0" y="1742086"/>
          <a:ext cx="4664573" cy="9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Two </a:t>
          </a:r>
          <a:r>
            <a:rPr lang="en-GB" sz="1800" b="0" kern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CSTs are currently recruiting within the TOURIST platform: </a:t>
          </a:r>
          <a:r>
            <a:rPr lang="en-GB" sz="1800" b="1" kern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PRINCE</a:t>
          </a:r>
          <a:r>
            <a:rPr lang="en-GB" sz="1800" b="0" kern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and </a:t>
          </a:r>
          <a:r>
            <a:rPr lang="en-GB" sz="1800" b="1" kern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QUARTZ LUNG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0" y="1742086"/>
        <a:ext cx="4664573" cy="976861"/>
      </dsp:txXfrm>
    </dsp:sp>
    <dsp:sp modelId="{34AA122E-EFCF-45C7-A4EF-38ADB854132D}">
      <dsp:nvSpPr>
        <dsp:cNvPr id="0" name=""/>
        <dsp:cNvSpPr/>
      </dsp:nvSpPr>
      <dsp:spPr>
        <a:xfrm>
          <a:off x="0" y="2442750"/>
          <a:ext cx="46645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3904FB-296E-4C2B-9416-84C4688838BC}">
      <dsp:nvSpPr>
        <dsp:cNvPr id="0" name=""/>
        <dsp:cNvSpPr/>
      </dsp:nvSpPr>
      <dsp:spPr>
        <a:xfrm>
          <a:off x="0" y="3898048"/>
          <a:ext cx="4664573" cy="9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34 sites open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England, Scotland, Wales, Northern Ireland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800" b="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Republic of Ireland due to open Feb 2026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0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898048"/>
        <a:ext cx="4664573" cy="976861"/>
      </dsp:txXfrm>
    </dsp:sp>
    <dsp:sp modelId="{5BB7151E-F0DC-49CF-9713-81D59DD9719D}">
      <dsp:nvSpPr>
        <dsp:cNvPr id="0" name=""/>
        <dsp:cNvSpPr/>
      </dsp:nvSpPr>
      <dsp:spPr>
        <a:xfrm>
          <a:off x="0" y="3913229"/>
          <a:ext cx="46645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1437C6-6FA7-426E-8712-2ABC522F58BC}">
      <dsp:nvSpPr>
        <dsp:cNvPr id="0" name=""/>
        <dsp:cNvSpPr/>
      </dsp:nvSpPr>
      <dsp:spPr>
        <a:xfrm>
          <a:off x="0" y="2512116"/>
          <a:ext cx="4664573" cy="9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800" b="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Recruiting SWAG CAG Sites </a:t>
          </a:r>
        </a:p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Bath</a:t>
          </a:r>
          <a:r>
            <a:rPr lang="en-US" sz="1800" b="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(PI: Dr Ashley Cox)  </a:t>
          </a:r>
        </a:p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GB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Bristol - UHBW</a:t>
          </a:r>
          <a:r>
            <a:rPr lang="en-GB" sz="18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(PI: Dr Waheeda Owadally)</a:t>
          </a:r>
        </a:p>
        <a:p>
          <a:pPr marL="0" lvl="0" indent="0" algn="l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Somerset – Musgrove Park</a:t>
          </a:r>
          <a:r>
            <a:rPr lang="en-US" sz="1800" b="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(PRINCE PI: Dr Julie Walther, QUARTZ LUNG PI: Elinor Barker) </a:t>
          </a:r>
        </a:p>
      </dsp:txBody>
      <dsp:txXfrm>
        <a:off x="0" y="2512116"/>
        <a:ext cx="4664573" cy="976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2260-4949-412A-87B9-5F516F86B9C7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21FBF-56FE-4409-AEDA-835AFEBDF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39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8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69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1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28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760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1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9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64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8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96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96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11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4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53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4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95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3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097E98C-B411-47D3-A700-174AEF4ABA2A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654EC1F-25B2-4087-8566-5164D90B3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9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youtu.be/IpN48GEILV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EDCB31-273A-BC07-A294-8DDA8C52F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2C71BEEE-2A04-4630-8841-1AE546F1F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30E60FE8-A77A-44EE-B7E3-81B01B837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412B22F-25D2-40A9-BC17-BA6104E03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587536" y="274707"/>
            <a:ext cx="6053670" cy="6308587"/>
          </a:xfrm>
          <a:custGeom>
            <a:avLst/>
            <a:gdLst>
              <a:gd name="connsiteX0" fmla="*/ 6053670 w 6053670"/>
              <a:gd name="connsiteY0" fmla="*/ 1098 h 6308587"/>
              <a:gd name="connsiteX1" fmla="*/ 6053670 w 6053670"/>
              <a:gd name="connsiteY1" fmla="*/ 391760 h 6308587"/>
              <a:gd name="connsiteX2" fmla="*/ 6053670 w 6053670"/>
              <a:gd name="connsiteY2" fmla="*/ 1254558 h 6308587"/>
              <a:gd name="connsiteX3" fmla="*/ 6053670 w 6053670"/>
              <a:gd name="connsiteY3" fmla="*/ 6308587 h 6308587"/>
              <a:gd name="connsiteX4" fmla="*/ 0 w 6053670"/>
              <a:gd name="connsiteY4" fmla="*/ 6308587 h 6308587"/>
              <a:gd name="connsiteX5" fmla="*/ 0 w 6053670"/>
              <a:gd name="connsiteY5" fmla="*/ 1249853 h 6308587"/>
              <a:gd name="connsiteX6" fmla="*/ 0 w 6053670"/>
              <a:gd name="connsiteY6" fmla="*/ 391760 h 6308587"/>
              <a:gd name="connsiteX7" fmla="*/ 0 w 6053670"/>
              <a:gd name="connsiteY7" fmla="*/ 0 h 6308587"/>
              <a:gd name="connsiteX8" fmla="*/ 35717 w 6053670"/>
              <a:gd name="connsiteY8" fmla="*/ 5488 h 6308587"/>
              <a:gd name="connsiteX9" fmla="*/ 140445 w 6053670"/>
              <a:gd name="connsiteY9" fmla="*/ 21641 h 6308587"/>
              <a:gd name="connsiteX10" fmla="*/ 216722 w 6053670"/>
              <a:gd name="connsiteY10" fmla="*/ 32932 h 6308587"/>
              <a:gd name="connsiteX11" fmla="*/ 307527 w 6053670"/>
              <a:gd name="connsiteY11" fmla="*/ 44850 h 6308587"/>
              <a:gd name="connsiteX12" fmla="*/ 415282 w 6053670"/>
              <a:gd name="connsiteY12" fmla="*/ 59121 h 6308587"/>
              <a:gd name="connsiteX13" fmla="*/ 534539 w 6053670"/>
              <a:gd name="connsiteY13" fmla="*/ 74175 h 6308587"/>
              <a:gd name="connsiteX14" fmla="*/ 668931 w 6053670"/>
              <a:gd name="connsiteY14" fmla="*/ 90014 h 6308587"/>
              <a:gd name="connsiteX15" fmla="*/ 815430 w 6053670"/>
              <a:gd name="connsiteY15" fmla="*/ 106794 h 6308587"/>
              <a:gd name="connsiteX16" fmla="*/ 974641 w 6053670"/>
              <a:gd name="connsiteY16" fmla="*/ 123574 h 6308587"/>
              <a:gd name="connsiteX17" fmla="*/ 1144144 w 6053670"/>
              <a:gd name="connsiteY17" fmla="*/ 140667 h 6308587"/>
              <a:gd name="connsiteX18" fmla="*/ 1326965 w 6053670"/>
              <a:gd name="connsiteY18" fmla="*/ 156506 h 6308587"/>
              <a:gd name="connsiteX19" fmla="*/ 1518261 w 6053670"/>
              <a:gd name="connsiteY19" fmla="*/ 171717 h 6308587"/>
              <a:gd name="connsiteX20" fmla="*/ 1720453 w 6053670"/>
              <a:gd name="connsiteY20" fmla="*/ 185518 h 6308587"/>
              <a:gd name="connsiteX21" fmla="*/ 1931121 w 6053670"/>
              <a:gd name="connsiteY21" fmla="*/ 198690 h 6308587"/>
              <a:gd name="connsiteX22" fmla="*/ 2150869 w 6053670"/>
              <a:gd name="connsiteY22" fmla="*/ 211079 h 6308587"/>
              <a:gd name="connsiteX23" fmla="*/ 2263467 w 6053670"/>
              <a:gd name="connsiteY23" fmla="*/ 215470 h 6308587"/>
              <a:gd name="connsiteX24" fmla="*/ 2378487 w 6053670"/>
              <a:gd name="connsiteY24" fmla="*/ 220332 h 6308587"/>
              <a:gd name="connsiteX25" fmla="*/ 2495323 w 6053670"/>
              <a:gd name="connsiteY25" fmla="*/ 224879 h 6308587"/>
              <a:gd name="connsiteX26" fmla="*/ 2612764 w 6053670"/>
              <a:gd name="connsiteY26" fmla="*/ 227859 h 6308587"/>
              <a:gd name="connsiteX27" fmla="*/ 2732627 w 6053670"/>
              <a:gd name="connsiteY27" fmla="*/ 230525 h 6308587"/>
              <a:gd name="connsiteX28" fmla="*/ 2853700 w 6053670"/>
              <a:gd name="connsiteY28" fmla="*/ 233348 h 6308587"/>
              <a:gd name="connsiteX29" fmla="*/ 2977195 w 6053670"/>
              <a:gd name="connsiteY29" fmla="*/ 235229 h 6308587"/>
              <a:gd name="connsiteX30" fmla="*/ 3101901 w 6053670"/>
              <a:gd name="connsiteY30" fmla="*/ 235229 h 6308587"/>
              <a:gd name="connsiteX31" fmla="*/ 3227817 w 6053670"/>
              <a:gd name="connsiteY31" fmla="*/ 236170 h 6308587"/>
              <a:gd name="connsiteX32" fmla="*/ 3354944 w 6053670"/>
              <a:gd name="connsiteY32" fmla="*/ 235229 h 6308587"/>
              <a:gd name="connsiteX33" fmla="*/ 3483887 w 6053670"/>
              <a:gd name="connsiteY33" fmla="*/ 233348 h 6308587"/>
              <a:gd name="connsiteX34" fmla="*/ 3612830 w 6053670"/>
              <a:gd name="connsiteY34" fmla="*/ 231623 h 6308587"/>
              <a:gd name="connsiteX35" fmla="*/ 3743590 w 6053670"/>
              <a:gd name="connsiteY35" fmla="*/ 227859 h 6308587"/>
              <a:gd name="connsiteX36" fmla="*/ 3875560 w 6053670"/>
              <a:gd name="connsiteY36" fmla="*/ 223938 h 6308587"/>
              <a:gd name="connsiteX37" fmla="*/ 4007530 w 6053670"/>
              <a:gd name="connsiteY37" fmla="*/ 219391 h 6308587"/>
              <a:gd name="connsiteX38" fmla="*/ 4140710 w 6053670"/>
              <a:gd name="connsiteY38" fmla="*/ 212961 h 6308587"/>
              <a:gd name="connsiteX39" fmla="*/ 4275102 w 6053670"/>
              <a:gd name="connsiteY39" fmla="*/ 205277 h 6308587"/>
              <a:gd name="connsiteX40" fmla="*/ 4410098 w 6053670"/>
              <a:gd name="connsiteY40" fmla="*/ 197907 h 6308587"/>
              <a:gd name="connsiteX41" fmla="*/ 4545096 w 6053670"/>
              <a:gd name="connsiteY41" fmla="*/ 188498 h 6308587"/>
              <a:gd name="connsiteX42" fmla="*/ 4681909 w 6053670"/>
              <a:gd name="connsiteY42" fmla="*/ 177207 h 6308587"/>
              <a:gd name="connsiteX43" fmla="*/ 4816905 w 6053670"/>
              <a:gd name="connsiteY43" fmla="*/ 165916 h 6308587"/>
              <a:gd name="connsiteX44" fmla="*/ 4954323 w 6053670"/>
              <a:gd name="connsiteY44" fmla="*/ 152899 h 6308587"/>
              <a:gd name="connsiteX45" fmla="*/ 5092347 w 6053670"/>
              <a:gd name="connsiteY45" fmla="*/ 138629 h 6308587"/>
              <a:gd name="connsiteX46" fmla="*/ 5228555 w 6053670"/>
              <a:gd name="connsiteY46" fmla="*/ 123574 h 6308587"/>
              <a:gd name="connsiteX47" fmla="*/ 5366578 w 6053670"/>
              <a:gd name="connsiteY47" fmla="*/ 106010 h 6308587"/>
              <a:gd name="connsiteX48" fmla="*/ 5503997 w 6053670"/>
              <a:gd name="connsiteY48" fmla="*/ 87192 h 6308587"/>
              <a:gd name="connsiteX49" fmla="*/ 5642020 w 6053670"/>
              <a:gd name="connsiteY49" fmla="*/ 68530 h 6308587"/>
              <a:gd name="connsiteX50" fmla="*/ 5779438 w 6053670"/>
              <a:gd name="connsiteY50" fmla="*/ 46733 h 6308587"/>
              <a:gd name="connsiteX51" fmla="*/ 5916251 w 6053670"/>
              <a:gd name="connsiteY51" fmla="*/ 24464 h 630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6308587">
                <a:moveTo>
                  <a:pt x="6053670" y="1098"/>
                </a:moveTo>
                <a:lnTo>
                  <a:pt x="6053670" y="391760"/>
                </a:lnTo>
                <a:lnTo>
                  <a:pt x="6053670" y="1254558"/>
                </a:lnTo>
                <a:lnTo>
                  <a:pt x="6053670" y="6308587"/>
                </a:lnTo>
                <a:lnTo>
                  <a:pt x="0" y="6308587"/>
                </a:lnTo>
                <a:lnTo>
                  <a:pt x="0" y="1249853"/>
                </a:lnTo>
                <a:lnTo>
                  <a:pt x="0" y="39176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C03626F0-2392-4179-A852-925A78C9D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971630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9BB37-35E2-8187-A76F-A2A12413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4664573" cy="1622322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E"/>
                </a:solidFill>
              </a:rPr>
              <a:t>TOURIST PLATFORM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0A094-ACF4-21A4-0531-11AF27392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10" y="4541730"/>
            <a:ext cx="2653271" cy="67658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62EBB84-F459-4D04-91C5-290D60EF3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E5F95D-AE1C-0BBE-285B-14FB06C00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250" y="6057327"/>
            <a:ext cx="8300809" cy="767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B2949B-7688-495E-7D44-92C231C45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733" y="2178288"/>
            <a:ext cx="3199811" cy="1015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CA9B0F-D810-4B43-F1D3-878446C4D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 r="1361" b="4990"/>
          <a:stretch>
            <a:fillRect/>
          </a:stretch>
        </p:blipFill>
        <p:spPr bwMode="auto">
          <a:xfrm>
            <a:off x="2383471" y="3654362"/>
            <a:ext cx="2653271" cy="6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47D0645C-5CB1-8D32-2C70-C382BED89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995197"/>
              </p:ext>
            </p:extLst>
          </p:nvPr>
        </p:nvGraphicFramePr>
        <p:xfrm>
          <a:off x="6459036" y="1171827"/>
          <a:ext cx="4664573" cy="488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3B8F9E8D-BDE3-790B-BE76-0B64FA8BE843}"/>
              </a:ext>
            </a:extLst>
          </p:cNvPr>
          <p:cNvSpPr/>
          <p:nvPr/>
        </p:nvSpPr>
        <p:spPr>
          <a:xfrm>
            <a:off x="6459036" y="6047526"/>
            <a:ext cx="4664573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41CB8-7A50-7128-B398-5B05A9248726}"/>
              </a:ext>
            </a:extLst>
          </p:cNvPr>
          <p:cNvSpPr txBox="1"/>
          <p:nvPr/>
        </p:nvSpPr>
        <p:spPr>
          <a:xfrm>
            <a:off x="310551" y="6455836"/>
            <a:ext cx="3295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TOURIST SWAG CAG 2026 Slides v1, 27-Jan-2026</a:t>
            </a:r>
            <a:r>
              <a:rPr lang="en-GB" sz="1000" dirty="0"/>
              <a:t>T </a:t>
            </a:r>
          </a:p>
        </p:txBody>
      </p:sp>
    </p:spTree>
    <p:extLst>
      <p:ext uri="{BB962C8B-B14F-4D97-AF65-F5344CB8AC3E}">
        <p14:creationId xmlns:p14="http://schemas.microsoft.com/office/powerpoint/2010/main" val="95251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429890-BBED-EC55-E3D1-10F32CC58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FBED7E-A028-999E-B873-36CAF4B45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30" y="40886"/>
            <a:ext cx="10194395" cy="67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3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1514-1E8F-C1CE-C2B3-93FBED73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TOURIST – PRINCE and QUARTZ LUNG</a:t>
            </a:r>
            <a:b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D7EEB-3488-7252-A2CB-EC6CEA2C1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764" y="4650202"/>
            <a:ext cx="10340660" cy="1707465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TOURIST is looking for more sites to take part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aware of the trials and consider potential patients at MDTs and clinics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relevant colleagues aware of the trials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questions about the trial, contact SCTU TOURIST Team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en-GB" sz="2400" u="sng" dirty="0">
              <a:solidFill>
                <a:srgbClr val="065FD4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2400" u="sng" dirty="0">
              <a:solidFill>
                <a:srgbClr val="065FD4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2400" u="sng" dirty="0">
              <a:solidFill>
                <a:srgbClr val="065FD4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en-GB" sz="2400" u="sng" dirty="0">
              <a:solidFill>
                <a:srgbClr val="065FD4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u="sng" dirty="0">
              <a:solidFill>
                <a:srgbClr val="065FD4"/>
              </a:solidFill>
              <a:latin typeface="Aptos" panose="020B00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3BE01-0D66-A31B-F457-A301814D0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06" y="2428796"/>
            <a:ext cx="1420295" cy="142029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C036E3-6266-AE73-6B4A-0119B354EDE9}"/>
              </a:ext>
            </a:extLst>
          </p:cNvPr>
          <p:cNvSpPr txBox="1">
            <a:spLocks/>
          </p:cNvSpPr>
          <p:nvPr/>
        </p:nvSpPr>
        <p:spPr>
          <a:xfrm>
            <a:off x="5965094" y="2428796"/>
            <a:ext cx="5782100" cy="14155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For more information</a:t>
            </a:r>
          </a:p>
          <a:p>
            <a:pPr marL="0" indent="0">
              <a:spcBef>
                <a:spcPts val="0"/>
              </a:spcBef>
              <a:buNone/>
            </a:pPr>
            <a:endParaRPr lang="en-GB" sz="10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Email: tourist@soton.ac.uk</a:t>
            </a:r>
            <a:endParaRPr lang="en-GB" sz="2400" u="sng" dirty="0">
              <a:solidFill>
                <a:srgbClr val="065FD4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42989F-788C-081D-77D1-687EEF64F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619" y="2542705"/>
            <a:ext cx="1199266" cy="118773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7A0486-689C-2AEB-1923-F1DF57DB82E9}"/>
              </a:ext>
            </a:extLst>
          </p:cNvPr>
          <p:cNvSpPr txBox="1">
            <a:spLocks/>
          </p:cNvSpPr>
          <p:nvPr/>
        </p:nvSpPr>
        <p:spPr>
          <a:xfrm>
            <a:off x="444806" y="2433539"/>
            <a:ext cx="5327921" cy="14155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Infographic</a:t>
            </a:r>
            <a:endParaRPr lang="en-GB" sz="24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r">
              <a:spcBef>
                <a:spcPts val="0"/>
              </a:spcBef>
              <a:buFont typeface="Wingdings 3" charset="2"/>
              <a:buNone/>
            </a:pPr>
            <a:endParaRPr lang="en-GB" sz="1000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r">
              <a:spcBef>
                <a:spcPts val="0"/>
              </a:spcBef>
              <a:buFont typeface="Wingdings 3" charset="2"/>
              <a:buNone/>
            </a:pPr>
            <a:r>
              <a:rPr lang="en-GB" sz="2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https://youtu.be/IpN48GEILV4</a:t>
            </a:r>
            <a:endParaRPr lang="en-GB" sz="2400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u="sng" dirty="0">
              <a:solidFill>
                <a:srgbClr val="065FD4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2400" u="sng" dirty="0">
              <a:solidFill>
                <a:srgbClr val="065FD4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GB" sz="2400" u="sng" dirty="0">
              <a:solidFill>
                <a:srgbClr val="065FD4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GB" sz="2400" u="sng" dirty="0">
              <a:solidFill>
                <a:srgbClr val="065FD4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en-GB" sz="2400" u="sng" dirty="0">
              <a:solidFill>
                <a:srgbClr val="065FD4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en-GB" u="sng" dirty="0">
              <a:solidFill>
                <a:srgbClr val="065FD4"/>
              </a:solidFill>
              <a:latin typeface="Aptos" panose="020B0004020202020204" pitchFamily="34" charset="0"/>
            </a:endParaRP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FC864B-EC89-1E10-3CED-2F68CCBB0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440" y="3747773"/>
            <a:ext cx="1274942" cy="907171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9764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04C4-98A5-A1B9-3868-5F3DE2CE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EBEBEB"/>
                </a:solidFill>
              </a:rPr>
              <a:t>TOURIST in practice – key take-home messages</a:t>
            </a:r>
            <a:br>
              <a:rPr lang="en-GB" sz="2000" dirty="0">
                <a:solidFill>
                  <a:srgbClr val="EBEBEB"/>
                </a:solidFill>
              </a:rPr>
            </a:br>
            <a:endParaRPr lang="en-GB" sz="2000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B1164-15FE-AB6C-4AF2-23686C83C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500" dirty="0"/>
              <a:t>TOURIST enables </a:t>
            </a:r>
            <a:r>
              <a:rPr lang="en-GB" sz="1500" b="1" dirty="0"/>
              <a:t>individualised use of palliative radiotherapy</a:t>
            </a:r>
            <a:r>
              <a:rPr lang="en-GB" sz="1500" dirty="0"/>
              <a:t> alongside modern systemic therapy</a:t>
            </a:r>
          </a:p>
          <a:p>
            <a:pPr>
              <a:lnSpc>
                <a:spcPct val="90000"/>
              </a:lnSpc>
            </a:pPr>
            <a:r>
              <a:rPr lang="en-GB" sz="1500" b="1" dirty="0"/>
              <a:t>QUARTZ</a:t>
            </a:r>
            <a:r>
              <a:rPr lang="en-GB" sz="1500" dirty="0"/>
              <a:t>: an option for patients </a:t>
            </a:r>
            <a:r>
              <a:rPr lang="en-GB" sz="1500" b="1" dirty="0"/>
              <a:t>unfit for systemic treatment</a:t>
            </a:r>
            <a:r>
              <a:rPr lang="en-GB" sz="1500" dirty="0"/>
              <a:t>, focusing on symptom control and quality of life</a:t>
            </a:r>
          </a:p>
          <a:p>
            <a:pPr>
              <a:lnSpc>
                <a:spcPct val="90000"/>
              </a:lnSpc>
            </a:pPr>
            <a:r>
              <a:rPr lang="en-GB" sz="1500" b="1" dirty="0"/>
              <a:t>PRINCE</a:t>
            </a:r>
            <a:r>
              <a:rPr lang="en-GB" sz="1500" dirty="0"/>
              <a:t>: integrates </a:t>
            </a:r>
            <a:r>
              <a:rPr lang="en-GB" sz="1500" b="1" dirty="0"/>
              <a:t>palliative thoracic radiotherapy</a:t>
            </a:r>
            <a:r>
              <a:rPr lang="en-GB" sz="1500" dirty="0"/>
              <a:t> alongside chemo-immunotherapy</a:t>
            </a:r>
          </a:p>
          <a:p>
            <a:pPr>
              <a:lnSpc>
                <a:spcPct val="90000"/>
              </a:lnSpc>
            </a:pPr>
            <a:r>
              <a:rPr lang="en-GB" sz="1500" dirty="0"/>
              <a:t>Early identification of eligible patients at </a:t>
            </a:r>
            <a:r>
              <a:rPr lang="en-GB" sz="1500" b="1" dirty="0"/>
              <a:t>MDT and clinic</a:t>
            </a:r>
            <a:r>
              <a:rPr lang="en-GB" sz="1500" dirty="0"/>
              <a:t> is key to maximising trial access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GB" sz="1500" dirty="0"/>
            </a:br>
            <a:endParaRPr lang="en-GB" sz="1500" dirty="0"/>
          </a:p>
        </p:txBody>
      </p:sp>
      <p:pic>
        <p:nvPicPr>
          <p:cNvPr id="7" name="Graphic 6" descr="An open book">
            <a:extLst>
              <a:ext uri="{FF2B5EF4-FFF2-40B4-BE49-F238E27FC236}">
                <a16:creationId xmlns:a16="http://schemas.microsoft.com/office/drawing/2014/main" id="{F85224F8-300E-7FE9-735B-536B4B275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7013" y="2775951"/>
            <a:ext cx="3067163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086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2351</TotalTime>
  <Words>249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Century Gothic</vt:lpstr>
      <vt:lpstr>Wingdings</vt:lpstr>
      <vt:lpstr>Wingdings 3</vt:lpstr>
      <vt:lpstr>Ion Boardroom</vt:lpstr>
      <vt:lpstr>TOURIST PLATFORM OVERVIEW</vt:lpstr>
      <vt:lpstr>PowerPoint Presentation</vt:lpstr>
      <vt:lpstr>TOURIST – PRINCE and QUARTZ LUNG What can you do?</vt:lpstr>
      <vt:lpstr>TOURIST in practice – key take-home messages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Izabela Eberhart</dc:creator>
  <cp:lastModifiedBy>Helen Dunderdale</cp:lastModifiedBy>
  <cp:revision>62</cp:revision>
  <dcterms:created xsi:type="dcterms:W3CDTF">2024-09-05T12:05:57Z</dcterms:created>
  <dcterms:modified xsi:type="dcterms:W3CDTF">2026-02-03T16:50:35Z</dcterms:modified>
</cp:coreProperties>
</file>