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83" r:id="rId13"/>
    <p:sldId id="266" r:id="rId14"/>
    <p:sldId id="281" r:id="rId15"/>
    <p:sldId id="271" r:id="rId16"/>
    <p:sldId id="2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28B4-9C3D-B16E-3647-FE2F780F6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BD098-37E8-B9FD-CB58-0621D9A89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ED5B9-593E-D195-48B6-53D9F2FA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4BE4F-5A70-2D30-0EE0-D46D27F2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33A8B-5F79-6E14-C000-505D2BC44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1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F6D8-4F85-81AD-E2A7-12CFD18B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1DFE4-748F-3AC5-8563-DC55539A9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5F8B-1C64-AC4E-E722-2FFAB202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F187E-1B88-AF59-8720-F9082285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2100-1052-E477-B184-8D00A2BCB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3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DC79FC-ABC9-7A91-2027-63013EF0F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0E4C8-33BF-F7B6-F48F-F8037F8A9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D0ED-5235-9FC0-FD05-132038EF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293D-A5D7-0787-1B97-CEFEB3A0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D495D-7574-BC11-EB52-C3EE3706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FAA0B-BA5B-F240-D367-FDA9352E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BF86-4372-9DED-5B18-A55DFFEFD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39A95-166F-2EC5-AAEC-5716D1A69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E737C-ADC6-DBB5-4B42-097305704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A011C-0343-54A5-97E4-B16AF593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1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443F-9AC7-B3EE-55FA-B373A817A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1E096-EFFB-881B-CB37-E43C35906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65710-357C-C337-E5E0-8EE0D09A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5E0E-7BAB-DE62-82D4-12CE58A5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298C9-C815-1318-9D8B-0AA304ADC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8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77AB8-BFBA-92AB-7FE5-F5E6FFC5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8E9E6-04CA-8B85-362A-2B84F5A28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00022-0555-10FA-8272-091B3140E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AA96-CBC6-F032-B08B-B02CF385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02F9A-C956-DA7B-6DBB-3BAB7436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CCDBC-0C5A-64B9-DAF9-044A2A17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D49D-D703-0827-DD47-EABAB893C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E0903-6B48-0AE7-2EEC-D83E10DB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B647C-4816-82DC-DF50-94035BE0D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FA2F7-FCF7-B656-F074-918A95E97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E7001-1422-5285-1024-D54D6ECBD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AC89B0-E4A5-D1EC-97DB-CAA6D22D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FCAA8C-FE6D-45DF-591D-EEA9DF8D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50447-9886-AC3F-AB4F-482E9F53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2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59FD-2FF3-D40C-2E40-6A068DF8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A0D77-77A5-E801-CC7E-BE8C5E83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EA92C-6AD1-E699-CEDD-B3745DFD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A93EB-C621-A25F-1090-1BD724B95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E673D-868E-240B-19D9-EFFDEB50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FE85A-E38C-C6F2-F9DC-AD142C38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8FE9-ABAF-F368-A0EF-6E28EA7C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1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E3232-94F5-423E-166D-D39F9301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85F5B-2D58-4E00-842B-B34D3A2CB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9D0DF-EF48-22B7-B17E-0D2093A83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ED01E-72B4-7B5C-BC95-2BD3A15D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9EF69-87A9-D2C5-AC0F-25DCBDB0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D212E-5AD8-0EC2-2EEA-4BA48AB6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4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B623F-45C7-1A91-D1E2-4813A713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36049-6381-069B-F8FC-D8D86E3F0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CF33B-D09A-2279-CF1E-89ACEC53A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0EBB4-FE6A-C207-EE8E-8A5E27FD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D25DF-B1E9-A1DE-09F8-35AE70B65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2B5C8-6701-0344-93FB-0831CFC6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B4526-7922-1B45-4A3E-CF2B01EE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89964-37A0-8BEF-EE9B-58BC071C0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21475-07D4-97FB-45DC-CC0929448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90B9-B18B-4D47-B44A-8F08713E4A3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62CC5-B586-DBC3-F8FF-FECFE5192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3EB0D-2D87-943E-D291-026BC1038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3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5DBFE86-C38B-CCD9-EC3A-A790832E1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3FC885-9872-16F7-FF89-629E842CCEC0}"/>
              </a:ext>
            </a:extLst>
          </p:cNvPr>
          <p:cNvSpPr txBox="1"/>
          <p:nvPr/>
        </p:nvSpPr>
        <p:spPr>
          <a:xfrm>
            <a:off x="520700" y="1838961"/>
            <a:ext cx="10881360" cy="378565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National Cancer Patient Experience Survey Results (2024)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Urology Clinical Advisory Group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</a:rPr>
              <a:t>Friday 29</a:t>
            </a:r>
            <a:r>
              <a:rPr lang="en-GB" sz="2800" b="1" baseline="30000" dirty="0">
                <a:solidFill>
                  <a:schemeClr val="bg1"/>
                </a:solidFill>
              </a:rPr>
              <a:t>th</a:t>
            </a:r>
            <a:r>
              <a:rPr lang="en-GB" sz="2800" b="1" dirty="0">
                <a:solidFill>
                  <a:schemeClr val="bg1"/>
                </a:solidFill>
              </a:rPr>
              <a:t> January 2026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725AC5-B9BD-3B84-A13F-545DC89D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132855-67E7-4587-E875-4B80C71A0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7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A661DE-CF61-A259-3E33-C7CFD133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344" y="1434801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Variations by tumour site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9E1536-52E0-3670-775C-0FA33771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344" y="2945921"/>
            <a:ext cx="10515600" cy="4286170"/>
          </a:xfrm>
        </p:spPr>
        <p:txBody>
          <a:bodyPr>
            <a:normAutofit/>
          </a:bodyPr>
          <a:lstStyle/>
          <a:p>
            <a:r>
              <a:rPr lang="en-GB" sz="1800" dirty="0"/>
              <a:t>Comparison between tumour sites</a:t>
            </a:r>
          </a:p>
          <a:p>
            <a:pPr lvl="1"/>
            <a:r>
              <a:rPr lang="en-GB" sz="1800" dirty="0"/>
              <a:t>Some significant variation in scores (e.g. &gt;30%)</a:t>
            </a:r>
          </a:p>
          <a:p>
            <a:pPr lvl="1"/>
            <a:r>
              <a:rPr lang="en-GB" sz="1800" dirty="0"/>
              <a:t>Significant variation in numbers of responses</a:t>
            </a:r>
          </a:p>
          <a:p>
            <a:pPr lvl="1"/>
            <a:r>
              <a:rPr lang="en-GB" sz="1800" dirty="0"/>
              <a:t>Caution in making these comparisons and interpreting results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10B96D-F79A-F964-000A-A243CA7E3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9CDC78-55D3-051C-D8C7-A35E31480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170" y="208566"/>
            <a:ext cx="1354348" cy="147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34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78FD2E1-E355-E76D-D684-130B75202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211" y="700963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SWAG Urology lowest scores           ≤ 60%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B358677-7DEF-2A27-78FC-0994790AC7E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2869300"/>
              </p:ext>
            </p:extLst>
          </p:nvPr>
        </p:nvGraphicFramePr>
        <p:xfrm>
          <a:off x="577970" y="1565352"/>
          <a:ext cx="10706819" cy="428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39">
                  <a:extLst>
                    <a:ext uri="{9D8B030D-6E8A-4147-A177-3AD203B41FA5}">
                      <a16:colId xmlns:a16="http://schemas.microsoft.com/office/drawing/2014/main" val="3790866072"/>
                    </a:ext>
                  </a:extLst>
                </a:gridCol>
                <a:gridCol w="8848878">
                  <a:extLst>
                    <a:ext uri="{9D8B030D-6E8A-4147-A177-3AD203B41FA5}">
                      <a16:colId xmlns:a16="http://schemas.microsoft.com/office/drawing/2014/main" val="3825402740"/>
                    </a:ext>
                  </a:extLst>
                </a:gridCol>
                <a:gridCol w="831883">
                  <a:extLst>
                    <a:ext uri="{9D8B030D-6E8A-4147-A177-3AD203B41FA5}">
                      <a16:colId xmlns:a16="http://schemas.microsoft.com/office/drawing/2014/main" val="237996564"/>
                    </a:ext>
                  </a:extLst>
                </a:gridCol>
                <a:gridCol w="655719">
                  <a:extLst>
                    <a:ext uri="{9D8B030D-6E8A-4147-A177-3AD203B41FA5}">
                      <a16:colId xmlns:a16="http://schemas.microsoft.com/office/drawing/2014/main" val="2611144310"/>
                    </a:ext>
                  </a:extLst>
                </a:gridCol>
              </a:tblGrid>
              <a:tr h="5381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SWAG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National average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512419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could get further advice from a different healthcare professional before making decisions about their treatment options (urological)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148311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felt possible long-term side effects were definitely explained in a way they could understand in advance of their treatment (urological)	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708710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was definitely able to discuss options for managing the impact of any long-term side effects (urological)	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011123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During treatment, the patient definitely got enough care and support at home from community or voluntary services (Urological)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479616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133DE3CB-E84A-E2A5-38B4-04062DB5A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C64E93-64C4-B660-9706-A47294F70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6" y="0"/>
            <a:ext cx="1069676" cy="116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32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1BD41-DF1B-FFB5-7ABB-58629BB5D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B42F2F3-5267-7C30-CD17-66F556D63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211" y="700963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SWAG Urology lowest scores           ≤ 60%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4C1BDBC4-30EA-0D85-3219-4C932FA7BC7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32531620"/>
              </p:ext>
            </p:extLst>
          </p:nvPr>
        </p:nvGraphicFramePr>
        <p:xfrm>
          <a:off x="577970" y="1565352"/>
          <a:ext cx="10706819" cy="3347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39">
                  <a:extLst>
                    <a:ext uri="{9D8B030D-6E8A-4147-A177-3AD203B41FA5}">
                      <a16:colId xmlns:a16="http://schemas.microsoft.com/office/drawing/2014/main" val="3790866072"/>
                    </a:ext>
                  </a:extLst>
                </a:gridCol>
                <a:gridCol w="8848878">
                  <a:extLst>
                    <a:ext uri="{9D8B030D-6E8A-4147-A177-3AD203B41FA5}">
                      <a16:colId xmlns:a16="http://schemas.microsoft.com/office/drawing/2014/main" val="3825402740"/>
                    </a:ext>
                  </a:extLst>
                </a:gridCol>
                <a:gridCol w="831883">
                  <a:extLst>
                    <a:ext uri="{9D8B030D-6E8A-4147-A177-3AD203B41FA5}">
                      <a16:colId xmlns:a16="http://schemas.microsoft.com/office/drawing/2014/main" val="237996564"/>
                    </a:ext>
                  </a:extLst>
                </a:gridCol>
                <a:gridCol w="655719">
                  <a:extLst>
                    <a:ext uri="{9D8B030D-6E8A-4147-A177-3AD203B41FA5}">
                      <a16:colId xmlns:a16="http://schemas.microsoft.com/office/drawing/2014/main" val="2611144310"/>
                    </a:ext>
                  </a:extLst>
                </a:gridCol>
              </a:tblGrid>
              <a:tr h="5381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SWAG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National average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512419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definitely received the right amount of support from their GP practice during treatment.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148311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has had a cancer care review by GP practice (prostate and urological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708710"/>
                  </a:ext>
                </a:extLst>
              </a:tr>
              <a:tr h="936291">
                <a:tc>
                  <a:txBody>
                    <a:bodyPr/>
                    <a:lstStyle/>
                    <a:p>
                      <a:r>
                        <a:rPr lang="en-GB" sz="14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After treatment, the patient could definitely get enough emotional support at home from community or voluntary services (prostate and urological)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36/32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01112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C397EFEC-801C-BA10-2AD5-DAC7B3EFB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3739FE9-AB81-EEFE-BB76-6E73464FB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6" y="0"/>
            <a:ext cx="1069676" cy="116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36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F621CA8-768B-84D4-16B4-18CB50B0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882"/>
            <a:ext cx="10324605" cy="724394"/>
          </a:xfrm>
        </p:spPr>
        <p:txBody>
          <a:bodyPr>
            <a:normAutofit/>
          </a:bodyPr>
          <a:lstStyle/>
          <a:p>
            <a:r>
              <a:rPr lang="en-GB" sz="3600" b="1" dirty="0"/>
              <a:t>SWAG urology highest scores  	  ≥ 90%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ABCBAADA-A15D-DC1E-A67B-24382051CD3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8034066"/>
              </p:ext>
            </p:extLst>
          </p:nvPr>
        </p:nvGraphicFramePr>
        <p:xfrm>
          <a:off x="405768" y="1034796"/>
          <a:ext cx="10913424" cy="5506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867">
                  <a:extLst>
                    <a:ext uri="{9D8B030D-6E8A-4147-A177-3AD203B41FA5}">
                      <a16:colId xmlns:a16="http://schemas.microsoft.com/office/drawing/2014/main" val="1198804081"/>
                    </a:ext>
                  </a:extLst>
                </a:gridCol>
                <a:gridCol w="8352077">
                  <a:extLst>
                    <a:ext uri="{9D8B030D-6E8A-4147-A177-3AD203B41FA5}">
                      <a16:colId xmlns:a16="http://schemas.microsoft.com/office/drawing/2014/main" val="3489026656"/>
                    </a:ext>
                  </a:extLst>
                </a:gridCol>
                <a:gridCol w="851698">
                  <a:extLst>
                    <a:ext uri="{9D8B030D-6E8A-4147-A177-3AD203B41FA5}">
                      <a16:colId xmlns:a16="http://schemas.microsoft.com/office/drawing/2014/main" val="1967182400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val="286727652"/>
                    </a:ext>
                  </a:extLst>
                </a:gridCol>
              </a:tblGrid>
              <a:tr h="487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National 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28507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 Patient received all the information needed about the diagnostic test in advance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95/93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67007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Enough privacy was always given to the patient when receiving diagnostic test results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98/94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85631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definitely told about their diagnosis in an appropriate place (prostate)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67343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was told they could go back later for more information about their diagnosis (prostate)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992985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19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found the advice from the main person helpful or very useful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37105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r>
                        <a:rPr lang="en-GB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 member of the care team helped the patient create a care plan to address any needs or concerns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92/95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331985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Care team reviewed the patients care plan with the to ensure it was up to date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786085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27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Staff provided the patient with relevant information on available support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98/92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603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554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9D58-78D3-EE48-CFD6-9BAB1284B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r>
              <a:rPr lang="en-GB" sz="3600" b="1" dirty="0"/>
              <a:t>SWAG urology highest scores  	  ≥ 90%</a:t>
            </a:r>
            <a:endParaRPr lang="en-GB"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BD18E14-432F-490B-C283-92DB99E5143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5900739"/>
              </p:ext>
            </p:extLst>
          </p:nvPr>
        </p:nvGraphicFramePr>
        <p:xfrm>
          <a:off x="700176" y="1170017"/>
          <a:ext cx="9695212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341">
                  <a:extLst>
                    <a:ext uri="{9D8B030D-6E8A-4147-A177-3AD203B41FA5}">
                      <a16:colId xmlns:a16="http://schemas.microsoft.com/office/drawing/2014/main" val="3417494541"/>
                    </a:ext>
                  </a:extLst>
                </a:gridCol>
                <a:gridCol w="7386788">
                  <a:extLst>
                    <a:ext uri="{9D8B030D-6E8A-4147-A177-3AD203B41FA5}">
                      <a16:colId xmlns:a16="http://schemas.microsoft.com/office/drawing/2014/main" val="96345543"/>
                    </a:ext>
                  </a:extLst>
                </a:gridCol>
                <a:gridCol w="992038">
                  <a:extLst>
                    <a:ext uri="{9D8B030D-6E8A-4147-A177-3AD203B41FA5}">
                      <a16:colId xmlns:a16="http://schemas.microsoft.com/office/drawing/2014/main" val="3790319352"/>
                    </a:ext>
                  </a:extLst>
                </a:gridCol>
                <a:gridCol w="682045">
                  <a:extLst>
                    <a:ext uri="{9D8B030D-6E8A-4147-A177-3AD203B41FA5}">
                      <a16:colId xmlns:a16="http://schemas.microsoft.com/office/drawing/2014/main" val="3313866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National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106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 staff always did everything they could to help the patient control pain (prostate)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957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always treated with dignity while in hospital (prostate)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95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received easy to understand information about what they should or should not do after leaving hospital (urological)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41787"/>
                  </a:ext>
                </a:extLst>
              </a:tr>
              <a:tr h="367210">
                <a:tc>
                  <a:txBody>
                    <a:bodyPr/>
                    <a:lstStyle/>
                    <a:p>
                      <a:r>
                        <a:rPr lang="en-GB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Beforehand patient always had enough understandable information about surgery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93/92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20217"/>
                  </a:ext>
                </a:extLst>
              </a:tr>
              <a:tr h="367210">
                <a:tc>
                  <a:txBody>
                    <a:bodyPr/>
                    <a:lstStyle/>
                    <a:p>
                      <a:r>
                        <a:rPr lang="en-GB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Beforehand patient always had enough understandable information about chemotherapy(prostate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94/90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831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given information they could access about support in dealing with immediate side effects of treatment (prostate)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02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whole care team worked well together (prostate and urological)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90/91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384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Patient’s average rating of care scored from very poor to very good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9.0/8.9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894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573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330ACB8-5FE1-764B-A8FF-DCDFA6AA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213" y="1823494"/>
            <a:ext cx="10515600" cy="1126324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Patient comments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70CA7C-D227-D68C-6F80-2B4C8150E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13" y="3309369"/>
            <a:ext cx="10830757" cy="4351338"/>
          </a:xfrm>
        </p:spPr>
        <p:txBody>
          <a:bodyPr>
            <a:normAutofit/>
          </a:bodyPr>
          <a:lstStyle/>
          <a:p>
            <a:r>
              <a:rPr lang="en-GB" sz="2000" dirty="0"/>
              <a:t>Patients were asked</a:t>
            </a:r>
          </a:p>
          <a:p>
            <a:pPr lvl="1"/>
            <a:r>
              <a:rPr lang="en-GB" sz="1800" dirty="0"/>
              <a:t>Please tell us what you found to be positive about your experience of cancer care?</a:t>
            </a:r>
          </a:p>
          <a:p>
            <a:pPr lvl="1"/>
            <a:r>
              <a:rPr lang="en-GB" sz="1800" dirty="0"/>
              <a:t>Please tell us how your experience of cancer care could have been better?</a:t>
            </a:r>
          </a:p>
          <a:p>
            <a:pPr marL="457200" lvl="1" indent="0">
              <a:buNone/>
            </a:pPr>
            <a:endParaRPr lang="en-GB" sz="1800" dirty="0"/>
          </a:p>
          <a:p>
            <a:r>
              <a:rPr lang="en-GB" sz="1800" dirty="0"/>
              <a:t>‘Patient comment’ feedback and analysis has been presented by topic, themes and sentiment</a:t>
            </a:r>
          </a:p>
          <a:p>
            <a:r>
              <a:rPr lang="en-GB" sz="1800" dirty="0"/>
              <a:t>Patient comments are available in Trust level reports only. </a:t>
            </a:r>
            <a:endParaRPr lang="en-GB" sz="1800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530EE5-0552-785B-3090-9FB892818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E6DF0E-673F-DEB5-61C8-424F0375FF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49" y="431321"/>
            <a:ext cx="1207699" cy="118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61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61A7974-DD06-0993-38FB-1553BEF77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3" y="1702220"/>
            <a:ext cx="10515600" cy="1073058"/>
          </a:xfrm>
        </p:spPr>
        <p:txBody>
          <a:bodyPr>
            <a:normAutofit/>
          </a:bodyPr>
          <a:lstStyle/>
          <a:p>
            <a:r>
              <a:rPr lang="en-GB" sz="3600" b="1" dirty="0"/>
              <a:t>Clinical Advisory Group - 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94A0BD-E59F-541F-29A1-9D2E306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99" y="2775278"/>
            <a:ext cx="10515600" cy="4351338"/>
          </a:xfrm>
        </p:spPr>
        <p:txBody>
          <a:bodyPr>
            <a:normAutofit/>
          </a:bodyPr>
          <a:lstStyle/>
          <a:p>
            <a:r>
              <a:rPr lang="en-GB" sz="2000" dirty="0"/>
              <a:t>Discuss and agree SWAG urology patient experience improvement priorities, including areas of lowest scores (Slide 11)</a:t>
            </a:r>
          </a:p>
          <a:p>
            <a:pPr lvl="1"/>
            <a:r>
              <a:rPr lang="en-GB" sz="2000" dirty="0"/>
              <a:t>Next steps / timeline</a:t>
            </a:r>
          </a:p>
          <a:p>
            <a:pPr lvl="1"/>
            <a:r>
              <a:rPr lang="en-GB" sz="2000" dirty="0"/>
              <a:t>Nominated lead</a:t>
            </a:r>
          </a:p>
          <a:p>
            <a:pPr marL="457200" lvl="1" indent="0">
              <a:buNone/>
            </a:pPr>
            <a:endParaRPr lang="en-GB" sz="2000" dirty="0"/>
          </a:p>
          <a:p>
            <a:r>
              <a:rPr lang="en-GB" sz="2000" dirty="0"/>
              <a:t>Recognition of areas of good practice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81D805-403F-6E94-921A-9F8E41398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C9B31C7-EDB7-8377-2AA3-911FE7F9B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49" y="431321"/>
            <a:ext cx="1207699" cy="118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2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E2F00F4-A1E9-333F-EBA6-C263C1C8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486" y="1180201"/>
            <a:ext cx="10515600" cy="1139825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NCPES Introduction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2D72EF-AE6F-5FA2-B4D8-37AF560CE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630" y="2513701"/>
            <a:ext cx="10515600" cy="5467350"/>
          </a:xfrm>
        </p:spPr>
        <p:txBody>
          <a:bodyPr>
            <a:normAutofit/>
          </a:bodyPr>
          <a:lstStyle/>
          <a:p>
            <a:r>
              <a:rPr lang="en-GB" sz="1800" dirty="0"/>
              <a:t>Annual survey, commissioned &amp; managed by NHS England (since 2010)</a:t>
            </a:r>
          </a:p>
          <a:p>
            <a:pPr lvl="1"/>
            <a:r>
              <a:rPr lang="en-GB" sz="1800" dirty="0"/>
              <a:t>new design for 2021, therefore break in series data</a:t>
            </a:r>
          </a:p>
          <a:p>
            <a:pPr lvl="1"/>
            <a:r>
              <a:rPr lang="en-GB" sz="1800" dirty="0"/>
              <a:t>2021 / 2022 / 2023 year on year comparison</a:t>
            </a:r>
          </a:p>
          <a:p>
            <a:r>
              <a:rPr lang="en-GB" sz="1800" dirty="0"/>
              <a:t>Picker - responsible for designing, running &amp; analysing the survey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Designed to:</a:t>
            </a:r>
          </a:p>
          <a:p>
            <a:r>
              <a:rPr lang="en-GB" sz="1800" dirty="0"/>
              <a:t>Monitor progress in cancer care</a:t>
            </a:r>
          </a:p>
          <a:p>
            <a:r>
              <a:rPr lang="en-GB" sz="1800" dirty="0"/>
              <a:t>Provide information to drive local quality improvements</a:t>
            </a:r>
          </a:p>
          <a:p>
            <a:r>
              <a:rPr lang="en-GB" sz="1800" dirty="0"/>
              <a:t>Assist commissioners and providers of cancer care</a:t>
            </a:r>
          </a:p>
          <a:p>
            <a:r>
              <a:rPr lang="en-GB" sz="1800" dirty="0"/>
              <a:t>Inform the work various charities and stakeholder groups, supporting cancer patients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2FFCA3-3E1A-6BB5-C60C-FFC76DF22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EA8F46-BDD7-0698-EB86-1B5A35805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7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32286F7-98A4-987F-D3DC-BAD001355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363" y="1285137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NCPES Methodology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1D59FE-76CB-2E54-8537-A8BA4EF7F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1280" y="2981565"/>
            <a:ext cx="10685016" cy="4351338"/>
          </a:xfrm>
        </p:spPr>
        <p:txBody>
          <a:bodyPr>
            <a:normAutofit/>
          </a:bodyPr>
          <a:lstStyle/>
          <a:p>
            <a:r>
              <a:rPr lang="en-GB" sz="1800" dirty="0"/>
              <a:t>Provider survey samples</a:t>
            </a:r>
          </a:p>
          <a:p>
            <a:pPr lvl="1"/>
            <a:r>
              <a:rPr lang="en-GB" sz="1800" dirty="0"/>
              <a:t>Adults (16 and over), with a confirmed diagnosis of cancer</a:t>
            </a:r>
          </a:p>
          <a:p>
            <a:pPr lvl="1"/>
            <a:r>
              <a:rPr lang="en-GB" sz="1800" dirty="0"/>
              <a:t>Discharged from NHS Trust (after an inpatient or day-case attendance for cancer related treatment) in April, May and June 2024.</a:t>
            </a:r>
          </a:p>
          <a:p>
            <a:pPr lvl="1"/>
            <a:endParaRPr lang="en-GB" sz="1800" dirty="0"/>
          </a:p>
          <a:p>
            <a:r>
              <a:rPr lang="en-GB" sz="1800" dirty="0"/>
              <a:t>Survey fieldwork Oct. 2024 – Feb. 2025</a:t>
            </a:r>
          </a:p>
          <a:p>
            <a:endParaRPr lang="en-GB" sz="1800" dirty="0"/>
          </a:p>
          <a:p>
            <a:r>
              <a:rPr lang="en-GB" sz="1800" dirty="0"/>
              <a:t>Reports published July 2025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(National, Alliance, Trust).</a:t>
            </a:r>
            <a:r>
              <a:rPr lang="en-GB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CBA131-9BF0-79C3-F8CD-6629531F8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DFE152A-E54B-0B0D-6F54-B7E272FA2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135619-8219-77E8-56AC-F16EA5A5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223" y="1486559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Cancer Alliance report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0F0E3E-122D-7925-39D2-3217DC00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223" y="3257610"/>
            <a:ext cx="10515600" cy="4351338"/>
          </a:xfrm>
        </p:spPr>
        <p:txBody>
          <a:bodyPr>
            <a:normAutofit/>
          </a:bodyPr>
          <a:lstStyle/>
          <a:p>
            <a:r>
              <a:rPr lang="en-GB" sz="1800" dirty="0"/>
              <a:t>Report reflects experience of people </a:t>
            </a:r>
            <a:r>
              <a:rPr lang="en-GB" sz="1800" i="1" dirty="0"/>
              <a:t>referred</a:t>
            </a:r>
            <a:r>
              <a:rPr lang="en-GB" sz="1800" dirty="0"/>
              <a:t> from within CA footprint (</a:t>
            </a:r>
            <a:r>
              <a:rPr lang="en-GB" sz="1800" i="1" dirty="0"/>
              <a:t>not</a:t>
            </a:r>
            <a:r>
              <a:rPr lang="en-GB" sz="1800" dirty="0"/>
              <a:t> all those </a:t>
            </a:r>
            <a:r>
              <a:rPr lang="en-GB" sz="1800" i="1" dirty="0"/>
              <a:t>treated</a:t>
            </a:r>
            <a:r>
              <a:rPr lang="en-GB" sz="1800" dirty="0"/>
              <a:t> by that CA’s Providers)</a:t>
            </a:r>
          </a:p>
          <a:p>
            <a:endParaRPr lang="en-GB" sz="1800" dirty="0"/>
          </a:p>
          <a:p>
            <a:r>
              <a:rPr lang="en-GB" sz="1800" dirty="0"/>
              <a:t>‘</a:t>
            </a:r>
            <a:r>
              <a:rPr lang="en-GB" sz="1800" i="1" dirty="0"/>
              <a:t>referring</a:t>
            </a:r>
            <a:r>
              <a:rPr lang="en-GB" sz="1800" dirty="0"/>
              <a:t>’ CA report  -  based on patient home postcodes </a:t>
            </a:r>
          </a:p>
          <a:p>
            <a:endParaRPr lang="en-GB" sz="1800" dirty="0"/>
          </a:p>
          <a:p>
            <a:r>
              <a:rPr lang="en-GB" sz="1800" dirty="0"/>
              <a:t>According to ONS postcode mapping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1C1CBF-A101-EBBA-A2E7-A90E89875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2879598-ECE9-9628-7A99-125186DC6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92F31C-43C4-EC08-3A24-3C1F53E75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386" y="304800"/>
            <a:ext cx="3160565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BE04B3C-B5DA-268E-943C-F66DC2B1D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3" y="1249895"/>
            <a:ext cx="6268603" cy="914403"/>
          </a:xfrm>
        </p:spPr>
        <p:txBody>
          <a:bodyPr>
            <a:noAutofit/>
          </a:bodyPr>
          <a:lstStyle/>
          <a:p>
            <a:pPr algn="l"/>
            <a:r>
              <a:rPr lang="en-GB" sz="3600" b="1" dirty="0"/>
              <a:t>NCPES SWAG responses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7D89BB-0128-2449-14F6-30A2B8A3E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608" y="2524124"/>
            <a:ext cx="3795190" cy="40147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3C45A60-448B-8298-8B4A-33EEC388A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4488" y="2524124"/>
            <a:ext cx="6115904" cy="15337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C4F384-8B9E-A4C7-998A-CE694E014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7848" y="4531497"/>
            <a:ext cx="3496163" cy="171473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44121ED-334C-49F9-6D45-BE7E6A52BB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F0AC2E-2712-D4B0-8E41-57EF38D0F5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8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99650C-4769-F802-7C0C-2E71FC06279A}"/>
              </a:ext>
            </a:extLst>
          </p:cNvPr>
          <p:cNvSpPr txBox="1">
            <a:spLocks/>
          </p:cNvSpPr>
          <p:nvPr/>
        </p:nvSpPr>
        <p:spPr>
          <a:xfrm>
            <a:off x="517864" y="761235"/>
            <a:ext cx="7668101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/>
              <a:t>SWAG respondents by Ethnicity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27988CB-6FA7-01D3-029B-B1A434893440}"/>
              </a:ext>
            </a:extLst>
          </p:cNvPr>
          <p:cNvSpPr/>
          <p:nvPr/>
        </p:nvSpPr>
        <p:spPr>
          <a:xfrm>
            <a:off x="6286502" y="1772816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605C12F1-82FA-BA8E-649B-528A62D8503C}"/>
              </a:ext>
            </a:extLst>
          </p:cNvPr>
          <p:cNvSpPr/>
          <p:nvPr/>
        </p:nvSpPr>
        <p:spPr>
          <a:xfrm>
            <a:off x="6305246" y="2937552"/>
            <a:ext cx="288032" cy="25111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275CBD-07B7-CF24-EC1C-38F452274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714" y="1336415"/>
            <a:ext cx="2928786" cy="5264673"/>
          </a:xfrm>
          <a:prstGeom prst="rect">
            <a:avLst/>
          </a:prstGeom>
        </p:spPr>
      </p:pic>
      <p:sp>
        <p:nvSpPr>
          <p:cNvPr id="10" name="Right Brace 9">
            <a:extLst>
              <a:ext uri="{FF2B5EF4-FFF2-40B4-BE49-F238E27FC236}">
                <a16:creationId xmlns:a16="http://schemas.microsoft.com/office/drawing/2014/main" id="{28FA8D3B-E736-7CD4-C887-56EE11613060}"/>
              </a:ext>
            </a:extLst>
          </p:cNvPr>
          <p:cNvSpPr/>
          <p:nvPr/>
        </p:nvSpPr>
        <p:spPr>
          <a:xfrm>
            <a:off x="6319084" y="5653617"/>
            <a:ext cx="202003" cy="91469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9556C1-5D32-6474-AFEF-8ED4E2178896}"/>
              </a:ext>
            </a:extLst>
          </p:cNvPr>
          <p:cNvSpPr txBox="1"/>
          <p:nvPr/>
        </p:nvSpPr>
        <p:spPr>
          <a:xfrm>
            <a:off x="7813128" y="205620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91.4% (3136)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75FFED-7BA4-8E33-1CFA-9585B9B1A3AE}"/>
              </a:ext>
            </a:extLst>
          </p:cNvPr>
          <p:cNvSpPr txBox="1"/>
          <p:nvPr/>
        </p:nvSpPr>
        <p:spPr>
          <a:xfrm>
            <a:off x="7864821" y="3968751"/>
            <a:ext cx="142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1.37% (54)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516FB2-9830-428C-6294-421E38951E12}"/>
              </a:ext>
            </a:extLst>
          </p:cNvPr>
          <p:cNvSpPr txBox="1"/>
          <p:nvPr/>
        </p:nvSpPr>
        <p:spPr>
          <a:xfrm>
            <a:off x="8003357" y="5926299"/>
            <a:ext cx="1715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5.89% (202)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1B0B35-73ED-8221-7705-8C8F1EC3C0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4786" y="457200"/>
            <a:ext cx="3160565" cy="12856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7D8355A-D04F-7544-DC79-24668AFCBE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649" y="0"/>
            <a:ext cx="828136" cy="90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7271D-C5C5-D523-DCDE-65AB6E835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9906" y="1759609"/>
            <a:ext cx="10515600" cy="55387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Urology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400" dirty="0"/>
              <a:t>Total SWAG urology responses: 800 (prostate and other urology combined)</a:t>
            </a:r>
          </a:p>
          <a:p>
            <a:pPr marL="0" indent="0">
              <a:buNone/>
            </a:pPr>
            <a:r>
              <a:rPr lang="en-GB" sz="1800" dirty="0"/>
              <a:t>(people with a SWAG post-code, who responded to the survey)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sz="1800" dirty="0"/>
              <a:t>4	-	answers supressed, as responses were &lt;10</a:t>
            </a:r>
          </a:p>
          <a:p>
            <a:pPr marL="0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sz="1800" dirty="0"/>
              <a:t>55	-	a % score given as &gt;10 respondents for that question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br>
              <a:rPr lang="en-GB" sz="1800" dirty="0"/>
            </a:br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5EB020-62C8-83BA-881B-556981B37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906" y="1638839"/>
            <a:ext cx="5400600" cy="648072"/>
          </a:xfrm>
        </p:spPr>
        <p:txBody>
          <a:bodyPr>
            <a:normAutofit/>
          </a:bodyPr>
          <a:lstStyle/>
          <a:p>
            <a:r>
              <a:rPr lang="en-GB" sz="3600" b="1" dirty="0">
                <a:highlight>
                  <a:srgbClr val="FFFF00"/>
                </a:highlight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DEC952-B454-F9E2-C107-089993917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4786" y="457200"/>
            <a:ext cx="3160565" cy="12856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45F461-FBE2-4972-6601-824B2EB8BA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540" y="359658"/>
            <a:ext cx="1173192" cy="127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096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CB6A55-819B-1125-65A3-2CD2B30C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569921"/>
            <a:ext cx="10515600" cy="497204"/>
          </a:xfrm>
        </p:spPr>
        <p:txBody>
          <a:bodyPr>
            <a:noAutofit/>
          </a:bodyPr>
          <a:lstStyle/>
          <a:p>
            <a:pPr algn="l"/>
            <a:r>
              <a:rPr lang="en-GB" sz="3600" b="1" dirty="0"/>
              <a:t>SWAG Summary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B69E87-5393-E1EE-FCED-A3FA86F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5" y="1890944"/>
            <a:ext cx="11041535" cy="4737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9 SWAG scores above Expected Range (none below the expected range in 2024) – all remaining scores within expected range </a:t>
            </a:r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D26B9B-A74F-72CB-AC14-C46E2F050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2413473"/>
            <a:ext cx="9839325" cy="421493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8FEB7BA-3FAD-0116-F6F8-671593FE4B4F}"/>
              </a:ext>
            </a:extLst>
          </p:cNvPr>
          <p:cNvSpPr txBox="1"/>
          <p:nvPr/>
        </p:nvSpPr>
        <p:spPr>
          <a:xfrm>
            <a:off x="1176337" y="1079787"/>
            <a:ext cx="10205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Q59 Overall patients average rating of care (0-10 scale) SWAG 2024 National score SWAG 2023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0D2B4C-03C9-0657-D70D-68E6032E4B36}"/>
              </a:ext>
            </a:extLst>
          </p:cNvPr>
          <p:cNvSpPr txBox="1"/>
          <p:nvPr/>
        </p:nvSpPr>
        <p:spPr>
          <a:xfrm>
            <a:off x="6418054" y="1445014"/>
            <a:ext cx="362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9.0  </a:t>
            </a:r>
            <a:r>
              <a:rPr lang="en-GB" dirty="0"/>
              <a:t>              </a:t>
            </a:r>
            <a:r>
              <a:rPr lang="en-GB" dirty="0">
                <a:solidFill>
                  <a:schemeClr val="accent1"/>
                </a:solidFill>
              </a:rPr>
              <a:t>8.9  </a:t>
            </a:r>
            <a:r>
              <a:rPr lang="en-GB" dirty="0"/>
              <a:t>                  </a:t>
            </a:r>
            <a:r>
              <a:rPr lang="en-GB" dirty="0">
                <a:solidFill>
                  <a:schemeClr val="accent1"/>
                </a:solidFill>
              </a:rPr>
              <a:t>9.0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5C48CB-080C-C4F6-B585-50801EA29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4962" y="78268"/>
            <a:ext cx="2751826" cy="111938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01F9BE8-669A-C843-5FC7-4B2B7F3368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212" y="74969"/>
            <a:ext cx="1031125" cy="112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40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2F89C7-6DE8-90CA-8392-DC0301B6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0181"/>
            <a:ext cx="10515600" cy="1028669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SWAG Trust Summary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9E3AF7A-9B2A-DBB6-59A5-32EAE5B52E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418439"/>
            <a:ext cx="9229726" cy="479719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B53268F-9729-F5C7-E9B3-98BB5DFF0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D950E5-3AC5-7468-33D2-9B496FB353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407" y="11441"/>
            <a:ext cx="846826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61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57a745c2831ca74bcbd310a7117c2cfc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39cba77ebfacbff92d2a4acd8e0ea4b7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00A69C-E1C1-4BE1-B1CB-0E9DE2BFCA06}"/>
</file>

<file path=customXml/itemProps2.xml><?xml version="1.0" encoding="utf-8"?>
<ds:datastoreItem xmlns:ds="http://schemas.openxmlformats.org/officeDocument/2006/customXml" ds:itemID="{DB3D4B22-A978-4175-BF93-F389F0E26CD3}"/>
</file>

<file path=customXml/itemProps3.xml><?xml version="1.0" encoding="utf-8"?>
<ds:datastoreItem xmlns:ds="http://schemas.openxmlformats.org/officeDocument/2006/customXml" ds:itemID="{28CF3A47-B31E-4F61-89A9-256C2F717807}"/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979</Words>
  <Application>Microsoft Office PowerPoint</Application>
  <PresentationFormat>Widescreen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NCPES Introduction</vt:lpstr>
      <vt:lpstr>NCPES Methodology</vt:lpstr>
      <vt:lpstr>Cancer Alliance report</vt:lpstr>
      <vt:lpstr>NCPES SWAG responses</vt:lpstr>
      <vt:lpstr>PowerPoint Presentation</vt:lpstr>
      <vt:lpstr> </vt:lpstr>
      <vt:lpstr>SWAG Summary</vt:lpstr>
      <vt:lpstr>SWAG Trust Summary</vt:lpstr>
      <vt:lpstr>Variations by tumour site</vt:lpstr>
      <vt:lpstr>SWAG Urology lowest scores           ≤ 60%</vt:lpstr>
      <vt:lpstr>SWAG Urology lowest scores           ≤ 60%</vt:lpstr>
      <vt:lpstr>SWAG urology highest scores     ≥ 90%</vt:lpstr>
      <vt:lpstr>SWAG urology highest scores     ≥ 90%</vt:lpstr>
      <vt:lpstr>Patient comments</vt:lpstr>
      <vt:lpstr>Clinical Advisory Group -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Dunderdale</dc:creator>
  <cp:lastModifiedBy>Helen Dunderdale</cp:lastModifiedBy>
  <cp:revision>20</cp:revision>
  <dcterms:created xsi:type="dcterms:W3CDTF">2022-09-29T11:07:14Z</dcterms:created>
  <dcterms:modified xsi:type="dcterms:W3CDTF">2026-02-09T15:08:05Z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