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18"/>
  </p:notesMasterIdLst>
  <p:sldIdLst>
    <p:sldId id="256" r:id="rId3"/>
    <p:sldId id="257" r:id="rId4"/>
    <p:sldId id="258" r:id="rId5"/>
    <p:sldId id="259" r:id="rId6"/>
    <p:sldId id="268" r:id="rId7"/>
    <p:sldId id="269" r:id="rId8"/>
    <p:sldId id="270" r:id="rId9"/>
    <p:sldId id="273" r:id="rId10"/>
    <p:sldId id="271" r:id="rId11"/>
    <p:sldId id="262" r:id="rId12"/>
    <p:sldId id="263" r:id="rId13"/>
    <p:sldId id="264" r:id="rId14"/>
    <p:sldId id="265" r:id="rId15"/>
    <p:sldId id="266" r:id="rId16"/>
    <p:sldId id="267" r:id="rId17"/>
  </p:sldIdLst>
  <p:sldSz cx="12192000" cy="6858000"/>
  <p:notesSz cx="6858000" cy="9144000"/>
  <p:embeddedFontLst>
    <p:embeddedFont>
      <p:font typeface="Aptos Narrow" panose="020B0004020202020204" pitchFamily="34" charset="0"/>
      <p:regular r:id="rId19"/>
      <p:bold r:id="rId20"/>
      <p:boldItalic r:id="rId21"/>
    </p:embeddedFont>
    <p:embeddedFont>
      <p:font typeface="Lato" panose="020F050202020403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724EB9-B1F0-45C7-A4CD-4AA75B9061F0}">
  <a:tblStyle styleId="{BF724EB9-B1F0-45C7-A4CD-4AA75B9061F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41A70D97-1250-4EFB-9735-E8AB7B74CC03}"/>
    <pc:docChg chg="modShowInfo">
      <pc:chgData name="Helen Dunderdale" userId="18a57383-fa13-4764-88a8-9272bfc7f4aa" providerId="ADAL" clId="{41A70D97-1250-4EFB-9735-E8AB7B74CC03}" dt="2026-02-03T07:46:38.672" v="0"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a4cd178512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 name="Google Shape;286;g2a4cd17851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a4cd178512_0_1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5" name="Google Shape;365;g2a4cd17851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a4cd178512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g2a4cd178512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b92df8113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g3b92df811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c2564616a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c2564616ae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3c2564616ae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bf9082e76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g3bf9082e7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bf9082e76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bf9082e76f_0_1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3bf9082e76f_0_1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a4cd178512_0_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6" name="Google Shape;346;g2a4cd178512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bf9082e76f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3" name="Google Shape;353;g3bf9082e76f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a4cd178512_0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0" name="Google Shape;360;g2a4cd178512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subhead, bullets one column">
  <p:cSld name="Heading, subhead, bullets one column">
    <p:bg>
      <p:bgPr>
        <a:solidFill>
          <a:srgbClr val="F6F8F8"/>
        </a:solid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2200"/>
              <a:buNone/>
              <a:defRPr sz="2200" b="0">
                <a:solidFill>
                  <a:schemeClr val="dk1"/>
                </a:solidFill>
              </a:defRPr>
            </a:lvl1pPr>
            <a:lvl2pPr marL="914400" lvl="1" indent="-368300" algn="l" rtl="0">
              <a:lnSpc>
                <a:spcPct val="90000"/>
              </a:lnSpc>
              <a:spcBef>
                <a:spcPts val="600"/>
              </a:spcBef>
              <a:spcAft>
                <a:spcPts val="0"/>
              </a:spcAft>
              <a:buClr>
                <a:schemeClr val="dk1"/>
              </a:buClr>
              <a:buSzPts val="2200"/>
              <a:buChar char="•"/>
              <a:defRPr sz="2200">
                <a:solidFill>
                  <a:schemeClr val="dk1"/>
                </a:solidFill>
              </a:defRPr>
            </a:lvl2pPr>
            <a:lvl3pPr marL="1371600" lvl="2" indent="-368300" algn="l" rtl="0">
              <a:lnSpc>
                <a:spcPct val="90000"/>
              </a:lnSpc>
              <a:spcBef>
                <a:spcPts val="500"/>
              </a:spcBef>
              <a:spcAft>
                <a:spcPts val="0"/>
              </a:spcAft>
              <a:buClr>
                <a:schemeClr val="dk1"/>
              </a:buClr>
              <a:buSzPts val="2200"/>
              <a:buChar char="•"/>
              <a:defRPr sz="2200">
                <a:solidFill>
                  <a:schemeClr val="dk1"/>
                </a:solidFill>
              </a:defRPr>
            </a:lvl3pPr>
            <a:lvl4pPr marL="1828800" lvl="3" indent="-368300" algn="l" rtl="0">
              <a:lnSpc>
                <a:spcPct val="90000"/>
              </a:lnSpc>
              <a:spcBef>
                <a:spcPts val="500"/>
              </a:spcBef>
              <a:spcAft>
                <a:spcPts val="0"/>
              </a:spcAft>
              <a:buClr>
                <a:schemeClr val="dk1"/>
              </a:buClr>
              <a:buSzPts val="2200"/>
              <a:buChar char="•"/>
              <a:defRPr sz="2200">
                <a:solidFill>
                  <a:schemeClr val="dk1"/>
                </a:solidFill>
              </a:defRPr>
            </a:lvl4pPr>
            <a:lvl5pPr marL="2286000" lvl="4" indent="-368300" algn="l" rtl="0">
              <a:lnSpc>
                <a:spcPct val="90000"/>
              </a:lnSpc>
              <a:spcBef>
                <a:spcPts val="500"/>
              </a:spcBef>
              <a:spcAft>
                <a:spcPts val="0"/>
              </a:spcAft>
              <a:buClr>
                <a:schemeClr val="dk1"/>
              </a:buClr>
              <a:buSzPts val="2200"/>
              <a:buChar char="•"/>
              <a:defRPr sz="22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432001" y="2088000"/>
            <a:ext cx="11012700" cy="577800"/>
          </a:xfrm>
          <a:prstGeom prst="rect">
            <a:avLst/>
          </a:prstGeom>
          <a:noFill/>
          <a:ln>
            <a:noFill/>
          </a:ln>
        </p:spPr>
        <p:txBody>
          <a:bodyPr spcFirstLastPara="1" wrap="square" lIns="0" tIns="0" rIns="0" bIns="0" anchor="t" anchorCtr="0">
            <a:noAutofit/>
          </a:bodyPr>
          <a:lstStyle>
            <a:lvl1pPr marL="457200" lvl="0" indent="-228600" algn="l" rtl="0">
              <a:lnSpc>
                <a:spcPct val="91666"/>
              </a:lnSpc>
              <a:spcBef>
                <a:spcPts val="0"/>
              </a:spcBef>
              <a:spcAft>
                <a:spcPts val="0"/>
              </a:spcAft>
              <a:buClr>
                <a:schemeClr val="dk1"/>
              </a:buClr>
              <a:buSzPts val="2400"/>
              <a:buNone/>
              <a:defRPr sz="2400" b="1">
                <a:solidFill>
                  <a:schemeClr val="accent6"/>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11"/>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a:spLocks noGrp="1"/>
          </p:cNvSpPr>
          <p:nvPr>
            <p:ph type="title"/>
          </p:nvPr>
        </p:nvSpPr>
        <p:spPr>
          <a:xfrm>
            <a:off x="432000" y="432000"/>
            <a:ext cx="11404200" cy="8652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93" name="Google Shape;93;p11"/>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94" name="Google Shape;94;p11"/>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Grid boxes, Titles 3UP">
  <p:cSld name="TEXT Grid boxes, Titles 3UP">
    <p:spTree>
      <p:nvGrpSpPr>
        <p:cNvPr id="1"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
        <p:nvSpPr>
          <p:cNvPr id="97" name="Google Shape;97;p12"/>
          <p:cNvSpPr txBox="1">
            <a:spLocks noGrp="1"/>
          </p:cNvSpPr>
          <p:nvPr>
            <p:ph type="title"/>
          </p:nvPr>
        </p:nvSpPr>
        <p:spPr>
          <a:xfrm>
            <a:off x="432000" y="432000"/>
            <a:ext cx="11404200" cy="69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2"/>
          <p:cNvSpPr/>
          <p:nvPr/>
        </p:nvSpPr>
        <p:spPr>
          <a:xfrm>
            <a:off x="412708"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2"/>
          <p:cNvSpPr txBox="1">
            <a:spLocks noGrp="1"/>
          </p:cNvSpPr>
          <p:nvPr>
            <p:ph type="body" idx="1"/>
          </p:nvPr>
        </p:nvSpPr>
        <p:spPr>
          <a:xfrm>
            <a:off x="520708"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2"/>
          <p:cNvSpPr txBox="1">
            <a:spLocks noGrp="1"/>
          </p:cNvSpPr>
          <p:nvPr>
            <p:ph type="body" idx="2"/>
          </p:nvPr>
        </p:nvSpPr>
        <p:spPr>
          <a:xfrm>
            <a:off x="412708"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12"/>
          <p:cNvSpPr/>
          <p:nvPr/>
        </p:nvSpPr>
        <p:spPr>
          <a:xfrm>
            <a:off x="4366871"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2"/>
          <p:cNvSpPr txBox="1">
            <a:spLocks noGrp="1"/>
          </p:cNvSpPr>
          <p:nvPr>
            <p:ph type="body" idx="3"/>
          </p:nvPr>
        </p:nvSpPr>
        <p:spPr>
          <a:xfrm>
            <a:off x="4474871"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body" idx="4"/>
          </p:nvPr>
        </p:nvSpPr>
        <p:spPr>
          <a:xfrm>
            <a:off x="4366871"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2"/>
          <p:cNvSpPr/>
          <p:nvPr/>
        </p:nvSpPr>
        <p:spPr>
          <a:xfrm>
            <a:off x="8259249"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2"/>
          <p:cNvSpPr txBox="1">
            <a:spLocks noGrp="1"/>
          </p:cNvSpPr>
          <p:nvPr>
            <p:ph type="body" idx="5"/>
          </p:nvPr>
        </p:nvSpPr>
        <p:spPr>
          <a:xfrm>
            <a:off x="8367249" y="1891996"/>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body" idx="6"/>
          </p:nvPr>
        </p:nvSpPr>
        <p:spPr>
          <a:xfrm>
            <a:off x="8259249"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7" name="Google Shape;107;p12"/>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sp>
        <p:nvSpPr>
          <p:cNvPr id="108" name="Google Shape;108;p12"/>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20" name="Google Shape;120;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subTitle" idx="1"/>
          </p:nvPr>
        </p:nvSpPr>
        <p:spPr>
          <a:xfrm>
            <a:off x="1524000" y="3986194"/>
            <a:ext cx="9144000" cy="127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l="8147" b="33146"/>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a:stretch/>
        </p:blipFill>
        <p:spPr>
          <a:xfrm>
            <a:off x="10445751" y="1519647"/>
            <a:ext cx="1155699" cy="927100"/>
          </a:xfrm>
          <a:prstGeom prst="rect">
            <a:avLst/>
          </a:prstGeom>
          <a:noFill/>
          <a:ln>
            <a:noFill/>
          </a:ln>
        </p:spPr>
      </p:pic>
      <p:sp>
        <p:nvSpPr>
          <p:cNvPr id="130" name="Google Shape;130;p15"/>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36" name="Google Shape;136;p16"/>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l="34054" b="22342"/>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151" name="Google Shape;151;p18"/>
          <p:cNvSpPr txBox="1">
            <a:spLocks noGrp="1"/>
          </p:cNvSpPr>
          <p:nvPr>
            <p:ph type="title"/>
          </p:nvPr>
        </p:nvSpPr>
        <p:spPr>
          <a:xfrm>
            <a:off x="838200" y="256230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l="8147" b="33146"/>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l="24253" b="21457"/>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a:stretch/>
        </p:blipFill>
        <p:spPr>
          <a:xfrm rot="1782851">
            <a:off x="10190480" y="1552292"/>
            <a:ext cx="1351280" cy="675640"/>
          </a:xfrm>
          <a:prstGeom prst="rect">
            <a:avLst/>
          </a:prstGeom>
          <a:noFill/>
          <a:ln>
            <a:noFill/>
          </a:ln>
        </p:spPr>
      </p:pic>
      <p:sp>
        <p:nvSpPr>
          <p:cNvPr id="160" name="Google Shape;160;p19"/>
          <p:cNvSpPr txBox="1">
            <a:spLocks noGrp="1"/>
          </p:cNvSpPr>
          <p:nvPr>
            <p:ph type="title"/>
          </p:nvPr>
        </p:nvSpPr>
        <p:spPr>
          <a:xfrm>
            <a:off x="838200" y="255527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65" name="Google Shape;165;p2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73" name="Google Shape;173;p21"/>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83" name="Google Shape;183;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2"/>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6" name="Google Shape;186;p22"/>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89" name="Google Shape;189;p2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a:stretch/>
        </p:blipFill>
        <p:spPr>
          <a:xfrm>
            <a:off x="436034" y="360198"/>
            <a:ext cx="3264610" cy="388644"/>
          </a:xfrm>
          <a:prstGeom prst="rect">
            <a:avLst/>
          </a:prstGeom>
          <a:noFill/>
          <a:ln>
            <a:noFill/>
          </a:ln>
        </p:spPr>
      </p:pic>
      <p:pic>
        <p:nvPicPr>
          <p:cNvPr id="192" name="Google Shape;192;p23" descr="A red and blue circle with a black background&#10;&#10;Description automatically generated"/>
          <p:cNvPicPr preferRelativeResize="0"/>
          <p:nvPr/>
        </p:nvPicPr>
        <p:blipFill rotWithShape="1">
          <a:blip r:embed="rId4">
            <a:alphaModFix/>
          </a:blip>
          <a:srcRect l="50000" b="49819"/>
          <a:stretch/>
        </p:blipFill>
        <p:spPr>
          <a:xfrm>
            <a:off x="0" y="4502426"/>
            <a:ext cx="2347133" cy="2355575"/>
          </a:xfrm>
          <a:prstGeom prst="rect">
            <a:avLst/>
          </a:prstGeom>
          <a:noFill/>
          <a:ln>
            <a:noFill/>
          </a:ln>
        </p:spPr>
      </p:pic>
      <p:pic>
        <p:nvPicPr>
          <p:cNvPr id="193" name="Google Shape;193;p23" descr="A white rectangles on a black background&#10;&#10;Description automatically generated"/>
          <p:cNvPicPr preferRelativeResize="0"/>
          <p:nvPr/>
        </p:nvPicPr>
        <p:blipFill rotWithShape="1">
          <a:blip r:embed="rId5">
            <a:alphaModFix/>
          </a:blip>
          <a:srcRect/>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196" name="Google Shape;196;p24"/>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8" name="Google Shape;198;p24"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199" name="Google Shape;199;p24"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03" name="Google Shape;203;p2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5" name="Google Shape;205;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1" name="Google Shape;211;p2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8" name="Google Shape;218;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p2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5" name="Google Shape;225;p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0" name="Google Shape;230;p2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1" name="Google Shape;231;p2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6" name="Google Shape;236;p3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7" name="Google Shape;237;p3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2" name="Google Shape;242;p31"/>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3" name="Google Shape;243;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7">
  <p:cSld name="OBJECT_7">
    <p:spTree>
      <p:nvGrpSpPr>
        <p:cNvPr id="1"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8">
  <p:cSld name="OBJECT_8">
    <p:spTree>
      <p:nvGrpSpPr>
        <p:cNvPr id="1"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9">
  <p:cSld name="OBJECT_9">
    <p:spTree>
      <p:nvGrpSpPr>
        <p:cNvPr id="1"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3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2">
  <p:cSld name="2_Title and Content 2">
    <p:spTree>
      <p:nvGrpSpPr>
        <p:cNvPr id="1"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3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3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2">
    <p:spTree>
      <p:nvGrpSpPr>
        <p:cNvPr id="1"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3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5 1">
  <p:cSld name="OBJECT_12">
    <p:spTree>
      <p:nvGrpSpPr>
        <p:cNvPr id="1" name="Shape 272"/>
        <p:cNvGrpSpPr/>
        <p:nvPr/>
      </p:nvGrpSpPr>
      <p:grpSpPr>
        <a:xfrm>
          <a:off x="0" y="0"/>
          <a:ext cx="0" cy="0"/>
          <a:chOff x="0" y="0"/>
          <a:chExt cx="0" cy="0"/>
        </a:xfrm>
      </p:grpSpPr>
      <p:sp>
        <p:nvSpPr>
          <p:cNvPr id="273" name="Google Shape;273;p3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3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3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6" name="Google Shape;276;p38"/>
          <p:cNvPicPr preferRelativeResize="0"/>
          <p:nvPr/>
        </p:nvPicPr>
        <p:blipFill rotWithShape="1">
          <a:blip r:embed="rId2">
            <a:alphaModFix/>
          </a:blip>
          <a:srcRect/>
          <a:stretch/>
        </p:blipFill>
        <p:spPr>
          <a:xfrm>
            <a:off x="402422" y="6341522"/>
            <a:ext cx="3196166" cy="319381"/>
          </a:xfrm>
          <a:prstGeom prst="rect">
            <a:avLst/>
          </a:prstGeom>
          <a:noFill/>
          <a:ln>
            <a:noFill/>
          </a:ln>
        </p:spPr>
      </p:pic>
      <p:pic>
        <p:nvPicPr>
          <p:cNvPr id="277" name="Google Shape;277;p38"/>
          <p:cNvPicPr preferRelativeResize="0"/>
          <p:nvPr/>
        </p:nvPicPr>
        <p:blipFill rotWithShape="1">
          <a:blip r:embed="rId3">
            <a:alphaModFix/>
          </a:blip>
          <a:srcRect b="-143013"/>
          <a:stretch/>
        </p:blipFill>
        <p:spPr>
          <a:xfrm>
            <a:off x="400051" y="6070928"/>
            <a:ext cx="11056822" cy="6011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4 1">
  <p:cSld name="OBJECT_11">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3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3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82" name="Google Shape;282;p39"/>
          <p:cNvPicPr preferRelativeResize="0"/>
          <p:nvPr/>
        </p:nvPicPr>
        <p:blipFill rotWithShape="1">
          <a:blip r:embed="rId2">
            <a:alphaModFix/>
          </a:blip>
          <a:srcRect/>
          <a:stretch/>
        </p:blipFill>
        <p:spPr>
          <a:xfrm>
            <a:off x="402422" y="6341522"/>
            <a:ext cx="3196166" cy="319381"/>
          </a:xfrm>
          <a:prstGeom prst="rect">
            <a:avLst/>
          </a:prstGeom>
          <a:noFill/>
          <a:ln>
            <a:noFill/>
          </a:ln>
        </p:spPr>
      </p:pic>
      <p:pic>
        <p:nvPicPr>
          <p:cNvPr id="283" name="Google Shape;283;p39"/>
          <p:cNvPicPr preferRelativeResize="0"/>
          <p:nvPr/>
        </p:nvPicPr>
        <p:blipFill rotWithShape="1">
          <a:blip r:embed="rId3">
            <a:alphaModFix/>
          </a:blip>
          <a:srcRect b="-143013"/>
          <a:stretch/>
        </p:blipFill>
        <p:spPr>
          <a:xfrm>
            <a:off x="400051" y="6070928"/>
            <a:ext cx="11056822" cy="601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43.png"/><Relationship Id="rId4" Type="http://schemas.openxmlformats.org/officeDocument/2006/relationships/hyperlink" Target="https://bepartofresearch.nihr.ac.u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hyperlink" Target="mailto:claire.matthews@nih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87"/>
        <p:cNvGrpSpPr/>
        <p:nvPr/>
      </p:nvGrpSpPr>
      <p:grpSpPr>
        <a:xfrm>
          <a:off x="0" y="0"/>
          <a:ext cx="0" cy="0"/>
          <a:chOff x="0" y="0"/>
          <a:chExt cx="0" cy="0"/>
        </a:xfrm>
      </p:grpSpPr>
      <p:sp>
        <p:nvSpPr>
          <p:cNvPr id="288" name="Google Shape;288;p40"/>
          <p:cNvSpPr txBox="1">
            <a:spLocks noGrp="1"/>
          </p:cNvSpPr>
          <p:nvPr>
            <p:ph type="subTitle" idx="4294967295"/>
          </p:nvPr>
        </p:nvSpPr>
        <p:spPr>
          <a:xfrm>
            <a:off x="1524000" y="3510075"/>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Claire Matthews</a:t>
            </a:r>
            <a:endParaRPr sz="3000">
              <a:solidFill>
                <a:schemeClr val="lt1"/>
              </a:solidFill>
            </a:endParaRPr>
          </a:p>
        </p:txBody>
      </p:sp>
      <p:sp>
        <p:nvSpPr>
          <p:cNvPr id="289" name="Google Shape;289;p40"/>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03/02/2026</a:t>
            </a:r>
            <a:endParaRPr sz="2100" b="0" i="0" u="none" strike="noStrike" cap="none">
              <a:solidFill>
                <a:srgbClr val="FFFFFF"/>
              </a:solidFill>
              <a:latin typeface="Lato"/>
              <a:ea typeface="Lato"/>
              <a:cs typeface="Lato"/>
              <a:sym typeface="Lato"/>
            </a:endParaRPr>
          </a:p>
        </p:txBody>
      </p:sp>
      <p:sp>
        <p:nvSpPr>
          <p:cNvPr id="290" name="Google Shape;290;p40"/>
          <p:cNvSpPr txBox="1">
            <a:spLocks noGrp="1"/>
          </p:cNvSpPr>
          <p:nvPr>
            <p:ph type="ctrTitle" idx="4294967295"/>
          </p:nvPr>
        </p:nvSpPr>
        <p:spPr>
          <a:xfrm>
            <a:off x="1524000" y="1122363"/>
            <a:ext cx="914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Lung Cancer</a:t>
            </a:r>
            <a:endParaRPr sz="4500">
              <a:solidFill>
                <a:srgbClr val="FAFAFA"/>
              </a:solidFill>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solidFill>
                  <a:srgbClr val="FAFAFA"/>
                </a:solidFill>
                <a:latin typeface="Lato"/>
                <a:ea typeface="Lato"/>
                <a:cs typeface="Lato"/>
                <a:sym typeface="Lato"/>
              </a:rPr>
              <a:t>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pic>
        <p:nvPicPr>
          <p:cNvPr id="334" name="Google Shape;334;p46"/>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335" name="Google Shape;335;p46"/>
          <p:cNvSpPr txBox="1"/>
          <p:nvPr/>
        </p:nvSpPr>
        <p:spPr>
          <a:xfrm>
            <a:off x="8763000" y="1098125"/>
            <a:ext cx="3429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marL="0" lvl="0" indent="0" algn="l" rtl="0">
              <a:spcBef>
                <a:spcPts val="0"/>
              </a:spcBef>
              <a:spcAft>
                <a:spcPts val="0"/>
              </a:spcAft>
              <a:buNone/>
            </a:pPr>
            <a:endParaRPr sz="1800">
              <a:solidFill>
                <a:srgbClr val="212529"/>
              </a:solidFill>
              <a:highlight>
                <a:srgbClr val="FFFFFF"/>
              </a:highlight>
            </a:endParaRPr>
          </a:p>
          <a:p>
            <a:pPr marL="0" lvl="0" indent="0" algn="l" rtl="0">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xmlns:ahyp="http://schemas.microsoft.com/office/drawing/2018/hyperlinkcolor" val="tx"/>
                    </a:ext>
                  </a:extLst>
                </a:hlinkClick>
              </a:rPr>
              <a:t>https://bepartofresearch.nihr.ac.uk/</a:t>
            </a:r>
            <a:endParaRPr sz="1800">
              <a:solidFill>
                <a:srgbClr val="212529"/>
              </a:solidFill>
              <a:highlight>
                <a:srgbClr val="FFFFFF"/>
              </a:highlight>
            </a:endParaRPr>
          </a:p>
        </p:txBody>
      </p:sp>
      <p:pic>
        <p:nvPicPr>
          <p:cNvPr id="336" name="Google Shape;336;p46"/>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p47"/>
          <p:cNvSpPr txBox="1">
            <a:spLocks noGrp="1"/>
          </p:cNvSpPr>
          <p:nvPr>
            <p:ph type="title" idx="4294967295"/>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Key messages for patients</a:t>
            </a:r>
            <a:endParaRPr/>
          </a:p>
        </p:txBody>
      </p:sp>
      <p:sp>
        <p:nvSpPr>
          <p:cNvPr id="343" name="Google Shape;343;p47"/>
          <p:cNvSpPr txBox="1">
            <a:spLocks noGrp="1"/>
          </p:cNvSpPr>
          <p:nvPr>
            <p:ph type="body" idx="4294967295"/>
          </p:nvPr>
        </p:nvSpPr>
        <p:spPr>
          <a:xfrm>
            <a:off x="838200" y="1535073"/>
            <a:ext cx="10515600" cy="33744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Char char="•"/>
            </a:pPr>
            <a:r>
              <a:rPr lang="en-GB" sz="2400"/>
              <a:t>Be Part of Research makes it easier than ever to find and take part in health and care research.</a:t>
            </a:r>
            <a:endParaRPr sz="2400"/>
          </a:p>
          <a:p>
            <a:pPr marL="457200" lvl="0" indent="-381000" algn="l" rtl="0">
              <a:lnSpc>
                <a:spcPct val="100000"/>
              </a:lnSpc>
              <a:spcBef>
                <a:spcPts val="1000"/>
              </a:spcBef>
              <a:spcAft>
                <a:spcPts val="0"/>
              </a:spcAft>
              <a:buSzPts val="2400"/>
              <a:buChar char="•"/>
            </a:pPr>
            <a:r>
              <a:rPr lang="en-GB" sz="2400"/>
              <a:t>Simply sign up online and choose the areas of research you’re interested in.</a:t>
            </a:r>
            <a:endParaRPr sz="2400"/>
          </a:p>
          <a:p>
            <a:pPr marL="457200" lvl="0" indent="-381000" algn="l" rtl="0">
              <a:lnSpc>
                <a:spcPct val="100000"/>
              </a:lnSpc>
              <a:spcBef>
                <a:spcPts val="1000"/>
              </a:spcBef>
              <a:spcAft>
                <a:spcPts val="0"/>
              </a:spcAft>
              <a:buSzPts val="2400"/>
              <a:buChar char="•"/>
            </a:pPr>
            <a:r>
              <a:rPr lang="en-GB" sz="2400"/>
              <a:t>You’ll then be matched to suitable studies and sent clear information about what’s involved and how you can take part.</a:t>
            </a:r>
            <a:endParaRPr sz="2400"/>
          </a:p>
          <a:p>
            <a:pPr marL="457200" lvl="0" indent="-381000" algn="l" rtl="0">
              <a:lnSpc>
                <a:spcPct val="100000"/>
              </a:lnSpc>
              <a:spcBef>
                <a:spcPts val="1000"/>
              </a:spcBef>
              <a:spcAft>
                <a:spcPts val="1000"/>
              </a:spcAft>
              <a:buSzPts val="2400"/>
              <a:buChar char="•"/>
            </a:pPr>
            <a:r>
              <a:rPr lang="en-GB" sz="2400"/>
              <a:t>The decision on whether to take part is always yours.</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Google Shape;348;p48"/>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Associate Principal Investigator </a:t>
            </a:r>
            <a:endParaRPr sz="3200" b="1">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Scheme</a:t>
            </a:r>
            <a:endParaRPr sz="3200" b="1">
              <a:solidFill>
                <a:srgbClr val="193E72"/>
              </a:solidFill>
              <a:latin typeface="Lato"/>
              <a:ea typeface="Lato"/>
              <a:cs typeface="Lato"/>
              <a:sym typeface="Lato"/>
            </a:endParaRPr>
          </a:p>
        </p:txBody>
      </p:sp>
      <p:sp>
        <p:nvSpPr>
          <p:cNvPr id="349" name="Google Shape;349;p48"/>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350" name="Google Shape;350;p48"/>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5" name="Google Shape;355;p49"/>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GB" sz="3200">
                <a:solidFill>
                  <a:srgbClr val="193E72"/>
                </a:solidFill>
              </a:rPr>
              <a:t> (PIPP)</a:t>
            </a:r>
            <a:endParaRPr sz="3200">
              <a:solidFill>
                <a:srgbClr val="193E72"/>
              </a:solidFill>
            </a:endParaRPr>
          </a:p>
        </p:txBody>
      </p:sp>
      <p:sp>
        <p:nvSpPr>
          <p:cNvPr id="356" name="Google Shape;356;p49"/>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GB" sz="2400">
                <a:solidFill>
                  <a:srgbClr val="193E72"/>
                </a:solidFill>
              </a:rPr>
              <a:t>Research delivery nurses, midwives and AHPs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GB" sz="2400">
                <a:solidFill>
                  <a:srgbClr val="193E72"/>
                </a:solidFill>
              </a:rPr>
              <a:t>Cohort 5 applications open in April 2026, approx 60 places</a:t>
            </a:r>
            <a:endParaRPr sz="2400">
              <a:solidFill>
                <a:srgbClr val="193E72"/>
              </a:solidFill>
            </a:endParaRPr>
          </a:p>
          <a:p>
            <a:pPr marL="0" lvl="0" indent="0" algn="l" rtl="0">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GB"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GB" sz="2400">
                <a:solidFill>
                  <a:srgbClr val="193E72"/>
                </a:solidFill>
              </a:rPr>
              <a:t>https://www.nihr.ac.uk/career-development/clinical-research-courses-and-support/principal-investigator-pipeline-programme</a:t>
            </a:r>
            <a:endParaRPr sz="2400">
              <a:solidFill>
                <a:srgbClr val="193E72"/>
              </a:solidFill>
            </a:endParaRPr>
          </a:p>
        </p:txBody>
      </p:sp>
      <p:pic>
        <p:nvPicPr>
          <p:cNvPr id="357" name="Google Shape;357;p49"/>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Google Shape;362;p50"/>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66"/>
        <p:cNvGrpSpPr/>
        <p:nvPr/>
      </p:nvGrpSpPr>
      <p:grpSpPr>
        <a:xfrm>
          <a:off x="0" y="0"/>
          <a:ext cx="0" cy="0"/>
          <a:chOff x="0" y="0"/>
          <a:chExt cx="0" cy="0"/>
        </a:xfrm>
      </p:grpSpPr>
      <p:sp>
        <p:nvSpPr>
          <p:cNvPr id="367" name="Google Shape;367;p51"/>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Contacts</a:t>
            </a:r>
            <a:endParaRPr>
              <a:solidFill>
                <a:schemeClr val="lt1"/>
              </a:solidFill>
              <a:latin typeface="Lato"/>
              <a:ea typeface="Lato"/>
              <a:cs typeface="Lato"/>
              <a:sym typeface="Lato"/>
            </a:endParaRPr>
          </a:p>
        </p:txBody>
      </p:sp>
      <p:sp>
        <p:nvSpPr>
          <p:cNvPr id="368" name="Google Shape;368;p51"/>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gareth.ayre@uhbw.nhs.uk</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41"/>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30/01/2026</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96" name="Google Shape;296;p41"/>
          <p:cNvSpPr txBox="1">
            <a:spLocks noGrp="1"/>
          </p:cNvSpPr>
          <p:nvPr>
            <p:ph type="title" idx="4294967295"/>
          </p:nvPr>
        </p:nvSpPr>
        <p:spPr>
          <a:xfrm>
            <a:off x="712950" y="99650"/>
            <a:ext cx="11011200" cy="766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National Lung Cancer Research Recruitment Apr 25-Jan 26</a:t>
            </a:r>
            <a:endParaRPr sz="3000" b="1">
              <a:solidFill>
                <a:srgbClr val="193E72"/>
              </a:solidFill>
              <a:latin typeface="Lato"/>
              <a:ea typeface="Lato"/>
              <a:cs typeface="Lato"/>
              <a:sym typeface="Lato"/>
            </a:endParaRPr>
          </a:p>
        </p:txBody>
      </p:sp>
      <p:pic>
        <p:nvPicPr>
          <p:cNvPr id="297" name="Google Shape;297;p41"/>
          <p:cNvPicPr preferRelativeResize="0"/>
          <p:nvPr/>
        </p:nvPicPr>
        <p:blipFill>
          <a:blip r:embed="rId3">
            <a:alphaModFix/>
          </a:blip>
          <a:stretch>
            <a:fillRect/>
          </a:stretch>
        </p:blipFill>
        <p:spPr>
          <a:xfrm>
            <a:off x="345150" y="926173"/>
            <a:ext cx="4045776" cy="955250"/>
          </a:xfrm>
          <a:prstGeom prst="rect">
            <a:avLst/>
          </a:prstGeom>
          <a:noFill/>
          <a:ln>
            <a:noFill/>
          </a:ln>
        </p:spPr>
      </p:pic>
      <p:pic>
        <p:nvPicPr>
          <p:cNvPr id="298" name="Google Shape;298;p41"/>
          <p:cNvPicPr preferRelativeResize="0"/>
          <p:nvPr/>
        </p:nvPicPr>
        <p:blipFill>
          <a:blip r:embed="rId4">
            <a:alphaModFix/>
          </a:blip>
          <a:stretch>
            <a:fillRect/>
          </a:stretch>
        </p:blipFill>
        <p:spPr>
          <a:xfrm>
            <a:off x="345150" y="2013361"/>
            <a:ext cx="3943350" cy="1849026"/>
          </a:xfrm>
          <a:prstGeom prst="rect">
            <a:avLst/>
          </a:prstGeom>
          <a:noFill/>
          <a:ln>
            <a:noFill/>
          </a:ln>
        </p:spPr>
      </p:pic>
      <p:pic>
        <p:nvPicPr>
          <p:cNvPr id="299" name="Google Shape;299;p41"/>
          <p:cNvPicPr preferRelativeResize="0"/>
          <p:nvPr/>
        </p:nvPicPr>
        <p:blipFill>
          <a:blip r:embed="rId5">
            <a:alphaModFix/>
          </a:blip>
          <a:stretch>
            <a:fillRect/>
          </a:stretch>
        </p:blipFill>
        <p:spPr>
          <a:xfrm>
            <a:off x="345150" y="3994294"/>
            <a:ext cx="3943350" cy="2028825"/>
          </a:xfrm>
          <a:prstGeom prst="rect">
            <a:avLst/>
          </a:prstGeom>
          <a:noFill/>
          <a:ln>
            <a:noFill/>
          </a:ln>
        </p:spPr>
      </p:pic>
      <p:pic>
        <p:nvPicPr>
          <p:cNvPr id="300" name="Google Shape;300;p41"/>
          <p:cNvPicPr preferRelativeResize="0"/>
          <p:nvPr/>
        </p:nvPicPr>
        <p:blipFill>
          <a:blip r:embed="rId6">
            <a:alphaModFix/>
          </a:blip>
          <a:stretch>
            <a:fillRect/>
          </a:stretch>
        </p:blipFill>
        <p:spPr>
          <a:xfrm>
            <a:off x="4500675" y="866100"/>
            <a:ext cx="7406201" cy="51481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4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30/01/2026</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06" name="Google Shape;306;p42"/>
          <p:cNvSpPr txBox="1">
            <a:spLocks noGrp="1"/>
          </p:cNvSpPr>
          <p:nvPr>
            <p:ph type="title" idx="4294967295"/>
          </p:nvPr>
        </p:nvSpPr>
        <p:spPr>
          <a:xfrm>
            <a:off x="193125" y="0"/>
            <a:ext cx="116895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000" b="1">
                <a:solidFill>
                  <a:srgbClr val="193E72"/>
                </a:solidFill>
                <a:latin typeface="Lato"/>
                <a:ea typeface="Lato"/>
                <a:cs typeface="Lato"/>
                <a:sym typeface="Lato"/>
              </a:rPr>
              <a:t>SWAG Region Lung Cancer Research Recruitment Apr 25- Jan 26</a:t>
            </a:r>
            <a:endParaRPr sz="3000" b="1">
              <a:solidFill>
                <a:srgbClr val="193E72"/>
              </a:solidFill>
              <a:latin typeface="Lato"/>
              <a:ea typeface="Lato"/>
              <a:cs typeface="Lato"/>
              <a:sym typeface="Lato"/>
            </a:endParaRPr>
          </a:p>
        </p:txBody>
      </p:sp>
      <p:pic>
        <p:nvPicPr>
          <p:cNvPr id="307" name="Google Shape;307;p42"/>
          <p:cNvPicPr preferRelativeResize="0"/>
          <p:nvPr/>
        </p:nvPicPr>
        <p:blipFill>
          <a:blip r:embed="rId3">
            <a:alphaModFix/>
          </a:blip>
          <a:stretch>
            <a:fillRect/>
          </a:stretch>
        </p:blipFill>
        <p:spPr>
          <a:xfrm>
            <a:off x="1327350" y="764900"/>
            <a:ext cx="4464225" cy="1102822"/>
          </a:xfrm>
          <a:prstGeom prst="rect">
            <a:avLst/>
          </a:prstGeom>
          <a:noFill/>
          <a:ln>
            <a:noFill/>
          </a:ln>
        </p:spPr>
      </p:pic>
      <p:pic>
        <p:nvPicPr>
          <p:cNvPr id="308" name="Google Shape;308;p42"/>
          <p:cNvPicPr preferRelativeResize="0"/>
          <p:nvPr/>
        </p:nvPicPr>
        <p:blipFill>
          <a:blip r:embed="rId4">
            <a:alphaModFix/>
          </a:blip>
          <a:stretch>
            <a:fillRect/>
          </a:stretch>
        </p:blipFill>
        <p:spPr>
          <a:xfrm>
            <a:off x="1225500" y="1928275"/>
            <a:ext cx="4164025" cy="1894542"/>
          </a:xfrm>
          <a:prstGeom prst="rect">
            <a:avLst/>
          </a:prstGeom>
          <a:noFill/>
          <a:ln>
            <a:noFill/>
          </a:ln>
        </p:spPr>
      </p:pic>
      <p:pic>
        <p:nvPicPr>
          <p:cNvPr id="309" name="Google Shape;309;p42"/>
          <p:cNvPicPr preferRelativeResize="0"/>
          <p:nvPr/>
        </p:nvPicPr>
        <p:blipFill>
          <a:blip r:embed="rId5">
            <a:alphaModFix/>
          </a:blip>
          <a:stretch>
            <a:fillRect/>
          </a:stretch>
        </p:blipFill>
        <p:spPr>
          <a:xfrm>
            <a:off x="1429200" y="3883375"/>
            <a:ext cx="4164034" cy="2172975"/>
          </a:xfrm>
          <a:prstGeom prst="rect">
            <a:avLst/>
          </a:prstGeom>
          <a:noFill/>
          <a:ln>
            <a:noFill/>
          </a:ln>
        </p:spPr>
      </p:pic>
      <p:pic>
        <p:nvPicPr>
          <p:cNvPr id="310" name="Google Shape;310;p42"/>
          <p:cNvPicPr preferRelativeResize="0"/>
          <p:nvPr/>
        </p:nvPicPr>
        <p:blipFill>
          <a:blip r:embed="rId6">
            <a:alphaModFix/>
          </a:blip>
          <a:stretch>
            <a:fillRect/>
          </a:stretch>
        </p:blipFill>
        <p:spPr>
          <a:xfrm>
            <a:off x="6800750" y="1051775"/>
            <a:ext cx="4464225" cy="4300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3"/>
          <p:cNvSpPr txBox="1">
            <a:spLocks noGrp="1"/>
          </p:cNvSpPr>
          <p:nvPr>
            <p:ph type="title" idx="4294967295"/>
          </p:nvPr>
        </p:nvSpPr>
        <p:spPr>
          <a:xfrm>
            <a:off x="951375" y="2804150"/>
            <a:ext cx="10515600" cy="42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600" b="1">
                <a:solidFill>
                  <a:srgbClr val="193E72"/>
                </a:solidFill>
                <a:latin typeface="Lato"/>
                <a:ea typeface="Lato"/>
                <a:cs typeface="Lato"/>
                <a:sym typeface="Lato"/>
              </a:rPr>
              <a:t>Open Lung Cancer Studies (SWAG Region)</a:t>
            </a:r>
            <a:endParaRPr sz="3600" b="1">
              <a:solidFill>
                <a:srgbClr val="193E7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DE3AEF8-E35E-379D-DBEC-1B675B28365D}"/>
              </a:ext>
            </a:extLst>
          </p:cNvPr>
          <p:cNvGraphicFramePr>
            <a:graphicFrameLocks noGrp="1"/>
          </p:cNvGraphicFramePr>
          <p:nvPr>
            <p:extLst>
              <p:ext uri="{D42A27DB-BD31-4B8C-83A1-F6EECF244321}">
                <p14:modId xmlns:p14="http://schemas.microsoft.com/office/powerpoint/2010/main" val="1086619796"/>
              </p:ext>
            </p:extLst>
          </p:nvPr>
        </p:nvGraphicFramePr>
        <p:xfrm>
          <a:off x="842744" y="67022"/>
          <a:ext cx="10506512" cy="6020784"/>
        </p:xfrm>
        <a:graphic>
          <a:graphicData uri="http://schemas.openxmlformats.org/drawingml/2006/table">
            <a:tbl>
              <a:tblPr firstRow="1" bandRow="1"/>
              <a:tblGrid>
                <a:gridCol w="2163926">
                  <a:extLst>
                    <a:ext uri="{9D8B030D-6E8A-4147-A177-3AD203B41FA5}">
                      <a16:colId xmlns:a16="http://schemas.microsoft.com/office/drawing/2014/main" val="3800163250"/>
                    </a:ext>
                  </a:extLst>
                </a:gridCol>
                <a:gridCol w="6274676">
                  <a:extLst>
                    <a:ext uri="{9D8B030D-6E8A-4147-A177-3AD203B41FA5}">
                      <a16:colId xmlns:a16="http://schemas.microsoft.com/office/drawing/2014/main" val="2283976660"/>
                    </a:ext>
                  </a:extLst>
                </a:gridCol>
                <a:gridCol w="2067910">
                  <a:extLst>
                    <a:ext uri="{9D8B030D-6E8A-4147-A177-3AD203B41FA5}">
                      <a16:colId xmlns:a16="http://schemas.microsoft.com/office/drawing/2014/main" val="4161927095"/>
                    </a:ext>
                  </a:extLst>
                </a:gridCol>
              </a:tblGrid>
              <a:tr h="370840">
                <a:tc>
                  <a:txBody>
                    <a:bodyPr/>
                    <a:lstStyle/>
                    <a:p>
                      <a:r>
                        <a:rPr lang="en-GB" sz="1600" b="1" dirty="0">
                          <a:latin typeface="+mj-lt"/>
                        </a:rPr>
                        <a:t>Pleural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tc>
                  <a:txBody>
                    <a:bodyPr/>
                    <a:lstStyle/>
                    <a:p>
                      <a:endParaRPr lang="en-GB" sz="1600" dirty="0">
                        <a:latin typeface="+mj-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tc>
                  <a:txBody>
                    <a:bodyPr/>
                    <a:lstStyle/>
                    <a:p>
                      <a:endParaRPr lang="en-GB" sz="1600" dirty="0">
                        <a:latin typeface="+mj-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extLst>
                  <a:ext uri="{0D108BD9-81ED-4DB2-BD59-A6C34878D82A}">
                    <a16:rowId xmlns:a16="http://schemas.microsoft.com/office/drawing/2014/main" val="3080774848"/>
                  </a:ext>
                </a:extLst>
              </a:tr>
              <a:tr h="370840">
                <a:tc>
                  <a:txBody>
                    <a:bodyPr/>
                    <a:lstStyle/>
                    <a:p>
                      <a:r>
                        <a:rPr lang="en-GB" sz="1600" dirty="0">
                          <a:latin typeface="+mj-lt"/>
                        </a:rPr>
                        <a:t>ASSESS-</a:t>
                      </a:r>
                      <a:r>
                        <a:rPr lang="en-GB" sz="1600" dirty="0" err="1">
                          <a:latin typeface="+mj-lt"/>
                        </a:rPr>
                        <a:t>Meso</a:t>
                      </a:r>
                      <a:endParaRPr lang="en-GB" sz="1600" dirty="0">
                        <a:latin typeface="+mj-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b="0" i="0" u="none" strike="noStrike" cap="none" dirty="0">
                          <a:solidFill>
                            <a:srgbClr val="000000"/>
                          </a:solidFill>
                          <a:effectLst/>
                          <a:latin typeface="+mj-lt"/>
                          <a:ea typeface="Arial"/>
                          <a:cs typeface="Arial"/>
                          <a:sym typeface="Arial"/>
                        </a:rPr>
                        <a:t>Observational cohort study collecting data on demographics, symptoms and biomarkers in people with mesothelioma</a:t>
                      </a:r>
                      <a:endParaRPr lang="en-GB" sz="1600" dirty="0">
                        <a:latin typeface="+mj-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latin typeface="+mj-lt"/>
                        </a:rPr>
                        <a:t>NBT, Taunton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94219377"/>
                  </a:ext>
                </a:extLst>
              </a:tr>
              <a:tr h="370840">
                <a:tc>
                  <a:txBody>
                    <a:bodyPr/>
                    <a:lstStyle/>
                    <a:p>
                      <a:r>
                        <a:rPr lang="en-GB" sz="1600" dirty="0">
                          <a:latin typeface="+mj-lt"/>
                        </a:rPr>
                        <a:t>Meso-ORIGINS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latin typeface="+mj-lt"/>
                        </a:rPr>
                        <a:t>Observational study of Risk prediction and Generation of paired benign-</a:t>
                      </a:r>
                      <a:r>
                        <a:rPr lang="en-GB" sz="1600" dirty="0" err="1">
                          <a:latin typeface="+mj-lt"/>
                        </a:rPr>
                        <a:t>meso</a:t>
                      </a:r>
                      <a:r>
                        <a:rPr lang="en-GB" sz="1600" dirty="0">
                          <a:latin typeface="+mj-lt"/>
                        </a:rPr>
                        <a:t> tissue sample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latin typeface="+mj-lt"/>
                        </a:rPr>
                        <a:t>NBT, Taunton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233528274"/>
                  </a:ext>
                </a:extLst>
              </a:tr>
              <a:tr h="370840">
                <a:tc>
                  <a:txBody>
                    <a:bodyPr/>
                    <a:lstStyle/>
                    <a:p>
                      <a:r>
                        <a:rPr lang="en-GB" sz="1600" dirty="0" err="1">
                          <a:latin typeface="+mj-lt"/>
                        </a:rPr>
                        <a:t>eVOLVE-Meso</a:t>
                      </a:r>
                      <a:endParaRPr lang="en-GB" sz="1600" dirty="0">
                        <a:latin typeface="+mj-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err="1">
                          <a:latin typeface="+mj-lt"/>
                        </a:rPr>
                        <a:t>Volrustomig</a:t>
                      </a:r>
                      <a:r>
                        <a:rPr lang="en-GB" sz="1600" dirty="0">
                          <a:latin typeface="+mj-lt"/>
                        </a:rPr>
                        <a:t> (bivalent PD1 / CTLA4 </a:t>
                      </a:r>
                      <a:r>
                        <a:rPr lang="en-GB" sz="1600" dirty="0" err="1">
                          <a:latin typeface="+mj-lt"/>
                        </a:rPr>
                        <a:t>MAb</a:t>
                      </a:r>
                      <a:r>
                        <a:rPr lang="en-GB" sz="1600" dirty="0">
                          <a:latin typeface="+mj-lt"/>
                        </a:rPr>
                        <a:t>) vs carbo-</a:t>
                      </a:r>
                      <a:r>
                        <a:rPr lang="en-GB" sz="1600" dirty="0" err="1">
                          <a:latin typeface="+mj-lt"/>
                        </a:rPr>
                        <a:t>pem</a:t>
                      </a:r>
                      <a:r>
                        <a:rPr lang="en-GB" sz="1600" dirty="0">
                          <a:latin typeface="+mj-lt"/>
                        </a:rPr>
                        <a:t> or Ipi-</a:t>
                      </a:r>
                      <a:r>
                        <a:rPr lang="en-GB" sz="1600" dirty="0" err="1">
                          <a:latin typeface="+mj-lt"/>
                        </a:rPr>
                        <a:t>Nivo</a:t>
                      </a:r>
                      <a:r>
                        <a:rPr lang="en-GB" sz="1600" dirty="0">
                          <a:latin typeface="+mj-lt"/>
                        </a:rPr>
                        <a:t> </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latin typeface="+mj-lt"/>
                        </a:rPr>
                        <a:t>Taunton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03920918"/>
                  </a:ext>
                </a:extLst>
              </a:tr>
              <a:tr h="370840">
                <a:tc>
                  <a:txBody>
                    <a:bodyPr/>
                    <a:lstStyle/>
                    <a:p>
                      <a:r>
                        <a:rPr lang="en-GB" sz="1600" dirty="0">
                          <a:latin typeface="+mj-lt"/>
                        </a:rPr>
                        <a:t>HIT-</a:t>
                      </a:r>
                      <a:r>
                        <a:rPr lang="en-GB" sz="1600" dirty="0" err="1">
                          <a:latin typeface="+mj-lt"/>
                        </a:rPr>
                        <a:t>Meso</a:t>
                      </a:r>
                      <a:endParaRPr lang="en-GB" sz="1600" dirty="0">
                        <a:latin typeface="+mj-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latin typeface="+mj-lt"/>
                        </a:rPr>
                        <a:t>RCT of proton hemithorax irradiation in MPM</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latin typeface="+mj-lt"/>
                        </a:rPr>
                        <a:t>NBT, Cardiff</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87543386"/>
                  </a:ext>
                </a:extLst>
              </a:tr>
              <a:tr h="370840">
                <a:tc>
                  <a:txBody>
                    <a:bodyPr/>
                    <a:lstStyle/>
                    <a:p>
                      <a:pPr algn="l" fontAlgn="b">
                        <a:buNone/>
                      </a:pPr>
                      <a:r>
                        <a:rPr lang="en-GB" sz="1600" b="0" i="0" u="none" strike="noStrike" dirty="0">
                          <a:solidFill>
                            <a:srgbClr val="000000"/>
                          </a:solidFill>
                          <a:effectLst/>
                          <a:latin typeface="+mj-lt"/>
                        </a:rPr>
                        <a:t> OPTICAL</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fontAlgn="b">
                        <a:buNone/>
                      </a:pPr>
                      <a:r>
                        <a:rPr lang="en-GB" sz="1600" b="0" i="0" u="none" strike="noStrike" dirty="0">
                          <a:solidFill>
                            <a:srgbClr val="000000"/>
                          </a:solidFill>
                          <a:effectLst/>
                          <a:latin typeface="+mj-lt"/>
                        </a:rPr>
                        <a:t> Observational study to understand outcomes in lung cancer-associated pleural effusion</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fontAlgn="b">
                        <a:buNone/>
                      </a:pPr>
                      <a:r>
                        <a:rPr lang="en-GB" sz="1600" b="0" i="0" u="none" strike="noStrike" dirty="0">
                          <a:solidFill>
                            <a:srgbClr val="000000"/>
                          </a:solidFill>
                          <a:effectLst/>
                          <a:latin typeface="+mj-lt"/>
                        </a:rPr>
                        <a:t>  NBT</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745536286"/>
                  </a:ext>
                </a:extLst>
              </a:tr>
              <a:tr h="370840">
                <a:tc>
                  <a:txBody>
                    <a:bodyPr/>
                    <a:lstStyle/>
                    <a:p>
                      <a:endParaRPr lang="en-GB" sz="160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53310869"/>
                  </a:ext>
                </a:extLst>
              </a:tr>
              <a:tr h="370840">
                <a:tc>
                  <a:txBody>
                    <a:bodyPr/>
                    <a:lstStyle/>
                    <a:p>
                      <a:r>
                        <a:rPr lang="en-GB" sz="1600" b="1" dirty="0">
                          <a:latin typeface="+mj-lt"/>
                        </a:rPr>
                        <a:t>Peri-operative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6C6"/>
                    </a:solidFill>
                  </a:tcPr>
                </a:tc>
                <a:tc>
                  <a:txBody>
                    <a:bodyPr/>
                    <a:lstStyle/>
                    <a:p>
                      <a:endParaRPr lang="en-GB" sz="1600" dirty="0">
                        <a:latin typeface="+mj-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6C6"/>
                    </a:solidFill>
                  </a:tcPr>
                </a:tc>
                <a:tc>
                  <a:txBody>
                    <a:bodyPr/>
                    <a:lstStyle/>
                    <a:p>
                      <a:endParaRPr lang="en-GB" sz="1600" dirty="0">
                        <a:latin typeface="+mj-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6C6"/>
                    </a:solidFill>
                  </a:tcPr>
                </a:tc>
                <a:extLst>
                  <a:ext uri="{0D108BD9-81ED-4DB2-BD59-A6C34878D82A}">
                    <a16:rowId xmlns:a16="http://schemas.microsoft.com/office/drawing/2014/main" val="3279679617"/>
                  </a:ext>
                </a:extLst>
              </a:tr>
              <a:tr h="370840">
                <a:tc>
                  <a:txBody>
                    <a:bodyPr/>
                    <a:lstStyle/>
                    <a:p>
                      <a:r>
                        <a:rPr lang="en-GB" sz="1600" dirty="0" err="1">
                          <a:latin typeface="+mj-lt"/>
                        </a:rPr>
                        <a:t>CANFit</a:t>
                      </a:r>
                      <a:endParaRPr lang="en-GB" sz="1600" dirty="0">
                        <a:latin typeface="+mj-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latin typeface="+mj-lt"/>
                        </a:rPr>
                        <a:t>Ph2 RCT of a home-based exercise programme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latin typeface="+mj-lt"/>
                        </a:rPr>
                        <a:t>Taunton, Yeovil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936888768"/>
                  </a:ext>
                </a:extLst>
              </a:tr>
              <a:tr h="411972">
                <a:tc>
                  <a:txBody>
                    <a:bodyPr/>
                    <a:lstStyle/>
                    <a:p>
                      <a:r>
                        <a:rPr lang="en-GB" sz="1600" dirty="0">
                          <a:latin typeface="+mj-lt"/>
                        </a:rPr>
                        <a:t>Fit4Surgery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i="0" u="none" strike="noStrike" cap="none" dirty="0">
                          <a:solidFill>
                            <a:srgbClr val="000000"/>
                          </a:solidFill>
                          <a:effectLst/>
                          <a:latin typeface="+mj-lt"/>
                          <a:ea typeface="Arial"/>
                          <a:cs typeface="Arial"/>
                          <a:sym typeface="Arial"/>
                        </a:rPr>
                        <a:t>App-based, personalised prehab programme to enhance recovery and reduce complications after lung cancer surgery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latin typeface="+mj-lt"/>
                        </a:rPr>
                        <a:t>NBT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388909967"/>
                  </a:ext>
                </a:extLst>
              </a:tr>
              <a:tr h="411972">
                <a:tc>
                  <a:txBody>
                    <a:bodyPr/>
                    <a:lstStyle/>
                    <a:p>
                      <a:endParaRPr lang="en-GB" sz="1600" dirty="0">
                        <a:latin typeface="+mj-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600" b="0" i="0" u="none" strike="noStrike" cap="none" dirty="0">
                        <a:solidFill>
                          <a:srgbClr val="000000"/>
                        </a:solidFill>
                        <a:effectLst/>
                        <a:latin typeface="+mj-lt"/>
                        <a:ea typeface="Arial"/>
                        <a:cs typeface="Arial"/>
                        <a:sym typeface="Aria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endParaRPr lang="en-GB" sz="1600" dirty="0">
                        <a:latin typeface="+mj-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413126536"/>
                  </a:ext>
                </a:extLst>
              </a:tr>
              <a:tr h="411972">
                <a:tc>
                  <a:txBody>
                    <a:bodyPr/>
                    <a:lstStyle/>
                    <a:p>
                      <a:pPr algn="l" fontAlgn="b">
                        <a:buNone/>
                      </a:pPr>
                      <a:r>
                        <a:rPr lang="en-GB" sz="1800" b="1" i="0" u="none" strike="noStrike" dirty="0">
                          <a:solidFill>
                            <a:srgbClr val="000000"/>
                          </a:solidFill>
                          <a:effectLst/>
                          <a:latin typeface="Aptos" panose="020B0004020202020204" pitchFamily="34" charset="0"/>
                        </a:rPr>
                        <a:t>Surgical</a:t>
                      </a:r>
                    </a:p>
                  </a:txBody>
                  <a:tcPr marL="7620" marR="7620" marT="762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b">
                        <a:buNone/>
                      </a:pPr>
                      <a:endParaRPr lang="en-GB" sz="1600" b="0" i="0" u="none" strike="noStrike" dirty="0">
                        <a:solidFill>
                          <a:srgbClr val="000000"/>
                        </a:solidFill>
                        <a:effectLst/>
                        <a:latin typeface="Aptos Narrow" panose="020B0004020202020204" pitchFamily="34" charset="0"/>
                      </a:endParaRP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b">
                        <a:buNone/>
                      </a:pPr>
                      <a:endParaRPr lang="en-GB" sz="1600" b="0" i="0" u="none" strike="noStrike" dirty="0">
                        <a:solidFill>
                          <a:srgbClr val="000000"/>
                        </a:solidFill>
                        <a:effectLst/>
                        <a:latin typeface="Aptos Narrow" panose="020B0004020202020204" pitchFamily="34" charset="0"/>
                      </a:endParaRP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41922149"/>
                  </a:ext>
                </a:extLst>
              </a:tr>
              <a:tr h="411972">
                <a:tc>
                  <a:txBody>
                    <a:bodyPr/>
                    <a:lstStyle/>
                    <a:p>
                      <a:pPr algn="l" fontAlgn="b">
                        <a:buNone/>
                      </a:pPr>
                      <a:r>
                        <a:rPr lang="en-GB" sz="1600" b="0" i="0" u="none" strike="noStrike" dirty="0">
                          <a:solidFill>
                            <a:srgbClr val="000000"/>
                          </a:solidFill>
                          <a:effectLst/>
                          <a:latin typeface="Aptos Narrow" panose="020B0004020202020204" pitchFamily="34" charset="0"/>
                        </a:rPr>
                        <a:t>LARCS</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fontAlgn="b">
                        <a:buNone/>
                      </a:pPr>
                      <a:r>
                        <a:rPr lang="en-GB" sz="1600" b="0" i="0" u="none" strike="noStrike" dirty="0">
                          <a:solidFill>
                            <a:srgbClr val="000000"/>
                          </a:solidFill>
                          <a:effectLst/>
                          <a:latin typeface="Aptos Narrow" panose="020B0004020202020204" pitchFamily="34" charset="0"/>
                        </a:rPr>
                        <a:t>Lung </a:t>
                      </a:r>
                      <a:r>
                        <a:rPr lang="en-GB" sz="1600" b="0" i="0" u="none" strike="noStrike" dirty="0" err="1">
                          <a:solidFill>
                            <a:srgbClr val="000000"/>
                          </a:solidFill>
                          <a:effectLst/>
                          <a:latin typeface="Aptos Narrow" panose="020B0004020202020204" pitchFamily="34" charset="0"/>
                        </a:rPr>
                        <a:t>cAncer</a:t>
                      </a:r>
                      <a:r>
                        <a:rPr lang="en-GB" sz="1600" b="0" i="0" u="none" strike="noStrike" dirty="0">
                          <a:solidFill>
                            <a:srgbClr val="000000"/>
                          </a:solidFill>
                          <a:effectLst/>
                          <a:latin typeface="Aptos Narrow" panose="020B0004020202020204" pitchFamily="34" charset="0"/>
                        </a:rPr>
                        <a:t> Robotic Comparative Study  - Observational cohort Understand peri-operative outcomes and identify the real world selection process of VATS and RATS resection</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fontAlgn="b">
                        <a:buNone/>
                      </a:pPr>
                      <a:r>
                        <a:rPr lang="en-GB" sz="1600" b="0" i="0" u="none" strike="noStrike" dirty="0">
                          <a:solidFill>
                            <a:srgbClr val="000000"/>
                          </a:solidFill>
                          <a:effectLst/>
                          <a:latin typeface="Aptos Narrow" panose="020B0004020202020204" pitchFamily="34" charset="0"/>
                        </a:rPr>
                        <a:t>Bristol</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4805696"/>
                  </a:ext>
                </a:extLst>
              </a:tr>
            </a:tbl>
          </a:graphicData>
        </a:graphic>
      </p:graphicFrame>
    </p:spTree>
    <p:extLst>
      <p:ext uri="{BB962C8B-B14F-4D97-AF65-F5344CB8AC3E}">
        <p14:creationId xmlns:p14="http://schemas.microsoft.com/office/powerpoint/2010/main" val="186778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D45A43-B96B-C20A-5607-C55062ABDC42}"/>
              </a:ext>
            </a:extLst>
          </p:cNvPr>
          <p:cNvGraphicFramePr>
            <a:graphicFrameLocks noGrp="1"/>
          </p:cNvGraphicFramePr>
          <p:nvPr>
            <p:extLst>
              <p:ext uri="{D42A27DB-BD31-4B8C-83A1-F6EECF244321}">
                <p14:modId xmlns:p14="http://schemas.microsoft.com/office/powerpoint/2010/main" val="2337653249"/>
              </p:ext>
            </p:extLst>
          </p:nvPr>
        </p:nvGraphicFramePr>
        <p:xfrm>
          <a:off x="652028" y="236220"/>
          <a:ext cx="10657488" cy="5532120"/>
        </p:xfrm>
        <a:graphic>
          <a:graphicData uri="http://schemas.openxmlformats.org/drawingml/2006/table">
            <a:tbl>
              <a:tblPr firstRow="1" bandRow="1"/>
              <a:tblGrid>
                <a:gridCol w="2159875">
                  <a:extLst>
                    <a:ext uri="{9D8B030D-6E8A-4147-A177-3AD203B41FA5}">
                      <a16:colId xmlns:a16="http://schemas.microsoft.com/office/drawing/2014/main" val="4027123680"/>
                    </a:ext>
                  </a:extLst>
                </a:gridCol>
                <a:gridCol w="6353503">
                  <a:extLst>
                    <a:ext uri="{9D8B030D-6E8A-4147-A177-3AD203B41FA5}">
                      <a16:colId xmlns:a16="http://schemas.microsoft.com/office/drawing/2014/main" val="4190173809"/>
                    </a:ext>
                  </a:extLst>
                </a:gridCol>
                <a:gridCol w="2144110">
                  <a:extLst>
                    <a:ext uri="{9D8B030D-6E8A-4147-A177-3AD203B41FA5}">
                      <a16:colId xmlns:a16="http://schemas.microsoft.com/office/drawing/2014/main" val="1798916627"/>
                    </a:ext>
                  </a:extLst>
                </a:gridCol>
              </a:tblGrid>
              <a:tr h="370840">
                <a:tc>
                  <a:txBody>
                    <a:bodyPr/>
                    <a:lstStyle/>
                    <a:p>
                      <a:r>
                        <a:rPr lang="en-GB" b="1" dirty="0"/>
                        <a:t>Adjuvant following</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CCC"/>
                    </a:solidFill>
                  </a:tcPr>
                </a:tc>
                <a:tc>
                  <a:txBody>
                    <a:bodyPr/>
                    <a:lstStyle/>
                    <a:p>
                      <a:r>
                        <a:rPr lang="en-GB" b="1" dirty="0"/>
                        <a:t>pre-op chemo-</a:t>
                      </a:r>
                      <a:r>
                        <a:rPr lang="en-GB" b="1" dirty="0" err="1"/>
                        <a:t>pembro</a:t>
                      </a:r>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CCC"/>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98160455"/>
                  </a:ext>
                </a:extLst>
              </a:tr>
              <a:tr h="486624">
                <a:tc>
                  <a:txBody>
                    <a:bodyPr/>
                    <a:lstStyle/>
                    <a:p>
                      <a:r>
                        <a:rPr lang="en-GB" sz="1600" dirty="0" err="1"/>
                        <a:t>Interpath</a:t>
                      </a:r>
                      <a:r>
                        <a:rPr lang="en-GB" sz="1600" dirty="0"/>
                        <a:t> V940-009</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b="0" i="0" u="none" strike="noStrike" cap="none" dirty="0" err="1">
                          <a:solidFill>
                            <a:srgbClr val="000000"/>
                          </a:solidFill>
                          <a:effectLst/>
                          <a:latin typeface="Arial"/>
                          <a:ea typeface="Arial"/>
                          <a:cs typeface="Arial"/>
                          <a:sym typeface="Arial"/>
                        </a:rPr>
                        <a:t>Pembro</a:t>
                      </a:r>
                      <a:r>
                        <a:rPr lang="en-GB" sz="1600" b="0" i="0" u="none" strike="noStrike" cap="none" dirty="0">
                          <a:solidFill>
                            <a:srgbClr val="000000"/>
                          </a:solidFill>
                          <a:effectLst/>
                          <a:latin typeface="Arial"/>
                          <a:ea typeface="Arial"/>
                          <a:cs typeface="Arial"/>
                          <a:sym typeface="Arial"/>
                        </a:rPr>
                        <a:t> +/- V940 in Participants With </a:t>
                      </a:r>
                      <a:r>
                        <a:rPr lang="en-GB" sz="1600" b="0" i="0" u="none" strike="noStrike" cap="none" dirty="0" err="1">
                          <a:solidFill>
                            <a:srgbClr val="000000"/>
                          </a:solidFill>
                          <a:effectLst/>
                          <a:latin typeface="Arial"/>
                          <a:ea typeface="Arial"/>
                          <a:cs typeface="Arial"/>
                          <a:sym typeface="Arial"/>
                        </a:rPr>
                        <a:t>Resectable</a:t>
                      </a:r>
                      <a:r>
                        <a:rPr lang="en-GB" sz="1600" b="0" i="0" u="none" strike="noStrike" cap="none" dirty="0">
                          <a:solidFill>
                            <a:srgbClr val="000000"/>
                          </a:solidFill>
                          <a:effectLst/>
                          <a:latin typeface="Arial"/>
                          <a:ea typeface="Arial"/>
                          <a:cs typeface="Arial"/>
                          <a:sym typeface="Arial"/>
                        </a:rPr>
                        <a:t> Stage II to IIIB (N2) NSCLC not Achieving </a:t>
                      </a:r>
                      <a:r>
                        <a:rPr lang="en-GB" sz="1600" b="0" i="0" u="none" strike="noStrike" cap="none" dirty="0" err="1">
                          <a:solidFill>
                            <a:srgbClr val="000000"/>
                          </a:solidFill>
                          <a:effectLst/>
                          <a:latin typeface="Arial"/>
                          <a:ea typeface="Arial"/>
                          <a:cs typeface="Arial"/>
                          <a:sym typeface="Arial"/>
                        </a:rPr>
                        <a:t>pCR</a:t>
                      </a:r>
                      <a:r>
                        <a:rPr lang="en-GB" sz="1600" b="0" i="0" u="none" strike="noStrike" cap="none" dirty="0">
                          <a:solidFill>
                            <a:srgbClr val="000000"/>
                          </a:solidFill>
                          <a:effectLst/>
                          <a:latin typeface="Arial"/>
                          <a:ea typeface="Arial"/>
                          <a:cs typeface="Arial"/>
                          <a:sym typeface="Arial"/>
                        </a:rPr>
                        <a:t> After neoadjuvant chemo-</a:t>
                      </a:r>
                      <a:r>
                        <a:rPr lang="en-GB" sz="1600" b="0" i="0" u="none" strike="noStrike" cap="none" dirty="0" err="1">
                          <a:solidFill>
                            <a:srgbClr val="000000"/>
                          </a:solidFill>
                          <a:effectLst/>
                          <a:latin typeface="Arial"/>
                          <a:ea typeface="Arial"/>
                          <a:cs typeface="Arial"/>
                          <a:sym typeface="Arial"/>
                        </a:rPr>
                        <a:t>pembro</a:t>
                      </a:r>
                      <a:endParaRPr lang="en-GB"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BHOC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873997496"/>
                  </a:ext>
                </a:extLst>
              </a:tr>
              <a:tr h="370840">
                <a:tc>
                  <a:txBody>
                    <a:bodyPr/>
                    <a:lstStyle/>
                    <a:p>
                      <a:endParaRPr lang="en-GB" b="1"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65852972"/>
                  </a:ext>
                </a:extLst>
              </a:tr>
              <a:tr h="370840">
                <a:tc>
                  <a:txBody>
                    <a:bodyPr/>
                    <a:lstStyle/>
                    <a:p>
                      <a:r>
                        <a:rPr lang="en-GB" b="1" dirty="0"/>
                        <a:t>Stage 3 NSCLC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99"/>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99"/>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27145437"/>
                  </a:ext>
                </a:extLst>
              </a:tr>
              <a:tr h="370840">
                <a:tc>
                  <a:txBody>
                    <a:bodyPr/>
                    <a:lstStyle/>
                    <a:p>
                      <a:r>
                        <a:rPr lang="en-GB" sz="1600" dirty="0"/>
                        <a:t>PACIFIC-8</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t>Durvalumab +/- </a:t>
                      </a:r>
                      <a:r>
                        <a:rPr lang="en-GB" sz="1600" dirty="0" err="1"/>
                        <a:t>domvanalimab</a:t>
                      </a:r>
                      <a:r>
                        <a:rPr lang="en-GB" sz="1600" dirty="0"/>
                        <a:t> (TIGIT) following </a:t>
                      </a:r>
                      <a:r>
                        <a:rPr lang="en-GB" sz="1600" dirty="0" err="1"/>
                        <a:t>cCRT</a:t>
                      </a:r>
                      <a:r>
                        <a:rPr lang="en-GB" sz="1600" dirty="0"/>
                        <a:t> for inoperable stage 3 NSCLC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Cheltenham</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649450727"/>
                  </a:ext>
                </a:extLst>
              </a:tr>
              <a:tr h="370840">
                <a:tc>
                  <a:txBody>
                    <a:bodyPr/>
                    <a:lstStyle/>
                    <a:p>
                      <a:endParaRPr lang="en-GB" sz="160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01918031"/>
                  </a:ext>
                </a:extLst>
              </a:tr>
              <a:tr h="370840">
                <a:tc>
                  <a:txBody>
                    <a:bodyPr/>
                    <a:lstStyle/>
                    <a:p>
                      <a:r>
                        <a:rPr lang="en-GB" b="1" dirty="0"/>
                        <a:t>Metastatic NSCLC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CFF99"/>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CFF99"/>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CFF99"/>
                    </a:solidFill>
                  </a:tcPr>
                </a:tc>
                <a:extLst>
                  <a:ext uri="{0D108BD9-81ED-4DB2-BD59-A6C34878D82A}">
                    <a16:rowId xmlns:a16="http://schemas.microsoft.com/office/drawing/2014/main" val="44863013"/>
                  </a:ext>
                </a:extLst>
              </a:tr>
              <a:tr h="370840">
                <a:tc>
                  <a:txBody>
                    <a:bodyPr/>
                    <a:lstStyle/>
                    <a:p>
                      <a:r>
                        <a:rPr lang="en-GB" sz="1600" dirty="0"/>
                        <a:t>REFINE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Maintenance </a:t>
                      </a:r>
                      <a:r>
                        <a:rPr lang="en-GB" sz="1600" dirty="0" err="1"/>
                        <a:t>pembro</a:t>
                      </a:r>
                      <a:r>
                        <a:rPr lang="en-GB" sz="1600" dirty="0"/>
                        <a:t> dosing interval (6 – 18 weeks)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BHOC</a:t>
                      </a:r>
                      <a:r>
                        <a:rPr lang="en-GB" sz="1600"/>
                        <a:t>, Cheltenham, Salisbury, Yeovil</a:t>
                      </a:r>
                      <a:endParaRPr lang="en-GB"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73475628"/>
                  </a:ext>
                </a:extLst>
              </a:tr>
              <a:tr h="370840">
                <a:tc>
                  <a:txBody>
                    <a:bodyPr/>
                    <a:lstStyle/>
                    <a:p>
                      <a:r>
                        <a:rPr lang="en-GB" sz="1600" dirty="0"/>
                        <a:t>TROPION-Lung-10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1L: </a:t>
                      </a:r>
                      <a:r>
                        <a:rPr lang="en-GB" sz="1600" dirty="0" err="1"/>
                        <a:t>Pembro</a:t>
                      </a:r>
                      <a:r>
                        <a:rPr lang="en-GB" sz="1600" dirty="0"/>
                        <a:t> vs </a:t>
                      </a:r>
                      <a:r>
                        <a:rPr lang="en-GB" sz="1600" dirty="0" err="1"/>
                        <a:t>Rilvegostomig</a:t>
                      </a:r>
                      <a:r>
                        <a:rPr lang="en-GB" sz="1600" dirty="0"/>
                        <a:t> (TIGIT/PD1) +/- Dato-</a:t>
                      </a:r>
                      <a:r>
                        <a:rPr lang="en-GB" sz="1600" dirty="0" err="1"/>
                        <a:t>Dxd</a:t>
                      </a:r>
                      <a:r>
                        <a:rPr lang="en-GB" sz="1600" dirty="0"/>
                        <a:t> (TROP2 ADC) in NSCLC with PDL1&gt;50%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Cheltenham</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15692062"/>
                  </a:ext>
                </a:extLst>
              </a:tr>
              <a:tr h="370840">
                <a:tc>
                  <a:txBody>
                    <a:bodyPr/>
                    <a:lstStyle/>
                    <a:p>
                      <a:pPr algn="l" fontAlgn="b">
                        <a:buNone/>
                      </a:pPr>
                      <a:r>
                        <a:rPr lang="en-GB" sz="1600" b="0" i="0" u="none" strike="noStrike" dirty="0">
                          <a:solidFill>
                            <a:srgbClr val="000000"/>
                          </a:solidFill>
                          <a:effectLst/>
                          <a:latin typeface="+mj-lt"/>
                        </a:rPr>
                        <a:t> BNT-324-01</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buNone/>
                      </a:pPr>
                      <a:r>
                        <a:rPr lang="en-GB" sz="1600" b="0" i="0" u="none" strike="noStrike" dirty="0">
                          <a:solidFill>
                            <a:srgbClr val="000000"/>
                          </a:solidFill>
                          <a:effectLst/>
                          <a:latin typeface="+mj-lt"/>
                        </a:rPr>
                        <a:t>Ph1b / 2 single arm study of BNT 327 (VEGF/PD1 bivalent </a:t>
                      </a:r>
                      <a:r>
                        <a:rPr lang="en-GB" sz="1600" b="0" i="0" u="none" strike="noStrike" dirty="0" err="1">
                          <a:solidFill>
                            <a:srgbClr val="000000"/>
                          </a:solidFill>
                          <a:effectLst/>
                          <a:latin typeface="+mj-lt"/>
                        </a:rPr>
                        <a:t>MAb</a:t>
                      </a:r>
                      <a:r>
                        <a:rPr lang="en-GB" sz="1600" b="0" i="0" u="none" strike="noStrike" dirty="0">
                          <a:solidFill>
                            <a:srgbClr val="000000"/>
                          </a:solidFill>
                          <a:effectLst/>
                          <a:latin typeface="+mj-lt"/>
                        </a:rPr>
                        <a:t>) + BNT 324 (B7-H3 ADC) for 1L or pre-treated NSCLC or small cell</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buNone/>
                      </a:pPr>
                      <a:r>
                        <a:rPr lang="en-GB" sz="1600" b="0" i="0" u="none" strike="noStrike" dirty="0">
                          <a:solidFill>
                            <a:srgbClr val="000000"/>
                          </a:solidFill>
                          <a:effectLst/>
                          <a:latin typeface="+mj-lt"/>
                        </a:rPr>
                        <a:t> Bristol</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6725462"/>
                  </a:ext>
                </a:extLst>
              </a:tr>
              <a:tr h="370840">
                <a:tc>
                  <a:txBody>
                    <a:bodyPr/>
                    <a:lstStyle/>
                    <a:p>
                      <a:pPr algn="l" fontAlgn="b">
                        <a:buNone/>
                      </a:pPr>
                      <a:r>
                        <a:rPr lang="en-GB" sz="1600" b="0" i="0" u="none" strike="noStrike" dirty="0">
                          <a:solidFill>
                            <a:srgbClr val="000000"/>
                          </a:solidFill>
                          <a:effectLst/>
                          <a:latin typeface="+mj-lt"/>
                        </a:rPr>
                        <a:t> KRAScendo-02</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buNone/>
                      </a:pPr>
                      <a:r>
                        <a:rPr lang="en-GB" sz="1600" b="0" i="0" u="none" strike="noStrike" dirty="0">
                          <a:solidFill>
                            <a:srgbClr val="000000"/>
                          </a:solidFill>
                          <a:effectLst/>
                          <a:latin typeface="+mj-lt"/>
                        </a:rPr>
                        <a:t>1L KRAS G12C. Ph3 RCT of </a:t>
                      </a:r>
                      <a:r>
                        <a:rPr lang="en-GB" sz="1600" b="0" i="0" u="none" strike="noStrike" dirty="0" err="1">
                          <a:solidFill>
                            <a:srgbClr val="000000"/>
                          </a:solidFill>
                          <a:effectLst/>
                          <a:latin typeface="+mj-lt"/>
                        </a:rPr>
                        <a:t>Divarasib</a:t>
                      </a:r>
                      <a:r>
                        <a:rPr lang="en-GB" sz="1600" b="0" i="0" u="none" strike="noStrike" dirty="0">
                          <a:solidFill>
                            <a:srgbClr val="000000"/>
                          </a:solidFill>
                          <a:effectLst/>
                          <a:latin typeface="+mj-lt"/>
                        </a:rPr>
                        <a:t>/</a:t>
                      </a:r>
                      <a:r>
                        <a:rPr lang="en-GB" sz="1600" b="0" i="0" u="none" strike="noStrike" dirty="0" err="1">
                          <a:solidFill>
                            <a:srgbClr val="000000"/>
                          </a:solidFill>
                          <a:effectLst/>
                          <a:latin typeface="+mj-lt"/>
                        </a:rPr>
                        <a:t>pembro</a:t>
                      </a:r>
                      <a:r>
                        <a:rPr lang="en-GB" sz="1600" b="0" i="0" u="none" strike="noStrike" dirty="0">
                          <a:solidFill>
                            <a:srgbClr val="000000"/>
                          </a:solidFill>
                          <a:effectLst/>
                          <a:latin typeface="+mj-lt"/>
                        </a:rPr>
                        <a:t> vs chemo/</a:t>
                      </a:r>
                      <a:r>
                        <a:rPr lang="en-GB" sz="1600" b="0" i="0" u="none" strike="noStrike" dirty="0" err="1">
                          <a:solidFill>
                            <a:srgbClr val="000000"/>
                          </a:solidFill>
                          <a:effectLst/>
                          <a:latin typeface="+mj-lt"/>
                        </a:rPr>
                        <a:t>pembro</a:t>
                      </a:r>
                      <a:endParaRPr lang="en-GB" sz="1600" b="0" i="0" u="none" strike="noStrike" dirty="0">
                        <a:solidFill>
                          <a:srgbClr val="000000"/>
                        </a:solidFill>
                        <a:effectLst/>
                        <a:latin typeface="+mj-lt"/>
                      </a:endParaRP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buNone/>
                      </a:pPr>
                      <a:r>
                        <a:rPr lang="en-GB" sz="1600" b="0" i="0" u="none" strike="noStrike" dirty="0">
                          <a:solidFill>
                            <a:srgbClr val="000000"/>
                          </a:solidFill>
                          <a:effectLst/>
                          <a:latin typeface="+mj-lt"/>
                        </a:rPr>
                        <a:t> Bristol</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59061213"/>
                  </a:ext>
                </a:extLst>
              </a:tr>
              <a:tr h="370840">
                <a:tc>
                  <a:txBody>
                    <a:bodyPr/>
                    <a:lstStyle/>
                    <a:p>
                      <a:pPr algn="l" fontAlgn="b">
                        <a:buNone/>
                      </a:pPr>
                      <a:r>
                        <a:rPr lang="en-GB" sz="1600" b="0" i="0" u="none" strike="noStrike" dirty="0">
                          <a:solidFill>
                            <a:srgbClr val="000000"/>
                          </a:solidFill>
                          <a:effectLst/>
                          <a:latin typeface="+mj-lt"/>
                        </a:rPr>
                        <a:t> BNT-327-07</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buNone/>
                      </a:pPr>
                      <a:r>
                        <a:rPr lang="en-GB" sz="1600" b="0" i="0" u="none" strike="noStrike">
                          <a:solidFill>
                            <a:srgbClr val="000000"/>
                          </a:solidFill>
                          <a:effectLst/>
                          <a:latin typeface="+mj-lt"/>
                        </a:rPr>
                        <a:t>1L NSCLC. Chemo-pembro vs Chemo-BNT327 (bivalent PD1/VEGF)</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buNone/>
                      </a:pPr>
                      <a:r>
                        <a:rPr lang="en-GB" sz="1600" b="0" i="0" u="none" strike="noStrike" dirty="0">
                          <a:solidFill>
                            <a:srgbClr val="000000"/>
                          </a:solidFill>
                          <a:effectLst/>
                          <a:latin typeface="+mj-lt"/>
                        </a:rPr>
                        <a:t>Cheltenham are feeder site to Cardiff</a:t>
                      </a:r>
                    </a:p>
                  </a:txBody>
                  <a:tcPr marL="7620" marR="7620" marT="762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38661626"/>
                  </a:ext>
                </a:extLst>
              </a:tr>
            </a:tbl>
          </a:graphicData>
        </a:graphic>
      </p:graphicFrame>
    </p:spTree>
    <p:extLst>
      <p:ext uri="{BB962C8B-B14F-4D97-AF65-F5344CB8AC3E}">
        <p14:creationId xmlns:p14="http://schemas.microsoft.com/office/powerpoint/2010/main" val="148950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7C4B62D-7373-CA30-8C78-BF4C23F98BE6}"/>
              </a:ext>
            </a:extLst>
          </p:cNvPr>
          <p:cNvGraphicFramePr>
            <a:graphicFrameLocks noGrp="1"/>
          </p:cNvGraphicFramePr>
          <p:nvPr/>
        </p:nvGraphicFramePr>
        <p:xfrm>
          <a:off x="505838" y="106824"/>
          <a:ext cx="11004330" cy="6314440"/>
        </p:xfrm>
        <a:graphic>
          <a:graphicData uri="http://schemas.openxmlformats.org/drawingml/2006/table">
            <a:tbl>
              <a:tblPr firstRow="1" bandRow="1"/>
              <a:tblGrid>
                <a:gridCol w="2128346">
                  <a:extLst>
                    <a:ext uri="{9D8B030D-6E8A-4147-A177-3AD203B41FA5}">
                      <a16:colId xmlns:a16="http://schemas.microsoft.com/office/drawing/2014/main" val="4010118856"/>
                    </a:ext>
                  </a:extLst>
                </a:gridCol>
                <a:gridCol w="6968358">
                  <a:extLst>
                    <a:ext uri="{9D8B030D-6E8A-4147-A177-3AD203B41FA5}">
                      <a16:colId xmlns:a16="http://schemas.microsoft.com/office/drawing/2014/main" val="3964313197"/>
                    </a:ext>
                  </a:extLst>
                </a:gridCol>
                <a:gridCol w="1907626">
                  <a:extLst>
                    <a:ext uri="{9D8B030D-6E8A-4147-A177-3AD203B41FA5}">
                      <a16:colId xmlns:a16="http://schemas.microsoft.com/office/drawing/2014/main" val="2961190532"/>
                    </a:ext>
                  </a:extLst>
                </a:gridCol>
              </a:tblGrid>
              <a:tr h="370840">
                <a:tc>
                  <a:txBody>
                    <a:bodyPr/>
                    <a:lstStyle/>
                    <a:p>
                      <a:r>
                        <a:rPr lang="en-GB" b="1" dirty="0"/>
                        <a:t>Radiotherapy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CEB99"/>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CEB99"/>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CEB99"/>
                    </a:solidFill>
                  </a:tcPr>
                </a:tc>
                <a:extLst>
                  <a:ext uri="{0D108BD9-81ED-4DB2-BD59-A6C34878D82A}">
                    <a16:rowId xmlns:a16="http://schemas.microsoft.com/office/drawing/2014/main" val="3015299329"/>
                  </a:ext>
                </a:extLst>
              </a:tr>
              <a:tr h="370840">
                <a:tc>
                  <a:txBody>
                    <a:bodyPr/>
                    <a:lstStyle/>
                    <a:p>
                      <a:r>
                        <a:rPr lang="en-GB" sz="1600" dirty="0"/>
                        <a:t>TOURIST</a:t>
                      </a:r>
                    </a:p>
                    <a:p>
                      <a:r>
                        <a:rPr lang="en-GB" sz="1600" dirty="0"/>
                        <a:t>(PRINCE + QUARTZ)</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Efficacy of palliative RT in metastatic NSCLC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BHOC, Cheltenham, Taunton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809770706"/>
                  </a:ext>
                </a:extLst>
              </a:tr>
              <a:tr h="370840">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212438648"/>
                  </a:ext>
                </a:extLst>
              </a:tr>
              <a:tr h="370840">
                <a:tc>
                  <a:txBody>
                    <a:bodyPr/>
                    <a:lstStyle/>
                    <a:p>
                      <a:r>
                        <a:rPr lang="en-GB" b="1" dirty="0"/>
                        <a:t>Small cell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B95C"/>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B95C"/>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B95C"/>
                    </a:solidFill>
                  </a:tcPr>
                </a:tc>
                <a:extLst>
                  <a:ext uri="{0D108BD9-81ED-4DB2-BD59-A6C34878D82A}">
                    <a16:rowId xmlns:a16="http://schemas.microsoft.com/office/drawing/2014/main" val="2051047328"/>
                  </a:ext>
                </a:extLst>
              </a:tr>
              <a:tr h="370840">
                <a:tc>
                  <a:txBody>
                    <a:bodyPr/>
                    <a:lstStyle/>
                    <a:p>
                      <a:r>
                        <a:rPr lang="en-GB" sz="1600" dirty="0"/>
                        <a:t>PRIMALung</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MRI surveillance +/- prophylactic cranial irradiation in SCLC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BHOC, Cheltenham</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616360621"/>
                  </a:ext>
                </a:extLst>
              </a:tr>
              <a:tr h="370840">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58387579"/>
                  </a:ext>
                </a:extLst>
              </a:tr>
              <a:tr h="370840">
                <a:tc>
                  <a:txBody>
                    <a:bodyPr/>
                    <a:lstStyle/>
                    <a:p>
                      <a:r>
                        <a:rPr lang="en-GB" b="1" dirty="0"/>
                        <a:t>Non-site specific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extLst>
                  <a:ext uri="{0D108BD9-81ED-4DB2-BD59-A6C34878D82A}">
                    <a16:rowId xmlns:a16="http://schemas.microsoft.com/office/drawing/2014/main" val="2981833176"/>
                  </a:ext>
                </a:extLst>
              </a:tr>
              <a:tr h="370840">
                <a:tc>
                  <a:txBody>
                    <a:bodyPr/>
                    <a:lstStyle/>
                    <a:p>
                      <a:r>
                        <a:rPr lang="en-GB" sz="1600" dirty="0"/>
                        <a:t>MITRE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Impact of host microbiome on immunotherapy efficacy and toxicity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BHOC, Bath, Taunton, Salisbury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323874364"/>
                  </a:ext>
                </a:extLst>
              </a:tr>
              <a:tr h="370840">
                <a:tc>
                  <a:txBody>
                    <a:bodyPr/>
                    <a:lstStyle/>
                    <a:p>
                      <a:r>
                        <a:rPr lang="en-GB" sz="1600" dirty="0"/>
                        <a:t>WAYFIND-R</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Registry in patients profiled with NGS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BHOC</a:t>
                      </a:r>
                      <a:r>
                        <a:rPr lang="en-GB" sz="1600"/>
                        <a:t>, Taunton, </a:t>
                      </a:r>
                      <a:r>
                        <a:rPr lang="en-GB" sz="1600" dirty="0"/>
                        <a:t>Cheltenham</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145965519"/>
                  </a:ext>
                </a:extLst>
              </a:tr>
              <a:tr h="370840">
                <a:tc>
                  <a:txBody>
                    <a:bodyPr/>
                    <a:lstStyle/>
                    <a:p>
                      <a:r>
                        <a:rPr lang="en-GB" sz="1600" dirty="0"/>
                        <a:t>DETERMINE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t>Lung cancer arm: MET dysregulation (</a:t>
                      </a:r>
                      <a:r>
                        <a:rPr lang="en-GB" sz="1600" dirty="0" err="1"/>
                        <a:t>Capmatinib</a:t>
                      </a:r>
                      <a:r>
                        <a:rPr lang="en-GB" sz="1600" dirty="0"/>
                        <a:t> for MET mutations other than exon 14 skipping, high level amplification, fusions)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BHOC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025829545"/>
                  </a:ext>
                </a:extLst>
              </a:tr>
              <a:tr h="370840">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48605799"/>
                  </a:ext>
                </a:extLst>
              </a:tr>
              <a:tr h="370840">
                <a:tc>
                  <a:txBody>
                    <a:bodyPr/>
                    <a:lstStyle/>
                    <a:p>
                      <a:r>
                        <a:rPr lang="en-GB" b="1" dirty="0"/>
                        <a:t>Respiratory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63A4F7"/>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63A4F7"/>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63A4F7"/>
                    </a:solidFill>
                  </a:tcPr>
                </a:tc>
                <a:extLst>
                  <a:ext uri="{0D108BD9-81ED-4DB2-BD59-A6C34878D82A}">
                    <a16:rowId xmlns:a16="http://schemas.microsoft.com/office/drawing/2014/main" val="1027728073"/>
                  </a:ext>
                </a:extLst>
              </a:tr>
              <a:tr h="370840">
                <a:tc>
                  <a:txBody>
                    <a:bodyPr/>
                    <a:lstStyle/>
                    <a:p>
                      <a:r>
                        <a:rPr lang="en-GB" sz="1600" b="0" i="0" u="none" strike="noStrike" cap="none" dirty="0">
                          <a:solidFill>
                            <a:srgbClr val="000000"/>
                          </a:solidFill>
                          <a:effectLst/>
                          <a:latin typeface="Arial"/>
                          <a:ea typeface="Arial"/>
                          <a:cs typeface="Arial"/>
                          <a:sym typeface="Arial"/>
                        </a:rPr>
                        <a:t>SELF-BREATHE</a:t>
                      </a:r>
                      <a:endParaRPr lang="en-GB"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b="0" i="0" u="none" strike="noStrike" cap="none" dirty="0">
                          <a:solidFill>
                            <a:srgbClr val="000000"/>
                          </a:solidFill>
                          <a:effectLst/>
                          <a:latin typeface="Arial"/>
                          <a:ea typeface="Arial"/>
                          <a:cs typeface="Arial"/>
                          <a:sym typeface="Arial"/>
                        </a:rPr>
                        <a:t>A self-guided, internet-based intervention for patients with chronic breathlessness: feasibility randomised controlled trial</a:t>
                      </a:r>
                      <a:endParaRPr lang="en-GB"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r>
                        <a:rPr lang="en-GB" sz="1600" dirty="0"/>
                        <a:t>Taunton, Yeovil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382656669"/>
                  </a:ext>
                </a:extLst>
              </a:tr>
            </a:tbl>
          </a:graphicData>
        </a:graphic>
      </p:graphicFrame>
    </p:spTree>
    <p:extLst>
      <p:ext uri="{BB962C8B-B14F-4D97-AF65-F5344CB8AC3E}">
        <p14:creationId xmlns:p14="http://schemas.microsoft.com/office/powerpoint/2010/main" val="35000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8A921-2F68-EB08-2F49-990ED231E017}"/>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98EED10-5BDD-0EE4-E2EF-ED5E0781AC33}"/>
              </a:ext>
            </a:extLst>
          </p:cNvPr>
          <p:cNvGraphicFramePr>
            <a:graphicFrameLocks noGrp="1"/>
          </p:cNvGraphicFramePr>
          <p:nvPr>
            <p:extLst>
              <p:ext uri="{D42A27DB-BD31-4B8C-83A1-F6EECF244321}">
                <p14:modId xmlns:p14="http://schemas.microsoft.com/office/powerpoint/2010/main" val="1092801162"/>
              </p:ext>
            </p:extLst>
          </p:nvPr>
        </p:nvGraphicFramePr>
        <p:xfrm>
          <a:off x="593835" y="584775"/>
          <a:ext cx="11004330" cy="5347992"/>
        </p:xfrm>
        <a:graphic>
          <a:graphicData uri="http://schemas.openxmlformats.org/drawingml/2006/table">
            <a:tbl>
              <a:tblPr firstRow="1" bandRow="1"/>
              <a:tblGrid>
                <a:gridCol w="1783416">
                  <a:extLst>
                    <a:ext uri="{9D8B030D-6E8A-4147-A177-3AD203B41FA5}">
                      <a16:colId xmlns:a16="http://schemas.microsoft.com/office/drawing/2014/main" val="3439234359"/>
                    </a:ext>
                  </a:extLst>
                </a:gridCol>
                <a:gridCol w="1783416">
                  <a:extLst>
                    <a:ext uri="{9D8B030D-6E8A-4147-A177-3AD203B41FA5}">
                      <a16:colId xmlns:a16="http://schemas.microsoft.com/office/drawing/2014/main" val="4010118856"/>
                    </a:ext>
                  </a:extLst>
                </a:gridCol>
                <a:gridCol w="5839031">
                  <a:extLst>
                    <a:ext uri="{9D8B030D-6E8A-4147-A177-3AD203B41FA5}">
                      <a16:colId xmlns:a16="http://schemas.microsoft.com/office/drawing/2014/main" val="3964313197"/>
                    </a:ext>
                  </a:extLst>
                </a:gridCol>
                <a:gridCol w="1598467">
                  <a:extLst>
                    <a:ext uri="{9D8B030D-6E8A-4147-A177-3AD203B41FA5}">
                      <a16:colId xmlns:a16="http://schemas.microsoft.com/office/drawing/2014/main" val="2961190532"/>
                    </a:ext>
                  </a:extLst>
                </a:gridCol>
              </a:tblGrid>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80" b="1" kern="1200" dirty="0">
                          <a:solidFill>
                            <a:schemeClr val="tx1"/>
                          </a:solidFill>
                          <a:latin typeface="+mn-lt"/>
                          <a:ea typeface="+mn-ea"/>
                          <a:cs typeface="+mn-cs"/>
                        </a:rPr>
                        <a:t>1L NSCLC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80" dirty="0">
                          <a:latin typeface="+mj-lt"/>
                        </a:rPr>
                        <a:t>PF-08634404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80" dirty="0">
                          <a:latin typeface="+mj-lt"/>
                        </a:rPr>
                        <a:t>Ph3 RCT of chemo + </a:t>
                      </a:r>
                      <a:r>
                        <a:rPr lang="en-GB" sz="1480" dirty="0" err="1">
                          <a:latin typeface="+mj-lt"/>
                        </a:rPr>
                        <a:t>pembro</a:t>
                      </a:r>
                      <a:r>
                        <a:rPr lang="en-GB" sz="1480" dirty="0">
                          <a:latin typeface="+mj-lt"/>
                        </a:rPr>
                        <a:t> vs chemo + bivalent PD1/VEGF </a:t>
                      </a:r>
                      <a:r>
                        <a:rPr lang="en-GB" sz="1480" dirty="0" err="1">
                          <a:latin typeface="+mj-lt"/>
                        </a:rPr>
                        <a:t>MAb</a:t>
                      </a:r>
                      <a:endParaRPr lang="en-GB" sz="148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80" dirty="0">
                          <a:latin typeface="+mj-lt"/>
                        </a:rPr>
                        <a:t>Bristol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5299329"/>
                  </a:ext>
                </a:extLst>
              </a:tr>
              <a:tr h="324000">
                <a:tc>
                  <a:txBody>
                    <a:bodyPr/>
                    <a:lstStyle/>
                    <a:p>
                      <a:endParaRPr lang="en-GB" sz="148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80" dirty="0">
                          <a:latin typeface="+mj-lt"/>
                        </a:rPr>
                        <a:t>BNT 327-06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80" dirty="0">
                          <a:latin typeface="+mj-lt"/>
                        </a:rPr>
                        <a:t>Ph 2/3 RCT of Chemo + BNT327(bivalent PD1/VEGF Mab) vs SOC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80" dirty="0">
                          <a:latin typeface="+mj-lt"/>
                        </a:rPr>
                        <a:t>Taunton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770706"/>
                  </a:ext>
                </a:extLst>
              </a:tr>
              <a:tr h="324000">
                <a:tc>
                  <a:txBody>
                    <a:bodyPr/>
                    <a:lstStyle/>
                    <a:p>
                      <a:endParaRPr lang="en-GB" sz="148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8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8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8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438648"/>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80" b="1" kern="1200" dirty="0">
                          <a:solidFill>
                            <a:schemeClr val="tx1"/>
                          </a:solidFill>
                          <a:latin typeface="+mn-lt"/>
                          <a:ea typeface="+mn-ea"/>
                          <a:cs typeface="+mn-cs"/>
                        </a:rPr>
                        <a:t>2L NSCLC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GB" sz="1480" b="0" i="0" u="none" strike="noStrike" dirty="0">
                          <a:solidFill>
                            <a:srgbClr val="000000"/>
                          </a:solidFill>
                          <a:effectLst/>
                          <a:latin typeface="+mj-lt"/>
                        </a:rPr>
                        <a:t> TROPION-Lung17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GB" sz="1480" b="0" i="0" u="none" strike="noStrike" dirty="0">
                          <a:solidFill>
                            <a:srgbClr val="000000"/>
                          </a:solidFill>
                          <a:effectLst/>
                          <a:latin typeface="+mj-lt"/>
                        </a:rPr>
                        <a:t>Dato-</a:t>
                      </a:r>
                      <a:r>
                        <a:rPr lang="en-GB" sz="1480" b="0" i="0" u="none" strike="noStrike" dirty="0" err="1">
                          <a:solidFill>
                            <a:srgbClr val="000000"/>
                          </a:solidFill>
                          <a:effectLst/>
                          <a:latin typeface="+mj-lt"/>
                        </a:rPr>
                        <a:t>Dxd</a:t>
                      </a:r>
                      <a:r>
                        <a:rPr lang="en-GB" sz="1480" b="0" i="0" u="none" strike="noStrike" dirty="0">
                          <a:solidFill>
                            <a:srgbClr val="000000"/>
                          </a:solidFill>
                          <a:effectLst/>
                          <a:latin typeface="+mj-lt"/>
                        </a:rPr>
                        <a:t> vs docetaxel in TROP2 positive NSCLC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1480" b="0" i="0" u="none" strike="noStrike" dirty="0">
                          <a:solidFill>
                            <a:srgbClr val="000000"/>
                          </a:solidFill>
                          <a:effectLst/>
                          <a:latin typeface="+mj-lt"/>
                        </a:rPr>
                        <a:t>Cheltenham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6360621"/>
                  </a:ext>
                </a:extLst>
              </a:tr>
              <a:tr h="324000">
                <a:tc>
                  <a:txBody>
                    <a:bodyPr/>
                    <a:lstStyle/>
                    <a:p>
                      <a:pPr algn="l" rtl="0" fontAlgn="ctr">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8387579"/>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80" b="1" kern="1200" dirty="0">
                          <a:solidFill>
                            <a:schemeClr val="tx1"/>
                          </a:solidFill>
                          <a:latin typeface="+mn-lt"/>
                          <a:ea typeface="+mn-ea"/>
                          <a:cs typeface="+mn-cs"/>
                        </a:rPr>
                        <a:t>EGFR</a:t>
                      </a:r>
                    </a:p>
                    <a:p>
                      <a:endParaRPr lang="en-GB" sz="148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GB" sz="1480" b="0" i="0" u="none" strike="noStrike" dirty="0">
                          <a:solidFill>
                            <a:srgbClr val="000000"/>
                          </a:solidFill>
                          <a:effectLst/>
                          <a:latin typeface="+mj-lt"/>
                        </a:rPr>
                        <a:t> LEPIDOPTERA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GB" sz="1480" b="0" i="0" u="none" strike="noStrike">
                          <a:solidFill>
                            <a:srgbClr val="171716"/>
                          </a:solidFill>
                          <a:effectLst/>
                          <a:latin typeface="+mj-lt"/>
                        </a:rPr>
                        <a:t>Observational Study of Clinical Outcomes in EGFR-mutated NSCLC Treated With Amivantamab-containing Regimens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80" kern="1200" dirty="0">
                          <a:solidFill>
                            <a:schemeClr val="tx1"/>
                          </a:solidFill>
                          <a:latin typeface="+mn-lt"/>
                          <a:ea typeface="+mn-ea"/>
                          <a:cs typeface="+mn-cs"/>
                        </a:rPr>
                        <a:t>Taunton, Bath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874364"/>
                  </a:ext>
                </a:extLst>
              </a:tr>
              <a:tr h="324000">
                <a:tc>
                  <a:txBody>
                    <a:bodyPr/>
                    <a:lstStyle/>
                    <a:p>
                      <a:pPr algn="l" rtl="0" fontAlgn="ctr">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GB" sz="1480" b="0" i="0" u="none" strike="noStrike" dirty="0">
                          <a:solidFill>
                            <a:srgbClr val="000000"/>
                          </a:solidFill>
                          <a:effectLst/>
                          <a:latin typeface="+mj-lt"/>
                        </a:rPr>
                        <a:t> IZABRIGHT-Lung01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GB" sz="1480" b="0" i="0" u="none" strike="noStrike" dirty="0" err="1">
                          <a:solidFill>
                            <a:srgbClr val="333333"/>
                          </a:solidFill>
                          <a:effectLst/>
                          <a:latin typeface="+mj-lt"/>
                        </a:rPr>
                        <a:t>Izalontamab</a:t>
                      </a:r>
                      <a:r>
                        <a:rPr lang="en-GB" sz="1480" b="0" i="0" u="none" strike="noStrike" dirty="0">
                          <a:solidFill>
                            <a:srgbClr val="333333"/>
                          </a:solidFill>
                          <a:effectLst/>
                          <a:latin typeface="+mj-lt"/>
                        </a:rPr>
                        <a:t> </a:t>
                      </a:r>
                      <a:r>
                        <a:rPr lang="en-GB" sz="1480" b="0" i="0" u="none" strike="noStrike" dirty="0" err="1">
                          <a:solidFill>
                            <a:srgbClr val="333333"/>
                          </a:solidFill>
                          <a:effectLst/>
                          <a:latin typeface="+mj-lt"/>
                        </a:rPr>
                        <a:t>Brengitecan</a:t>
                      </a:r>
                      <a:r>
                        <a:rPr lang="en-GB" sz="1480" b="0" i="0" u="none" strike="noStrike" dirty="0">
                          <a:solidFill>
                            <a:srgbClr val="333333"/>
                          </a:solidFill>
                          <a:effectLst/>
                          <a:latin typeface="+mj-lt"/>
                        </a:rPr>
                        <a:t> (EGFR/HER3 ADC) vs chemo after progression on 1L EGFR TKI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80" kern="1200" dirty="0">
                          <a:solidFill>
                            <a:schemeClr val="tx1"/>
                          </a:solidFill>
                          <a:latin typeface="+mn-lt"/>
                          <a:ea typeface="+mn-ea"/>
                          <a:cs typeface="+mn-cs"/>
                        </a:rPr>
                        <a:t>Taunton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5965519"/>
                  </a:ext>
                </a:extLst>
              </a:tr>
              <a:tr h="324000">
                <a:tc>
                  <a:txBody>
                    <a:bodyPr/>
                    <a:lstStyle/>
                    <a:p>
                      <a:pPr algn="l" rtl="0" fontAlgn="ctr">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endParaRPr lang="en-GB" sz="1480" b="0" i="0" u="none" strike="noStrike" dirty="0">
                        <a:solidFill>
                          <a:srgbClr val="333333"/>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80" kern="1200" dirty="0">
                        <a:solidFill>
                          <a:schemeClr val="tx1"/>
                        </a:solidFill>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5829545"/>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80" b="1" kern="1200" dirty="0">
                          <a:solidFill>
                            <a:schemeClr val="tx1"/>
                          </a:solidFill>
                          <a:latin typeface="+mn-lt"/>
                          <a:ea typeface="+mn-ea"/>
                          <a:cs typeface="+mn-cs"/>
                        </a:rPr>
                        <a:t>Small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GB" sz="1480" b="0" i="0" u="none" strike="noStrike" dirty="0">
                          <a:solidFill>
                            <a:srgbClr val="000000"/>
                          </a:solidFill>
                          <a:effectLst/>
                          <a:latin typeface="+mj-lt"/>
                        </a:rPr>
                        <a:t> GSK5764227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GB" sz="1480" b="0" i="0" u="none" strike="noStrike">
                          <a:solidFill>
                            <a:srgbClr val="000000"/>
                          </a:solidFill>
                          <a:effectLst/>
                          <a:latin typeface="+mj-lt"/>
                        </a:rPr>
                        <a:t>2L+ small cell: B7-H3 ADC vs topotecan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80" kern="1200" dirty="0">
                          <a:solidFill>
                            <a:schemeClr val="tx1"/>
                          </a:solidFill>
                          <a:latin typeface="+mn-lt"/>
                          <a:ea typeface="+mn-ea"/>
                          <a:cs typeface="+mn-cs"/>
                        </a:rPr>
                        <a:t>Taunton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7728073"/>
                  </a:ext>
                </a:extLst>
              </a:tr>
              <a:tr h="324000">
                <a:tc>
                  <a:txBody>
                    <a:bodyPr/>
                    <a:lstStyle/>
                    <a:p>
                      <a:pPr algn="l" rtl="0" fontAlgn="ctr">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endParaRPr lang="en-GB" sz="1480" b="0" i="0" u="none" strike="noStrike">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80" kern="1200" dirty="0">
                        <a:solidFill>
                          <a:schemeClr val="tx1"/>
                        </a:solidFill>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656669"/>
                  </a:ext>
                </a:extLst>
              </a:tr>
              <a:tr h="324000">
                <a:tc>
                  <a:txBody>
                    <a:bodyPr/>
                    <a:lstStyle/>
                    <a:p>
                      <a:pPr algn="l" rtl="0" fontAlgn="ctr">
                        <a:buNone/>
                      </a:pPr>
                      <a:r>
                        <a:rPr lang="en-GB" sz="1480" b="1" i="0" u="none" strike="noStrike" kern="1200" dirty="0">
                          <a:solidFill>
                            <a:srgbClr val="000000"/>
                          </a:solidFill>
                          <a:effectLst/>
                          <a:latin typeface="+mn-lt"/>
                          <a:ea typeface="+mn-ea"/>
                          <a:cs typeface="+mn-cs"/>
                        </a:rPr>
                        <a:t> HER2</a:t>
                      </a:r>
                      <a:endParaRPr lang="en-GB" sz="1480" b="1"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GB" sz="1480" b="0" i="0" u="none" strike="noStrike" dirty="0">
                          <a:solidFill>
                            <a:srgbClr val="000000"/>
                          </a:solidFill>
                          <a:effectLst/>
                          <a:latin typeface="+mj-lt"/>
                        </a:rPr>
                        <a:t> DESTINY-Lung06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GB" sz="1480" b="0" i="0" u="none" strike="noStrike" dirty="0">
                          <a:solidFill>
                            <a:srgbClr val="000000"/>
                          </a:solidFill>
                          <a:effectLst/>
                          <a:latin typeface="+mj-lt"/>
                        </a:rPr>
                        <a:t>1L: </a:t>
                      </a:r>
                      <a:r>
                        <a:rPr lang="en-GB" sz="1480" b="0" i="0" u="none" strike="noStrike" dirty="0" err="1">
                          <a:solidFill>
                            <a:srgbClr val="000000"/>
                          </a:solidFill>
                          <a:effectLst/>
                          <a:latin typeface="+mj-lt"/>
                        </a:rPr>
                        <a:t>enhertu</a:t>
                      </a:r>
                      <a:r>
                        <a:rPr lang="en-GB" sz="1480" b="0" i="0" u="none" strike="noStrike" dirty="0">
                          <a:solidFill>
                            <a:srgbClr val="000000"/>
                          </a:solidFill>
                          <a:effectLst/>
                          <a:latin typeface="+mj-lt"/>
                        </a:rPr>
                        <a:t> + </a:t>
                      </a:r>
                      <a:r>
                        <a:rPr lang="en-GB" sz="1480" b="0" i="0" u="none" strike="noStrike" dirty="0" err="1">
                          <a:solidFill>
                            <a:srgbClr val="000000"/>
                          </a:solidFill>
                          <a:effectLst/>
                          <a:latin typeface="+mj-lt"/>
                        </a:rPr>
                        <a:t>pembro</a:t>
                      </a:r>
                      <a:r>
                        <a:rPr lang="en-GB" sz="1480" b="0" i="0" u="none" strike="noStrike" dirty="0">
                          <a:solidFill>
                            <a:srgbClr val="000000"/>
                          </a:solidFill>
                          <a:effectLst/>
                          <a:latin typeface="+mj-lt"/>
                        </a:rPr>
                        <a:t> vs chemo-</a:t>
                      </a:r>
                      <a:r>
                        <a:rPr lang="en-GB" sz="1480" b="0" i="0" u="none" strike="noStrike" dirty="0" err="1">
                          <a:solidFill>
                            <a:srgbClr val="000000"/>
                          </a:solidFill>
                          <a:effectLst/>
                          <a:latin typeface="+mj-lt"/>
                        </a:rPr>
                        <a:t>pembro</a:t>
                      </a:r>
                      <a:r>
                        <a:rPr lang="en-GB" sz="1480" b="0" i="0" u="none" strike="noStrike" dirty="0">
                          <a:solidFill>
                            <a:srgbClr val="000000"/>
                          </a:solidFill>
                          <a:effectLst/>
                          <a:latin typeface="+mj-lt"/>
                        </a:rPr>
                        <a:t> (PDL1 &lt; 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1480" b="0" i="0" u="none" strike="noStrike" kern="1200" dirty="0">
                          <a:solidFill>
                            <a:srgbClr val="000000"/>
                          </a:solidFill>
                          <a:effectLst/>
                          <a:latin typeface="+mn-lt"/>
                          <a:ea typeface="+mn-ea"/>
                          <a:cs typeface="+mn-cs"/>
                        </a:rPr>
                        <a:t>Cheltenham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2183262"/>
                  </a:ext>
                </a:extLst>
              </a:tr>
              <a:tr h="324000">
                <a:tc>
                  <a:txBody>
                    <a:bodyPr/>
                    <a:lstStyle/>
                    <a:p>
                      <a:pPr algn="l" rtl="0" fontAlgn="ctr">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endParaRPr lang="en-GB" sz="1480" b="0" i="0" u="none" strike="noStrike" kern="1200" dirty="0">
                        <a:solidFill>
                          <a:srgbClr val="000000"/>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901241"/>
                  </a:ext>
                </a:extLst>
              </a:tr>
              <a:tr h="324000">
                <a:tc>
                  <a:txBody>
                    <a:bodyPr/>
                    <a:lstStyle/>
                    <a:p>
                      <a:pPr algn="l" rtl="0" fontAlgn="ctr">
                        <a:buNone/>
                      </a:pPr>
                      <a:r>
                        <a:rPr lang="en-GB" sz="1480" b="1" i="0" u="none" strike="noStrike" kern="1200" dirty="0">
                          <a:solidFill>
                            <a:srgbClr val="000000"/>
                          </a:solidFill>
                          <a:effectLst/>
                          <a:latin typeface="+mn-lt"/>
                          <a:ea typeface="+mn-ea"/>
                          <a:cs typeface="+mn-cs"/>
                        </a:rPr>
                        <a:t> Screening</a:t>
                      </a:r>
                      <a:endParaRPr lang="en-GB" sz="1480" b="1"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GB" sz="1480" b="0" i="0" u="none" strike="noStrike" dirty="0">
                          <a:solidFill>
                            <a:srgbClr val="000000"/>
                          </a:solidFill>
                          <a:effectLst/>
                          <a:latin typeface="+mj-lt"/>
                        </a:rPr>
                        <a:t> IMPALA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GB" sz="1480" b="0" i="0" u="none" strike="noStrike">
                          <a:solidFill>
                            <a:srgbClr val="000000"/>
                          </a:solidFill>
                          <a:effectLst/>
                          <a:latin typeface="+mj-lt"/>
                        </a:rPr>
                        <a:t>Increasing informed participation in lung cancer screening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1480" b="0" i="0" u="none" strike="noStrike" dirty="0">
                          <a:solidFill>
                            <a:srgbClr val="000000"/>
                          </a:solidFill>
                          <a:effectLst/>
                          <a:latin typeface="+mj-lt"/>
                        </a:rPr>
                        <a:t>NBT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1314570"/>
                  </a:ext>
                </a:extLst>
              </a:tr>
              <a:tr h="324000">
                <a:tc>
                  <a:txBody>
                    <a:bodyPr/>
                    <a:lstStyle/>
                    <a:p>
                      <a:pPr algn="l" rtl="0" fontAlgn="ctr">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endParaRPr lang="en-GB" sz="1480" b="0" i="0" u="none" strike="noStrike">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endParaRPr lang="en-GB" sz="148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4769105"/>
                  </a:ext>
                </a:extLst>
              </a:tr>
              <a:tr h="324000">
                <a:tc>
                  <a:txBody>
                    <a:bodyPr/>
                    <a:lstStyle/>
                    <a:p>
                      <a:pPr algn="l" rtl="0" fontAlgn="ctr">
                        <a:buNone/>
                      </a:pPr>
                      <a:r>
                        <a:rPr lang="en-GB" sz="1480" b="1" i="0" u="none" strike="noStrike" kern="1200" dirty="0">
                          <a:solidFill>
                            <a:srgbClr val="000000"/>
                          </a:solidFill>
                          <a:effectLst/>
                          <a:latin typeface="+mn-lt"/>
                          <a:ea typeface="+mn-ea"/>
                          <a:cs typeface="+mn-cs"/>
                        </a:rPr>
                        <a:t> Supportive</a:t>
                      </a:r>
                      <a:endParaRPr lang="en-GB" sz="1480" b="1"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GB" sz="1480" b="0" i="0" u="none" strike="noStrike" dirty="0">
                          <a:solidFill>
                            <a:srgbClr val="000000"/>
                          </a:solidFill>
                          <a:effectLst/>
                          <a:latin typeface="+mj-lt"/>
                        </a:rPr>
                        <a:t> </a:t>
                      </a:r>
                      <a:r>
                        <a:rPr lang="en-GB" sz="1480" b="0" i="0" u="none" strike="noStrike" dirty="0" err="1">
                          <a:solidFill>
                            <a:srgbClr val="000000"/>
                          </a:solidFill>
                          <a:effectLst/>
                          <a:latin typeface="+mj-lt"/>
                        </a:rPr>
                        <a:t>Thrombo</a:t>
                      </a:r>
                      <a:r>
                        <a:rPr lang="en-GB" sz="1480" b="0" i="0" u="none" strike="noStrike" dirty="0">
                          <a:solidFill>
                            <a:srgbClr val="000000"/>
                          </a:solidFill>
                          <a:effectLst/>
                          <a:latin typeface="+mj-lt"/>
                        </a:rPr>
                        <a:t> Stop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GB" sz="1480" b="0" i="0" u="none" strike="noStrike" dirty="0">
                          <a:solidFill>
                            <a:srgbClr val="333333"/>
                          </a:solidFill>
                          <a:effectLst/>
                          <a:latin typeface="+mj-lt"/>
                        </a:rPr>
                        <a:t>Apixaban to Prevent Venous Thromboembolism in Ambulatory Lung Cancer Patients Undergoing Systemic Anticancer Treatment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1480" b="0" i="0" u="none" strike="noStrike" dirty="0">
                          <a:solidFill>
                            <a:srgbClr val="000000"/>
                          </a:solidFill>
                          <a:effectLst/>
                          <a:latin typeface="+mj-lt"/>
                        </a:rPr>
                        <a:t>Salisbury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0117276"/>
                  </a:ext>
                </a:extLst>
              </a:tr>
            </a:tbl>
          </a:graphicData>
        </a:graphic>
      </p:graphicFrame>
      <p:sp>
        <p:nvSpPr>
          <p:cNvPr id="2" name="TextBox 1">
            <a:extLst>
              <a:ext uri="{FF2B5EF4-FFF2-40B4-BE49-F238E27FC236}">
                <a16:creationId xmlns:a16="http://schemas.microsoft.com/office/drawing/2014/main" id="{FF36DB81-EE46-5B05-3597-6953AFBC1E24}"/>
              </a:ext>
            </a:extLst>
          </p:cNvPr>
          <p:cNvSpPr txBox="1"/>
          <p:nvPr/>
        </p:nvSpPr>
        <p:spPr>
          <a:xfrm>
            <a:off x="3858935" y="0"/>
            <a:ext cx="3775047" cy="584775"/>
          </a:xfrm>
          <a:prstGeom prst="rect">
            <a:avLst/>
          </a:prstGeom>
          <a:noFill/>
        </p:spPr>
        <p:txBody>
          <a:bodyPr wrap="square" rtlCol="0">
            <a:spAutoFit/>
          </a:bodyPr>
          <a:lstStyle/>
          <a:p>
            <a:r>
              <a:rPr lang="en-GB" sz="3200" b="1" dirty="0"/>
              <a:t>Pipeline studies</a:t>
            </a:r>
          </a:p>
        </p:txBody>
      </p:sp>
    </p:spTree>
    <p:extLst>
      <p:ext uri="{BB962C8B-B14F-4D97-AF65-F5344CB8AC3E}">
        <p14:creationId xmlns:p14="http://schemas.microsoft.com/office/powerpoint/2010/main" val="2985873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1F06-7EC9-D3C5-CF6C-52A83689DCEC}"/>
              </a:ext>
            </a:extLst>
          </p:cNvPr>
          <p:cNvSpPr>
            <a:spLocks noGrp="1"/>
          </p:cNvSpPr>
          <p:nvPr>
            <p:ph type="title"/>
          </p:nvPr>
        </p:nvSpPr>
        <p:spPr>
          <a:xfrm>
            <a:off x="838200" y="71510"/>
            <a:ext cx="10515600" cy="1325563"/>
          </a:xfrm>
        </p:spPr>
        <p:txBody>
          <a:bodyPr>
            <a:normAutofit/>
          </a:bodyPr>
          <a:lstStyle/>
          <a:p>
            <a:pPr marL="76200"/>
            <a:r>
              <a:rPr lang="en-GB" sz="4000" b="1" dirty="0"/>
              <a:t>Rare mutation trials out of area:</a:t>
            </a:r>
          </a:p>
        </p:txBody>
      </p:sp>
      <p:sp>
        <p:nvSpPr>
          <p:cNvPr id="3" name="Text Placeholder 2">
            <a:extLst>
              <a:ext uri="{FF2B5EF4-FFF2-40B4-BE49-F238E27FC236}">
                <a16:creationId xmlns:a16="http://schemas.microsoft.com/office/drawing/2014/main" id="{897C3EA7-74BF-2E2D-FCBA-DB0346A36F0C}"/>
              </a:ext>
            </a:extLst>
          </p:cNvPr>
          <p:cNvSpPr>
            <a:spLocks noGrp="1"/>
          </p:cNvSpPr>
          <p:nvPr>
            <p:ph type="body" idx="1"/>
          </p:nvPr>
        </p:nvSpPr>
        <p:spPr>
          <a:xfrm>
            <a:off x="838200" y="1510408"/>
            <a:ext cx="10783824" cy="4982467"/>
          </a:xfrm>
        </p:spPr>
        <p:txBody>
          <a:bodyPr>
            <a:normAutofit/>
          </a:bodyPr>
          <a:lstStyle/>
          <a:p>
            <a:pPr marL="76200" indent="0">
              <a:buNone/>
            </a:pPr>
            <a:r>
              <a:rPr lang="en-GB" sz="1900" b="1" dirty="0"/>
              <a:t>Uncommon EGFR:</a:t>
            </a:r>
          </a:p>
          <a:p>
            <a:pPr marL="76200" indent="0">
              <a:buNone/>
            </a:pPr>
            <a:r>
              <a:rPr lang="en-GB" sz="1900" dirty="0"/>
              <a:t>Torbay: REZILIENT 3 (1L </a:t>
            </a:r>
            <a:r>
              <a:rPr lang="en-GB" sz="1900" dirty="0" err="1"/>
              <a:t>mNSCLC</a:t>
            </a:r>
            <a:r>
              <a:rPr lang="en-GB" sz="1900" dirty="0"/>
              <a:t> - chemo +/- </a:t>
            </a:r>
            <a:r>
              <a:rPr lang="en-GB" sz="1900" dirty="0" err="1"/>
              <a:t>zipalertinib</a:t>
            </a:r>
            <a:r>
              <a:rPr lang="en-GB" sz="1900" dirty="0"/>
              <a:t> – option to crossover on PD)</a:t>
            </a:r>
          </a:p>
          <a:p>
            <a:pPr marL="76200" indent="0">
              <a:buNone/>
            </a:pPr>
            <a:r>
              <a:rPr lang="en-GB" sz="1900" dirty="0"/>
              <a:t>Cardiff: REZILIENT-4 – resected uncommon EGFR mutation</a:t>
            </a:r>
          </a:p>
          <a:p>
            <a:pPr marL="76200" indent="0">
              <a:buNone/>
            </a:pPr>
            <a:endParaRPr lang="en-GB" sz="1900" dirty="0"/>
          </a:p>
          <a:p>
            <a:pPr marL="76200" indent="0">
              <a:buNone/>
            </a:pPr>
            <a:r>
              <a:rPr lang="en-GB" sz="1900" b="1" dirty="0"/>
              <a:t>HER2: </a:t>
            </a:r>
          </a:p>
          <a:p>
            <a:pPr marL="76200" indent="0">
              <a:buNone/>
            </a:pPr>
            <a:r>
              <a:rPr lang="en-GB" sz="1900" dirty="0"/>
              <a:t>SOHO 02 (1L Oral HER2 TKI vs SOC chemo) – Open in Torbay and in set-up at Cardiff</a:t>
            </a:r>
          </a:p>
        </p:txBody>
      </p:sp>
    </p:spTree>
    <p:extLst>
      <p:ext uri="{BB962C8B-B14F-4D97-AF65-F5344CB8AC3E}">
        <p14:creationId xmlns:p14="http://schemas.microsoft.com/office/powerpoint/2010/main" val="1278055641"/>
      </p:ext>
    </p:extLst>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57a745c2831ca74bcbd310a7117c2cfc">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39cba77ebfacbff92d2a4acd8e0ea4b7"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194B0D-01EC-45BB-84E4-70E29CAA7E14}"/>
</file>

<file path=customXml/itemProps2.xml><?xml version="1.0" encoding="utf-8"?>
<ds:datastoreItem xmlns:ds="http://schemas.openxmlformats.org/officeDocument/2006/customXml" ds:itemID="{803EE68C-59B4-4F7F-9F7B-55613102A266}"/>
</file>

<file path=customXml/itemProps3.xml><?xml version="1.0" encoding="utf-8"?>
<ds:datastoreItem xmlns:ds="http://schemas.openxmlformats.org/officeDocument/2006/customXml" ds:itemID="{79CDD8F5-A5EE-43DA-A715-F85BE560D14A}"/>
</file>

<file path=docProps/app.xml><?xml version="1.0" encoding="utf-8"?>
<Properties xmlns="http://schemas.openxmlformats.org/officeDocument/2006/extended-properties" xmlns:vt="http://schemas.openxmlformats.org/officeDocument/2006/docPropsVTypes">
  <TotalTime>45</TotalTime>
  <Words>1089</Words>
  <Application>Microsoft Office PowerPoint</Application>
  <PresentationFormat>Widescreen</PresentationFormat>
  <Paragraphs>174</Paragraphs>
  <Slides>15</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Calibri</vt:lpstr>
      <vt:lpstr>Arial</vt:lpstr>
      <vt:lpstr>Aptos</vt:lpstr>
      <vt:lpstr>Aptos Narrow</vt:lpstr>
      <vt:lpstr>Lato</vt:lpstr>
      <vt:lpstr>Custom Design</vt:lpstr>
      <vt:lpstr>Custom Design</vt:lpstr>
      <vt:lpstr> SWAG Network Lung Cancer Clinical Advisory Group </vt:lpstr>
      <vt:lpstr>National Lung Cancer Research Recruitment Apr 25-Jan 26</vt:lpstr>
      <vt:lpstr>SWAG Region Lung Cancer Research Recruitment Apr 25- Jan 26</vt:lpstr>
      <vt:lpstr>Open Lung Cancer Studies (SWAG Region)</vt:lpstr>
      <vt:lpstr>PowerPoint Presentation</vt:lpstr>
      <vt:lpstr>PowerPoint Presentation</vt:lpstr>
      <vt:lpstr>PowerPoint Presentation</vt:lpstr>
      <vt:lpstr>PowerPoint Presentation</vt:lpstr>
      <vt:lpstr>Rare mutation trials out of area:</vt:lpstr>
      <vt:lpstr>PowerPoint Presentation</vt:lpstr>
      <vt:lpstr>Key messages for patients</vt:lpstr>
      <vt:lpstr>PowerPoint Presentation</vt:lpstr>
      <vt:lpstr>Principal Investigator Pipeline Programme  (PIPP)</vt:lpstr>
      <vt:lpstr>PowerPoint Presentation</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Ayre, Gareth</dc:creator>
  <cp:lastModifiedBy>Helen Dunderdale</cp:lastModifiedBy>
  <cp:revision>2</cp:revision>
  <dcterms:modified xsi:type="dcterms:W3CDTF">2026-02-03T07:46:41Z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ies>
</file>