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3FD"/>
    <a:srgbClr val="5C34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A100E2-B61F-310D-3FDD-5BB2FF854355}" v="2" dt="2026-02-03T12:27:59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397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2F995-AD6C-4BB7-ADF3-84A8CF9A7E0C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994FB-13D0-4EDD-8941-624F26791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8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994FB-13D0-4EDD-8941-624F26791E2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018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604824" y="0"/>
            <a:ext cx="3683176" cy="1757225"/>
          </a:xfrm>
          <a:custGeom>
            <a:avLst/>
            <a:gdLst/>
            <a:ahLst/>
            <a:cxnLst/>
            <a:rect l="l" t="t" r="r" b="b"/>
            <a:pathLst>
              <a:path w="3683176" h="1757225">
                <a:moveTo>
                  <a:pt x="0" y="0"/>
                </a:moveTo>
                <a:lnTo>
                  <a:pt x="3683176" y="0"/>
                </a:lnTo>
                <a:lnTo>
                  <a:pt x="3683176" y="1757225"/>
                </a:lnTo>
                <a:lnTo>
                  <a:pt x="0" y="17572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99613" cy="1879490"/>
          </a:xfrm>
          <a:custGeom>
            <a:avLst/>
            <a:gdLst/>
            <a:ahLst/>
            <a:cxnLst/>
            <a:rect l="l" t="t" r="r" b="b"/>
            <a:pathLst>
              <a:path w="1899613" h="1879490">
                <a:moveTo>
                  <a:pt x="0" y="0"/>
                </a:moveTo>
                <a:lnTo>
                  <a:pt x="1899613" y="0"/>
                </a:lnTo>
                <a:lnTo>
                  <a:pt x="1899613" y="1879490"/>
                </a:lnTo>
                <a:lnTo>
                  <a:pt x="0" y="18794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>
            <a:spLocks/>
          </p:cNvSpPr>
          <p:nvPr/>
        </p:nvSpPr>
        <p:spPr>
          <a:xfrm>
            <a:off x="3048000" y="2534940"/>
            <a:ext cx="13006544" cy="46605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0"/>
              </a:lnSpc>
            </a:pPr>
            <a:r>
              <a:rPr lang="en-GB" sz="7200" dirty="0">
                <a:solidFill>
                  <a:srgbClr val="5C338E"/>
                </a:solidFill>
                <a:latin typeface="Arial" panose="020B0604020202020204" pitchFamily="34" charset="0"/>
                <a:ea typeface="Frutiger"/>
                <a:cs typeface="Arial" panose="020B0604020202020204" pitchFamily="34" charset="0"/>
                <a:sym typeface="Frutiger"/>
              </a:rPr>
              <a:t>Benchmark of CNS Job Descriptions</a:t>
            </a:r>
            <a:endParaRPr lang="en-US" sz="7200" dirty="0">
              <a:solidFill>
                <a:srgbClr val="5C338E"/>
              </a:solidFill>
              <a:latin typeface="Arial" panose="020B0604020202020204" pitchFamily="34" charset="0"/>
              <a:ea typeface="Frutiger"/>
              <a:cs typeface="Arial" panose="020B0604020202020204" pitchFamily="34" charset="0"/>
              <a:sym typeface="Frutiger"/>
            </a:endParaRPr>
          </a:p>
          <a:p>
            <a:pPr>
              <a:lnSpc>
                <a:spcPts val="9410"/>
              </a:lnSpc>
            </a:pPr>
            <a:r>
              <a:rPr lang="en-US" sz="7200" dirty="0">
                <a:solidFill>
                  <a:srgbClr val="5C338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Frutiger"/>
              </a:rPr>
              <a:t>3</a:t>
            </a:r>
            <a:r>
              <a:rPr lang="en-US" sz="7200" baseline="30000" dirty="0">
                <a:solidFill>
                  <a:srgbClr val="5C338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Frutiger"/>
              </a:rPr>
              <a:t>rd</a:t>
            </a:r>
            <a:r>
              <a:rPr lang="en-US" sz="7200" dirty="0">
                <a:solidFill>
                  <a:srgbClr val="5C338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Frutiger"/>
              </a:rPr>
              <a:t> February 2026</a:t>
            </a:r>
            <a:endParaRPr lang="en-US" sz="72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lnSpc>
                <a:spcPts val="9410"/>
              </a:lnSpc>
            </a:pPr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SWAG Cancer Alliance Lung CAG</a:t>
            </a:r>
            <a:endParaRPr lang="en-US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9" name="Picture 8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0D00ED22-E7AF-6709-A50E-F2D6851F97E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6"/>
          <a:stretch>
            <a:fillRect/>
          </a:stretch>
        </p:blipFill>
        <p:spPr>
          <a:xfrm flipH="1">
            <a:off x="-1" y="-501780"/>
            <a:ext cx="4876800" cy="107942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604824" y="0"/>
            <a:ext cx="3683176" cy="1757225"/>
          </a:xfrm>
          <a:custGeom>
            <a:avLst/>
            <a:gdLst/>
            <a:ahLst/>
            <a:cxnLst/>
            <a:rect l="l" t="t" r="r" b="b"/>
            <a:pathLst>
              <a:path w="3683176" h="1757225">
                <a:moveTo>
                  <a:pt x="0" y="0"/>
                </a:moveTo>
                <a:lnTo>
                  <a:pt x="3683176" y="0"/>
                </a:lnTo>
                <a:lnTo>
                  <a:pt x="3683176" y="1757225"/>
                </a:lnTo>
                <a:lnTo>
                  <a:pt x="0" y="1757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99613" cy="1879490"/>
          </a:xfrm>
          <a:custGeom>
            <a:avLst/>
            <a:gdLst/>
            <a:ahLst/>
            <a:cxnLst/>
            <a:rect l="l" t="t" r="r" b="b"/>
            <a:pathLst>
              <a:path w="1899613" h="1879490">
                <a:moveTo>
                  <a:pt x="0" y="0"/>
                </a:moveTo>
                <a:lnTo>
                  <a:pt x="1899613" y="0"/>
                </a:lnTo>
                <a:lnTo>
                  <a:pt x="1899613" y="1879490"/>
                </a:lnTo>
                <a:lnTo>
                  <a:pt x="0" y="1879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>
            <a:spLocks/>
          </p:cNvSpPr>
          <p:nvPr/>
        </p:nvSpPr>
        <p:spPr>
          <a:xfrm>
            <a:off x="2286000" y="363124"/>
            <a:ext cx="12318824" cy="1044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410"/>
              </a:lnSpc>
            </a:pPr>
            <a:r>
              <a:rPr lang="en-GB" sz="4800" dirty="0">
                <a:solidFill>
                  <a:srgbClr val="000000"/>
                </a:solidFill>
                <a:latin typeface="Arial" panose="020B0604020202020204" pitchFamily="34" charset="0"/>
                <a:ea typeface="Frutiger"/>
                <a:cs typeface="Arial" panose="020B0604020202020204" pitchFamily="34" charset="0"/>
                <a:sym typeface="Frutiger"/>
              </a:rPr>
              <a:t>Issues raised at SW Lung CNS forum</a:t>
            </a:r>
            <a:endParaRPr lang="en-US" sz="4800" dirty="0">
              <a:solidFill>
                <a:srgbClr val="000000"/>
              </a:solidFill>
              <a:latin typeface="Arial" panose="020B0604020202020204" pitchFamily="34" charset="0"/>
              <a:ea typeface="Frutiger"/>
              <a:cs typeface="Arial" panose="020B0604020202020204" pitchFamily="34" charset="0"/>
              <a:sym typeface="Frutiger"/>
            </a:endParaRPr>
          </a:p>
        </p:txBody>
      </p:sp>
      <p:pic>
        <p:nvPicPr>
          <p:cNvPr id="4" name="Picture 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3613E9F7-C2CB-4EED-DE0A-BE73D6DB6E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6"/>
          <a:stretch>
            <a:fillRect/>
          </a:stretch>
        </p:blipFill>
        <p:spPr>
          <a:xfrm>
            <a:off x="13630057" y="33943"/>
            <a:ext cx="4647057" cy="102857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A87C5B-86CB-9760-B12F-97AE8B9BC92E}"/>
              </a:ext>
            </a:extLst>
          </p:cNvPr>
          <p:cNvSpPr txBox="1"/>
          <p:nvPr/>
        </p:nvSpPr>
        <p:spPr>
          <a:xfrm>
            <a:off x="609600" y="2171700"/>
            <a:ext cx="142494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Workload from GPs – up-banding of Band 6 CNS’s?​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Frequent referral of patients from GPs to CNS teams for advice on pain relief etc and complex conversations regarding their care​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Positive to compare CNS job descriptions across tumour sites both within SWAG and broader​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Impact of newer treatments –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immunotherapy, business case submitted (Gloucester FT) for increased capacity – CNS- led clinics rather than medics. Cost saving at band 7.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15A73-2685-2918-830F-CC1C09D6F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7E13E5D-5A89-DBD7-2CE6-6B21698E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604824" y="0"/>
            <a:ext cx="3683176" cy="1757225"/>
          </a:xfrm>
          <a:custGeom>
            <a:avLst/>
            <a:gdLst/>
            <a:ahLst/>
            <a:cxnLst/>
            <a:rect l="l" t="t" r="r" b="b"/>
            <a:pathLst>
              <a:path w="3683176" h="1757225">
                <a:moveTo>
                  <a:pt x="0" y="0"/>
                </a:moveTo>
                <a:lnTo>
                  <a:pt x="3683176" y="0"/>
                </a:lnTo>
                <a:lnTo>
                  <a:pt x="3683176" y="1757225"/>
                </a:lnTo>
                <a:lnTo>
                  <a:pt x="0" y="1757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4285C8F-2305-A1C5-EDE4-83AD08B5C8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99613" cy="1879490"/>
          </a:xfrm>
          <a:custGeom>
            <a:avLst/>
            <a:gdLst/>
            <a:ahLst/>
            <a:cxnLst/>
            <a:rect l="l" t="t" r="r" b="b"/>
            <a:pathLst>
              <a:path w="1899613" h="1879490">
                <a:moveTo>
                  <a:pt x="0" y="0"/>
                </a:moveTo>
                <a:lnTo>
                  <a:pt x="1899613" y="0"/>
                </a:lnTo>
                <a:lnTo>
                  <a:pt x="1899613" y="1879490"/>
                </a:lnTo>
                <a:lnTo>
                  <a:pt x="0" y="1879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4" name="Picture 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85950B02-E131-0D31-8852-574C27D9B58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6"/>
          <a:stretch>
            <a:fillRect/>
          </a:stretch>
        </p:blipFill>
        <p:spPr>
          <a:xfrm flipH="1">
            <a:off x="32657" y="1286"/>
            <a:ext cx="4647057" cy="10285714"/>
          </a:xfrm>
          <a:prstGeom prst="rect">
            <a:avLst/>
          </a:prstGeom>
        </p:spPr>
      </p:pic>
      <p:sp>
        <p:nvSpPr>
          <p:cNvPr id="5" name="TextBox 9">
            <a:extLst>
              <a:ext uri="{FF2B5EF4-FFF2-40B4-BE49-F238E27FC236}">
                <a16:creationId xmlns:a16="http://schemas.microsoft.com/office/drawing/2014/main" id="{7AAD9091-7F7A-71A8-8FC0-32F12DE5796C}"/>
              </a:ext>
            </a:extLst>
          </p:cNvPr>
          <p:cNvSpPr txBox="1">
            <a:spLocks/>
          </p:cNvSpPr>
          <p:nvPr/>
        </p:nvSpPr>
        <p:spPr>
          <a:xfrm>
            <a:off x="2286000" y="363124"/>
            <a:ext cx="11430000" cy="1044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410"/>
              </a:lnSpc>
            </a:pPr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Frutiger"/>
                <a:cs typeface="Arial" panose="020B0604020202020204" pitchFamily="34" charset="0"/>
                <a:sym typeface="Frutiger"/>
              </a:rPr>
              <a:t>Cancer Alliance planning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65105A-9BDD-1464-5F7A-00CFD9E1E602}"/>
              </a:ext>
            </a:extLst>
          </p:cNvPr>
          <p:cNvSpPr txBox="1"/>
          <p:nvPr/>
        </p:nvSpPr>
        <p:spPr>
          <a:xfrm>
            <a:off x="990600" y="2400300"/>
            <a:ext cx="13182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Continued focus on ACCEND in 26/27 CA planning 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ACCEND:​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Number of providers with an ACCEND implementation plan in place (covering: strategic planning, leadership and governance; role design, job descriptions and career pathways; education and learning infrastructure) 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Number of staff in all providers within the Alliance footprint using the ACCEND framework (including appraisals, training and development needs)</a:t>
            </a:r>
          </a:p>
        </p:txBody>
      </p:sp>
    </p:spTree>
    <p:extLst>
      <p:ext uri="{BB962C8B-B14F-4D97-AF65-F5344CB8AC3E}">
        <p14:creationId xmlns:p14="http://schemas.microsoft.com/office/powerpoint/2010/main" val="3493112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1552F-7095-2C35-1EFA-219E02BC2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783AB07-626A-1D73-D250-9F32950722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604824" y="0"/>
            <a:ext cx="3683176" cy="1757225"/>
          </a:xfrm>
          <a:custGeom>
            <a:avLst/>
            <a:gdLst/>
            <a:ahLst/>
            <a:cxnLst/>
            <a:rect l="l" t="t" r="r" b="b"/>
            <a:pathLst>
              <a:path w="3683176" h="1757225">
                <a:moveTo>
                  <a:pt x="0" y="0"/>
                </a:moveTo>
                <a:lnTo>
                  <a:pt x="3683176" y="0"/>
                </a:lnTo>
                <a:lnTo>
                  <a:pt x="3683176" y="1757225"/>
                </a:lnTo>
                <a:lnTo>
                  <a:pt x="0" y="1757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6AA03BF-9DBC-C0F0-35B7-CC36B18084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99613" cy="1879490"/>
          </a:xfrm>
          <a:custGeom>
            <a:avLst/>
            <a:gdLst/>
            <a:ahLst/>
            <a:cxnLst/>
            <a:rect l="l" t="t" r="r" b="b"/>
            <a:pathLst>
              <a:path w="1899613" h="1879490">
                <a:moveTo>
                  <a:pt x="0" y="0"/>
                </a:moveTo>
                <a:lnTo>
                  <a:pt x="1899613" y="0"/>
                </a:lnTo>
                <a:lnTo>
                  <a:pt x="1899613" y="1879490"/>
                </a:lnTo>
                <a:lnTo>
                  <a:pt x="0" y="1879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4" name="Picture 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47F63E05-5B5A-FA4C-49B8-365D367F0641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6"/>
          <a:stretch>
            <a:fillRect/>
          </a:stretch>
        </p:blipFill>
        <p:spPr>
          <a:xfrm rot="16200000" flipH="1">
            <a:off x="7667813" y="-333187"/>
            <a:ext cx="6609975" cy="14630401"/>
          </a:xfrm>
          <a:prstGeom prst="rect">
            <a:avLst/>
          </a:prstGeom>
        </p:spPr>
      </p:pic>
      <p:sp>
        <p:nvSpPr>
          <p:cNvPr id="5" name="TextBox 9">
            <a:extLst>
              <a:ext uri="{FF2B5EF4-FFF2-40B4-BE49-F238E27FC236}">
                <a16:creationId xmlns:a16="http://schemas.microsoft.com/office/drawing/2014/main" id="{AFC7E0C2-EE1D-35C5-F2DB-6E1165C10619}"/>
              </a:ext>
            </a:extLst>
          </p:cNvPr>
          <p:cNvSpPr txBox="1">
            <a:spLocks/>
          </p:cNvSpPr>
          <p:nvPr/>
        </p:nvSpPr>
        <p:spPr>
          <a:xfrm>
            <a:off x="2318657" y="319805"/>
            <a:ext cx="12318824" cy="1044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410"/>
              </a:lnSpc>
            </a:pPr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Frutiger"/>
                <a:cs typeface="Arial" panose="020B0604020202020204" pitchFamily="34" charset="0"/>
                <a:sym typeface="Frutiger"/>
              </a:rPr>
              <a:t>LCN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7918DB-81E0-E4F2-7426-8A3AFBA69E95}"/>
              </a:ext>
            </a:extLst>
          </p:cNvPr>
          <p:cNvSpPr txBox="1"/>
          <p:nvPr/>
        </p:nvSpPr>
        <p:spPr>
          <a:xfrm>
            <a:off x="1295400" y="3162300"/>
            <a:ext cx="15697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Where possible job descriptions should be matched to ACCEND competencies 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Many variables currently with the implementation of ACCEND - enhanced/advanced practice and the ACP role​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There does need to be consistency across Trust/Alliance in relation to CNS roles and banding​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Setting standards in terms of knowledge, skills and practice for both B6 and B7 CNS roles to include the expectation of practice levels  for both bands.</a:t>
            </a:r>
          </a:p>
        </p:txBody>
      </p:sp>
    </p:spTree>
    <p:extLst>
      <p:ext uri="{BB962C8B-B14F-4D97-AF65-F5344CB8AC3E}">
        <p14:creationId xmlns:p14="http://schemas.microsoft.com/office/powerpoint/2010/main" val="1515516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5535-AAF3-3E68-57CD-58FAA07CE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497FEA2-5ED8-754C-CBE2-2E6E2F6EAC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604824" y="0"/>
            <a:ext cx="3683176" cy="1757225"/>
          </a:xfrm>
          <a:custGeom>
            <a:avLst/>
            <a:gdLst/>
            <a:ahLst/>
            <a:cxnLst/>
            <a:rect l="l" t="t" r="r" b="b"/>
            <a:pathLst>
              <a:path w="3683176" h="1757225">
                <a:moveTo>
                  <a:pt x="0" y="0"/>
                </a:moveTo>
                <a:lnTo>
                  <a:pt x="3683176" y="0"/>
                </a:lnTo>
                <a:lnTo>
                  <a:pt x="3683176" y="1757225"/>
                </a:lnTo>
                <a:lnTo>
                  <a:pt x="0" y="17572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6A62EFD-DA14-0256-9930-DA007AD4AC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99613" cy="1879490"/>
          </a:xfrm>
          <a:custGeom>
            <a:avLst/>
            <a:gdLst/>
            <a:ahLst/>
            <a:cxnLst/>
            <a:rect l="l" t="t" r="r" b="b"/>
            <a:pathLst>
              <a:path w="1899613" h="1879490">
                <a:moveTo>
                  <a:pt x="0" y="0"/>
                </a:moveTo>
                <a:lnTo>
                  <a:pt x="1899613" y="0"/>
                </a:lnTo>
                <a:lnTo>
                  <a:pt x="1899613" y="1879490"/>
                </a:lnTo>
                <a:lnTo>
                  <a:pt x="0" y="1879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4" name="Picture 3" descr="A black background with a black screen&#10;&#10;AI-generated content may be incorrect.">
            <a:extLst>
              <a:ext uri="{FF2B5EF4-FFF2-40B4-BE49-F238E27FC236}">
                <a16:creationId xmlns:a16="http://schemas.microsoft.com/office/drawing/2014/main" id="{F000D953-6687-7C39-909F-8942A3E8685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6"/>
          <a:stretch>
            <a:fillRect/>
          </a:stretch>
        </p:blipFill>
        <p:spPr>
          <a:xfrm rot="16200000" flipH="1">
            <a:off x="7667813" y="-333187"/>
            <a:ext cx="6609975" cy="14630401"/>
          </a:xfrm>
          <a:prstGeom prst="rect">
            <a:avLst/>
          </a:prstGeom>
        </p:spPr>
      </p:pic>
      <p:sp>
        <p:nvSpPr>
          <p:cNvPr id="5" name="TextBox 9">
            <a:extLst>
              <a:ext uri="{FF2B5EF4-FFF2-40B4-BE49-F238E27FC236}">
                <a16:creationId xmlns:a16="http://schemas.microsoft.com/office/drawing/2014/main" id="{9BAE989D-B51F-8780-398F-E73D7B86373A}"/>
              </a:ext>
            </a:extLst>
          </p:cNvPr>
          <p:cNvSpPr txBox="1">
            <a:spLocks/>
          </p:cNvSpPr>
          <p:nvPr/>
        </p:nvSpPr>
        <p:spPr>
          <a:xfrm>
            <a:off x="2286000" y="363124"/>
            <a:ext cx="12318824" cy="1044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410"/>
              </a:lnSpc>
            </a:pPr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Frutiger"/>
                <a:cs typeface="Arial" panose="020B0604020202020204" pitchFamily="34" charset="0"/>
                <a:sym typeface="Frutiger"/>
              </a:rPr>
              <a:t>Plan to address issue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378D53-813A-A25A-980C-43B90EBA32EC}"/>
              </a:ext>
            </a:extLst>
          </p:cNvPr>
          <p:cNvSpPr txBox="1"/>
          <p:nvPr/>
        </p:nvSpPr>
        <p:spPr>
          <a:xfrm>
            <a:off x="1143000" y="2120349"/>
            <a:ext cx="1569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Start with an appraisal of the current CNS workforce position (including banding, qualifications, WTE, years in post, team structure, specific deliverables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nurse led clinics, involvement in diagnostic pathway etc)​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Input from national CNS development programme 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SWAG project support</a:t>
            </a:r>
          </a:p>
        </p:txBody>
      </p:sp>
    </p:spTree>
    <p:extLst>
      <p:ext uri="{BB962C8B-B14F-4D97-AF65-F5344CB8AC3E}">
        <p14:creationId xmlns:p14="http://schemas.microsoft.com/office/powerpoint/2010/main" val="116198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F2D61B332EE344913C5B0926485311" ma:contentTypeVersion="10" ma:contentTypeDescription="Create a new document." ma:contentTypeScope="" ma:versionID="4896067ebeefea111f0c1fe82fe15ceb">
  <xsd:schema xmlns:xsd="http://www.w3.org/2001/XMLSchema" xmlns:xs="http://www.w3.org/2001/XMLSchema" xmlns:p="http://schemas.microsoft.com/office/2006/metadata/properties" xmlns:ns3="3b6059b4-98ba-44b1-b231-f5bf7606326e" targetNamespace="http://schemas.microsoft.com/office/2006/metadata/properties" ma:root="true" ma:fieldsID="2bf29c30b10999e1e61e8f59a045723d" ns3:_="">
    <xsd:import namespace="3b6059b4-98ba-44b1-b231-f5bf7606326e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6059b4-98ba-44b1-b231-f5bf7606326e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b6059b4-98ba-44b1-b231-f5bf7606326e" xsi:nil="true"/>
  </documentManagement>
</p:properties>
</file>

<file path=customXml/itemProps1.xml><?xml version="1.0" encoding="utf-8"?>
<ds:datastoreItem xmlns:ds="http://schemas.openxmlformats.org/officeDocument/2006/customXml" ds:itemID="{3814579B-03CD-404B-BD8E-09A62D30C0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FDAD16-AFF6-4331-AFA6-79A15F7C64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6059b4-98ba-44b1-b231-f5bf760632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F7EC5-8CC0-440E-9112-8B9DB30E0857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3b6059b4-98ba-44b1-b231-f5bf7606326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304</Words>
  <Application>Microsoft Office PowerPoint</Application>
  <PresentationFormat>Custom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SWAG Innovates Together PPT Template</dc:title>
  <dc:creator>Dunderdale, Helen</dc:creator>
  <cp:lastModifiedBy>Helen Dunderdale</cp:lastModifiedBy>
  <cp:revision>28</cp:revision>
  <dcterms:created xsi:type="dcterms:W3CDTF">2006-08-16T00:00:00Z</dcterms:created>
  <dcterms:modified xsi:type="dcterms:W3CDTF">2026-02-03T16:18:42Z</dcterms:modified>
  <dc:identifier>DAG3RavZqV0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0x0101006BF2D61B332EE344913C5B0926485311</vt:lpwstr>
  </property>
  <property fmtid="{D5CDD505-2E9C-101B-9397-08002B2CF9AE}" pid="3" name="MediaServiceImageTags">
    <vt:lpwstr/>
  </property>
</Properties>
</file>