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83" r:id="rId6"/>
    <p:sldId id="284" r:id="rId7"/>
    <p:sldId id="1534" r:id="rId8"/>
    <p:sldId id="1747256718" r:id="rId9"/>
    <p:sldId id="153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/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Dunderdale" userId="18a57383-fa13-4764-88a8-9272bfc7f4aa" providerId="ADAL" clId="{41A70D97-1250-4EFB-9735-E8AB7B74CC03}"/>
    <pc:docChg chg="modShowInfo">
      <pc:chgData name="Helen Dunderdale" userId="18a57383-fa13-4764-88a8-9272bfc7f4aa" providerId="ADAL" clId="{41A70D97-1250-4EFB-9735-E8AB7B74CC03}" dt="2026-02-02T16:03:17.290" v="0" actId="2744"/>
      <pc:docMkLst>
        <pc:docMk/>
      </pc:docMkLst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0E670E-1B64-4F91-A9F9-425FFCBCAE59}" type="doc">
      <dgm:prSet loTypeId="urn:microsoft.com/office/officeart/2005/8/layout/radial4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0C3283F7-381D-4E82-B059-E70E6E98102A}">
      <dgm:prSet phldrT="[Text]" custT="1"/>
      <dgm:spPr/>
      <dgm:t>
        <a:bodyPr/>
        <a:lstStyle/>
        <a:p>
          <a:r>
            <a:rPr lang="en-GB" sz="1400"/>
            <a:t>Patient</a:t>
          </a:r>
          <a:r>
            <a:rPr lang="en-GB" sz="1400" baseline="0"/>
            <a:t> &amp; family</a:t>
          </a:r>
        </a:p>
        <a:p>
          <a:r>
            <a:rPr lang="en-GB" sz="1400" baseline="0"/>
            <a:t>Shared decision making &amp; optiisation</a:t>
          </a:r>
          <a:endParaRPr lang="en-GB" sz="1400"/>
        </a:p>
      </dgm:t>
    </dgm:pt>
    <dgm:pt modelId="{F31CEC05-8DB7-45E7-86E5-DAF3B28881FB}" type="parTrans" cxnId="{3667802D-08B8-4134-852C-5D42DE041B77}">
      <dgm:prSet/>
      <dgm:spPr/>
      <dgm:t>
        <a:bodyPr/>
        <a:lstStyle/>
        <a:p>
          <a:endParaRPr lang="en-GB" sz="1400"/>
        </a:p>
      </dgm:t>
    </dgm:pt>
    <dgm:pt modelId="{1BA0F571-DB4C-427A-95E5-0FC30943FEA8}" type="sibTrans" cxnId="{3667802D-08B8-4134-852C-5D42DE041B77}">
      <dgm:prSet/>
      <dgm:spPr/>
      <dgm:t>
        <a:bodyPr/>
        <a:lstStyle/>
        <a:p>
          <a:endParaRPr lang="en-GB" sz="1400"/>
        </a:p>
      </dgm:t>
    </dgm:pt>
    <dgm:pt modelId="{955E1C0D-670D-47B1-9261-A89FD7623DF7}">
      <dgm:prSet phldrT="[Text]" custT="1"/>
      <dgm:spPr/>
      <dgm:t>
        <a:bodyPr/>
        <a:lstStyle/>
        <a:p>
          <a:r>
            <a:rPr lang="en-GB" sz="1400"/>
            <a:t>Lung cancer physicians </a:t>
          </a:r>
        </a:p>
      </dgm:t>
    </dgm:pt>
    <dgm:pt modelId="{A293A7EC-E6E6-4BAD-B115-C0BF2431C7A8}" type="parTrans" cxnId="{C8CC6C02-79E6-4E2B-9141-5D228FE4C28C}">
      <dgm:prSet/>
      <dgm:spPr/>
      <dgm:t>
        <a:bodyPr/>
        <a:lstStyle/>
        <a:p>
          <a:endParaRPr lang="en-GB" sz="1400"/>
        </a:p>
      </dgm:t>
    </dgm:pt>
    <dgm:pt modelId="{4381AF3F-834B-443E-8B14-36BC45F1BFDE}" type="sibTrans" cxnId="{C8CC6C02-79E6-4E2B-9141-5D228FE4C28C}">
      <dgm:prSet/>
      <dgm:spPr/>
      <dgm:t>
        <a:bodyPr/>
        <a:lstStyle/>
        <a:p>
          <a:endParaRPr lang="en-GB" sz="1400"/>
        </a:p>
      </dgm:t>
    </dgm:pt>
    <dgm:pt modelId="{6673DBC9-4353-4E34-A143-A4D89796D487}">
      <dgm:prSet phldrT="[Text]" custT="1"/>
      <dgm:spPr/>
      <dgm:t>
        <a:bodyPr/>
        <a:lstStyle/>
        <a:p>
          <a:r>
            <a:rPr lang="en-GB" sz="1400"/>
            <a:t>Thoracic anaesthetists</a:t>
          </a:r>
        </a:p>
      </dgm:t>
    </dgm:pt>
    <dgm:pt modelId="{6C9CE245-8F45-485A-9934-0B37B07159BC}" type="parTrans" cxnId="{5951EF26-DFDE-4783-863A-DCF51C06977B}">
      <dgm:prSet/>
      <dgm:spPr/>
      <dgm:t>
        <a:bodyPr/>
        <a:lstStyle/>
        <a:p>
          <a:endParaRPr lang="en-GB" sz="1400"/>
        </a:p>
      </dgm:t>
    </dgm:pt>
    <dgm:pt modelId="{C6DD3CDD-1FE9-44C7-A71B-E3A5FCF3621B}" type="sibTrans" cxnId="{5951EF26-DFDE-4783-863A-DCF51C06977B}">
      <dgm:prSet/>
      <dgm:spPr/>
      <dgm:t>
        <a:bodyPr/>
        <a:lstStyle/>
        <a:p>
          <a:endParaRPr lang="en-GB" sz="1400"/>
        </a:p>
      </dgm:t>
    </dgm:pt>
    <dgm:pt modelId="{7A5B642A-D853-4368-9735-166D8CB78534}">
      <dgm:prSet phldrT="[Text]" custT="1"/>
      <dgm:spPr/>
      <dgm:t>
        <a:bodyPr/>
        <a:lstStyle/>
        <a:p>
          <a:r>
            <a:rPr lang="en-GB" sz="1400"/>
            <a:t>Clinical oncologists</a:t>
          </a:r>
        </a:p>
      </dgm:t>
    </dgm:pt>
    <dgm:pt modelId="{2A5AC3F4-EF95-4CB7-B2F9-F748FD5B6FE0}" type="parTrans" cxnId="{D1882355-9AF9-457F-B76A-9FBFE4C702D8}">
      <dgm:prSet/>
      <dgm:spPr/>
      <dgm:t>
        <a:bodyPr/>
        <a:lstStyle/>
        <a:p>
          <a:endParaRPr lang="en-GB" sz="1400"/>
        </a:p>
      </dgm:t>
    </dgm:pt>
    <dgm:pt modelId="{38C34AF1-971A-4101-927E-83C3245ED9B1}" type="sibTrans" cxnId="{D1882355-9AF9-457F-B76A-9FBFE4C702D8}">
      <dgm:prSet/>
      <dgm:spPr/>
      <dgm:t>
        <a:bodyPr/>
        <a:lstStyle/>
        <a:p>
          <a:endParaRPr lang="en-GB" sz="1400"/>
        </a:p>
      </dgm:t>
    </dgm:pt>
    <dgm:pt modelId="{384A8579-0FF8-4BBF-AFE0-4063E85B1C6A}">
      <dgm:prSet custT="1"/>
      <dgm:spPr/>
      <dgm:t>
        <a:bodyPr/>
        <a:lstStyle/>
        <a:p>
          <a:r>
            <a:rPr lang="en-GB" sz="1400"/>
            <a:t>CURE Tobacco dependency team</a:t>
          </a:r>
        </a:p>
      </dgm:t>
    </dgm:pt>
    <dgm:pt modelId="{ABBD3330-1839-4DB3-A7C8-7BB744C79CE6}" type="parTrans" cxnId="{5133F7BA-80DC-40ED-923B-C9E0D52BDAB9}">
      <dgm:prSet/>
      <dgm:spPr/>
      <dgm:t>
        <a:bodyPr/>
        <a:lstStyle/>
        <a:p>
          <a:endParaRPr lang="en-GB" sz="1400"/>
        </a:p>
      </dgm:t>
    </dgm:pt>
    <dgm:pt modelId="{1D38A9E7-24FA-4A9D-B0EC-9E3CB6404CDD}" type="sibTrans" cxnId="{5133F7BA-80DC-40ED-923B-C9E0D52BDAB9}">
      <dgm:prSet/>
      <dgm:spPr/>
      <dgm:t>
        <a:bodyPr/>
        <a:lstStyle/>
        <a:p>
          <a:endParaRPr lang="en-GB" sz="1400"/>
        </a:p>
      </dgm:t>
    </dgm:pt>
    <dgm:pt modelId="{2263442A-F9E2-4825-9EE3-49D7E1BC93FF}">
      <dgm:prSet custT="1"/>
      <dgm:spPr/>
      <dgm:t>
        <a:bodyPr/>
        <a:lstStyle/>
        <a:p>
          <a:r>
            <a:rPr lang="en-GB" sz="1400"/>
            <a:t>Thoracic surgeons</a:t>
          </a:r>
        </a:p>
      </dgm:t>
    </dgm:pt>
    <dgm:pt modelId="{01C8E7C0-53AC-43F8-B7FF-9F2CF1697D6A}" type="parTrans" cxnId="{CA0C8E70-58AE-4027-A5C8-60B7890BCE15}">
      <dgm:prSet/>
      <dgm:spPr/>
      <dgm:t>
        <a:bodyPr/>
        <a:lstStyle/>
        <a:p>
          <a:endParaRPr lang="en-GB" sz="1400"/>
        </a:p>
      </dgm:t>
    </dgm:pt>
    <dgm:pt modelId="{A7E2C2B1-0F0E-4DC9-9F1F-8196BBBA30FA}" type="sibTrans" cxnId="{CA0C8E70-58AE-4027-A5C8-60B7890BCE15}">
      <dgm:prSet/>
      <dgm:spPr/>
      <dgm:t>
        <a:bodyPr/>
        <a:lstStyle/>
        <a:p>
          <a:endParaRPr lang="en-GB" sz="1400"/>
        </a:p>
      </dgm:t>
    </dgm:pt>
    <dgm:pt modelId="{25004E7D-67BF-4309-9789-9A91BD6D88AB}">
      <dgm:prSet custT="1"/>
      <dgm:spPr/>
      <dgm:t>
        <a:bodyPr/>
        <a:lstStyle/>
        <a:p>
          <a:r>
            <a:rPr lang="en-GB" sz="1400"/>
            <a:t>Prehab</a:t>
          </a:r>
        </a:p>
        <a:p>
          <a:r>
            <a:rPr lang="en-GB" sz="1400"/>
            <a:t>4cancer</a:t>
          </a:r>
        </a:p>
      </dgm:t>
    </dgm:pt>
    <dgm:pt modelId="{BF294AAD-69CD-4086-8CB3-88DE38E4E3D9}" type="parTrans" cxnId="{40A9CFBF-65E0-4BC1-B269-ECF95722058A}">
      <dgm:prSet/>
      <dgm:spPr/>
      <dgm:t>
        <a:bodyPr/>
        <a:lstStyle/>
        <a:p>
          <a:endParaRPr lang="en-GB" sz="1400"/>
        </a:p>
      </dgm:t>
    </dgm:pt>
    <dgm:pt modelId="{BEF24EEF-8D63-4822-A81C-0C9611570853}" type="sibTrans" cxnId="{40A9CFBF-65E0-4BC1-B269-ECF95722058A}">
      <dgm:prSet/>
      <dgm:spPr/>
      <dgm:t>
        <a:bodyPr/>
        <a:lstStyle/>
        <a:p>
          <a:endParaRPr lang="en-GB" sz="1400"/>
        </a:p>
      </dgm:t>
    </dgm:pt>
    <dgm:pt modelId="{0CF71C69-B7E1-4631-A27E-5A84E9BD74A8}">
      <dgm:prSet custT="1"/>
      <dgm:spPr/>
      <dgm:t>
        <a:bodyPr/>
        <a:lstStyle/>
        <a:p>
          <a:r>
            <a:rPr lang="en-GB" sz="1400"/>
            <a:t>Oncogeriatrics</a:t>
          </a:r>
        </a:p>
      </dgm:t>
    </dgm:pt>
    <dgm:pt modelId="{9FD49750-E0E0-44A2-81C1-9CA22AEC98C2}" type="parTrans" cxnId="{D4D98F5C-5DCC-4C5D-8EA2-C29488CC49A9}">
      <dgm:prSet/>
      <dgm:spPr/>
      <dgm:t>
        <a:bodyPr/>
        <a:lstStyle/>
        <a:p>
          <a:endParaRPr lang="en-GB" sz="1400"/>
        </a:p>
      </dgm:t>
    </dgm:pt>
    <dgm:pt modelId="{FD95349F-1D06-4041-B8B1-D9A421006C42}" type="sibTrans" cxnId="{D4D98F5C-5DCC-4C5D-8EA2-C29488CC49A9}">
      <dgm:prSet/>
      <dgm:spPr/>
      <dgm:t>
        <a:bodyPr/>
        <a:lstStyle/>
        <a:p>
          <a:endParaRPr lang="en-GB" sz="1400"/>
        </a:p>
      </dgm:t>
    </dgm:pt>
    <dgm:pt modelId="{A7F596BB-1CEC-429D-863A-72D37847414F}">
      <dgm:prSet custT="1"/>
      <dgm:spPr/>
      <dgm:t>
        <a:bodyPr/>
        <a:lstStyle/>
        <a:p>
          <a:r>
            <a:rPr lang="en-GB" sz="1400"/>
            <a:t>Cancer Nurse Specialists</a:t>
          </a:r>
        </a:p>
      </dgm:t>
    </dgm:pt>
    <dgm:pt modelId="{2E3A1F41-95D8-4EC9-83C0-B57A93638331}" type="parTrans" cxnId="{1A2C3E1F-BFE2-46B6-821F-FDF900469E6E}">
      <dgm:prSet/>
      <dgm:spPr/>
      <dgm:t>
        <a:bodyPr/>
        <a:lstStyle/>
        <a:p>
          <a:endParaRPr lang="en-GB"/>
        </a:p>
      </dgm:t>
    </dgm:pt>
    <dgm:pt modelId="{B2BE580A-0704-4A80-A51D-5A5FA6A63576}" type="sibTrans" cxnId="{1A2C3E1F-BFE2-46B6-821F-FDF900469E6E}">
      <dgm:prSet/>
      <dgm:spPr/>
      <dgm:t>
        <a:bodyPr/>
        <a:lstStyle/>
        <a:p>
          <a:endParaRPr lang="en-GB"/>
        </a:p>
      </dgm:t>
    </dgm:pt>
    <dgm:pt modelId="{FDFAD926-2BCE-4EA5-BB13-57A148CA88F1}" type="pres">
      <dgm:prSet presAssocID="{FB0E670E-1B64-4F91-A9F9-425FFCBCAE59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C21E032-F844-4224-8639-6A5B0C3D5FBB}" type="pres">
      <dgm:prSet presAssocID="{0C3283F7-381D-4E82-B059-E70E6E98102A}" presName="centerShape" presStyleLbl="node0" presStyleIdx="0" presStyleCnt="1"/>
      <dgm:spPr/>
    </dgm:pt>
    <dgm:pt modelId="{1D010EDC-850D-4893-B905-BC385CF899E7}" type="pres">
      <dgm:prSet presAssocID="{A293A7EC-E6E6-4BAD-B115-C0BF2431C7A8}" presName="parTrans" presStyleLbl="bgSibTrans2D1" presStyleIdx="0" presStyleCnt="8"/>
      <dgm:spPr/>
    </dgm:pt>
    <dgm:pt modelId="{54CFF7C5-798C-439C-A852-09338030427E}" type="pres">
      <dgm:prSet presAssocID="{955E1C0D-670D-47B1-9261-A89FD7623DF7}" presName="node" presStyleLbl="node1" presStyleIdx="0" presStyleCnt="8">
        <dgm:presLayoutVars>
          <dgm:bulletEnabled val="1"/>
        </dgm:presLayoutVars>
      </dgm:prSet>
      <dgm:spPr/>
    </dgm:pt>
    <dgm:pt modelId="{FEDA3497-3D9B-46DE-A281-F1E62CE312A0}" type="pres">
      <dgm:prSet presAssocID="{01C8E7C0-53AC-43F8-B7FF-9F2CF1697D6A}" presName="parTrans" presStyleLbl="bgSibTrans2D1" presStyleIdx="1" presStyleCnt="8"/>
      <dgm:spPr/>
    </dgm:pt>
    <dgm:pt modelId="{6B425BA4-06A1-4C19-A053-F8EFFF8B493B}" type="pres">
      <dgm:prSet presAssocID="{2263442A-F9E2-4825-9EE3-49D7E1BC93FF}" presName="node" presStyleLbl="node1" presStyleIdx="1" presStyleCnt="8">
        <dgm:presLayoutVars>
          <dgm:bulletEnabled val="1"/>
        </dgm:presLayoutVars>
      </dgm:prSet>
      <dgm:spPr/>
    </dgm:pt>
    <dgm:pt modelId="{F0FE5ED0-5864-48C5-945F-ADFEC6E67CDE}" type="pres">
      <dgm:prSet presAssocID="{6C9CE245-8F45-485A-9934-0B37B07159BC}" presName="parTrans" presStyleLbl="bgSibTrans2D1" presStyleIdx="2" presStyleCnt="8"/>
      <dgm:spPr/>
    </dgm:pt>
    <dgm:pt modelId="{8BE02732-7D45-4EED-B577-3AE74C6C85A9}" type="pres">
      <dgm:prSet presAssocID="{6673DBC9-4353-4E34-A143-A4D89796D487}" presName="node" presStyleLbl="node1" presStyleIdx="2" presStyleCnt="8">
        <dgm:presLayoutVars>
          <dgm:bulletEnabled val="1"/>
        </dgm:presLayoutVars>
      </dgm:prSet>
      <dgm:spPr/>
    </dgm:pt>
    <dgm:pt modelId="{51D278CC-6EE7-41DE-8BC0-0BDEE8948324}" type="pres">
      <dgm:prSet presAssocID="{2A5AC3F4-EF95-4CB7-B2F9-F748FD5B6FE0}" presName="parTrans" presStyleLbl="bgSibTrans2D1" presStyleIdx="3" presStyleCnt="8"/>
      <dgm:spPr/>
    </dgm:pt>
    <dgm:pt modelId="{1680CBDC-2F68-478F-9434-B49B9CC46FEA}" type="pres">
      <dgm:prSet presAssocID="{7A5B642A-D853-4368-9735-166D8CB78534}" presName="node" presStyleLbl="node1" presStyleIdx="3" presStyleCnt="8">
        <dgm:presLayoutVars>
          <dgm:bulletEnabled val="1"/>
        </dgm:presLayoutVars>
      </dgm:prSet>
      <dgm:spPr/>
    </dgm:pt>
    <dgm:pt modelId="{67D39117-4B35-457B-8C30-BE8ECBEE3914}" type="pres">
      <dgm:prSet presAssocID="{9FD49750-E0E0-44A2-81C1-9CA22AEC98C2}" presName="parTrans" presStyleLbl="bgSibTrans2D1" presStyleIdx="4" presStyleCnt="8"/>
      <dgm:spPr/>
    </dgm:pt>
    <dgm:pt modelId="{693FCD60-416B-493E-8BCA-49F01737702D}" type="pres">
      <dgm:prSet presAssocID="{0CF71C69-B7E1-4631-A27E-5A84E9BD74A8}" presName="node" presStyleLbl="node1" presStyleIdx="4" presStyleCnt="8" custScaleX="111982">
        <dgm:presLayoutVars>
          <dgm:bulletEnabled val="1"/>
        </dgm:presLayoutVars>
      </dgm:prSet>
      <dgm:spPr/>
    </dgm:pt>
    <dgm:pt modelId="{7A195E1F-0A9E-454C-85D9-BB48B564D3C2}" type="pres">
      <dgm:prSet presAssocID="{ABBD3330-1839-4DB3-A7C8-7BB744C79CE6}" presName="parTrans" presStyleLbl="bgSibTrans2D1" presStyleIdx="5" presStyleCnt="8"/>
      <dgm:spPr/>
    </dgm:pt>
    <dgm:pt modelId="{22863B8A-8124-4344-9244-8BB3329C7743}" type="pres">
      <dgm:prSet presAssocID="{384A8579-0FF8-4BBF-AFE0-4063E85B1C6A}" presName="node" presStyleLbl="node1" presStyleIdx="5" presStyleCnt="8">
        <dgm:presLayoutVars>
          <dgm:bulletEnabled val="1"/>
        </dgm:presLayoutVars>
      </dgm:prSet>
      <dgm:spPr/>
    </dgm:pt>
    <dgm:pt modelId="{10A1950E-C842-4463-9B97-77093C62C68A}" type="pres">
      <dgm:prSet presAssocID="{BF294AAD-69CD-4086-8CB3-88DE38E4E3D9}" presName="parTrans" presStyleLbl="bgSibTrans2D1" presStyleIdx="6" presStyleCnt="8"/>
      <dgm:spPr/>
    </dgm:pt>
    <dgm:pt modelId="{4644FBB0-A77B-436F-BD5F-D9F6251BC90C}" type="pres">
      <dgm:prSet presAssocID="{25004E7D-67BF-4309-9789-9A91BD6D88AB}" presName="node" presStyleLbl="node1" presStyleIdx="6" presStyleCnt="8">
        <dgm:presLayoutVars>
          <dgm:bulletEnabled val="1"/>
        </dgm:presLayoutVars>
      </dgm:prSet>
      <dgm:spPr/>
    </dgm:pt>
    <dgm:pt modelId="{4BA3F894-2FF9-4D7C-9971-A5D433F2393B}" type="pres">
      <dgm:prSet presAssocID="{2E3A1F41-95D8-4EC9-83C0-B57A93638331}" presName="parTrans" presStyleLbl="bgSibTrans2D1" presStyleIdx="7" presStyleCnt="8"/>
      <dgm:spPr/>
    </dgm:pt>
    <dgm:pt modelId="{5604F326-FB65-45EC-8FEA-C770B0878F72}" type="pres">
      <dgm:prSet presAssocID="{A7F596BB-1CEC-429D-863A-72D37847414F}" presName="node" presStyleLbl="node1" presStyleIdx="7" presStyleCnt="8">
        <dgm:presLayoutVars>
          <dgm:bulletEnabled val="1"/>
        </dgm:presLayoutVars>
      </dgm:prSet>
      <dgm:spPr/>
    </dgm:pt>
  </dgm:ptLst>
  <dgm:cxnLst>
    <dgm:cxn modelId="{C8CC6C02-79E6-4E2B-9141-5D228FE4C28C}" srcId="{0C3283F7-381D-4E82-B059-E70E6E98102A}" destId="{955E1C0D-670D-47B1-9261-A89FD7623DF7}" srcOrd="0" destOrd="0" parTransId="{A293A7EC-E6E6-4BAD-B115-C0BF2431C7A8}" sibTransId="{4381AF3F-834B-443E-8B14-36BC45F1BFDE}"/>
    <dgm:cxn modelId="{201EED18-4BFF-4137-9BF1-948D77BEFD86}" type="presOf" srcId="{0C3283F7-381D-4E82-B059-E70E6E98102A}" destId="{0C21E032-F844-4224-8639-6A5B0C3D5FBB}" srcOrd="0" destOrd="0" presId="urn:microsoft.com/office/officeart/2005/8/layout/radial4"/>
    <dgm:cxn modelId="{1A2C3E1F-BFE2-46B6-821F-FDF900469E6E}" srcId="{0C3283F7-381D-4E82-B059-E70E6E98102A}" destId="{A7F596BB-1CEC-429D-863A-72D37847414F}" srcOrd="7" destOrd="0" parTransId="{2E3A1F41-95D8-4EC9-83C0-B57A93638331}" sibTransId="{B2BE580A-0704-4A80-A51D-5A5FA6A63576}"/>
    <dgm:cxn modelId="{5951EF26-DFDE-4783-863A-DCF51C06977B}" srcId="{0C3283F7-381D-4E82-B059-E70E6E98102A}" destId="{6673DBC9-4353-4E34-A143-A4D89796D487}" srcOrd="2" destOrd="0" parTransId="{6C9CE245-8F45-485A-9934-0B37B07159BC}" sibTransId="{C6DD3CDD-1FE9-44C7-A71B-E3A5FCF3621B}"/>
    <dgm:cxn modelId="{42D0262B-4693-4588-A5B7-39F1F7F1BA37}" type="presOf" srcId="{01C8E7C0-53AC-43F8-B7FF-9F2CF1697D6A}" destId="{FEDA3497-3D9B-46DE-A281-F1E62CE312A0}" srcOrd="0" destOrd="0" presId="urn:microsoft.com/office/officeart/2005/8/layout/radial4"/>
    <dgm:cxn modelId="{3667802D-08B8-4134-852C-5D42DE041B77}" srcId="{FB0E670E-1B64-4F91-A9F9-425FFCBCAE59}" destId="{0C3283F7-381D-4E82-B059-E70E6E98102A}" srcOrd="0" destOrd="0" parTransId="{F31CEC05-8DB7-45E7-86E5-DAF3B28881FB}" sibTransId="{1BA0F571-DB4C-427A-95E5-0FC30943FEA8}"/>
    <dgm:cxn modelId="{D8EC2335-A529-4E83-892D-D07273A9D50E}" type="presOf" srcId="{7A5B642A-D853-4368-9735-166D8CB78534}" destId="{1680CBDC-2F68-478F-9434-B49B9CC46FEA}" srcOrd="0" destOrd="0" presId="urn:microsoft.com/office/officeart/2005/8/layout/radial4"/>
    <dgm:cxn modelId="{D4D98F5C-5DCC-4C5D-8EA2-C29488CC49A9}" srcId="{0C3283F7-381D-4E82-B059-E70E6E98102A}" destId="{0CF71C69-B7E1-4631-A27E-5A84E9BD74A8}" srcOrd="4" destOrd="0" parTransId="{9FD49750-E0E0-44A2-81C1-9CA22AEC98C2}" sibTransId="{FD95349F-1D06-4041-B8B1-D9A421006C42}"/>
    <dgm:cxn modelId="{DEC06761-0A97-43DA-B797-EC0EF330B1EA}" type="presOf" srcId="{955E1C0D-670D-47B1-9261-A89FD7623DF7}" destId="{54CFF7C5-798C-439C-A852-09338030427E}" srcOrd="0" destOrd="0" presId="urn:microsoft.com/office/officeart/2005/8/layout/radial4"/>
    <dgm:cxn modelId="{CF58C649-550A-4889-A352-A6B0D292C217}" type="presOf" srcId="{2E3A1F41-95D8-4EC9-83C0-B57A93638331}" destId="{4BA3F894-2FF9-4D7C-9971-A5D433F2393B}" srcOrd="0" destOrd="0" presId="urn:microsoft.com/office/officeart/2005/8/layout/radial4"/>
    <dgm:cxn modelId="{920A496D-0734-4EF0-A91E-2E1A2CFC66B3}" type="presOf" srcId="{2A5AC3F4-EF95-4CB7-B2F9-F748FD5B6FE0}" destId="{51D278CC-6EE7-41DE-8BC0-0BDEE8948324}" srcOrd="0" destOrd="0" presId="urn:microsoft.com/office/officeart/2005/8/layout/radial4"/>
    <dgm:cxn modelId="{C0A9EB4D-D12F-4E2A-8C22-70C30E5A8912}" type="presOf" srcId="{FB0E670E-1B64-4F91-A9F9-425FFCBCAE59}" destId="{FDFAD926-2BCE-4EA5-BB13-57A148CA88F1}" srcOrd="0" destOrd="0" presId="urn:microsoft.com/office/officeart/2005/8/layout/radial4"/>
    <dgm:cxn modelId="{CA0C8E70-58AE-4027-A5C8-60B7890BCE15}" srcId="{0C3283F7-381D-4E82-B059-E70E6E98102A}" destId="{2263442A-F9E2-4825-9EE3-49D7E1BC93FF}" srcOrd="1" destOrd="0" parTransId="{01C8E7C0-53AC-43F8-B7FF-9F2CF1697D6A}" sibTransId="{A7E2C2B1-0F0E-4DC9-9F1F-8196BBBA30FA}"/>
    <dgm:cxn modelId="{D1882355-9AF9-457F-B76A-9FBFE4C702D8}" srcId="{0C3283F7-381D-4E82-B059-E70E6E98102A}" destId="{7A5B642A-D853-4368-9735-166D8CB78534}" srcOrd="3" destOrd="0" parTransId="{2A5AC3F4-EF95-4CB7-B2F9-F748FD5B6FE0}" sibTransId="{38C34AF1-971A-4101-927E-83C3245ED9B1}"/>
    <dgm:cxn modelId="{5542F15A-548B-4744-B4EF-61A7222D763B}" type="presOf" srcId="{BF294AAD-69CD-4086-8CB3-88DE38E4E3D9}" destId="{10A1950E-C842-4463-9B97-77093C62C68A}" srcOrd="0" destOrd="0" presId="urn:microsoft.com/office/officeart/2005/8/layout/radial4"/>
    <dgm:cxn modelId="{8F348A9A-FA87-41AE-8FCC-274B35F0E351}" type="presOf" srcId="{384A8579-0FF8-4BBF-AFE0-4063E85B1C6A}" destId="{22863B8A-8124-4344-9244-8BB3329C7743}" srcOrd="0" destOrd="0" presId="urn:microsoft.com/office/officeart/2005/8/layout/radial4"/>
    <dgm:cxn modelId="{9197C6A6-6451-4E22-8067-4DAC122834B8}" type="presOf" srcId="{6C9CE245-8F45-485A-9934-0B37B07159BC}" destId="{F0FE5ED0-5864-48C5-945F-ADFEC6E67CDE}" srcOrd="0" destOrd="0" presId="urn:microsoft.com/office/officeart/2005/8/layout/radial4"/>
    <dgm:cxn modelId="{629A89A9-F826-4732-98C4-3C3994EBBA94}" type="presOf" srcId="{ABBD3330-1839-4DB3-A7C8-7BB744C79CE6}" destId="{7A195E1F-0A9E-454C-85D9-BB48B564D3C2}" srcOrd="0" destOrd="0" presId="urn:microsoft.com/office/officeart/2005/8/layout/radial4"/>
    <dgm:cxn modelId="{5133F7BA-80DC-40ED-923B-C9E0D52BDAB9}" srcId="{0C3283F7-381D-4E82-B059-E70E6E98102A}" destId="{384A8579-0FF8-4BBF-AFE0-4063E85B1C6A}" srcOrd="5" destOrd="0" parTransId="{ABBD3330-1839-4DB3-A7C8-7BB744C79CE6}" sibTransId="{1D38A9E7-24FA-4A9D-B0EC-9E3CB6404CDD}"/>
    <dgm:cxn modelId="{735B23BC-04DB-4AD0-A4F7-9773149B63E8}" type="presOf" srcId="{9FD49750-E0E0-44A2-81C1-9CA22AEC98C2}" destId="{67D39117-4B35-457B-8C30-BE8ECBEE3914}" srcOrd="0" destOrd="0" presId="urn:microsoft.com/office/officeart/2005/8/layout/radial4"/>
    <dgm:cxn modelId="{40A9CFBF-65E0-4BC1-B269-ECF95722058A}" srcId="{0C3283F7-381D-4E82-B059-E70E6E98102A}" destId="{25004E7D-67BF-4309-9789-9A91BD6D88AB}" srcOrd="6" destOrd="0" parTransId="{BF294AAD-69CD-4086-8CB3-88DE38E4E3D9}" sibTransId="{BEF24EEF-8D63-4822-A81C-0C9611570853}"/>
    <dgm:cxn modelId="{13D24FC1-2252-4DA8-8867-9DAB6ECAD4BD}" type="presOf" srcId="{A7F596BB-1CEC-429D-863A-72D37847414F}" destId="{5604F326-FB65-45EC-8FEA-C770B0878F72}" srcOrd="0" destOrd="0" presId="urn:microsoft.com/office/officeart/2005/8/layout/radial4"/>
    <dgm:cxn modelId="{D95FFBC3-2717-4CF6-BB01-8A14346EC9D0}" type="presOf" srcId="{2263442A-F9E2-4825-9EE3-49D7E1BC93FF}" destId="{6B425BA4-06A1-4C19-A053-F8EFFF8B493B}" srcOrd="0" destOrd="0" presId="urn:microsoft.com/office/officeart/2005/8/layout/radial4"/>
    <dgm:cxn modelId="{3D2957EC-3C56-4C95-9FEE-6FE01B80C69E}" type="presOf" srcId="{25004E7D-67BF-4309-9789-9A91BD6D88AB}" destId="{4644FBB0-A77B-436F-BD5F-D9F6251BC90C}" srcOrd="0" destOrd="0" presId="urn:microsoft.com/office/officeart/2005/8/layout/radial4"/>
    <dgm:cxn modelId="{17DFFAEE-F1E3-4C84-88F2-65E5B0D59C45}" type="presOf" srcId="{A293A7EC-E6E6-4BAD-B115-C0BF2431C7A8}" destId="{1D010EDC-850D-4893-B905-BC385CF899E7}" srcOrd="0" destOrd="0" presId="urn:microsoft.com/office/officeart/2005/8/layout/radial4"/>
    <dgm:cxn modelId="{43AB95F0-D67E-488A-91B8-906EDD12D416}" type="presOf" srcId="{6673DBC9-4353-4E34-A143-A4D89796D487}" destId="{8BE02732-7D45-4EED-B577-3AE74C6C85A9}" srcOrd="0" destOrd="0" presId="urn:microsoft.com/office/officeart/2005/8/layout/radial4"/>
    <dgm:cxn modelId="{D4E49FF3-84FF-4C8B-A09D-F6BC628CDD5B}" type="presOf" srcId="{0CF71C69-B7E1-4631-A27E-5A84E9BD74A8}" destId="{693FCD60-416B-493E-8BCA-49F01737702D}" srcOrd="0" destOrd="0" presId="urn:microsoft.com/office/officeart/2005/8/layout/radial4"/>
    <dgm:cxn modelId="{50EB09EA-2E67-428F-8050-BEB0B732E25F}" type="presParOf" srcId="{FDFAD926-2BCE-4EA5-BB13-57A148CA88F1}" destId="{0C21E032-F844-4224-8639-6A5B0C3D5FBB}" srcOrd="0" destOrd="0" presId="urn:microsoft.com/office/officeart/2005/8/layout/radial4"/>
    <dgm:cxn modelId="{1E4B2D32-581B-4712-ABC8-20CF6DD50C0D}" type="presParOf" srcId="{FDFAD926-2BCE-4EA5-BB13-57A148CA88F1}" destId="{1D010EDC-850D-4893-B905-BC385CF899E7}" srcOrd="1" destOrd="0" presId="urn:microsoft.com/office/officeart/2005/8/layout/radial4"/>
    <dgm:cxn modelId="{72FAB030-08DF-4144-8433-B23256612AE1}" type="presParOf" srcId="{FDFAD926-2BCE-4EA5-BB13-57A148CA88F1}" destId="{54CFF7C5-798C-439C-A852-09338030427E}" srcOrd="2" destOrd="0" presId="urn:microsoft.com/office/officeart/2005/8/layout/radial4"/>
    <dgm:cxn modelId="{5ACE354C-172F-4D8F-BA99-1A49068FDBDA}" type="presParOf" srcId="{FDFAD926-2BCE-4EA5-BB13-57A148CA88F1}" destId="{FEDA3497-3D9B-46DE-A281-F1E62CE312A0}" srcOrd="3" destOrd="0" presId="urn:microsoft.com/office/officeart/2005/8/layout/radial4"/>
    <dgm:cxn modelId="{4EEFFE6E-EC18-4446-ADA6-CCF86B25B79E}" type="presParOf" srcId="{FDFAD926-2BCE-4EA5-BB13-57A148CA88F1}" destId="{6B425BA4-06A1-4C19-A053-F8EFFF8B493B}" srcOrd="4" destOrd="0" presId="urn:microsoft.com/office/officeart/2005/8/layout/radial4"/>
    <dgm:cxn modelId="{8B1989A5-28BF-4DE9-839D-CAB780536C81}" type="presParOf" srcId="{FDFAD926-2BCE-4EA5-BB13-57A148CA88F1}" destId="{F0FE5ED0-5864-48C5-945F-ADFEC6E67CDE}" srcOrd="5" destOrd="0" presId="urn:microsoft.com/office/officeart/2005/8/layout/radial4"/>
    <dgm:cxn modelId="{BD0287E6-BD13-428B-9D74-087AB4D368C8}" type="presParOf" srcId="{FDFAD926-2BCE-4EA5-BB13-57A148CA88F1}" destId="{8BE02732-7D45-4EED-B577-3AE74C6C85A9}" srcOrd="6" destOrd="0" presId="urn:microsoft.com/office/officeart/2005/8/layout/radial4"/>
    <dgm:cxn modelId="{2417BDEA-3199-4336-A3CA-122253ED7991}" type="presParOf" srcId="{FDFAD926-2BCE-4EA5-BB13-57A148CA88F1}" destId="{51D278CC-6EE7-41DE-8BC0-0BDEE8948324}" srcOrd="7" destOrd="0" presId="urn:microsoft.com/office/officeart/2005/8/layout/radial4"/>
    <dgm:cxn modelId="{B8BEAFE6-8851-479B-93CC-734A25C06A5D}" type="presParOf" srcId="{FDFAD926-2BCE-4EA5-BB13-57A148CA88F1}" destId="{1680CBDC-2F68-478F-9434-B49B9CC46FEA}" srcOrd="8" destOrd="0" presId="urn:microsoft.com/office/officeart/2005/8/layout/radial4"/>
    <dgm:cxn modelId="{684B14CE-8DA1-4DA2-8C21-AEDAD4844DAC}" type="presParOf" srcId="{FDFAD926-2BCE-4EA5-BB13-57A148CA88F1}" destId="{67D39117-4B35-457B-8C30-BE8ECBEE3914}" srcOrd="9" destOrd="0" presId="urn:microsoft.com/office/officeart/2005/8/layout/radial4"/>
    <dgm:cxn modelId="{D948AB1D-6A99-4F08-B716-1A48A63C95AA}" type="presParOf" srcId="{FDFAD926-2BCE-4EA5-BB13-57A148CA88F1}" destId="{693FCD60-416B-493E-8BCA-49F01737702D}" srcOrd="10" destOrd="0" presId="urn:microsoft.com/office/officeart/2005/8/layout/radial4"/>
    <dgm:cxn modelId="{ACF12DF1-8DB4-402D-8F25-DB4E913F7B2F}" type="presParOf" srcId="{FDFAD926-2BCE-4EA5-BB13-57A148CA88F1}" destId="{7A195E1F-0A9E-454C-85D9-BB48B564D3C2}" srcOrd="11" destOrd="0" presId="urn:microsoft.com/office/officeart/2005/8/layout/radial4"/>
    <dgm:cxn modelId="{92933ABB-5054-4A34-8255-0A7633B48309}" type="presParOf" srcId="{FDFAD926-2BCE-4EA5-BB13-57A148CA88F1}" destId="{22863B8A-8124-4344-9244-8BB3329C7743}" srcOrd="12" destOrd="0" presId="urn:microsoft.com/office/officeart/2005/8/layout/radial4"/>
    <dgm:cxn modelId="{B32D262B-40E5-470D-9562-9B3964B67AE9}" type="presParOf" srcId="{FDFAD926-2BCE-4EA5-BB13-57A148CA88F1}" destId="{10A1950E-C842-4463-9B97-77093C62C68A}" srcOrd="13" destOrd="0" presId="urn:microsoft.com/office/officeart/2005/8/layout/radial4"/>
    <dgm:cxn modelId="{00206D00-22E1-4DB4-891D-F2974221DAE7}" type="presParOf" srcId="{FDFAD926-2BCE-4EA5-BB13-57A148CA88F1}" destId="{4644FBB0-A77B-436F-BD5F-D9F6251BC90C}" srcOrd="14" destOrd="0" presId="urn:microsoft.com/office/officeart/2005/8/layout/radial4"/>
    <dgm:cxn modelId="{D8DBBCE4-D19C-4C14-81B6-DA6A6B1B5691}" type="presParOf" srcId="{FDFAD926-2BCE-4EA5-BB13-57A148CA88F1}" destId="{4BA3F894-2FF9-4D7C-9971-A5D433F2393B}" srcOrd="15" destOrd="0" presId="urn:microsoft.com/office/officeart/2005/8/layout/radial4"/>
    <dgm:cxn modelId="{785AC856-CC9D-424E-A773-5C42EDDD2F5E}" type="presParOf" srcId="{FDFAD926-2BCE-4EA5-BB13-57A148CA88F1}" destId="{5604F326-FB65-45EC-8FEA-C770B0878F72}" srcOrd="1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21E032-F844-4224-8639-6A5B0C3D5FBB}">
      <dsp:nvSpPr>
        <dsp:cNvPr id="0" name=""/>
        <dsp:cNvSpPr/>
      </dsp:nvSpPr>
      <dsp:spPr>
        <a:xfrm>
          <a:off x="3657204" y="3023799"/>
          <a:ext cx="1848175" cy="184817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Patient</a:t>
          </a:r>
          <a:r>
            <a:rPr lang="en-GB" sz="1400" kern="1200" baseline="0"/>
            <a:t> &amp; family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baseline="0"/>
            <a:t>Shared decision making &amp; optiisation</a:t>
          </a:r>
          <a:endParaRPr lang="en-GB" sz="1400" kern="1200"/>
        </a:p>
      </dsp:txBody>
      <dsp:txXfrm>
        <a:off x="3927863" y="3294458"/>
        <a:ext cx="1306857" cy="1306857"/>
      </dsp:txXfrm>
    </dsp:sp>
    <dsp:sp modelId="{1D010EDC-850D-4893-B905-BC385CF899E7}">
      <dsp:nvSpPr>
        <dsp:cNvPr id="0" name=""/>
        <dsp:cNvSpPr/>
      </dsp:nvSpPr>
      <dsp:spPr>
        <a:xfrm rot="10800000">
          <a:off x="1063809" y="3684522"/>
          <a:ext cx="2450758" cy="526730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CFF7C5-798C-439C-A852-09338030427E}">
      <dsp:nvSpPr>
        <dsp:cNvPr id="0" name=""/>
        <dsp:cNvSpPr/>
      </dsp:nvSpPr>
      <dsp:spPr>
        <a:xfrm>
          <a:off x="416948" y="3430398"/>
          <a:ext cx="1293723" cy="103497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Lung cancer physicians </a:t>
          </a:r>
        </a:p>
      </dsp:txBody>
      <dsp:txXfrm>
        <a:off x="447261" y="3460711"/>
        <a:ext cx="1233097" cy="974352"/>
      </dsp:txXfrm>
    </dsp:sp>
    <dsp:sp modelId="{FEDA3497-3D9B-46DE-A281-F1E62CE312A0}">
      <dsp:nvSpPr>
        <dsp:cNvPr id="0" name=""/>
        <dsp:cNvSpPr/>
      </dsp:nvSpPr>
      <dsp:spPr>
        <a:xfrm rot="12342857">
          <a:off x="1290799" y="2690016"/>
          <a:ext cx="2450758" cy="526730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1400127"/>
            <a:satOff val="-5825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425BA4-06A1-4C19-A053-F8EFFF8B493B}">
      <dsp:nvSpPr>
        <dsp:cNvPr id="0" name=""/>
        <dsp:cNvSpPr/>
      </dsp:nvSpPr>
      <dsp:spPr>
        <a:xfrm>
          <a:off x="765288" y="1904219"/>
          <a:ext cx="1293723" cy="1034978"/>
        </a:xfrm>
        <a:prstGeom prst="roundRect">
          <a:avLst>
            <a:gd name="adj" fmla="val 10000"/>
          </a:avLst>
        </a:prstGeom>
        <a:solidFill>
          <a:schemeClr val="accent4">
            <a:hueOff val="1400127"/>
            <a:satOff val="-5825"/>
            <a:lumOff val="137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Thoracic surgeons</a:t>
          </a:r>
        </a:p>
      </dsp:txBody>
      <dsp:txXfrm>
        <a:off x="795601" y="1934532"/>
        <a:ext cx="1233097" cy="974352"/>
      </dsp:txXfrm>
    </dsp:sp>
    <dsp:sp modelId="{F0FE5ED0-5864-48C5-945F-ADFEC6E67CDE}">
      <dsp:nvSpPr>
        <dsp:cNvPr id="0" name=""/>
        <dsp:cNvSpPr/>
      </dsp:nvSpPr>
      <dsp:spPr>
        <a:xfrm rot="13885714">
          <a:off x="1926810" y="1892483"/>
          <a:ext cx="2450758" cy="526730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2800255"/>
            <a:satOff val="-11651"/>
            <a:lumOff val="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E02732-7D45-4EED-B577-3AE74C6C85A9}">
      <dsp:nvSpPr>
        <dsp:cNvPr id="0" name=""/>
        <dsp:cNvSpPr/>
      </dsp:nvSpPr>
      <dsp:spPr>
        <a:xfrm>
          <a:off x="1741316" y="680319"/>
          <a:ext cx="1293723" cy="1034978"/>
        </a:xfrm>
        <a:prstGeom prst="roundRect">
          <a:avLst>
            <a:gd name="adj" fmla="val 10000"/>
          </a:avLst>
        </a:prstGeom>
        <a:solidFill>
          <a:schemeClr val="accent4">
            <a:hueOff val="2800255"/>
            <a:satOff val="-11651"/>
            <a:lumOff val="274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Thoracic anaesthetists</a:t>
          </a:r>
        </a:p>
      </dsp:txBody>
      <dsp:txXfrm>
        <a:off x="1771629" y="710632"/>
        <a:ext cx="1233097" cy="974352"/>
      </dsp:txXfrm>
    </dsp:sp>
    <dsp:sp modelId="{51D278CC-6EE7-41DE-8BC0-0BDEE8948324}">
      <dsp:nvSpPr>
        <dsp:cNvPr id="0" name=""/>
        <dsp:cNvSpPr/>
      </dsp:nvSpPr>
      <dsp:spPr>
        <a:xfrm rot="15428571">
          <a:off x="2845872" y="1449886"/>
          <a:ext cx="2450758" cy="526730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4200382"/>
            <a:satOff val="-17476"/>
            <a:lumOff val="411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80CBDC-2F68-478F-9434-B49B9CC46FEA}">
      <dsp:nvSpPr>
        <dsp:cNvPr id="0" name=""/>
        <dsp:cNvSpPr/>
      </dsp:nvSpPr>
      <dsp:spPr>
        <a:xfrm>
          <a:off x="3151717" y="1106"/>
          <a:ext cx="1293723" cy="1034978"/>
        </a:xfrm>
        <a:prstGeom prst="roundRect">
          <a:avLst>
            <a:gd name="adj" fmla="val 10000"/>
          </a:avLst>
        </a:prstGeom>
        <a:solidFill>
          <a:schemeClr val="accent4">
            <a:hueOff val="4200382"/>
            <a:satOff val="-17476"/>
            <a:lumOff val="411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Clinical oncologists</a:t>
          </a:r>
        </a:p>
      </dsp:txBody>
      <dsp:txXfrm>
        <a:off x="3182030" y="31419"/>
        <a:ext cx="1233097" cy="974352"/>
      </dsp:txXfrm>
    </dsp:sp>
    <dsp:sp modelId="{67D39117-4B35-457B-8C30-BE8ECBEE3914}">
      <dsp:nvSpPr>
        <dsp:cNvPr id="0" name=""/>
        <dsp:cNvSpPr/>
      </dsp:nvSpPr>
      <dsp:spPr>
        <a:xfrm rot="16971429">
          <a:off x="3865954" y="1449886"/>
          <a:ext cx="2450758" cy="526730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5600509"/>
            <a:satOff val="-23301"/>
            <a:lumOff val="549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3FCD60-416B-493E-8BCA-49F01737702D}">
      <dsp:nvSpPr>
        <dsp:cNvPr id="0" name=""/>
        <dsp:cNvSpPr/>
      </dsp:nvSpPr>
      <dsp:spPr>
        <a:xfrm>
          <a:off x="4639637" y="1106"/>
          <a:ext cx="1448736" cy="1034978"/>
        </a:xfrm>
        <a:prstGeom prst="roundRect">
          <a:avLst>
            <a:gd name="adj" fmla="val 10000"/>
          </a:avLst>
        </a:prstGeom>
        <a:solidFill>
          <a:schemeClr val="accent4">
            <a:hueOff val="5600509"/>
            <a:satOff val="-23301"/>
            <a:lumOff val="54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Oncogeriatrics</a:t>
          </a:r>
        </a:p>
      </dsp:txBody>
      <dsp:txXfrm>
        <a:off x="4669950" y="31419"/>
        <a:ext cx="1388110" cy="974352"/>
      </dsp:txXfrm>
    </dsp:sp>
    <dsp:sp modelId="{7A195E1F-0A9E-454C-85D9-BB48B564D3C2}">
      <dsp:nvSpPr>
        <dsp:cNvPr id="0" name=""/>
        <dsp:cNvSpPr/>
      </dsp:nvSpPr>
      <dsp:spPr>
        <a:xfrm rot="18514286">
          <a:off x="4785016" y="1892483"/>
          <a:ext cx="2450758" cy="526730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7000636"/>
            <a:satOff val="-29126"/>
            <a:lumOff val="686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863B8A-8124-4344-9244-8BB3329C7743}">
      <dsp:nvSpPr>
        <dsp:cNvPr id="0" name=""/>
        <dsp:cNvSpPr/>
      </dsp:nvSpPr>
      <dsp:spPr>
        <a:xfrm>
          <a:off x="6127545" y="680319"/>
          <a:ext cx="1293723" cy="1034978"/>
        </a:xfrm>
        <a:prstGeom prst="roundRect">
          <a:avLst>
            <a:gd name="adj" fmla="val 10000"/>
          </a:avLst>
        </a:prstGeom>
        <a:solidFill>
          <a:schemeClr val="accent4">
            <a:hueOff val="7000636"/>
            <a:satOff val="-29126"/>
            <a:lumOff val="68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CURE Tobacco dependency team</a:t>
          </a:r>
        </a:p>
      </dsp:txBody>
      <dsp:txXfrm>
        <a:off x="6157858" y="710632"/>
        <a:ext cx="1233097" cy="974352"/>
      </dsp:txXfrm>
    </dsp:sp>
    <dsp:sp modelId="{10A1950E-C842-4463-9B97-77093C62C68A}">
      <dsp:nvSpPr>
        <dsp:cNvPr id="0" name=""/>
        <dsp:cNvSpPr/>
      </dsp:nvSpPr>
      <dsp:spPr>
        <a:xfrm rot="20057143">
          <a:off x="5421027" y="2690016"/>
          <a:ext cx="2450758" cy="526730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8400764"/>
            <a:satOff val="-34952"/>
            <a:lumOff val="82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44FBB0-A77B-436F-BD5F-D9F6251BC90C}">
      <dsp:nvSpPr>
        <dsp:cNvPr id="0" name=""/>
        <dsp:cNvSpPr/>
      </dsp:nvSpPr>
      <dsp:spPr>
        <a:xfrm>
          <a:off x="7103573" y="1904219"/>
          <a:ext cx="1293723" cy="1034978"/>
        </a:xfrm>
        <a:prstGeom prst="roundRect">
          <a:avLst>
            <a:gd name="adj" fmla="val 10000"/>
          </a:avLst>
        </a:prstGeom>
        <a:solidFill>
          <a:schemeClr val="accent4">
            <a:hueOff val="8400764"/>
            <a:satOff val="-34952"/>
            <a:lumOff val="823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Prehab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4cancer</a:t>
          </a:r>
        </a:p>
      </dsp:txBody>
      <dsp:txXfrm>
        <a:off x="7133886" y="1934532"/>
        <a:ext cx="1233097" cy="974352"/>
      </dsp:txXfrm>
    </dsp:sp>
    <dsp:sp modelId="{4BA3F894-2FF9-4D7C-9971-A5D433F2393B}">
      <dsp:nvSpPr>
        <dsp:cNvPr id="0" name=""/>
        <dsp:cNvSpPr/>
      </dsp:nvSpPr>
      <dsp:spPr>
        <a:xfrm>
          <a:off x="5648017" y="3684522"/>
          <a:ext cx="2450758" cy="526730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04F326-FB65-45EC-8FEA-C770B0878F72}">
      <dsp:nvSpPr>
        <dsp:cNvPr id="0" name=""/>
        <dsp:cNvSpPr/>
      </dsp:nvSpPr>
      <dsp:spPr>
        <a:xfrm>
          <a:off x="7451913" y="3430398"/>
          <a:ext cx="1293723" cy="1034978"/>
        </a:xfrm>
        <a:prstGeom prst="roundRect">
          <a:avLst>
            <a:gd name="adj" fmla="val 10000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Cancer Nurse Specialists</a:t>
          </a:r>
        </a:p>
      </dsp:txBody>
      <dsp:txXfrm>
        <a:off x="7482226" y="3460711"/>
        <a:ext cx="1233097" cy="9743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516F57-E1D2-45CF-8A83-7D79684A9846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787544-E5DA-4D23-B046-81D3EFCFCD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479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28DBDE0-8C63-489F-87C0-A1128B1D7D0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1959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28DBDE0-8C63-489F-87C0-A1128B1D7D0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3264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FC8A8-9186-650F-8427-3522ED4EAC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38689F-3434-8028-25B7-B8052A7BCA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F88D9A-44B8-41C9-EF95-EDCF7DE89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170B6-C8D3-4F35-9058-B3777CD89BED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A2F7C-2A96-CBA1-275F-193537CA8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B33F9B-BFEB-3C3B-4F12-4B3675025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9B656-7DD9-42AE-8BA8-3B7600FDB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26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A7B22-E5D5-3292-4322-363CFBC67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7EEDCB-46EF-3260-2B41-16F48BC688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1B5B21-3F9E-C5D5-69FC-6E1B436D1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170B6-C8D3-4F35-9058-B3777CD89BED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2EBFC-A6A3-B627-F389-82AC8CB65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0EAD50-C596-6AAE-7FCF-79F775139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9B656-7DD9-42AE-8BA8-3B7600FDB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984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A5F49B-5643-E507-5E02-F4C302E37A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E2564-78DA-FBA3-B1B2-4923F5000E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BE6AC-AF37-5D47-186A-0C521C168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170B6-C8D3-4F35-9058-B3777CD89BED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BF499-AC99-D19F-6A96-5C34E207A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E0891-C193-E163-0E89-43B0D5050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9B656-7DD9-42AE-8BA8-3B7600FDB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412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21A36-2F38-D616-FF7D-4D1DD256E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6FBA4-96CF-0BFF-10A1-77A04DEA0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A5B2B-DFD5-8D7F-3E64-A7D728E68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170B6-C8D3-4F35-9058-B3777CD89BED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0867F-1DF2-BB90-DE29-4857A56E1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9749B-180A-CBE1-68E6-F46C8C91C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9B656-7DD9-42AE-8BA8-3B7600FDB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858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38608-B28B-1FFE-DE40-FDBAB6D7D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381873-D114-BD23-B40E-B387FBFAB5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642261-AD26-CA80-B212-D6DD7F6E9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170B6-C8D3-4F35-9058-B3777CD89BED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EDA6BF-6434-09DC-0B85-C3F84F0D2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0D4FA-F2DC-3CE0-7F51-58AAF9B16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9B656-7DD9-42AE-8BA8-3B7600FDB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641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285AC-D823-63E4-75C9-3F6CF8F8F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4A1BC-386F-72CD-2AC2-7873CBC0FA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F63284-16C5-06AC-F4FF-B3EC5657DD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CE5C41-754F-9A05-6F99-E470DC110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170B6-C8D3-4F35-9058-B3777CD89BED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370F86-77B1-FEB1-7BC2-A4AE00D6D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90405C-8A1D-852D-D8B9-FDA036B54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9B656-7DD9-42AE-8BA8-3B7600FDB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161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40354-19B9-A93B-DEB9-CDFF77B82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F0BD0-7BA3-F143-C10F-9CBC96A1A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741825-BF60-2982-7A76-88335BBD88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5A9C74-A644-A603-423B-F29B800F74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53F695-B104-40AB-AD09-68A7492D6D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E5804A-9F35-E4A7-7B88-D76C4FF83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170B6-C8D3-4F35-9058-B3777CD89BED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75DFC1-5D94-36C0-74F6-9952238DE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BE80A3-D143-DD5C-8DC4-88E3F5A43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9B656-7DD9-42AE-8BA8-3B7600FDB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951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6C602-5726-9438-DDEC-901F6510F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20CE10-F6C2-8E7C-5CE8-47D40F1A1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170B6-C8D3-4F35-9058-B3777CD89BED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998F68-41C6-1763-E25B-ADB091057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F58761-BD70-E2F9-FEED-19D9980E3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9B656-7DD9-42AE-8BA8-3B7600FDB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798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349E64-67B7-B634-85F0-966EC7D24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170B6-C8D3-4F35-9058-B3777CD89BED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3B9E9B-2CB0-ED1D-9D1B-62D53EFD4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B39924-0DDF-46C9-7C33-9E5180EDE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9B656-7DD9-42AE-8BA8-3B7600FDB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670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51B57-342F-8F79-042D-10FF6DE26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EFB86-E114-DC0F-7DA2-00D6B8FF7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8022BE-13E2-AFB0-9D0F-417FF0A98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83CFF6-C88B-EAC9-7B78-3DD85ABF7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170B6-C8D3-4F35-9058-B3777CD89BED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94E4E0-0DF5-E132-A45C-5A62660D3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54F312-56A7-048A-841D-B7523ACCB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9B656-7DD9-42AE-8BA8-3B7600FDB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152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86FC1-209D-1511-75AD-34E6AC73B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68A1E5-140C-C83E-9A2C-BB9B544487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364D7D-4A07-19E3-37B9-A09D52658A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EE69C-B88B-0721-6BCE-1C208432D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170B6-C8D3-4F35-9058-B3777CD89BED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CAF7B2-E74C-3E15-F5D1-6739E02B4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81397C-A2F0-9E88-C3F2-422FA6CEB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9B656-7DD9-42AE-8BA8-3B7600FDB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204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49D1C8-C353-3857-7794-A481BF770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6CF8E3-489C-5AE9-8BD8-CB86F5DF8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DD99C-06C9-C2CD-B2AD-A551CE6519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170B6-C8D3-4F35-9058-B3777CD89BED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DADAC6-0B60-1DBF-8FA9-A7540DE6F2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415C5-A19A-0176-4B06-E0F20BF1C2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9B656-7DD9-42AE-8BA8-3B7600FDB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861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81AF3-D08E-8CC2-9792-F6B6C5CC34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Increased perioperative risk pathway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6F3AA0-AF62-093C-1061-3F36DC82B9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329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225390" y="139319"/>
            <a:ext cx="2839223" cy="749301"/>
          </a:xfrm>
          <a:custGeom>
            <a:avLst/>
            <a:gdLst/>
            <a:ahLst/>
            <a:cxnLst/>
            <a:rect l="l" t="t" r="r" b="b"/>
            <a:pathLst>
              <a:path w="4258834" h="1639447">
                <a:moveTo>
                  <a:pt x="0" y="0"/>
                </a:moveTo>
                <a:lnTo>
                  <a:pt x="4258834" y="0"/>
                </a:lnTo>
                <a:lnTo>
                  <a:pt x="4258834" y="1639448"/>
                </a:lnTo>
                <a:lnTo>
                  <a:pt x="0" y="163944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1858" b="-11858"/>
            </a:stretch>
          </a:blipFill>
        </p:spPr>
        <p:txBody>
          <a:bodyPr/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095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633516" y="850727"/>
            <a:ext cx="2456457" cy="5925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09539" rtl="0" eaLnBrk="1" fontAlgn="auto" latinLnBrk="0" hangingPunct="1">
              <a:lnSpc>
                <a:spcPts val="487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utiger"/>
                <a:ea typeface="+mn-ea"/>
                <a:cs typeface="+mn-cs"/>
                <a:sym typeface="Frutiger"/>
              </a:rPr>
              <a:t>Agenda</a:t>
            </a:r>
            <a:endParaRPr kumimoji="0" lang="en-US" sz="2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-166815" y="-157782"/>
            <a:ext cx="1404949" cy="1191660"/>
          </a:xfrm>
          <a:custGeom>
            <a:avLst/>
            <a:gdLst/>
            <a:ahLst/>
            <a:cxnLst/>
            <a:rect l="l" t="t" r="r" b="b"/>
            <a:pathLst>
              <a:path w="2107423" h="2085098">
                <a:moveTo>
                  <a:pt x="0" y="0"/>
                </a:moveTo>
                <a:lnTo>
                  <a:pt x="2107422" y="0"/>
                </a:lnTo>
                <a:lnTo>
                  <a:pt x="2107422" y="2085099"/>
                </a:lnTo>
                <a:lnTo>
                  <a:pt x="0" y="208509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095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BFCF3DB7-E8F3-7B6E-9775-AEFFDDCD6D30}"/>
              </a:ext>
            </a:extLst>
          </p:cNvPr>
          <p:cNvSpPr txBox="1"/>
          <p:nvPr/>
        </p:nvSpPr>
        <p:spPr>
          <a:xfrm>
            <a:off x="1631936" y="1033877"/>
            <a:ext cx="1637638" cy="3950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09539" rtl="0" eaLnBrk="1" fontAlgn="auto" latinLnBrk="0" hangingPunct="1">
              <a:lnSpc>
                <a:spcPts val="324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utiger"/>
                <a:ea typeface="+mn-ea"/>
                <a:cs typeface="+mn-cs"/>
                <a:sym typeface="Frutiger"/>
              </a:rPr>
              <a:t>Agenda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</p:txBody>
      </p:sp>
      <p:pic>
        <p:nvPicPr>
          <p:cNvPr id="9" name="Picture 8" descr="An orange rectangular object&#10;&#10;AI-generated content may be incorrect.">
            <a:extLst>
              <a:ext uri="{FF2B5EF4-FFF2-40B4-BE49-F238E27FC236}">
                <a16:creationId xmlns:a16="http://schemas.microsoft.com/office/drawing/2014/main" id="{AB992669-F21B-DDB8-E5A4-5C9D7C122C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9603" y="122090"/>
            <a:ext cx="6338255" cy="749300"/>
          </a:xfrm>
          <a:prstGeom prst="rect">
            <a:avLst/>
          </a:prstGeom>
        </p:spPr>
      </p:pic>
      <p:sp>
        <p:nvSpPr>
          <p:cNvPr id="11" name="TextBox 4">
            <a:extLst>
              <a:ext uri="{FF2B5EF4-FFF2-40B4-BE49-F238E27FC236}">
                <a16:creationId xmlns:a16="http://schemas.microsoft.com/office/drawing/2014/main" id="{41710518-7F1C-D9A4-D461-397B76E4631F}"/>
              </a:ext>
            </a:extLst>
          </p:cNvPr>
          <p:cNvSpPr txBox="1"/>
          <p:nvPr/>
        </p:nvSpPr>
        <p:spPr>
          <a:xfrm>
            <a:off x="2301460" y="291201"/>
            <a:ext cx="4219920" cy="3920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09539" rtl="0" eaLnBrk="1" fontAlgn="auto" latinLnBrk="0" hangingPunct="1">
              <a:lnSpc>
                <a:spcPts val="324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>
                <a:solidFill>
                  <a:srgbClr val="FFFFFF"/>
                </a:solidFill>
                <a:latin typeface="Frutiger"/>
                <a:ea typeface="Calibri"/>
                <a:cs typeface="Calibri"/>
                <a:sym typeface="Frutiger"/>
              </a:rPr>
              <a:t>Conclusion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Calibri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E56C78-8470-E5D0-7A36-736BC46D61F1}"/>
              </a:ext>
            </a:extLst>
          </p:cNvPr>
          <p:cNvSpPr txBox="1"/>
          <p:nvPr/>
        </p:nvSpPr>
        <p:spPr>
          <a:xfrm>
            <a:off x="933061" y="1735494"/>
            <a:ext cx="10123715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/>
              <a:t>Longest pathways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2400"/>
              <a:t>Curative intent treatment</a:t>
            </a:r>
          </a:p>
          <a:p>
            <a:pPr marL="1943100" lvl="3" indent="-571500">
              <a:buFont typeface="Arial" panose="020B0604020202020204" pitchFamily="34" charset="0"/>
              <a:buChar char="•"/>
            </a:pPr>
            <a:r>
              <a:rPr lang="en-GB"/>
              <a:t>Surgery, </a:t>
            </a:r>
            <a:r>
              <a:rPr lang="en-GB" err="1"/>
              <a:t>ChemoRT</a:t>
            </a:r>
            <a:r>
              <a:rPr lang="en-GB"/>
              <a:t>, SABR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2400"/>
              <a:t>Stage 2 and 3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240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400"/>
              <a:t>15   104 day waits reviewed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1600"/>
              <a:t>Delayed/complex diagnostic pathway		3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1600"/>
              <a:t>Surgical delays				3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1600"/>
              <a:t>Crossed pathways surgery to oncology		4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1600"/>
              <a:t>Other comorbidity				4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1600"/>
              <a:t>Pt choice					1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240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2400"/>
          </a:p>
        </p:txBody>
      </p:sp>
    </p:spTree>
    <p:extLst>
      <p:ext uri="{BB962C8B-B14F-4D97-AF65-F5344CB8AC3E}">
        <p14:creationId xmlns:p14="http://schemas.microsoft.com/office/powerpoint/2010/main" val="2874433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225390" y="139319"/>
            <a:ext cx="2839223" cy="749301"/>
          </a:xfrm>
          <a:custGeom>
            <a:avLst/>
            <a:gdLst/>
            <a:ahLst/>
            <a:cxnLst/>
            <a:rect l="l" t="t" r="r" b="b"/>
            <a:pathLst>
              <a:path w="4258834" h="1639447">
                <a:moveTo>
                  <a:pt x="0" y="0"/>
                </a:moveTo>
                <a:lnTo>
                  <a:pt x="4258834" y="0"/>
                </a:lnTo>
                <a:lnTo>
                  <a:pt x="4258834" y="1639448"/>
                </a:lnTo>
                <a:lnTo>
                  <a:pt x="0" y="163944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1858" b="-11858"/>
            </a:stretch>
          </a:blipFill>
        </p:spPr>
        <p:txBody>
          <a:bodyPr/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095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633516" y="850727"/>
            <a:ext cx="2456457" cy="5925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09539" rtl="0" eaLnBrk="1" fontAlgn="auto" latinLnBrk="0" hangingPunct="1">
              <a:lnSpc>
                <a:spcPts val="487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utiger"/>
                <a:ea typeface="+mn-ea"/>
                <a:cs typeface="+mn-cs"/>
                <a:sym typeface="Frutiger"/>
              </a:rPr>
              <a:t>Agenda</a:t>
            </a:r>
            <a:endParaRPr kumimoji="0" lang="en-US" sz="2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-166815" y="-157782"/>
            <a:ext cx="1404949" cy="1191660"/>
          </a:xfrm>
          <a:custGeom>
            <a:avLst/>
            <a:gdLst/>
            <a:ahLst/>
            <a:cxnLst/>
            <a:rect l="l" t="t" r="r" b="b"/>
            <a:pathLst>
              <a:path w="2107423" h="2085098">
                <a:moveTo>
                  <a:pt x="0" y="0"/>
                </a:moveTo>
                <a:lnTo>
                  <a:pt x="2107422" y="0"/>
                </a:lnTo>
                <a:lnTo>
                  <a:pt x="2107422" y="2085099"/>
                </a:lnTo>
                <a:lnTo>
                  <a:pt x="0" y="208509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095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BFCF3DB7-E8F3-7B6E-9775-AEFFDDCD6D30}"/>
              </a:ext>
            </a:extLst>
          </p:cNvPr>
          <p:cNvSpPr txBox="1"/>
          <p:nvPr/>
        </p:nvSpPr>
        <p:spPr>
          <a:xfrm>
            <a:off x="1631936" y="1033877"/>
            <a:ext cx="1637638" cy="3950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09539" rtl="0" eaLnBrk="1" fontAlgn="auto" latinLnBrk="0" hangingPunct="1">
              <a:lnSpc>
                <a:spcPts val="324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utiger"/>
                <a:ea typeface="+mn-ea"/>
                <a:cs typeface="+mn-cs"/>
                <a:sym typeface="Frutiger"/>
              </a:rPr>
              <a:t>Agenda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</p:txBody>
      </p:sp>
      <p:pic>
        <p:nvPicPr>
          <p:cNvPr id="9" name="Picture 8" descr="An orange rectangular object&#10;&#10;AI-generated content may be incorrect.">
            <a:extLst>
              <a:ext uri="{FF2B5EF4-FFF2-40B4-BE49-F238E27FC236}">
                <a16:creationId xmlns:a16="http://schemas.microsoft.com/office/drawing/2014/main" id="{AB992669-F21B-DDB8-E5A4-5C9D7C122C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9603" y="122090"/>
            <a:ext cx="6338255" cy="749300"/>
          </a:xfrm>
          <a:prstGeom prst="rect">
            <a:avLst/>
          </a:prstGeom>
        </p:spPr>
      </p:pic>
      <p:sp>
        <p:nvSpPr>
          <p:cNvPr id="11" name="TextBox 4">
            <a:extLst>
              <a:ext uri="{FF2B5EF4-FFF2-40B4-BE49-F238E27FC236}">
                <a16:creationId xmlns:a16="http://schemas.microsoft.com/office/drawing/2014/main" id="{41710518-7F1C-D9A4-D461-397B76E4631F}"/>
              </a:ext>
            </a:extLst>
          </p:cNvPr>
          <p:cNvSpPr txBox="1"/>
          <p:nvPr/>
        </p:nvSpPr>
        <p:spPr>
          <a:xfrm>
            <a:off x="1980013" y="276287"/>
            <a:ext cx="4219920" cy="4202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09539" rtl="0" eaLnBrk="1" fontAlgn="auto" latinLnBrk="0" hangingPunct="1">
              <a:lnSpc>
                <a:spcPts val="324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>
                <a:solidFill>
                  <a:srgbClr val="FFFFFF"/>
                </a:solidFill>
                <a:latin typeface="Frutiger"/>
                <a:ea typeface="Calibri"/>
                <a:cs typeface="Calibri"/>
                <a:sym typeface="Frutiger"/>
              </a:rPr>
              <a:t>Joint treatment clinics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Calibri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E56C78-8470-E5D0-7A36-736BC46D61F1}"/>
              </a:ext>
            </a:extLst>
          </p:cNvPr>
          <p:cNvSpPr txBox="1"/>
          <p:nvPr/>
        </p:nvSpPr>
        <p:spPr>
          <a:xfrm>
            <a:off x="858416" y="1425167"/>
            <a:ext cx="1012371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/>
              <a:t>Rationale – reduction in long waits, reduce numbers who cross pathways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/>
              <a:t>All neoadjuvant patients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/>
              <a:t>SABR vs resection in borderline fitness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/>
              <a:t>Surgery vs </a:t>
            </a:r>
            <a:r>
              <a:rPr lang="en-GB" sz="2400" err="1"/>
              <a:t>chemoRT</a:t>
            </a:r>
            <a:r>
              <a:rPr lang="en-GB" sz="2400"/>
              <a:t>  </a:t>
            </a:r>
          </a:p>
          <a:p>
            <a:endParaRPr lang="en-GB" sz="2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/>
              <a:t>Challenges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/>
              <a:t>Changing job plans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/>
              <a:t>Clinic room capacity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/>
              <a:t>Introducing inefficiency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/>
              <a:t>? Best model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/>
              <a:t>Parallel rather than joint clinics</a:t>
            </a:r>
          </a:p>
        </p:txBody>
      </p:sp>
    </p:spTree>
    <p:extLst>
      <p:ext uri="{BB962C8B-B14F-4D97-AF65-F5344CB8AC3E}">
        <p14:creationId xmlns:p14="http://schemas.microsoft.com/office/powerpoint/2010/main" val="451007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D18D37E-A927-6056-3EC5-787E1A4AACF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583" t="18569" r="35917" b="2108"/>
          <a:stretch/>
        </p:blipFill>
        <p:spPr>
          <a:xfrm>
            <a:off x="74584" y="193039"/>
            <a:ext cx="2921382" cy="417576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732352C-4FF6-FD46-1A63-ADCBE42A425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833" t="30012" r="26416" b="12925"/>
          <a:stretch/>
        </p:blipFill>
        <p:spPr>
          <a:xfrm>
            <a:off x="3139439" y="1351280"/>
            <a:ext cx="8856057" cy="519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802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4E668-569E-0B8A-D34C-3F72BA42E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879" y="141842"/>
            <a:ext cx="10515600" cy="1091536"/>
          </a:xfrm>
        </p:spPr>
        <p:txBody>
          <a:bodyPr/>
          <a:lstStyle/>
          <a:p>
            <a:r>
              <a:rPr lang="en-GB">
                <a:solidFill>
                  <a:schemeClr val="tx1"/>
                </a:solidFill>
              </a:rPr>
              <a:t>The GM One Stop Lung Cancer Clinic 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5D762A1C-EA85-A9C3-661A-81EE44606934}"/>
              </a:ext>
            </a:extLst>
          </p:cNvPr>
          <p:cNvGraphicFramePr/>
          <p:nvPr/>
        </p:nvGraphicFramePr>
        <p:xfrm>
          <a:off x="0" y="1370305"/>
          <a:ext cx="9162585" cy="4873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43355CF-EC41-FEEE-306A-F67CFA7A5CAA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9804" t="14326" r="43373" b="66950"/>
          <a:stretch/>
        </p:blipFill>
        <p:spPr>
          <a:xfrm>
            <a:off x="9418674" y="63797"/>
            <a:ext cx="2773326" cy="1169581"/>
          </a:xfrm>
          <a:prstGeom prst="rect">
            <a:avLst/>
          </a:prstGeom>
        </p:spPr>
      </p:pic>
      <p:pic>
        <p:nvPicPr>
          <p:cNvPr id="1026" name="Picture 2" descr="Prehab4Cancer - YouTube">
            <a:extLst>
              <a:ext uri="{FF2B5EF4-FFF2-40B4-BE49-F238E27FC236}">
                <a16:creationId xmlns:a16="http://schemas.microsoft.com/office/drawing/2014/main" id="{B76859C9-C8EB-2C9E-6155-763C0C1D68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0" y="2292091"/>
            <a:ext cx="1999039" cy="1999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URE - Greater Manchester Cancer">
            <a:extLst>
              <a:ext uri="{FF2B5EF4-FFF2-40B4-BE49-F238E27FC236}">
                <a16:creationId xmlns:a16="http://schemas.microsoft.com/office/drawing/2014/main" id="{16AC2484-980E-F61F-76AF-B79F7C999A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4389" y="1233378"/>
            <a:ext cx="2461895" cy="888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6929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B4D330-4EE0-0D61-DF3E-01F24A4CE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38D6C3C-8F89-C507-BE69-62D219795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What elements can / should we replicate</a:t>
            </a:r>
          </a:p>
          <a:p>
            <a:r>
              <a:rPr lang="en-GB"/>
              <a:t>Early identification of patients at risk</a:t>
            </a:r>
          </a:p>
          <a:p>
            <a:r>
              <a:rPr lang="en-GB"/>
              <a:t>Shuttle walk / 6MWT</a:t>
            </a:r>
          </a:p>
          <a:p>
            <a:r>
              <a:rPr lang="en-GB"/>
              <a:t>Criteria led early referral for CPET</a:t>
            </a:r>
          </a:p>
          <a:p>
            <a:r>
              <a:rPr lang="en-GB"/>
              <a:t>Parallel thoracic / oncology referrals </a:t>
            </a:r>
          </a:p>
          <a:p>
            <a:r>
              <a:rPr lang="en-GB"/>
              <a:t>Joint / parallel clinics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72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7f7b61-7249-402e-9088-bb30bc752eb7" xsi:nil="true"/>
    <lcf76f155ced4ddcb4097134ff3c332f xmlns="28f492b9-0e1d-4676-9635-78fd8c5ab9d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58BEBCE60E1C4C87B869C7C38C0B3D" ma:contentTypeVersion="11" ma:contentTypeDescription="Create a new document." ma:contentTypeScope="" ma:versionID="57a745c2831ca74bcbd310a7117c2cfc">
  <xsd:schema xmlns:xsd="http://www.w3.org/2001/XMLSchema" xmlns:xs="http://www.w3.org/2001/XMLSchema" xmlns:p="http://schemas.microsoft.com/office/2006/metadata/properties" xmlns:ns2="28f492b9-0e1d-4676-9635-78fd8c5ab9d8" xmlns:ns3="d77f7b61-7249-402e-9088-bb30bc752eb7" targetNamespace="http://schemas.microsoft.com/office/2006/metadata/properties" ma:root="true" ma:fieldsID="39cba77ebfacbff92d2a4acd8e0ea4b7" ns2:_="" ns3:_="">
    <xsd:import namespace="28f492b9-0e1d-4676-9635-78fd8c5ab9d8"/>
    <xsd:import namespace="d77f7b61-7249-402e-9088-bb30bc752e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492b9-0e1d-4676-9635-78fd8c5ab9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73e9af6-01d4-423d-8bd2-cf099f328a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7f7b61-7249-402e-9088-bb30bc752eb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1c4ca98-7b55-4fcc-b8e5-81239fe53638}" ma:internalName="TaxCatchAll" ma:showField="CatchAllData" ma:web="d77f7b61-7249-402e-9088-bb30bc752e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C4292F2-7EAF-4F50-8844-056C02BD8A65}">
  <ds:schemaRefs>
    <ds:schemaRef ds:uri="03350178-8c11-48e0-a6f3-40fda3f7fdf8"/>
    <ds:schemaRef ds:uri="28f492b9-0e1d-4676-9635-78fd8c5ab9d8"/>
    <ds:schemaRef ds:uri="3934a9ae-d9bb-4702-858c-1061fe51d013"/>
    <ds:schemaRef ds:uri="d77f7b61-7249-402e-9088-bb30bc752eb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5FD86A8-88AF-4577-9BE2-601002D1EA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D3A549-4FBF-43D5-B7B4-0A8DDC2B2CE4}">
  <ds:schemaRefs>
    <ds:schemaRef ds:uri="28f492b9-0e1d-4676-9635-78fd8c5ab9d8"/>
    <ds:schemaRef ds:uri="d77f7b61-7249-402e-9088-bb30bc752eb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178</Words>
  <Application>Microsoft Office PowerPoint</Application>
  <PresentationFormat>Widescreen</PresentationFormat>
  <Paragraphs>50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Frutiger</vt:lpstr>
      <vt:lpstr>Office Theme</vt:lpstr>
      <vt:lpstr>Increased perioperative risk pathway</vt:lpstr>
      <vt:lpstr>PowerPoint Presentation</vt:lpstr>
      <vt:lpstr>PowerPoint Presentation</vt:lpstr>
      <vt:lpstr>PowerPoint Presentation</vt:lpstr>
      <vt:lpstr>The GM One Stop Lung Cancer Clinic </vt:lpstr>
      <vt:lpstr>PowerPoint Presentation</vt:lpstr>
    </vt:vector>
  </TitlesOfParts>
  <Company>GLOUCESTERSHIRE HOSPITALS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Higher perioperative risk pathway</dc:title>
  <dc:creator>STEER, Henry (GLOUCESTERSHIRE HOSPITALS NHS FOUNDATION TRUST)</dc:creator>
  <cp:lastModifiedBy>Helen Dunderdale</cp:lastModifiedBy>
  <cp:revision>1</cp:revision>
  <dcterms:created xsi:type="dcterms:W3CDTF">2026-02-02T14:02:35Z</dcterms:created>
  <dcterms:modified xsi:type="dcterms:W3CDTF">2026-02-03T10:24:59Z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0x0101004758BEBCE60E1C4C87B869C7C38C0B3D</vt:lpwstr>
  </property>
  <property fmtid="{D5CDD505-2E9C-101B-9397-08002B2CF9AE}" pid="3" name="MediaServiceImageTags">
    <vt:lpwstr/>
  </property>
</Properties>
</file>