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2"/>
  </p:notesMasterIdLst>
  <p:sldIdLst>
    <p:sldId id="256" r:id="rId5"/>
    <p:sldId id="257" r:id="rId6"/>
    <p:sldId id="270" r:id="rId7"/>
    <p:sldId id="271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73" r:id="rId16"/>
    <p:sldId id="267" r:id="rId17"/>
    <p:sldId id="268" r:id="rId18"/>
    <p:sldId id="265" r:id="rId19"/>
    <p:sldId id="269" r:id="rId20"/>
    <p:sldId id="272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7EAED"/>
          </a:solidFill>
        </a:fill>
      </a:tcStyle>
    </a:wholeTbl>
    <a:band1H>
      <a:tcStyle>
        <a:tcBdr/>
        <a:fill>
          <a:solidFill>
            <a:srgbClr val="CCD2D8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CD2D8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156082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156082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156082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156082"/>
          </a:solidFill>
        </a:fill>
      </a:tcStyle>
    </a:firstRow>
  </a:tblStyle>
  <a:tblStyle styleId="{D7AC3CCA-C797-4891-BE02-D94E43425B78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7E7E7"/>
          </a:solidFill>
        </a:fill>
      </a:tcStyle>
    </a:wholeTbl>
    <a:band1H>
      <a:tcStyle>
        <a:tcBdr/>
        <a:fill>
          <a:solidFill>
            <a:srgbClr val="CBCBCB"/>
          </a:solidFill>
        </a:fill>
      </a:tcStyle>
    </a:band1H>
    <a:band1V>
      <a:tcStyle>
        <a:tcBdr/>
        <a:fill>
          <a:solidFill>
            <a:srgbClr val="CBCBCB"/>
          </a:solidFill>
        </a:fill>
      </a:tcStyle>
    </a:band1V>
    <a:lastCol>
      <a:tcTxStyle b="on">
        <a:font>
          <a:latin typeface=""/>
          <a:ea typeface=""/>
          <a:cs typeface=""/>
        </a:font>
      </a:tcTxStyle>
      <a:tcStyle>
        <a:tcBdr/>
      </a:tcStyle>
    </a:lastCol>
    <a:firstCol>
      <a:tcTxStyle b="on">
        <a:font>
          <a:latin typeface=""/>
          <a:ea typeface=""/>
          <a:cs typeface=""/>
        </a:font>
      </a:tcTxStyle>
      <a:tcStyle>
        <a:tcBdr/>
      </a:tcStyle>
    </a:firstCol>
    <a:lastRow>
      <a:tcTxStyle b="on">
        <a:font>
          <a:latin typeface=""/>
          <a:ea typeface=""/>
          <a:cs typeface=""/>
        </a:font>
      </a:tcTxStyle>
      <a:tcStyle>
        <a:tcBdr>
          <a:top>
            <a:ln w="25402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E7E7E7"/>
          </a:solidFill>
        </a:fill>
      </a:tcStyle>
    </a:lastRow>
    <a:firstRow>
      <a:tcTxStyle b="on">
        <a:font>
          <a:latin typeface=""/>
          <a:ea typeface=""/>
          <a:cs typeface=""/>
        </a:font>
      </a:tcTxStyle>
      <a:tcStyle>
        <a:tcBdr/>
        <a:fill>
          <a:solidFill>
            <a:srgbClr val="E7E7E7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745" autoAdjust="0"/>
  </p:normalViewPr>
  <p:slideViewPr>
    <p:cSldViewPr snapToGrid="0">
      <p:cViewPr varScale="1">
        <p:scale>
          <a:sx n="68" d="100"/>
          <a:sy n="68" d="100"/>
        </p:scale>
        <p:origin x="123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en Dunderdale" userId="18a57383-fa13-4764-88a8-9272bfc7f4aa" providerId="ADAL" clId="{41A70D97-1250-4EFB-9735-E8AB7B74CC03}"/>
    <pc:docChg chg="modShowInfo">
      <pc:chgData name="Helen Dunderdale" userId="18a57383-fa13-4764-88a8-9272bfc7f4aa" providerId="ADAL" clId="{41A70D97-1250-4EFB-9735-E8AB7B74CC03}" dt="2026-01-29T12:29:15.299" v="0" actId="2744"/>
      <pc:docMkLst>
        <pc:docMk/>
      </pc:docMkLst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NULL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Red patch</c:v>
          </c:tx>
          <c:spPr>
            <a:solidFill>
              <a:srgbClr val="156082"/>
            </a:solidFill>
            <a:ln>
              <a:noFill/>
            </a:ln>
          </c:spPr>
          <c:invertIfNegative val="0"/>
          <c:val>
            <c:numLit>
              <c:formatCode>General</c:formatCode>
              <c:ptCount val="1"/>
              <c:pt idx="0">
                <c:v>78</c:v>
              </c:pt>
            </c:numLit>
          </c:val>
          <c:extLst>
            <c:ext xmlns:c16="http://schemas.microsoft.com/office/drawing/2014/chart" uri="{C3380CC4-5D6E-409C-BE32-E72D297353CC}">
              <c16:uniqueId val="{00000000-1810-480B-A36C-9F9684F97CEE}"/>
            </c:ext>
          </c:extLst>
        </c:ser>
        <c:ser>
          <c:idx val="1"/>
          <c:order val="1"/>
          <c:tx>
            <c:v>Papillary lesion</c:v>
          </c:tx>
          <c:spPr>
            <a:solidFill>
              <a:srgbClr val="E97132"/>
            </a:solidFill>
            <a:ln>
              <a:noFill/>
            </a:ln>
          </c:spPr>
          <c:invertIfNegative val="0"/>
          <c:val>
            <c:numLit>
              <c:formatCode>General</c:formatCode>
              <c:ptCount val="1"/>
              <c:pt idx="0">
                <c:v>181</c:v>
              </c:pt>
            </c:numLit>
          </c:val>
          <c:extLst>
            <c:ext xmlns:c16="http://schemas.microsoft.com/office/drawing/2014/chart" uri="{C3380CC4-5D6E-409C-BE32-E72D297353CC}">
              <c16:uniqueId val="{00000001-1810-480B-A36C-9F9684F97CEE}"/>
            </c:ext>
          </c:extLst>
        </c:ser>
        <c:ser>
          <c:idx val="2"/>
          <c:order val="2"/>
          <c:tx>
            <c:v>Solid lesion</c:v>
          </c:tx>
          <c:spPr>
            <a:solidFill>
              <a:srgbClr val="196B24"/>
            </a:solidFill>
            <a:ln>
              <a:noFill/>
            </a:ln>
          </c:spPr>
          <c:invertIfNegative val="0"/>
          <c:val>
            <c:numLit>
              <c:formatCode>General</c:formatCode>
              <c:ptCount val="1"/>
              <c:pt idx="0">
                <c:v>59</c:v>
              </c:pt>
            </c:numLit>
          </c:val>
          <c:extLst>
            <c:ext xmlns:c16="http://schemas.microsoft.com/office/drawing/2014/chart" uri="{C3380CC4-5D6E-409C-BE32-E72D297353CC}">
              <c16:uniqueId val="{00000002-1810-480B-A36C-9F9684F97CEE}"/>
            </c:ext>
          </c:extLst>
        </c:ser>
        <c:ser>
          <c:idx val="3"/>
          <c:order val="3"/>
          <c:tx>
            <c:v>Other</c:v>
          </c:tx>
          <c:spPr>
            <a:solidFill>
              <a:srgbClr val="0F9ED5"/>
            </a:solidFill>
            <a:ln>
              <a:noFill/>
            </a:ln>
          </c:spPr>
          <c:invertIfNegative val="0"/>
          <c:val>
            <c:numLit>
              <c:formatCode>General</c:formatCode>
              <c:ptCount val="1"/>
              <c:pt idx="0">
                <c:v>253</c:v>
              </c:pt>
            </c:numLit>
          </c:val>
          <c:extLst>
            <c:ext xmlns:c16="http://schemas.microsoft.com/office/drawing/2014/chart" uri="{C3380CC4-5D6E-409C-BE32-E72D297353CC}">
              <c16:uniqueId val="{00000003-1810-480B-A36C-9F9684F97C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21092847"/>
        <c:axId val="1121092367"/>
      </c:barChart>
      <c:valAx>
        <c:axId val="1121092367"/>
        <c:scaling>
          <c:orientation val="minMax"/>
        </c:scaling>
        <c:delete val="0"/>
        <c:axPos val="l"/>
        <c:majorGridlines>
          <c:spPr>
            <a:ln w="9528" cap="flat">
              <a:solidFill>
                <a:srgbClr val="D9D9D9"/>
              </a:solidFill>
              <a:prstDash val="solid"/>
              <a:round/>
            </a:ln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</c:spPr>
        <c:txPr>
          <a:bodyPr lIns="0" tIns="0" rIns="0" bIns="0"/>
          <a:lstStyle/>
          <a:p>
            <a:pPr marL="0" marR="0" indent="0" defTabSz="91440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900" b="0" i="0" u="none" strike="noStrike" kern="1200" baseline="0">
                <a:solidFill>
                  <a:srgbClr val="595959"/>
                </a:solidFill>
                <a:latin typeface="Aptos"/>
              </a:defRPr>
            </a:pPr>
            <a:endParaRPr lang="en-US"/>
          </a:p>
        </c:txPr>
        <c:crossAx val="1121092847"/>
        <c:crosses val="autoZero"/>
        <c:crossBetween val="between"/>
      </c:valAx>
      <c:catAx>
        <c:axId val="1121092847"/>
        <c:scaling>
          <c:orientation val="minMax"/>
        </c:scaling>
        <c:delete val="1"/>
        <c:axPos val="b"/>
        <c:numFmt formatCode="General" sourceLinked="0"/>
        <c:majorTickMark val="none"/>
        <c:minorTickMark val="none"/>
        <c:tickLblPos val="nextTo"/>
        <c:crossAx val="1121092367"/>
        <c:crosses val="autoZero"/>
        <c:auto val="1"/>
        <c:lblAlgn val="ctr"/>
        <c:lblOffset val="100"/>
        <c:noMultiLvlLbl val="0"/>
      </c:catAx>
      <c:spPr>
        <a:noFill/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 lIns="0" tIns="0" rIns="0" bIns="0"/>
    <a:lstStyle/>
    <a:p>
      <a:pPr marL="0" marR="0" indent="0" defTabSz="914400" fontAlgn="auto" hangingPunct="1">
        <a:lnSpc>
          <a:spcPct val="100000"/>
        </a:lnSpc>
        <a:spcBef>
          <a:spcPts val="0"/>
        </a:spcBef>
        <a:spcAft>
          <a:spcPts val="0"/>
        </a:spcAft>
        <a:tabLst/>
        <a:defRPr lang="en-GB" sz="1000" b="0" i="0" u="none" strike="noStrike" kern="1200" baseline="0">
          <a:solidFill>
            <a:srgbClr val="000000"/>
          </a:solidFill>
          <a:latin typeface="Aptos"/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0.13643</cdr:x>
      <cdr:y>0.59332</cdr:y>
    </cdr:from>
    <cdr:to>
      <cdr:x>0.38405</cdr:x>
      <cdr:y>0.82348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0E1E6BF3-8F20-86F5-9F3A-C4390EEEBFF1}"/>
            </a:ext>
          </a:extLst>
        </cdr:cNvPr>
        <cdr:cNvSpPr txBox="1"/>
      </cdr:nvSpPr>
      <cdr:spPr>
        <a:xfrm xmlns:a="http://schemas.openxmlformats.org/drawingml/2006/main">
          <a:off x="1063331" y="2732046"/>
          <a:ext cx="1929992" cy="105980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cap="flat">
          <a:noFill/>
        </a:ln>
      </cdr:spPr>
      <cdr:txBody>
        <a:bodyPr xmlns:a="http://schemas.openxmlformats.org/drawingml/2006/main" vert="horz" wrap="square" lIns="91440" tIns="45720" rIns="91440" bIns="45720" anchor="t" anchorCtr="1" compatLnSpc="0">
          <a:noAutofit/>
        </a:bodyPr>
        <a:lstStyle xmlns:a="http://schemas.openxmlformats.org/drawingml/2006/main"/>
        <a:p xmlns:a="http://schemas.openxmlformats.org/drawingml/2006/main">
          <a:pPr marL="0" marR="0" lvl="0" indent="0" algn="ctr" defTabSz="914400" rtl="0" fontAlgn="auto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  <a:tabLst/>
            <a:defRPr sz="1800" b="0" i="0" u="none" strike="noStrike" kern="0" cap="none" spc="0" baseline="0">
              <a:solidFill>
                <a:srgbClr val="000000"/>
              </a:solidFill>
              <a:uFillTx/>
            </a:defRPr>
          </a:pPr>
          <a:r>
            <a:rPr lang="en-GB" sz="1600" b="1" i="0" u="none" strike="noStrike" kern="1200" cap="none" spc="0" baseline="0" dirty="0">
              <a:solidFill>
                <a:srgbClr val="000000"/>
              </a:solidFill>
              <a:uFillTx/>
              <a:latin typeface="Aptos"/>
            </a:rPr>
            <a:t>Red patch</a:t>
          </a:r>
        </a:p>
        <a:p xmlns:a="http://schemas.openxmlformats.org/drawingml/2006/main">
          <a:pPr marL="0" marR="0" lvl="0" indent="0" algn="ctr" defTabSz="914400" rtl="0" fontAlgn="auto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  <a:tabLst/>
            <a:defRPr sz="1800" b="0" i="0" u="none" strike="noStrike" kern="0" cap="none" spc="0" baseline="0">
              <a:solidFill>
                <a:srgbClr val="000000"/>
              </a:solidFill>
              <a:uFillTx/>
            </a:defRPr>
          </a:pPr>
          <a:r>
            <a:rPr lang="en-GB" sz="1600" b="1" i="0" u="none" strike="noStrike" kern="1200" cap="none" spc="0" baseline="0" dirty="0">
              <a:solidFill>
                <a:srgbClr val="000000"/>
              </a:solidFill>
              <a:uFillTx/>
              <a:latin typeface="Aptos"/>
            </a:rPr>
            <a:t>14%</a:t>
          </a:r>
        </a:p>
      </cdr:txBody>
    </cdr:sp>
  </cdr:relSizeAnchor>
  <cdr:relSizeAnchor xmlns:cdr="http://schemas.openxmlformats.org/drawingml/2006/chartDrawing">
    <cdr:from>
      <cdr:x>0.6481</cdr:x>
      <cdr:y>0.03644</cdr:y>
    </cdr:from>
    <cdr:to>
      <cdr:x>0.89572</cdr:x>
      <cdr:y>0.2666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AC4411FA-05D3-A2FC-4E52-40C2F18B9637}"/>
            </a:ext>
          </a:extLst>
        </cdr:cNvPr>
        <cdr:cNvSpPr txBox="1"/>
      </cdr:nvSpPr>
      <cdr:spPr>
        <a:xfrm xmlns:a="http://schemas.openxmlformats.org/drawingml/2006/main">
          <a:off x="5051378" y="167806"/>
          <a:ext cx="1929993" cy="105980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cap="flat">
          <a:noFill/>
        </a:ln>
      </cdr:spPr>
      <cdr:txBody>
        <a:bodyPr xmlns:a="http://schemas.openxmlformats.org/drawingml/2006/main" vert="horz" wrap="square" lIns="91440" tIns="45720" rIns="91440" bIns="45720" anchor="t" anchorCtr="1" compatLnSpc="0">
          <a:noAutofit/>
        </a:bodyPr>
        <a:lstStyle xmlns:a="http://schemas.openxmlformats.org/drawingml/2006/main"/>
        <a:p xmlns:a="http://schemas.openxmlformats.org/drawingml/2006/main">
          <a:pPr marL="0" marR="0" lvl="0" indent="0" algn="ctr" defTabSz="914400" rtl="0" fontAlgn="auto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  <a:tabLst/>
            <a:defRPr sz="1800" b="0" i="0" u="none" strike="noStrike" kern="0" cap="none" spc="0" baseline="0">
              <a:solidFill>
                <a:srgbClr val="000000"/>
              </a:solidFill>
              <a:uFillTx/>
            </a:defRPr>
          </a:pPr>
          <a:r>
            <a:rPr lang="en-GB" sz="1600" b="1" i="0" u="none" strike="noStrike" kern="1200" cap="none" spc="0" baseline="0" dirty="0">
              <a:solidFill>
                <a:srgbClr val="000000"/>
              </a:solidFill>
              <a:uFillTx/>
              <a:latin typeface="Aptos"/>
            </a:rPr>
            <a:t>Other</a:t>
          </a:r>
        </a:p>
        <a:p xmlns:a="http://schemas.openxmlformats.org/drawingml/2006/main">
          <a:pPr marL="0" marR="0" lvl="0" indent="0" algn="ctr" defTabSz="914400" rtl="0" fontAlgn="auto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  <a:tabLst/>
            <a:defRPr sz="1800" b="0" i="0" u="none" strike="noStrike" kern="0" cap="none" spc="0" baseline="0">
              <a:solidFill>
                <a:srgbClr val="000000"/>
              </a:solidFill>
              <a:uFillTx/>
            </a:defRPr>
          </a:pPr>
          <a:r>
            <a:rPr lang="en-GB" sz="1600" b="1" i="0" u="none" strike="noStrike" kern="1200" cap="none" spc="0" baseline="0" dirty="0">
              <a:solidFill>
                <a:srgbClr val="000000"/>
              </a:solidFill>
              <a:uFillTx/>
              <a:latin typeface="Aptos"/>
            </a:rPr>
            <a:t>44%</a:t>
          </a:r>
        </a:p>
      </cdr:txBody>
    </cdr:sp>
  </cdr:relSizeAnchor>
  <cdr:relSizeAnchor xmlns:cdr="http://schemas.openxmlformats.org/drawingml/2006/chartDrawing">
    <cdr:from>
      <cdr:x>0.47538</cdr:x>
      <cdr:y>0.65676</cdr:y>
    </cdr:from>
    <cdr:to>
      <cdr:x>0.723</cdr:x>
      <cdr:y>0.88692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E7A04506-B6C0-AF38-BE6A-A607DB236314}"/>
            </a:ext>
          </a:extLst>
        </cdr:cNvPr>
        <cdr:cNvSpPr txBox="1"/>
      </cdr:nvSpPr>
      <cdr:spPr>
        <a:xfrm xmlns:a="http://schemas.openxmlformats.org/drawingml/2006/main">
          <a:off x="3705178" y="3024146"/>
          <a:ext cx="1929993" cy="105980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cap="flat">
          <a:noFill/>
        </a:ln>
      </cdr:spPr>
      <cdr:txBody>
        <a:bodyPr xmlns:a="http://schemas.openxmlformats.org/drawingml/2006/main" vert="horz" wrap="square" lIns="91440" tIns="45720" rIns="91440" bIns="45720" anchor="t" anchorCtr="1" compatLnSpc="0">
          <a:noAutofit/>
        </a:bodyPr>
        <a:lstStyle xmlns:a="http://schemas.openxmlformats.org/drawingml/2006/main"/>
        <a:p xmlns:a="http://schemas.openxmlformats.org/drawingml/2006/main">
          <a:pPr marL="0" marR="0" lvl="0" indent="0" algn="ctr" defTabSz="914400" rtl="0" fontAlgn="auto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  <a:tabLst/>
            <a:defRPr sz="1800" b="0" i="0" u="none" strike="noStrike" kern="0" cap="none" spc="0" baseline="0">
              <a:solidFill>
                <a:srgbClr val="000000"/>
              </a:solidFill>
              <a:uFillTx/>
            </a:defRPr>
          </a:pPr>
          <a:r>
            <a:rPr lang="en-GB" sz="1600" b="1" i="0" u="none" strike="noStrike" kern="1200" cap="none" spc="0" baseline="0" dirty="0">
              <a:solidFill>
                <a:srgbClr val="000000"/>
              </a:solidFill>
              <a:uFillTx/>
              <a:latin typeface="Aptos"/>
            </a:rPr>
            <a:t>Solid</a:t>
          </a:r>
        </a:p>
        <a:p xmlns:a="http://schemas.openxmlformats.org/drawingml/2006/main">
          <a:pPr marL="0" marR="0" lvl="0" indent="0" algn="ctr" defTabSz="914400" rtl="0" fontAlgn="auto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  <a:tabLst/>
            <a:defRPr sz="1800" b="0" i="0" u="none" strike="noStrike" kern="0" cap="none" spc="0" baseline="0">
              <a:solidFill>
                <a:srgbClr val="000000"/>
              </a:solidFill>
              <a:uFillTx/>
            </a:defRPr>
          </a:pPr>
          <a:r>
            <a:rPr lang="en-GB" sz="1600" b="1" i="0" u="none" strike="noStrike" kern="1200" cap="none" spc="0" baseline="0" dirty="0">
              <a:solidFill>
                <a:srgbClr val="000000"/>
              </a:solidFill>
              <a:uFillTx/>
              <a:latin typeface="Aptos"/>
            </a:rPr>
            <a:t>10%</a:t>
          </a:r>
        </a:p>
      </cdr:txBody>
    </cdr:sp>
  </cdr:relSizeAnchor>
  <cdr:relSizeAnchor xmlns:cdr="http://schemas.openxmlformats.org/drawingml/2006/chartDrawing">
    <cdr:from>
      <cdr:x>0.31017</cdr:x>
      <cdr:y>0.26984</cdr:y>
    </cdr:from>
    <cdr:to>
      <cdr:x>0.55779</cdr:x>
      <cdr:y>0.5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571E90C6-726C-A763-B132-94D1D5CFD48A}"/>
            </a:ext>
          </a:extLst>
        </cdr:cNvPr>
        <cdr:cNvSpPr txBox="1"/>
      </cdr:nvSpPr>
      <cdr:spPr>
        <a:xfrm xmlns:a="http://schemas.openxmlformats.org/drawingml/2006/main">
          <a:off x="2417524" y="1242519"/>
          <a:ext cx="1929993" cy="105980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cap="flat">
          <a:noFill/>
        </a:ln>
      </cdr:spPr>
      <cdr:txBody>
        <a:bodyPr xmlns:a="http://schemas.openxmlformats.org/drawingml/2006/main" vert="horz" wrap="square" lIns="91440" tIns="45720" rIns="91440" bIns="45720" anchor="t" anchorCtr="1" compatLnSpc="0">
          <a:noAutofit/>
        </a:bodyPr>
        <a:lstStyle xmlns:a="http://schemas.openxmlformats.org/drawingml/2006/main"/>
        <a:p xmlns:a="http://schemas.openxmlformats.org/drawingml/2006/main">
          <a:pPr marL="0" marR="0" lvl="0" indent="0" algn="ctr" defTabSz="914400" rtl="0" fontAlgn="auto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  <a:tabLst/>
            <a:defRPr sz="1800" b="0" i="0" u="none" strike="noStrike" kern="0" cap="none" spc="0" baseline="0">
              <a:solidFill>
                <a:srgbClr val="000000"/>
              </a:solidFill>
              <a:uFillTx/>
            </a:defRPr>
          </a:pPr>
          <a:r>
            <a:rPr lang="en-GB" sz="1600" b="1" i="0" u="none" strike="noStrike" kern="1200" cap="none" spc="0" baseline="0" dirty="0">
              <a:solidFill>
                <a:srgbClr val="000000"/>
              </a:solidFill>
              <a:uFillTx/>
              <a:latin typeface="Aptos"/>
            </a:rPr>
            <a:t>Papillary</a:t>
          </a:r>
        </a:p>
        <a:p xmlns:a="http://schemas.openxmlformats.org/drawingml/2006/main">
          <a:pPr marL="0" marR="0" lvl="0" indent="0" algn="ctr" defTabSz="914400" rtl="0" fontAlgn="auto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  <a:tabLst/>
            <a:defRPr sz="1800" b="0" i="0" u="none" strike="noStrike" kern="0" cap="none" spc="0" baseline="0">
              <a:solidFill>
                <a:srgbClr val="000000"/>
              </a:solidFill>
              <a:uFillTx/>
            </a:defRPr>
          </a:pPr>
          <a:r>
            <a:rPr lang="en-GB" sz="1600" b="1" i="0" u="none" strike="noStrike" kern="1200" cap="none" spc="0" baseline="0" dirty="0">
              <a:solidFill>
                <a:srgbClr val="000000"/>
              </a:solidFill>
              <a:uFillTx/>
              <a:latin typeface="Aptos"/>
            </a:rPr>
            <a:t>32%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65B00CA-D9B1-758D-66CC-7722A9DA0338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1pPr>
          </a:lstStyle>
          <a:p>
            <a:pPr lvl="0"/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84FA52-D0F1-66F4-96D4-E22D6CC3ABD9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1pPr>
          </a:lstStyle>
          <a:p>
            <a:pPr lvl="0"/>
            <a:fld id="{5E185472-7B82-4870-9EED-356CB69575AF}" type="datetime1">
              <a:rPr lang="en-GB"/>
              <a:pPr lvl="0"/>
              <a:t>29/01/2026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5F819DDC-DE3E-9FF6-D17A-662C3A75F62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099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045CD5ED-BD1F-6FC4-4757-A3A5197144B4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D7F707-EC8A-AFAD-36CC-CA03046C3833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3C46F5-85DA-FE82-AB17-0CA1CCCC086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1pPr>
          </a:lstStyle>
          <a:p>
            <a:pPr lvl="0"/>
            <a:fld id="{4BABAEC2-AFA7-4DF6-8765-004908E220CA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9468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GB" sz="1200" b="0" i="0" u="none" strike="noStrike" kern="1200" cap="none" spc="0" baseline="0">
        <a:solidFill>
          <a:srgbClr val="000000"/>
        </a:solidFill>
        <a:uFillTx/>
        <a:latin typeface="Aptos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GB" sz="1200" b="0" i="0" u="none" strike="noStrike" kern="1200" cap="none" spc="0" baseline="0">
        <a:solidFill>
          <a:srgbClr val="000000"/>
        </a:solidFill>
        <a:uFillTx/>
        <a:latin typeface="Aptos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GB" sz="1200" b="0" i="0" u="none" strike="noStrike" kern="1200" cap="none" spc="0" baseline="0">
        <a:solidFill>
          <a:srgbClr val="000000"/>
        </a:solidFill>
        <a:uFillTx/>
        <a:latin typeface="Aptos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GB" sz="1200" b="0" i="0" u="none" strike="noStrike" kern="1200" cap="none" spc="0" baseline="0">
        <a:solidFill>
          <a:srgbClr val="000000"/>
        </a:solidFill>
        <a:uFillTx/>
        <a:latin typeface="Aptos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GB" sz="1200" b="0" i="0" u="none" strike="noStrike" kern="1200" cap="none" spc="0" baseline="0">
        <a:solidFill>
          <a:srgbClr val="000000"/>
        </a:solidFill>
        <a:uFillTx/>
        <a:latin typeface="Apto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4BABAEC2-AFA7-4DF6-8765-004908E220C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10124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2E43AC5-7F19-51C6-4FB3-8C7490C9D6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B9671EB-EDEF-333F-56AA-C4D50EFD915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en-GB" dirty="0"/>
              <a:t>‘Other’ = BPH, urethral stricture, bladder stone, inflammatory conditions etc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95DAF6-80F5-1EAE-97B9-E72BAFF0109B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A4CADA0-22C6-4E27-B77E-D349015F3771}" type="slidenum">
              <a:t>12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Apto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91EF630-B0D8-4B4F-2B96-22148204AE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C8F1ABE-D9C0-4B1C-E33C-A90660C9543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en-GB" dirty="0"/>
              <a:t>6 not having TURBT:</a:t>
            </a:r>
          </a:p>
          <a:p>
            <a:pPr marL="171450" lvl="0" indent="-171450">
              <a:buSzPct val="100000"/>
              <a:buChar char="-"/>
            </a:pPr>
            <a:r>
              <a:rPr lang="en-GB" dirty="0"/>
              <a:t>3x cystoscopy + biopsy</a:t>
            </a:r>
          </a:p>
          <a:p>
            <a:pPr marL="171450" lvl="0" indent="-171450">
              <a:buSzPct val="100000"/>
              <a:buChar char="-"/>
            </a:pPr>
            <a:r>
              <a:rPr lang="en-GB" dirty="0"/>
              <a:t>1x diagnosed with metastatic prostate cancer</a:t>
            </a:r>
          </a:p>
          <a:p>
            <a:pPr marL="171450" lvl="0" indent="-171450">
              <a:buSzPct val="100000"/>
              <a:buChar char="-"/>
            </a:pPr>
            <a:r>
              <a:rPr lang="en-GB" dirty="0"/>
              <a:t>2x missing data</a:t>
            </a:r>
          </a:p>
          <a:p>
            <a:pPr marL="171450" lvl="0" indent="-171450">
              <a:buSzPct val="100000"/>
              <a:buChar char="-"/>
            </a:pPr>
            <a:endParaRPr lang="en-GB" dirty="0"/>
          </a:p>
          <a:p>
            <a:pPr lvl="0"/>
            <a:r>
              <a:rPr lang="en-GB" dirty="0"/>
              <a:t>10 MIBC not presenting with solid tumour:</a:t>
            </a:r>
          </a:p>
          <a:p>
            <a:pPr marL="171450" lvl="0" indent="-171450">
              <a:buSzPct val="100000"/>
              <a:buChar char="-"/>
            </a:pPr>
            <a:r>
              <a:rPr lang="en-GB" dirty="0"/>
              <a:t>9x papillary at FC</a:t>
            </a:r>
          </a:p>
          <a:p>
            <a:pPr marL="171450" lvl="0" indent="-171450">
              <a:buSzPct val="100000"/>
              <a:buChar char="-"/>
            </a:pPr>
            <a:r>
              <a:rPr lang="en-GB" dirty="0"/>
              <a:t>1x FC report not available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6E9904-D45C-1647-B4A5-4DDB46DF91F0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CAA34C1-62A8-4024-816C-8A114CC7E216}" type="slidenum">
              <a:t>13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Apto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BFEE305-16E0-01B2-E03A-597BEFE5B9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E241396-B2BB-76BF-E2B4-45C5905589E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en-GB" dirty="0"/>
              <a:t>8 having cystectomy: 5 appeared solid, 3 appeared papillary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3854DA-BD78-B8B6-84D9-1B3682A88ED2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969C500-785E-4B60-9DFC-F8F261EC0306}" type="slidenum">
              <a:t>14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Apto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EBE2A3E-2406-E846-D2FF-778E2D8F10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6FA536D-C56D-8C2F-1E46-D0226D0DED5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A332BF-CAEC-C664-E736-FB3954CE7277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29CC5F0-AC77-4618-A6DB-E2AE30E41C3E}" type="slidenum">
              <a:t>16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Apto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5607143-723E-68C0-24EE-7866689B48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21B221E-04A5-E58B-9605-EFDE2EE84AF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E6D2D9-CEA2-5349-C156-117F8CD725D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AD25191F-D9BC-43A7-82DC-C42AF4AA5F39}" type="slidenum">
              <a:t>17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Apto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F13CA-5ACD-9950-D351-1CBC7BE8F9D4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4DE0C4-FE34-69D9-FD56-149438AB710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0BE837-8013-B1F2-D2DA-4F36DFCE827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625F0B0-A8D9-43D3-B1E4-1DA2AF017304}" type="datetime1">
              <a:rPr lang="en-GB"/>
              <a:pPr lvl="0"/>
              <a:t>29/01/2026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FC8512-D737-9B7A-0004-9A2A6AC9605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2AD60C-96D7-E05D-792C-CAA62F4F2B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4F8E2CE-16BA-4FF2-9C2C-6FF375CE4C2A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783245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B1C1A-AC9B-B937-01B4-F16FEE29066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E9A24A-5ED3-80E3-FA0E-448A9ED07B74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728DC6-3029-6271-495E-5497B4382F3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0FD0585-E6C8-49FB-B75E-E45FE5D74C5A}" type="datetime1">
              <a:rPr lang="en-GB"/>
              <a:pPr lvl="0"/>
              <a:t>29/01/2026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77F4A3-01D7-0B9C-91C0-F6155B177E4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886056-1310-6422-61FF-A7D1592BD8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E250000-0FF7-4D1C-AB15-C05E5B918C77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8421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956E58-C029-4D12-F289-13C59CAF5D9B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66A7D0-950D-C34F-9E9D-39DC119016FE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4D1026-9041-F8DD-925C-57178D42177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2CEE7F5-1F30-455B-95E4-7C029DA1D080}" type="datetime1">
              <a:rPr lang="en-GB"/>
              <a:pPr lvl="0"/>
              <a:t>29/01/2026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1E947F-DCBE-30D7-2EE1-A3DCFE5A2FA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F8D8D0-4966-852F-2997-AF0DAE005B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C8AA7CB-E9A1-4281-8E99-3FD0DA7299AD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6947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6C9AA-5227-A1EE-5D25-9CCC69596DF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895EE2-856F-7D75-E36E-0BC56518F50E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C607C0-8D0B-FD42-DD92-0DAEFA42CD1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1B77D3D-DFD8-4BAC-AB8D-A8DFB3B9BB93}" type="datetime1">
              <a:rPr lang="en-GB"/>
              <a:pPr lvl="0"/>
              <a:t>29/01/2026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5C4D50-15A9-F9AD-AAC4-30A089B514C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19009D-9BC0-F3BE-9915-E9B58E2118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83EEF7C-74D0-4C9A-97C4-9813251F7F02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268008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A55E33-6204-31AB-13B5-198FEF250AF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A2422F-E558-9AA7-3141-7593134C2DC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767676"/>
                </a:solidFill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563D68-7386-9357-AB66-49A1B0E03E2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CC76E9D-67C9-4C0A-AFAE-4BA7A48CD464}" type="datetime1">
              <a:rPr lang="en-GB"/>
              <a:pPr lvl="0"/>
              <a:t>29/01/2026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BF3805-BF88-360F-2896-77D4EDBC66A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C02713-5859-8282-BB58-AFC936EA05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700A204-473D-4D02-8C60-790626015D4B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6767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1C832C-124E-977C-4BCE-652CF8552DB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5D438C-0164-19CC-AF6D-F5BE6C15720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86C35D-8412-87DC-16DD-42FA36DABCFA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559582-34B1-9F37-EF83-97EE5002EBE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6707DDC-1C21-4500-8962-E7E26BE0ADDC}" type="datetime1">
              <a:rPr lang="en-GB"/>
              <a:pPr lvl="0"/>
              <a:t>29/01/2026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A397E3-C5B6-5BDC-BAFA-70A9F986079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447553-8C02-D15B-9D7D-94312ED004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0B054D7-04B7-40AA-B132-9DCEF3A4C4F7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6531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3D51B-7FBA-F5E0-BD34-4E5CF494F70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8849FC-6AF2-FCC2-5A12-EEA3CED80CE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9817A8-B7FC-2BF5-D981-FE906F1F4E55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34D17A-2699-6383-F61E-4A26319C78E0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72FB29-5D3C-A667-9333-95B334ECFCB3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C16D37-0A0C-8076-525D-A689CB25D24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F03E732-A8A5-4D74-84EA-93646FD8F773}" type="datetime1">
              <a:rPr lang="en-GB"/>
              <a:pPr lvl="0"/>
              <a:t>29/01/2026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445572-9C86-D627-ECDD-2E5D104403C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7A37156-CD3E-5699-6569-7894127447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41B3258-35C5-41F5-9DBC-AD4198B613DF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1134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C1BB5-E2EA-7351-E3FE-5870ECBB226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A2FCE0-54CD-4095-BB4A-FB36D367CF0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3A5E959-C3C9-4F55-9CEC-81CABEE5D77C}" type="datetime1">
              <a:rPr lang="en-GB"/>
              <a:pPr lvl="0"/>
              <a:t>29/01/2026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8C5098-7586-3103-F79F-5137223C45A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70C944-AD25-E582-0429-605D88EB41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F44822B-9C80-4115-93E9-B979345FFA83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6098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35969D-0604-0976-75E0-5A122E5EB13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AA8FB81-5C58-4765-9EC3-A395E3CE1B10}" type="datetime1">
              <a:rPr lang="en-GB"/>
              <a:pPr lvl="0"/>
              <a:t>29/01/2026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E094E8A-013B-141E-6276-C9AC7D9C9AD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E9D364-637C-9B42-8CAF-04BD9F77EBA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33B6967-6C4C-4029-9857-46721356E4CF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937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83422-AF29-D293-F474-BBBE788C5FD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4A800A-7F1A-A56F-A1A5-1A67392E0625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CBAC1F-AF8A-E0E4-1D99-07D90280E168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4F3B7F-4B87-C726-FE61-9B66F3E5EE8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C11CA72-A51F-4930-8E52-5E8C4DE6A440}" type="datetime1">
              <a:rPr lang="en-GB"/>
              <a:pPr lvl="0"/>
              <a:t>29/01/2026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C3A722-BFC4-2554-72AD-C771C63673C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0DB03-A335-59B6-EDD8-1C972A66B0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E4C0D2B-42BA-46AA-890D-A037C7DB06E8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3144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60D6F-7ED8-65F3-0210-B4A94EA2FE5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833AD8-1DED-94AC-65DE-B5744EEEEA98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E26F2F-E023-BAA1-0538-75522EC1F4D2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40D2D8-D071-E6D0-5F34-47D07E44F11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84A8F1E-1CBC-4228-AE8E-963CC914DE85}" type="datetime1">
              <a:rPr lang="en-GB"/>
              <a:pPr lvl="0"/>
              <a:t>29/01/2026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88881F-D192-00A4-879F-05DBDA0CFBC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A9BD0A-E9D3-40C7-389D-B6604DC69D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F7D1736-8830-4994-ABF0-8634D949FFC1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0528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6C9B6B-BB13-525D-5866-06A1286E698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F1C2A1-68DA-883C-BD53-393C79282EA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1835B2-2A64-7D21-F4D7-F41858C5FA37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767676"/>
                </a:solidFill>
                <a:uFillTx/>
                <a:latin typeface="Aptos"/>
              </a:defRPr>
            </a:lvl1pPr>
          </a:lstStyle>
          <a:p>
            <a:pPr lvl="0"/>
            <a:fld id="{8A75E2CA-6F80-47D3-96B6-B254D6E5BBE6}" type="datetime1">
              <a:rPr lang="en-GB"/>
              <a:pPr lvl="0"/>
              <a:t>29/01/2026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64C12C-0549-9983-D4E1-D8D558864507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767676"/>
                </a:solidFill>
                <a:uFillTx/>
                <a:latin typeface="Aptos"/>
              </a:defRPr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7DD9A3-B058-C4E9-F48E-A6339314BFCA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767676"/>
                </a:solidFill>
                <a:uFillTx/>
                <a:latin typeface="Aptos"/>
              </a:defRPr>
            </a:lvl1pPr>
          </a:lstStyle>
          <a:p>
            <a:pPr lvl="0"/>
            <a:fld id="{832252FD-C31A-487C-BCC5-C02CA87550B5}" type="slidenum"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GB" sz="4400" b="0" i="0" u="none" strike="noStrike" kern="1200" cap="none" spc="0" baseline="0">
          <a:solidFill>
            <a:srgbClr val="000000"/>
          </a:solidFill>
          <a:uFillTx/>
          <a:latin typeface="Aptos Display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GB" sz="2800" b="0" i="0" u="none" strike="noStrike" kern="1200" cap="none" spc="0" baseline="0">
          <a:solidFill>
            <a:srgbClr val="000000"/>
          </a:solidFill>
          <a:uFillTx/>
          <a:latin typeface="Aptos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GB" sz="2400" b="0" i="0" u="none" strike="noStrike" kern="1200" cap="none" spc="0" baseline="0">
          <a:solidFill>
            <a:srgbClr val="000000"/>
          </a:solidFill>
          <a:uFillTx/>
          <a:latin typeface="Aptos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GB" sz="2000" b="0" i="0" u="none" strike="noStrike" kern="1200" cap="none" spc="0" baseline="0">
          <a:solidFill>
            <a:srgbClr val="000000"/>
          </a:solidFill>
          <a:uFillTx/>
          <a:latin typeface="Aptos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GB" sz="1800" b="0" i="0" u="none" strike="noStrike" kern="1200" cap="none" spc="0" baseline="0">
          <a:solidFill>
            <a:srgbClr val="000000"/>
          </a:solidFill>
          <a:uFillTx/>
          <a:latin typeface="Aptos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GB" sz="1800" b="0" i="0" u="none" strike="noStrike" kern="1200" cap="none" spc="0" baseline="0">
          <a:solidFill>
            <a:srgbClr val="000000"/>
          </a:solidFill>
          <a:uFillTx/>
          <a:latin typeface="Apto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30">
            <a:extLst>
              <a:ext uri="{FF2B5EF4-FFF2-40B4-BE49-F238E27FC236}">
                <a16:creationId xmlns:a16="http://schemas.microsoft.com/office/drawing/2014/main" id="{1A23DE79-73D7-7832-4E46-B953E8B7B1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Move="1" noResize="1"/>
          </p:cNvSpPr>
          <p:nvPr/>
        </p:nvSpPr>
        <p:spPr>
          <a:xfrm>
            <a:off x="0" y="0"/>
            <a:ext cx="12191996" cy="6858000"/>
          </a:xfrm>
          <a:prstGeom prst="rect">
            <a:avLst/>
          </a:pr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Aptos"/>
            </a:endParaRP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D410ACF2-5A4B-7890-1ED2-CCD7B275BF9E}"/>
              </a:ext>
            </a:extLst>
          </p:cNvPr>
          <p:cNvSpPr txBox="1"/>
          <p:nvPr/>
        </p:nvSpPr>
        <p:spPr>
          <a:xfrm>
            <a:off x="6487914" y="1471479"/>
            <a:ext cx="5704091" cy="172400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200" b="0" i="0" u="none" strike="noStrike" kern="1200" cap="none" spc="0" baseline="0">
                <a:solidFill>
                  <a:srgbClr val="000000"/>
                </a:solidFill>
                <a:uFillTx/>
                <a:latin typeface="Aptos Display"/>
              </a:rPr>
              <a:t>The role of MRI in the suspected bladder cancer pathway: results from a multicentre SWAG audit</a:t>
            </a:r>
          </a:p>
        </p:txBody>
      </p:sp>
      <p:sp>
        <p:nvSpPr>
          <p:cNvPr id="4" name="Oval 1032">
            <a:extLst>
              <a:ext uri="{FF2B5EF4-FFF2-40B4-BE49-F238E27FC236}">
                <a16:creationId xmlns:a16="http://schemas.microsoft.com/office/drawing/2014/main" id="{4FCF18C3-71FD-5BCB-1AF1-73458A628F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Move="1" noResize="1"/>
          </p:cNvSpPr>
          <p:nvPr/>
        </p:nvSpPr>
        <p:spPr>
          <a:xfrm>
            <a:off x="322966" y="554153"/>
            <a:ext cx="5742185" cy="5742185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gradFill>
            <a:gsLst>
              <a:gs pos="0">
                <a:srgbClr val="156082"/>
              </a:gs>
              <a:gs pos="100000">
                <a:srgbClr val="E97132"/>
              </a:gs>
            </a:gsLst>
            <a:lin ang="2700000"/>
          </a:gra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Aptos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6B88E074-163D-FD59-4CD6-EB513C86145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-3" b="-3"/>
          <a:stretch>
            <a:fillRect/>
          </a:stretch>
        </p:blipFill>
        <p:spPr>
          <a:xfrm>
            <a:off x="451631" y="561661"/>
            <a:ext cx="5742185" cy="574218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!!plus graphic">
            <a:extLst>
              <a:ext uri="{FF2B5EF4-FFF2-40B4-BE49-F238E27FC236}">
                <a16:creationId xmlns:a16="http://schemas.microsoft.com/office/drawing/2014/main" id="{B86DE51B-719E-DAAC-6627-48D7B45A8B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Move="1" noResize="1"/>
          </p:cNvSpPr>
          <p:nvPr/>
        </p:nvSpPr>
        <p:spPr>
          <a:xfrm>
            <a:off x="1004953" y="703676"/>
            <a:ext cx="171514" cy="171514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171515"/>
              <a:gd name="f7" fmla="val 159874"/>
              <a:gd name="f8" fmla="val 74116"/>
              <a:gd name="f9" fmla="val 97399"/>
              <a:gd name="f10" fmla="val 11641"/>
              <a:gd name="f11" fmla="val 5212"/>
              <a:gd name="f12" fmla="val 92187"/>
              <a:gd name="f13" fmla="val 85758"/>
              <a:gd name="f14" fmla="val 79328"/>
              <a:gd name="f15" fmla="val 166303"/>
              <a:gd name="f16" fmla="+- 0 0 -90"/>
              <a:gd name="f17" fmla="*/ f3 1 171515"/>
              <a:gd name="f18" fmla="*/ f4 1 171515"/>
              <a:gd name="f19" fmla="+- f6 0 f5"/>
              <a:gd name="f20" fmla="*/ f16 f0 1"/>
              <a:gd name="f21" fmla="*/ f19 1 171515"/>
              <a:gd name="f22" fmla="*/ 159874 f19 1"/>
              <a:gd name="f23" fmla="*/ 74116 f19 1"/>
              <a:gd name="f24" fmla="*/ 97399 f19 1"/>
              <a:gd name="f25" fmla="*/ 11641 f19 1"/>
              <a:gd name="f26" fmla="*/ 85758 f19 1"/>
              <a:gd name="f27" fmla="*/ 0 f19 1"/>
              <a:gd name="f28" fmla="*/ 171515 f19 1"/>
              <a:gd name="f29" fmla="*/ f20 1 f2"/>
              <a:gd name="f30" fmla="*/ f22 1 171515"/>
              <a:gd name="f31" fmla="*/ f23 1 171515"/>
              <a:gd name="f32" fmla="*/ f24 1 171515"/>
              <a:gd name="f33" fmla="*/ f25 1 171515"/>
              <a:gd name="f34" fmla="*/ f26 1 171515"/>
              <a:gd name="f35" fmla="*/ f27 1 171515"/>
              <a:gd name="f36" fmla="*/ f28 1 171515"/>
              <a:gd name="f37" fmla="*/ f5 1 f21"/>
              <a:gd name="f38" fmla="*/ f6 1 f21"/>
              <a:gd name="f39" fmla="+- f29 0 f1"/>
              <a:gd name="f40" fmla="*/ f30 1 f21"/>
              <a:gd name="f41" fmla="*/ f31 1 f21"/>
              <a:gd name="f42" fmla="*/ f32 1 f21"/>
              <a:gd name="f43" fmla="*/ f33 1 f21"/>
              <a:gd name="f44" fmla="*/ f34 1 f21"/>
              <a:gd name="f45" fmla="*/ f35 1 f21"/>
              <a:gd name="f46" fmla="*/ f36 1 f21"/>
              <a:gd name="f47" fmla="*/ f37 f17 1"/>
              <a:gd name="f48" fmla="*/ f38 f17 1"/>
              <a:gd name="f49" fmla="*/ f38 f18 1"/>
              <a:gd name="f50" fmla="*/ f37 f18 1"/>
              <a:gd name="f51" fmla="*/ f40 f17 1"/>
              <a:gd name="f52" fmla="*/ f41 f18 1"/>
              <a:gd name="f53" fmla="*/ f42 f17 1"/>
              <a:gd name="f54" fmla="*/ f43 f18 1"/>
              <a:gd name="f55" fmla="*/ f44 f17 1"/>
              <a:gd name="f56" fmla="*/ f45 f18 1"/>
              <a:gd name="f57" fmla="*/ f41 f17 1"/>
              <a:gd name="f58" fmla="*/ f43 f17 1"/>
              <a:gd name="f59" fmla="*/ f45 f17 1"/>
              <a:gd name="f60" fmla="*/ f44 f18 1"/>
              <a:gd name="f61" fmla="*/ f42 f18 1"/>
              <a:gd name="f62" fmla="*/ f40 f18 1"/>
              <a:gd name="f63" fmla="*/ f46 f18 1"/>
              <a:gd name="f64" fmla="*/ f46 f1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9">
                <a:pos x="f51" y="f52"/>
              </a:cxn>
              <a:cxn ang="f39">
                <a:pos x="f53" y="f52"/>
              </a:cxn>
              <a:cxn ang="f39">
                <a:pos x="f53" y="f54"/>
              </a:cxn>
              <a:cxn ang="f39">
                <a:pos x="f55" y="f56"/>
              </a:cxn>
              <a:cxn ang="f39">
                <a:pos x="f57" y="f54"/>
              </a:cxn>
              <a:cxn ang="f39">
                <a:pos x="f57" y="f52"/>
              </a:cxn>
              <a:cxn ang="f39">
                <a:pos x="f58" y="f52"/>
              </a:cxn>
              <a:cxn ang="f39">
                <a:pos x="f59" y="f60"/>
              </a:cxn>
              <a:cxn ang="f39">
                <a:pos x="f58" y="f61"/>
              </a:cxn>
              <a:cxn ang="f39">
                <a:pos x="f57" y="f61"/>
              </a:cxn>
              <a:cxn ang="f39">
                <a:pos x="f57" y="f62"/>
              </a:cxn>
              <a:cxn ang="f39">
                <a:pos x="f55" y="f63"/>
              </a:cxn>
              <a:cxn ang="f39">
                <a:pos x="f53" y="f62"/>
              </a:cxn>
              <a:cxn ang="f39">
                <a:pos x="f53" y="f61"/>
              </a:cxn>
              <a:cxn ang="f39">
                <a:pos x="f51" y="f61"/>
              </a:cxn>
              <a:cxn ang="f39">
                <a:pos x="f64" y="f60"/>
              </a:cxn>
              <a:cxn ang="f39">
                <a:pos x="f51" y="f52"/>
              </a:cxn>
            </a:cxnLst>
            <a:rect l="f47" t="f50" r="f48" b="f49"/>
            <a:pathLst>
              <a:path w="171515" h="171515">
                <a:moveTo>
                  <a:pt x="f7" y="f8"/>
                </a:moveTo>
                <a:lnTo>
                  <a:pt x="f9" y="f8"/>
                </a:lnTo>
                <a:lnTo>
                  <a:pt x="f9" y="f10"/>
                </a:lnTo>
                <a:cubicBezTo>
                  <a:pt x="f9" y="f11"/>
                  <a:pt x="f12" y="f5"/>
                  <a:pt x="f13" y="f5"/>
                </a:cubicBezTo>
                <a:cubicBezTo>
                  <a:pt x="f14" y="f5"/>
                  <a:pt x="f8" y="f11"/>
                  <a:pt x="f8" y="f10"/>
                </a:cubicBezTo>
                <a:lnTo>
                  <a:pt x="f8" y="f8"/>
                </a:lnTo>
                <a:lnTo>
                  <a:pt x="f10" y="f8"/>
                </a:lnTo>
                <a:cubicBezTo>
                  <a:pt x="f11" y="f8"/>
                  <a:pt x="f5" y="f14"/>
                  <a:pt x="f5" y="f13"/>
                </a:cubicBezTo>
                <a:cubicBezTo>
                  <a:pt x="f5" y="f12"/>
                  <a:pt x="f11" y="f9"/>
                  <a:pt x="f10" y="f9"/>
                </a:cubicBezTo>
                <a:lnTo>
                  <a:pt x="f8" y="f9"/>
                </a:lnTo>
                <a:lnTo>
                  <a:pt x="f8" y="f7"/>
                </a:lnTo>
                <a:cubicBezTo>
                  <a:pt x="f8" y="f15"/>
                  <a:pt x="f14" y="f6"/>
                  <a:pt x="f13" y="f6"/>
                </a:cubicBezTo>
                <a:cubicBezTo>
                  <a:pt x="f12" y="f6"/>
                  <a:pt x="f9" y="f15"/>
                  <a:pt x="f9" y="f7"/>
                </a:cubicBezTo>
                <a:lnTo>
                  <a:pt x="f9" y="f9"/>
                </a:lnTo>
                <a:lnTo>
                  <a:pt x="f7" y="f9"/>
                </a:lnTo>
                <a:cubicBezTo>
                  <a:pt x="f15" y="f9"/>
                  <a:pt x="f6" y="f12"/>
                  <a:pt x="f6" y="f13"/>
                </a:cubicBezTo>
                <a:cubicBezTo>
                  <a:pt x="f6" y="f14"/>
                  <a:pt x="f15" y="f8"/>
                  <a:pt x="f7" y="f8"/>
                </a:cubicBezTo>
                <a:close/>
              </a:path>
            </a:pathLst>
          </a:custGeom>
          <a:solidFill>
            <a:srgbClr val="156082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ptos"/>
            </a:endParaRPr>
          </a:p>
        </p:txBody>
      </p:sp>
      <p:sp>
        <p:nvSpPr>
          <p:cNvPr id="7" name="!!circle graphic">
            <a:extLst>
              <a:ext uri="{FF2B5EF4-FFF2-40B4-BE49-F238E27FC236}">
                <a16:creationId xmlns:a16="http://schemas.microsoft.com/office/drawing/2014/main" id="{A57A3E5E-FF9C-1CF4-F174-A0991C583E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Move="1" noResize="1"/>
          </p:cNvSpPr>
          <p:nvPr/>
        </p:nvSpPr>
        <p:spPr>
          <a:xfrm>
            <a:off x="422754" y="1562700"/>
            <a:ext cx="157541" cy="157541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157545"/>
              <a:gd name="f7" fmla="val 78773"/>
              <a:gd name="f8" fmla="val 23283"/>
              <a:gd name="f9" fmla="val 109419"/>
              <a:gd name="f10" fmla="val 134262"/>
              <a:gd name="f11" fmla="val 48126"/>
              <a:gd name="f12" fmla="val 23312"/>
              <a:gd name="f13" fmla="val 48139"/>
              <a:gd name="f14" fmla="val 35268"/>
              <a:gd name="f15" fmla="val 122277"/>
              <a:gd name="f16" fmla="+- 0 0 -90"/>
              <a:gd name="f17" fmla="*/ f3 1 157545"/>
              <a:gd name="f18" fmla="*/ f4 1 157545"/>
              <a:gd name="f19" fmla="+- f6 0 f5"/>
              <a:gd name="f20" fmla="*/ f16 f0 1"/>
              <a:gd name="f21" fmla="*/ f19 1 157545"/>
              <a:gd name="f22" fmla="*/ 78773 f19 1"/>
              <a:gd name="f23" fmla="*/ 23283 f19 1"/>
              <a:gd name="f24" fmla="*/ 134262 f19 1"/>
              <a:gd name="f25" fmla="*/ 0 f19 1"/>
              <a:gd name="f26" fmla="*/ 157545 f19 1"/>
              <a:gd name="f27" fmla="*/ f20 1 f2"/>
              <a:gd name="f28" fmla="*/ f22 1 157545"/>
              <a:gd name="f29" fmla="*/ f23 1 157545"/>
              <a:gd name="f30" fmla="*/ f24 1 157545"/>
              <a:gd name="f31" fmla="*/ f25 1 157545"/>
              <a:gd name="f32" fmla="*/ f26 1 157545"/>
              <a:gd name="f33" fmla="*/ f5 1 f21"/>
              <a:gd name="f34" fmla="*/ f6 1 f21"/>
              <a:gd name="f35" fmla="+- f27 0 f1"/>
              <a:gd name="f36" fmla="*/ f28 1 f21"/>
              <a:gd name="f37" fmla="*/ f29 1 f21"/>
              <a:gd name="f38" fmla="*/ f30 1 f21"/>
              <a:gd name="f39" fmla="*/ f31 1 f21"/>
              <a:gd name="f40" fmla="*/ f32 1 f21"/>
              <a:gd name="f41" fmla="*/ f33 f17 1"/>
              <a:gd name="f42" fmla="*/ f34 f17 1"/>
              <a:gd name="f43" fmla="*/ f34 f18 1"/>
              <a:gd name="f44" fmla="*/ f33 f18 1"/>
              <a:gd name="f45" fmla="*/ f36 f17 1"/>
              <a:gd name="f46" fmla="*/ f37 f18 1"/>
              <a:gd name="f47" fmla="*/ f38 f17 1"/>
              <a:gd name="f48" fmla="*/ f36 f18 1"/>
              <a:gd name="f49" fmla="*/ f38 f18 1"/>
              <a:gd name="f50" fmla="*/ f37 f17 1"/>
              <a:gd name="f51" fmla="*/ f39 f18 1"/>
              <a:gd name="f52" fmla="*/ f39 f17 1"/>
              <a:gd name="f53" fmla="*/ f40 f18 1"/>
              <a:gd name="f54" fmla="*/ f40 f1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5">
                <a:pos x="f45" y="f46"/>
              </a:cxn>
              <a:cxn ang="f35">
                <a:pos x="f47" y="f48"/>
              </a:cxn>
              <a:cxn ang="f35">
                <a:pos x="f45" y="f49"/>
              </a:cxn>
              <a:cxn ang="f35">
                <a:pos x="f50" y="f48"/>
              </a:cxn>
              <a:cxn ang="f35">
                <a:pos x="f45" y="f46"/>
              </a:cxn>
              <a:cxn ang="f35">
                <a:pos x="f45" y="f51"/>
              </a:cxn>
              <a:cxn ang="f35">
                <a:pos x="f52" y="f48"/>
              </a:cxn>
              <a:cxn ang="f35">
                <a:pos x="f45" y="f53"/>
              </a:cxn>
              <a:cxn ang="f35">
                <a:pos x="f54" y="f48"/>
              </a:cxn>
              <a:cxn ang="f35">
                <a:pos x="f45" y="f51"/>
              </a:cxn>
            </a:cxnLst>
            <a:rect l="f41" t="f44" r="f42" b="f43"/>
            <a:pathLst>
              <a:path w="157545" h="157545">
                <a:moveTo>
                  <a:pt x="f7" y="f8"/>
                </a:moveTo>
                <a:cubicBezTo>
                  <a:pt x="f9" y="f8"/>
                  <a:pt x="f10" y="f11"/>
                  <a:pt x="f10" y="f7"/>
                </a:cubicBezTo>
                <a:cubicBezTo>
                  <a:pt x="f10" y="f9"/>
                  <a:pt x="f9" y="f10"/>
                  <a:pt x="f7" y="f10"/>
                </a:cubicBezTo>
                <a:cubicBezTo>
                  <a:pt x="f11" y="f10"/>
                  <a:pt x="f8" y="f9"/>
                  <a:pt x="f8" y="f7"/>
                </a:cubicBezTo>
                <a:cubicBezTo>
                  <a:pt x="f12" y="f13"/>
                  <a:pt x="f13" y="f12"/>
                  <a:pt x="f7" y="f8"/>
                </a:cubicBezTo>
                <a:moveTo>
                  <a:pt x="f7" y="f5"/>
                </a:moveTo>
                <a:cubicBezTo>
                  <a:pt x="f14" y="f5"/>
                  <a:pt x="f5" y="f14"/>
                  <a:pt x="f5" y="f7"/>
                </a:cubicBezTo>
                <a:cubicBezTo>
                  <a:pt x="f5" y="f15"/>
                  <a:pt x="f14" y="f6"/>
                  <a:pt x="f7" y="f6"/>
                </a:cubicBezTo>
                <a:cubicBezTo>
                  <a:pt x="f15" y="f6"/>
                  <a:pt x="f6" y="f15"/>
                  <a:pt x="f6" y="f7"/>
                </a:cubicBezTo>
                <a:cubicBezTo>
                  <a:pt x="f6" y="f14"/>
                  <a:pt x="f15" y="f5"/>
                  <a:pt x="f7" y="f5"/>
                </a:cubicBezTo>
                <a:close/>
              </a:path>
            </a:pathLst>
          </a:custGeom>
          <a:solidFill>
            <a:srgbClr val="156082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ptos"/>
            </a:endParaRPr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A71706E3-0EF6-FEA9-C63D-9D6BEB928890}"/>
              </a:ext>
            </a:extLst>
          </p:cNvPr>
          <p:cNvSpPr txBox="1"/>
          <p:nvPr/>
        </p:nvSpPr>
        <p:spPr>
          <a:xfrm>
            <a:off x="6487914" y="3955785"/>
            <a:ext cx="3944730" cy="128284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marL="0" marR="0" lvl="0" indent="0" algn="l" defTabSz="914400" rtl="0" fontAlgn="auto" hangingPunct="1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2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Tom Malik</a:t>
            </a:r>
          </a:p>
          <a:p>
            <a:pPr marL="0" marR="0" lvl="0" indent="0" algn="l" defTabSz="914400" rtl="0" fontAlgn="auto" hangingPunct="1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2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ST4 in Urology</a:t>
            </a:r>
          </a:p>
          <a:p>
            <a:pPr marL="0" marR="0" lvl="0" indent="0" algn="l" defTabSz="914400" rtl="0" fontAlgn="auto" hangingPunct="1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2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NIHR Academic Clinical Fellow</a:t>
            </a:r>
          </a:p>
        </p:txBody>
      </p:sp>
      <p:sp>
        <p:nvSpPr>
          <p:cNvPr id="9" name="!!dot graphic">
            <a:extLst>
              <a:ext uri="{FF2B5EF4-FFF2-40B4-BE49-F238E27FC236}">
                <a16:creationId xmlns:a16="http://schemas.microsoft.com/office/drawing/2014/main" id="{EA8CFC2C-EF37-9723-8663-93E9C8F9B3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Move="1" noResize="1"/>
          </p:cNvSpPr>
          <p:nvPr/>
        </p:nvSpPr>
        <p:spPr>
          <a:xfrm>
            <a:off x="5454149" y="5775085"/>
            <a:ext cx="112425" cy="112425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112426"/>
              <a:gd name="f7" fmla="val 56213"/>
              <a:gd name="f8" fmla="val 87259"/>
              <a:gd name="f9" fmla="val 25167"/>
              <a:gd name="f10" fmla="+- 0 0 -90"/>
              <a:gd name="f11" fmla="*/ f3 1 112426"/>
              <a:gd name="f12" fmla="*/ f4 1 112426"/>
              <a:gd name="f13" fmla="+- f6 0 f5"/>
              <a:gd name="f14" fmla="*/ f10 f0 1"/>
              <a:gd name="f15" fmla="*/ f13 1 112426"/>
              <a:gd name="f16" fmla="*/ 112426 f13 1"/>
              <a:gd name="f17" fmla="*/ 56213 f13 1"/>
              <a:gd name="f18" fmla="*/ 0 f13 1"/>
              <a:gd name="f19" fmla="*/ f14 1 f2"/>
              <a:gd name="f20" fmla="*/ f16 1 112426"/>
              <a:gd name="f21" fmla="*/ f17 1 112426"/>
              <a:gd name="f22" fmla="*/ f18 1 112426"/>
              <a:gd name="f23" fmla="*/ f5 1 f15"/>
              <a:gd name="f24" fmla="*/ f6 1 f15"/>
              <a:gd name="f25" fmla="+- f19 0 f1"/>
              <a:gd name="f26" fmla="*/ f20 1 f15"/>
              <a:gd name="f27" fmla="*/ f21 1 f15"/>
              <a:gd name="f28" fmla="*/ f22 1 f15"/>
              <a:gd name="f29" fmla="*/ f23 f11 1"/>
              <a:gd name="f30" fmla="*/ f24 f11 1"/>
              <a:gd name="f31" fmla="*/ f24 f12 1"/>
              <a:gd name="f32" fmla="*/ f23 f12 1"/>
              <a:gd name="f33" fmla="*/ f26 f11 1"/>
              <a:gd name="f34" fmla="*/ f27 f12 1"/>
              <a:gd name="f35" fmla="*/ f27 f11 1"/>
              <a:gd name="f36" fmla="*/ f26 f12 1"/>
              <a:gd name="f37" fmla="*/ f28 f11 1"/>
              <a:gd name="f38" fmla="*/ f28 f1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5">
                <a:pos x="f33" y="f34"/>
              </a:cxn>
              <a:cxn ang="f25">
                <a:pos x="f35" y="f36"/>
              </a:cxn>
              <a:cxn ang="f25">
                <a:pos x="f37" y="f34"/>
              </a:cxn>
              <a:cxn ang="f25">
                <a:pos x="f35" y="f38"/>
              </a:cxn>
              <a:cxn ang="f25">
                <a:pos x="f33" y="f34"/>
              </a:cxn>
            </a:cxnLst>
            <a:rect l="f29" t="f32" r="f30" b="f31"/>
            <a:pathLst>
              <a:path w="112426" h="112426">
                <a:moveTo>
                  <a:pt x="f6" y="f7"/>
                </a:moveTo>
                <a:cubicBezTo>
                  <a:pt x="f6" y="f8"/>
                  <a:pt x="f8" y="f6"/>
                  <a:pt x="f7" y="f6"/>
                </a:cubicBezTo>
                <a:cubicBezTo>
                  <a:pt x="f9" y="f6"/>
                  <a:pt x="f5" y="f8"/>
                  <a:pt x="f5" y="f7"/>
                </a:cubicBezTo>
                <a:cubicBezTo>
                  <a:pt x="f5" y="f9"/>
                  <a:pt x="f9" y="f5"/>
                  <a:pt x="f7" y="f5"/>
                </a:cubicBezTo>
                <a:cubicBezTo>
                  <a:pt x="f8" y="f5"/>
                  <a:pt x="f6" y="f9"/>
                  <a:pt x="f6" y="f7"/>
                </a:cubicBezTo>
                <a:close/>
              </a:path>
            </a:pathLst>
          </a:custGeom>
          <a:solidFill>
            <a:srgbClr val="156082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ptos"/>
            </a:endParaRPr>
          </a:p>
        </p:txBody>
      </p:sp>
      <p:cxnSp>
        <p:nvCxnSpPr>
          <p:cNvPr id="10" name="!!Straight Connector">
            <a:extLst>
              <a:ext uri="{FF2B5EF4-FFF2-40B4-BE49-F238E27FC236}">
                <a16:creationId xmlns:a16="http://schemas.microsoft.com/office/drawing/2014/main" id="{AF82686B-3174-9EBF-DCC1-E0B8CE3CE1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Move="1" noResize="1"/>
          </p:cNvCxnSpPr>
          <p:nvPr/>
        </p:nvCxnSpPr>
        <p:spPr>
          <a:xfrm>
            <a:off x="11586161" y="3619268"/>
            <a:ext cx="0" cy="3238732"/>
          </a:xfrm>
          <a:prstGeom prst="straightConnector1">
            <a:avLst/>
          </a:prstGeom>
          <a:noFill/>
          <a:ln w="25402" cap="sq">
            <a:solidFill>
              <a:srgbClr val="156082"/>
            </a:solidFill>
            <a:prstDash val="solid"/>
            <a:bevel/>
          </a:ln>
        </p:spPr>
      </p:cxnSp>
      <p:pic>
        <p:nvPicPr>
          <p:cNvPr id="11" name="Picture 4" descr="Nosotros – Uroginecólogo en Guadalajara y Zapopan">
            <a:extLst>
              <a:ext uri="{FF2B5EF4-FFF2-40B4-BE49-F238E27FC236}">
                <a16:creationId xmlns:a16="http://schemas.microsoft.com/office/drawing/2014/main" id="{5B200D46-1B5B-D802-2B32-B4C6C8A3BE0A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9841028" y="137617"/>
            <a:ext cx="2243928" cy="1121959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87F6C-7430-4C1D-5215-AD66991153E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1996" cy="1121228"/>
          </a:xfrm>
          <a:solidFill>
            <a:srgbClr val="002060"/>
          </a:solidFill>
        </p:spPr>
        <p:txBody>
          <a:bodyPr/>
          <a:lstStyle/>
          <a:p>
            <a:pPr lvl="0"/>
            <a:r>
              <a:rPr lang="en-GB">
                <a:solidFill>
                  <a:srgbClr val="FFFFFF"/>
                </a:solidFill>
              </a:rPr>
              <a:t>Results: study sample 1</a:t>
            </a:r>
            <a:r>
              <a:rPr lang="en-GB" baseline="30000">
                <a:solidFill>
                  <a:srgbClr val="FFFFFF"/>
                </a:solidFill>
              </a:rPr>
              <a:t>st</a:t>
            </a:r>
            <a:r>
              <a:rPr lang="en-GB">
                <a:solidFill>
                  <a:srgbClr val="FFFFFF"/>
                </a:solidFill>
              </a:rPr>
              <a:t> January – 30</a:t>
            </a:r>
            <a:r>
              <a:rPr lang="en-GB" baseline="30000">
                <a:solidFill>
                  <a:srgbClr val="FFFFFF"/>
                </a:solidFill>
              </a:rPr>
              <a:t>th</a:t>
            </a:r>
            <a:r>
              <a:rPr lang="en-GB">
                <a:solidFill>
                  <a:srgbClr val="FFFFFF"/>
                </a:solidFill>
              </a:rPr>
              <a:t> April 2025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EEDA3602-4901-E068-6BF0-808F952B9335}"/>
              </a:ext>
            </a:extLst>
          </p:cNvPr>
          <p:cNvGraphicFramePr>
            <a:graphicFrameLocks noGrp="1"/>
          </p:cNvGraphicFramePr>
          <p:nvPr/>
        </p:nvGraphicFramePr>
        <p:xfrm>
          <a:off x="1632853" y="1914040"/>
          <a:ext cx="8926280" cy="4319988"/>
        </p:xfrm>
        <a:graphic>
          <a:graphicData uri="http://schemas.openxmlformats.org/drawingml/2006/table">
            <a:tbl>
              <a:tblPr firstRow="1" firstCol="1" bandRow="1">
                <a:effectLst/>
                <a:tableStyleId>{D7AC3CCA-C797-4891-BE02-D94E43425B78}</a:tableStyleId>
              </a:tblPr>
              <a:tblGrid>
                <a:gridCol w="4463140">
                  <a:extLst>
                    <a:ext uri="{9D8B030D-6E8A-4147-A177-3AD203B41FA5}">
                      <a16:colId xmlns:a16="http://schemas.microsoft.com/office/drawing/2014/main" val="266250508"/>
                    </a:ext>
                  </a:extLst>
                </a:gridCol>
                <a:gridCol w="4463140">
                  <a:extLst>
                    <a:ext uri="{9D8B030D-6E8A-4147-A177-3AD203B41FA5}">
                      <a16:colId xmlns:a16="http://schemas.microsoft.com/office/drawing/2014/main" val="4294204357"/>
                    </a:ext>
                  </a:extLst>
                </a:gridCol>
              </a:tblGrid>
              <a:tr h="719998">
                <a:tc>
                  <a:txBody>
                    <a:bodyPr/>
                    <a:lstStyle/>
                    <a:p>
                      <a:pPr lvl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1200"/>
                        <a:t>Total</a:t>
                      </a:r>
                      <a:endParaRPr lang="en-GB" sz="2400" kern="1200">
                        <a:latin typeface="Calibri" pitchFamily="34"/>
                        <a:ea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1200"/>
                        <a:t>1944</a:t>
                      </a:r>
                      <a:endParaRPr lang="en-GB" sz="2400" kern="1200">
                        <a:latin typeface="Calibri" pitchFamily="34"/>
                        <a:ea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22975697"/>
                  </a:ext>
                </a:extLst>
              </a:tr>
              <a:tr h="719998">
                <a:tc>
                  <a:txBody>
                    <a:bodyPr/>
                    <a:lstStyle/>
                    <a:p>
                      <a:pPr lvl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b="0" kern="1200"/>
                        <a:t>Bristol</a:t>
                      </a:r>
                      <a:endParaRPr lang="en-GB" sz="2400" b="0" kern="1200">
                        <a:latin typeface="Calibri" pitchFamily="34"/>
                        <a:ea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1200"/>
                        <a:t>707</a:t>
                      </a:r>
                      <a:endParaRPr lang="en-GB" sz="2400" kern="1200">
                        <a:latin typeface="Calibri" pitchFamily="34"/>
                        <a:ea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50933404"/>
                  </a:ext>
                </a:extLst>
              </a:tr>
              <a:tr h="719998">
                <a:tc>
                  <a:txBody>
                    <a:bodyPr/>
                    <a:lstStyle/>
                    <a:p>
                      <a:pPr lvl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b="0" kern="1200"/>
                        <a:t>Bath</a:t>
                      </a:r>
                      <a:endParaRPr lang="en-GB" sz="2400" b="0" kern="1200">
                        <a:latin typeface="Calibri" pitchFamily="34"/>
                        <a:ea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1200"/>
                        <a:t>441</a:t>
                      </a:r>
                      <a:endParaRPr lang="en-GB" sz="2400" kern="1200">
                        <a:latin typeface="Calibri" pitchFamily="34"/>
                        <a:ea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3275012"/>
                  </a:ext>
                </a:extLst>
              </a:tr>
              <a:tr h="719998">
                <a:tc>
                  <a:txBody>
                    <a:bodyPr/>
                    <a:lstStyle/>
                    <a:p>
                      <a:pPr lvl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b="0" kern="1200"/>
                        <a:t>Cheltenham</a:t>
                      </a:r>
                      <a:endParaRPr lang="en-GB" sz="2400" b="0" kern="1200">
                        <a:latin typeface="Calibri" pitchFamily="34"/>
                        <a:ea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1200"/>
                        <a:t>314</a:t>
                      </a:r>
                      <a:endParaRPr lang="en-GB" sz="2400" kern="1200">
                        <a:latin typeface="Calibri" pitchFamily="34"/>
                        <a:ea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8918057"/>
                  </a:ext>
                </a:extLst>
              </a:tr>
              <a:tr h="719998">
                <a:tc>
                  <a:txBody>
                    <a:bodyPr/>
                    <a:lstStyle/>
                    <a:p>
                      <a:pPr lvl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b="0" kern="1200"/>
                        <a:t>Swindon</a:t>
                      </a:r>
                      <a:endParaRPr lang="en-GB" sz="2400" b="0" kern="1200">
                        <a:latin typeface="Calibri" pitchFamily="34"/>
                        <a:ea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1200"/>
                        <a:t>264</a:t>
                      </a:r>
                      <a:endParaRPr lang="en-GB" sz="2400" kern="1200">
                        <a:latin typeface="Calibri" pitchFamily="34"/>
                        <a:ea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73958928"/>
                  </a:ext>
                </a:extLst>
              </a:tr>
              <a:tr h="719998">
                <a:tc>
                  <a:txBody>
                    <a:bodyPr/>
                    <a:lstStyle/>
                    <a:p>
                      <a:pPr lvl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b="0" kern="1200"/>
                        <a:t>Taunton</a:t>
                      </a:r>
                      <a:endParaRPr lang="en-GB" sz="2400" b="0" kern="1200">
                        <a:latin typeface="Calibri" pitchFamily="34"/>
                        <a:ea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1200"/>
                        <a:t>218</a:t>
                      </a:r>
                      <a:endParaRPr lang="en-GB" sz="2400" kern="1200">
                        <a:latin typeface="Calibri" pitchFamily="34"/>
                        <a:ea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4255188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9634B-97AB-EFEA-0BBE-5A7C47D75B6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1996" cy="1121228"/>
          </a:xfrm>
          <a:solidFill>
            <a:srgbClr val="002060"/>
          </a:solidFill>
        </p:spPr>
        <p:txBody>
          <a:bodyPr/>
          <a:lstStyle/>
          <a:p>
            <a:pPr lvl="0"/>
            <a:r>
              <a:rPr lang="en-GB">
                <a:solidFill>
                  <a:srgbClr val="FFFFFF"/>
                </a:solidFill>
              </a:rPr>
              <a:t>Results: patient demographics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C902593-E0D4-C197-579E-853EF17DE1C6}"/>
              </a:ext>
            </a:extLst>
          </p:cNvPr>
          <p:cNvGraphicFramePr>
            <a:graphicFrameLocks noGrp="1"/>
          </p:cNvGraphicFramePr>
          <p:nvPr/>
        </p:nvGraphicFramePr>
        <p:xfrm>
          <a:off x="925628" y="1563980"/>
          <a:ext cx="10340739" cy="4823986"/>
        </p:xfrm>
        <a:graphic>
          <a:graphicData uri="http://schemas.openxmlformats.org/drawingml/2006/table">
            <a:tbl>
              <a:tblPr firstRow="1" firstCol="1" bandRow="1">
                <a:effectLst/>
                <a:tableStyleId>{D7AC3CCA-C797-4891-BE02-D94E43425B78}</a:tableStyleId>
              </a:tblPr>
              <a:tblGrid>
                <a:gridCol w="3446913">
                  <a:extLst>
                    <a:ext uri="{9D8B030D-6E8A-4147-A177-3AD203B41FA5}">
                      <a16:colId xmlns:a16="http://schemas.microsoft.com/office/drawing/2014/main" val="4206135383"/>
                    </a:ext>
                  </a:extLst>
                </a:gridCol>
                <a:gridCol w="3446913">
                  <a:extLst>
                    <a:ext uri="{9D8B030D-6E8A-4147-A177-3AD203B41FA5}">
                      <a16:colId xmlns:a16="http://schemas.microsoft.com/office/drawing/2014/main" val="3377224835"/>
                    </a:ext>
                  </a:extLst>
                </a:gridCol>
                <a:gridCol w="3446913">
                  <a:extLst>
                    <a:ext uri="{9D8B030D-6E8A-4147-A177-3AD203B41FA5}">
                      <a16:colId xmlns:a16="http://schemas.microsoft.com/office/drawing/2014/main" val="1407280577"/>
                    </a:ext>
                  </a:extLst>
                </a:gridCol>
              </a:tblGrid>
              <a:tr h="719998">
                <a:tc>
                  <a:txBody>
                    <a:bodyPr/>
                    <a:lstStyle/>
                    <a:p>
                      <a:pPr lvl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/>
                        <a:t>Age (years)</a:t>
                      </a:r>
                      <a:endParaRPr lang="en-GB" sz="2000" kern="1200">
                        <a:latin typeface="Calibri" pitchFamily="34"/>
                        <a:ea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lvl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b="0" kern="1200"/>
                        <a:t>Median 71 (IQR 61-78)</a:t>
                      </a:r>
                      <a:endParaRPr lang="en-GB" sz="2000" b="0" kern="1200">
                        <a:latin typeface="Calibri" pitchFamily="34"/>
                        <a:ea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1334067"/>
                  </a:ext>
                </a:extLst>
              </a:tr>
              <a:tr h="503998">
                <a:tc rowSpan="2">
                  <a:txBody>
                    <a:bodyPr/>
                    <a:lstStyle/>
                    <a:p>
                      <a:pPr lvl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/>
                        <a:t>Gender</a:t>
                      </a:r>
                      <a:endParaRPr lang="en-GB" sz="2000" kern="1200">
                        <a:latin typeface="Calibri" pitchFamily="34"/>
                        <a:ea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/>
                        <a:t>Male</a:t>
                      </a:r>
                      <a:endParaRPr lang="en-GB" sz="2000" kern="1200">
                        <a:latin typeface="Calibri" pitchFamily="34"/>
                        <a:ea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/>
                        <a:t>1186/1944 (61%)</a:t>
                      </a:r>
                      <a:endParaRPr lang="en-GB" sz="2000" kern="1200">
                        <a:latin typeface="Calibri" pitchFamily="34"/>
                        <a:ea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63825463"/>
                  </a:ext>
                </a:extLst>
              </a:tr>
              <a:tr h="71999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/>
                        <a:t>Female</a:t>
                      </a:r>
                      <a:endParaRPr lang="en-GB" sz="2000" kern="1200">
                        <a:latin typeface="Calibri" pitchFamily="34"/>
                        <a:ea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/>
                        <a:t>758/1944 (39%)</a:t>
                      </a:r>
                      <a:endParaRPr lang="en-GB" sz="2000" kern="1200">
                        <a:latin typeface="Calibri" pitchFamily="34"/>
                        <a:ea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58747410"/>
                  </a:ext>
                </a:extLst>
              </a:tr>
              <a:tr h="719998">
                <a:tc rowSpan="4">
                  <a:txBody>
                    <a:bodyPr/>
                    <a:lstStyle/>
                    <a:p>
                      <a:pPr lvl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/>
                        <a:t>Presenting complaint</a:t>
                      </a:r>
                      <a:endParaRPr lang="en-GB" sz="2000" kern="1200">
                        <a:latin typeface="Calibri" pitchFamily="34"/>
                        <a:ea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/>
                        <a:t>VH</a:t>
                      </a:r>
                      <a:endParaRPr lang="en-GB" sz="2000" kern="1200">
                        <a:latin typeface="Calibri" pitchFamily="34"/>
                        <a:ea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/>
                        <a:t>1368/1944 (70%)</a:t>
                      </a:r>
                      <a:endParaRPr lang="en-GB" sz="2000" kern="1200">
                        <a:latin typeface="Calibri" pitchFamily="34"/>
                        <a:ea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65419087"/>
                  </a:ext>
                </a:extLst>
              </a:tr>
              <a:tr h="71999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/>
                        <a:t>NVH</a:t>
                      </a:r>
                      <a:endParaRPr lang="en-GB" sz="2000" kern="1200">
                        <a:latin typeface="Calibri" pitchFamily="34"/>
                        <a:ea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/>
                        <a:t>512/1944 (26%)</a:t>
                      </a:r>
                      <a:endParaRPr lang="en-GB" sz="2000" kern="1200">
                        <a:latin typeface="Calibri" pitchFamily="34"/>
                        <a:ea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09099054"/>
                  </a:ext>
                </a:extLst>
              </a:tr>
              <a:tr h="71999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/>
                        <a:t>Other</a:t>
                      </a:r>
                      <a:endParaRPr lang="en-GB" sz="2000" kern="1200">
                        <a:latin typeface="Calibri" pitchFamily="34"/>
                        <a:ea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/>
                        <a:t>57/1944 (3%)</a:t>
                      </a:r>
                      <a:endParaRPr lang="en-GB" sz="2000" kern="1200">
                        <a:latin typeface="Calibri" pitchFamily="34"/>
                        <a:ea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58052624"/>
                  </a:ext>
                </a:extLst>
              </a:tr>
              <a:tr h="71999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/>
                        <a:t>Not known</a:t>
                      </a:r>
                      <a:endParaRPr lang="en-GB" sz="2000" kern="1200">
                        <a:latin typeface="Calibri" pitchFamily="34"/>
                        <a:ea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/>
                        <a:t>7/1944 (0.4%)</a:t>
                      </a:r>
                      <a:endParaRPr lang="en-GB" sz="2000" kern="1200">
                        <a:latin typeface="Calibri" pitchFamily="34"/>
                        <a:ea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3157083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29C9B-853B-B700-BD48-360C9C71B04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1996" cy="1480459"/>
          </a:xfrm>
          <a:solidFill>
            <a:srgbClr val="002060"/>
          </a:solidFill>
        </p:spPr>
        <p:txBody>
          <a:bodyPr/>
          <a:lstStyle/>
          <a:p>
            <a:pPr lvl="0"/>
            <a:r>
              <a:rPr lang="en-GB">
                <a:solidFill>
                  <a:srgbClr val="FFFFFF"/>
                </a:solidFill>
              </a:rPr>
              <a:t>Results: abnormal flexible cystoscopy findings</a:t>
            </a:r>
            <a:br>
              <a:rPr lang="en-GB" sz="3600">
                <a:solidFill>
                  <a:srgbClr val="FFFFFF"/>
                </a:solidFill>
              </a:rPr>
            </a:br>
            <a:r>
              <a:rPr lang="en-GB" sz="3600">
                <a:solidFill>
                  <a:srgbClr val="FFFFFF"/>
                </a:solidFill>
              </a:rPr>
              <a:t>										</a:t>
            </a:r>
            <a:r>
              <a:rPr lang="en-GB" sz="2900" i="1">
                <a:solidFill>
                  <a:srgbClr val="FFFFFF"/>
                </a:solidFill>
              </a:rPr>
              <a:t>n</a:t>
            </a:r>
            <a:r>
              <a:rPr lang="en-GB" sz="2900">
                <a:solidFill>
                  <a:srgbClr val="FFFFFF"/>
                </a:solidFill>
              </a:rPr>
              <a:t>=571/1944 (29%)</a:t>
            </a:r>
          </a:p>
        </p:txBody>
      </p:sp>
      <p:graphicFrame>
        <p:nvGraphicFramePr>
          <p:cNvPr id="3" name="Chart 3">
            <a:extLst>
              <a:ext uri="{FF2B5EF4-FFF2-40B4-BE49-F238E27FC236}">
                <a16:creationId xmlns:a16="http://schemas.microsoft.com/office/drawing/2014/main" id="{1CC750FA-4B9B-04A3-9F4B-454B15F75B7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34297473"/>
              </p:ext>
            </p:extLst>
          </p:nvPr>
        </p:nvGraphicFramePr>
        <p:xfrm>
          <a:off x="2198912" y="1817918"/>
          <a:ext cx="7794171" cy="46046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5E26E-0C2E-A0DF-369D-86BA3216112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1996" cy="1121228"/>
          </a:xfrm>
          <a:solidFill>
            <a:srgbClr val="002060"/>
          </a:solidFill>
        </p:spPr>
        <p:txBody>
          <a:bodyPr/>
          <a:lstStyle/>
          <a:p>
            <a:pPr lvl="0"/>
            <a:r>
              <a:rPr lang="en-GB">
                <a:solidFill>
                  <a:srgbClr val="FFFFFF"/>
                </a:solidFill>
              </a:rPr>
              <a:t>Results: pathology for suspected MIBC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270611D8-BFFF-0518-3857-1AB9C0DF133A}"/>
              </a:ext>
            </a:extLst>
          </p:cNvPr>
          <p:cNvGraphicFramePr>
            <a:graphicFrameLocks noGrp="1"/>
          </p:cNvGraphicFramePr>
          <p:nvPr/>
        </p:nvGraphicFramePr>
        <p:xfrm>
          <a:off x="1493516" y="2198053"/>
          <a:ext cx="9204962" cy="3239991"/>
        </p:xfrm>
        <a:graphic>
          <a:graphicData uri="http://schemas.openxmlformats.org/drawingml/2006/table">
            <a:tbl>
              <a:tblPr firstRow="1" firstCol="1" bandRow="1">
                <a:effectLst/>
                <a:tableStyleId>{D7AC3CCA-C797-4891-BE02-D94E43425B78}</a:tableStyleId>
              </a:tblPr>
              <a:tblGrid>
                <a:gridCol w="4928387">
                  <a:extLst>
                    <a:ext uri="{9D8B030D-6E8A-4147-A177-3AD203B41FA5}">
                      <a16:colId xmlns:a16="http://schemas.microsoft.com/office/drawing/2014/main" val="3602597633"/>
                    </a:ext>
                  </a:extLst>
                </a:gridCol>
                <a:gridCol w="4276575">
                  <a:extLst>
                    <a:ext uri="{9D8B030D-6E8A-4147-A177-3AD203B41FA5}">
                      <a16:colId xmlns:a16="http://schemas.microsoft.com/office/drawing/2014/main" val="3501289218"/>
                    </a:ext>
                  </a:extLst>
                </a:gridCol>
              </a:tblGrid>
              <a:tr h="1079997">
                <a:tc>
                  <a:txBody>
                    <a:bodyPr/>
                    <a:lstStyle/>
                    <a:p>
                      <a:pPr lvl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1200">
                          <a:latin typeface="Aptos Display"/>
                        </a:rPr>
                        <a:t>Solid lesion at FC</a:t>
                      </a:r>
                      <a:endParaRPr lang="en-GB" sz="2400" kern="1200">
                        <a:latin typeface="Aptos Display"/>
                        <a:ea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b="0" kern="1200">
                          <a:latin typeface="Aptos Display"/>
                        </a:rPr>
                        <a:t>59/571 (10%)</a:t>
                      </a:r>
                      <a:endParaRPr lang="en-GB" sz="2400" b="0" kern="1200">
                        <a:latin typeface="Aptos Display"/>
                        <a:ea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95972351"/>
                  </a:ext>
                </a:extLst>
              </a:tr>
              <a:tr h="1079997">
                <a:tc>
                  <a:txBody>
                    <a:bodyPr/>
                    <a:lstStyle/>
                    <a:p>
                      <a:pPr lvl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1200">
                          <a:latin typeface="Aptos Display"/>
                        </a:rPr>
                        <a:t>Underwent TURBT</a:t>
                      </a:r>
                      <a:endParaRPr lang="en-GB" sz="2400" kern="1200">
                        <a:latin typeface="Aptos Display"/>
                        <a:ea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1200">
                          <a:latin typeface="Aptos Display"/>
                        </a:rPr>
                        <a:t>53/59 (89%)</a:t>
                      </a:r>
                      <a:endParaRPr lang="en-GB" sz="2400" kern="1200">
                        <a:latin typeface="Aptos Display"/>
                        <a:ea typeface="Calibri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59385032"/>
                  </a:ext>
                </a:extLst>
              </a:tr>
              <a:tr h="1079997">
                <a:tc>
                  <a:txBody>
                    <a:bodyPr/>
                    <a:lstStyle/>
                    <a:p>
                      <a:pPr lvl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1200">
                          <a:latin typeface="Aptos Display"/>
                          <a:ea typeface="Calibri" pitchFamily="34"/>
                          <a:cs typeface="Times New Roman" pitchFamily="18"/>
                        </a:rPr>
                        <a:t>MIBC at TURBT histology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1200">
                          <a:latin typeface="Aptos Display"/>
                          <a:ea typeface="Calibri" pitchFamily="34"/>
                          <a:cs typeface="Times New Roman" pitchFamily="18"/>
                        </a:rPr>
                        <a:t>23/53 (43%)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368575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65A68-C177-5492-4F1C-D8CD1DC8C1E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1996" cy="1121228"/>
          </a:xfrm>
          <a:solidFill>
            <a:srgbClr val="002060"/>
          </a:solidFill>
        </p:spPr>
        <p:txBody>
          <a:bodyPr/>
          <a:lstStyle/>
          <a:p>
            <a:pPr lvl="0"/>
            <a:r>
              <a:rPr lang="en-GB">
                <a:solidFill>
                  <a:srgbClr val="FFFFFF"/>
                </a:solidFill>
              </a:rPr>
              <a:t>Results: total cohort MIBC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CAB8DC18-3955-EAE5-80A3-AA51C457923A}"/>
              </a:ext>
            </a:extLst>
          </p:cNvPr>
          <p:cNvSpPr txBox="1"/>
          <p:nvPr/>
        </p:nvSpPr>
        <p:spPr>
          <a:xfrm>
            <a:off x="1201777" y="1404253"/>
            <a:ext cx="8360231" cy="507119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600" b="1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MIBC at TURBT histology = 33/1944 (2%)</a:t>
            </a:r>
          </a:p>
          <a:p>
            <a:pPr marL="800100" marR="0" lvl="1" indent="-342900" algn="l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Radical cystectomy 8/33 (24%)</a:t>
            </a:r>
          </a:p>
          <a:p>
            <a:pPr marL="800100" marR="0" lvl="1" indent="-342900" algn="l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Radical radiotherapy 6/33 (18%)</a:t>
            </a:r>
          </a:p>
          <a:p>
            <a:pPr marL="800100" marR="0" lvl="1" indent="-342900" algn="l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No definitive treatment 7/33 (21%)</a:t>
            </a:r>
          </a:p>
          <a:p>
            <a:pPr marL="800100" marR="0" lvl="1" indent="-342900" algn="l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Palliative radiotherapy 3/33 (9%)</a:t>
            </a:r>
          </a:p>
          <a:p>
            <a:pPr marL="800100" marR="0" lvl="1" indent="-342900" algn="l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Palliative chemotherapy 3/33 (9%)</a:t>
            </a:r>
          </a:p>
          <a:p>
            <a:pPr marL="800100" marR="0" lvl="1" indent="-342900" algn="l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Endoscopic management 2/33 (6%)</a:t>
            </a:r>
          </a:p>
          <a:p>
            <a:pPr marL="800100" marR="0" lvl="1" indent="-342900" algn="l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Palliative immunotherapy 1/33 (9%)</a:t>
            </a:r>
          </a:p>
          <a:p>
            <a:pPr marL="800100" marR="0" lvl="1" indent="-342900" algn="l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Pending treatment decision 3/33 (9%)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66DE2-2F93-7C7A-6358-1AA93B0E244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1996" cy="1121228"/>
          </a:xfrm>
          <a:solidFill>
            <a:srgbClr val="002060"/>
          </a:solidFill>
        </p:spPr>
        <p:txBody>
          <a:bodyPr/>
          <a:lstStyle/>
          <a:p>
            <a:pPr lvl="0"/>
            <a:r>
              <a:rPr lang="en-GB">
                <a:solidFill>
                  <a:srgbClr val="FFFFFF"/>
                </a:solidFill>
              </a:rPr>
              <a:t>Results: pathway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76DBDD00-6B03-9363-A919-358D81F8E899}"/>
              </a:ext>
            </a:extLst>
          </p:cNvPr>
          <p:cNvGraphicFramePr>
            <a:graphicFrameLocks noGrp="1"/>
          </p:cNvGraphicFramePr>
          <p:nvPr/>
        </p:nvGraphicFramePr>
        <p:xfrm>
          <a:off x="706127" y="1805309"/>
          <a:ext cx="10779751" cy="3887988"/>
        </p:xfrm>
        <a:graphic>
          <a:graphicData uri="http://schemas.openxmlformats.org/drawingml/2006/table">
            <a:tbl>
              <a:tblPr firstRow="1" firstCol="1" bandRow="1">
                <a:effectLst/>
                <a:tableStyleId>{D7AC3CCA-C797-4891-BE02-D94E43425B78}</a:tableStyleId>
              </a:tblPr>
              <a:tblGrid>
                <a:gridCol w="5067659">
                  <a:extLst>
                    <a:ext uri="{9D8B030D-6E8A-4147-A177-3AD203B41FA5}">
                      <a16:colId xmlns:a16="http://schemas.microsoft.com/office/drawing/2014/main" val="1557764877"/>
                    </a:ext>
                  </a:extLst>
                </a:gridCol>
                <a:gridCol w="3017520">
                  <a:extLst>
                    <a:ext uri="{9D8B030D-6E8A-4147-A177-3AD203B41FA5}">
                      <a16:colId xmlns:a16="http://schemas.microsoft.com/office/drawing/2014/main" val="240785161"/>
                    </a:ext>
                  </a:extLst>
                </a:gridCol>
                <a:gridCol w="2694572">
                  <a:extLst>
                    <a:ext uri="{9D8B030D-6E8A-4147-A177-3AD203B41FA5}">
                      <a16:colId xmlns:a16="http://schemas.microsoft.com/office/drawing/2014/main" val="2821620747"/>
                    </a:ext>
                  </a:extLst>
                </a:gridCol>
              </a:tblGrid>
              <a:tr h="647998">
                <a:tc>
                  <a:txBody>
                    <a:bodyPr/>
                    <a:lstStyle/>
                    <a:p>
                      <a:pPr lvl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2000" b="1" kern="1200">
                        <a:solidFill>
                          <a:srgbClr val="000000"/>
                        </a:solidFill>
                        <a:latin typeface=""/>
                        <a:ea typeface="Calibri" pitchFamily="34"/>
                        <a:cs typeface="Times New Roman" pitchFamily="18"/>
                      </a:endParaRPr>
                    </a:p>
                  </a:txBody>
                  <a:tcPr marL="32040" marR="3204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b="1" kern="1200">
                          <a:solidFill>
                            <a:srgbClr val="000000"/>
                          </a:solidFill>
                          <a:latin typeface=""/>
                          <a:ea typeface="Calibri" pitchFamily="34"/>
                          <a:cs typeface="Times New Roman" pitchFamily="18"/>
                        </a:rPr>
                        <a:t>Total cohort</a:t>
                      </a:r>
                    </a:p>
                  </a:txBody>
                  <a:tcPr marL="32040" marR="3204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b="1" kern="1200">
                          <a:solidFill>
                            <a:srgbClr val="000000"/>
                          </a:solidFill>
                          <a:latin typeface=""/>
                          <a:ea typeface="Calibri" pitchFamily="34"/>
                          <a:cs typeface="Times New Roman" pitchFamily="18"/>
                        </a:rPr>
                        <a:t>MIBC</a:t>
                      </a:r>
                    </a:p>
                  </a:txBody>
                  <a:tcPr marL="32040" marR="32040" marT="0" marB="0" anchor="ctr"/>
                </a:tc>
                <a:extLst>
                  <a:ext uri="{0D108BD9-81ED-4DB2-BD59-A6C34878D82A}">
                    <a16:rowId xmlns:a16="http://schemas.microsoft.com/office/drawing/2014/main" val="3497693838"/>
                  </a:ext>
                </a:extLst>
              </a:tr>
              <a:tr h="647998">
                <a:tc>
                  <a:txBody>
                    <a:bodyPr/>
                    <a:lstStyle/>
                    <a:p>
                      <a:pPr lvl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/>
                        <a:t>Time from referral to clinic</a:t>
                      </a:r>
                      <a:endParaRPr lang="en-GB" sz="2000" kern="1200">
                        <a:latin typeface="Calibri" pitchFamily="34"/>
                        <a:ea typeface="Calibri" pitchFamily="34"/>
                        <a:cs typeface="Times New Roman" pitchFamily="18"/>
                      </a:endParaRPr>
                    </a:p>
                  </a:txBody>
                  <a:tcPr marL="32040" marR="3204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b="0" kern="1200"/>
                        <a:t>Median 14 days</a:t>
                      </a:r>
                      <a:endParaRPr lang="en-GB" sz="2000" b="0" kern="1200">
                        <a:latin typeface="Calibri" pitchFamily="34"/>
                        <a:ea typeface="Calibri" pitchFamily="34"/>
                        <a:cs typeface="Times New Roman" pitchFamily="18"/>
                      </a:endParaRPr>
                    </a:p>
                  </a:txBody>
                  <a:tcPr marL="32040" marR="3204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b="0" kern="1200">
                          <a:latin typeface="Calibri" pitchFamily="34"/>
                          <a:ea typeface="Calibri" pitchFamily="34"/>
                          <a:cs typeface="Times New Roman" pitchFamily="18"/>
                        </a:rPr>
                        <a:t>Median 14 days</a:t>
                      </a:r>
                    </a:p>
                  </a:txBody>
                  <a:tcPr marL="32040" marR="32040" marT="0" marB="0" anchor="ctr"/>
                </a:tc>
                <a:extLst>
                  <a:ext uri="{0D108BD9-81ED-4DB2-BD59-A6C34878D82A}">
                    <a16:rowId xmlns:a16="http://schemas.microsoft.com/office/drawing/2014/main" val="342282536"/>
                  </a:ext>
                </a:extLst>
              </a:tr>
              <a:tr h="647998">
                <a:tc>
                  <a:txBody>
                    <a:bodyPr/>
                    <a:lstStyle/>
                    <a:p>
                      <a:pPr lvl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/>
                        <a:t>Time from referral to UT imaging</a:t>
                      </a:r>
                      <a:endParaRPr lang="en-GB" sz="2000" kern="1200">
                        <a:latin typeface="Calibri" pitchFamily="34"/>
                        <a:ea typeface="Calibri" pitchFamily="34"/>
                        <a:cs typeface="Times New Roman" pitchFamily="18"/>
                      </a:endParaRPr>
                    </a:p>
                  </a:txBody>
                  <a:tcPr marL="32040" marR="3204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/>
                        <a:t>Median 14 days</a:t>
                      </a:r>
                      <a:endParaRPr lang="en-GB" sz="2000" kern="1200">
                        <a:latin typeface="Calibri" pitchFamily="34"/>
                        <a:ea typeface="Calibri" pitchFamily="34"/>
                        <a:cs typeface="Times New Roman" pitchFamily="18"/>
                      </a:endParaRPr>
                    </a:p>
                  </a:txBody>
                  <a:tcPr marL="32040" marR="3204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>
                          <a:latin typeface="Calibri" pitchFamily="34"/>
                          <a:ea typeface="Calibri" pitchFamily="34"/>
                          <a:cs typeface="Times New Roman" pitchFamily="18"/>
                        </a:rPr>
                        <a:t>Median 14 days</a:t>
                      </a:r>
                    </a:p>
                  </a:txBody>
                  <a:tcPr marL="32040" marR="32040" marT="0" marB="0" anchor="ctr"/>
                </a:tc>
                <a:extLst>
                  <a:ext uri="{0D108BD9-81ED-4DB2-BD59-A6C34878D82A}">
                    <a16:rowId xmlns:a16="http://schemas.microsoft.com/office/drawing/2014/main" val="1896385004"/>
                  </a:ext>
                </a:extLst>
              </a:tr>
              <a:tr h="647998">
                <a:tc>
                  <a:txBody>
                    <a:bodyPr/>
                    <a:lstStyle/>
                    <a:p>
                      <a:pPr lvl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/>
                        <a:t>Time from referral to TURBT</a:t>
                      </a:r>
                      <a:endParaRPr lang="en-GB" sz="2000" kern="1200">
                        <a:latin typeface="Calibri" pitchFamily="34"/>
                        <a:ea typeface="Calibri" pitchFamily="34"/>
                        <a:cs typeface="Times New Roman" pitchFamily="18"/>
                      </a:endParaRPr>
                    </a:p>
                  </a:txBody>
                  <a:tcPr marL="32040" marR="3204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/>
                        <a:t>Median 44 days</a:t>
                      </a:r>
                      <a:endParaRPr lang="en-GB" sz="2000" kern="1200">
                        <a:latin typeface="Calibri" pitchFamily="34"/>
                        <a:ea typeface="Calibri" pitchFamily="34"/>
                        <a:cs typeface="Times New Roman" pitchFamily="18"/>
                      </a:endParaRPr>
                    </a:p>
                  </a:txBody>
                  <a:tcPr marL="32040" marR="3204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  <a:tabLst/>
                      </a:pPr>
                      <a:r>
                        <a:rPr lang="en-GB" sz="2000" kern="1200"/>
                        <a:t>Median 43 days</a:t>
                      </a:r>
                      <a:endParaRPr lang="en-GB" sz="2000" kern="1200">
                        <a:latin typeface="Calibri" pitchFamily="34"/>
                        <a:ea typeface="Calibri" pitchFamily="34"/>
                        <a:cs typeface="Times New Roman" pitchFamily="18"/>
                      </a:endParaRPr>
                    </a:p>
                  </a:txBody>
                  <a:tcPr marL="32040" marR="32040" marT="0" marB="0" anchor="ctr"/>
                </a:tc>
                <a:extLst>
                  <a:ext uri="{0D108BD9-81ED-4DB2-BD59-A6C34878D82A}">
                    <a16:rowId xmlns:a16="http://schemas.microsoft.com/office/drawing/2014/main" val="1945109207"/>
                  </a:ext>
                </a:extLst>
              </a:tr>
              <a:tr h="647998">
                <a:tc>
                  <a:txBody>
                    <a:bodyPr/>
                    <a:lstStyle/>
                    <a:p>
                      <a:pPr lvl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/>
                        <a:t>Time from referral to MDT</a:t>
                      </a:r>
                      <a:endParaRPr lang="en-GB" sz="2000" kern="1200">
                        <a:latin typeface="Calibri" pitchFamily="34"/>
                        <a:ea typeface="Calibri" pitchFamily="34"/>
                        <a:cs typeface="Times New Roman" pitchFamily="18"/>
                      </a:endParaRPr>
                    </a:p>
                  </a:txBody>
                  <a:tcPr marL="32040" marR="3204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/>
                        <a:t>Median 61 days</a:t>
                      </a:r>
                      <a:endParaRPr lang="en-GB" sz="2000" kern="1200">
                        <a:latin typeface="Calibri" pitchFamily="34"/>
                        <a:ea typeface="Calibri" pitchFamily="34"/>
                        <a:cs typeface="Times New Roman" pitchFamily="18"/>
                      </a:endParaRPr>
                    </a:p>
                  </a:txBody>
                  <a:tcPr marL="32040" marR="3204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>
                          <a:latin typeface="Calibri" pitchFamily="34"/>
                          <a:ea typeface="Calibri" pitchFamily="34"/>
                          <a:cs typeface="Times New Roman" pitchFamily="18"/>
                        </a:rPr>
                        <a:t>Median 58 days</a:t>
                      </a:r>
                    </a:p>
                  </a:txBody>
                  <a:tcPr marL="32040" marR="32040" marT="0" marB="0" anchor="ctr"/>
                </a:tc>
                <a:extLst>
                  <a:ext uri="{0D108BD9-81ED-4DB2-BD59-A6C34878D82A}">
                    <a16:rowId xmlns:a16="http://schemas.microsoft.com/office/drawing/2014/main" val="3915074457"/>
                  </a:ext>
                </a:extLst>
              </a:tr>
              <a:tr h="647998">
                <a:tc>
                  <a:txBody>
                    <a:bodyPr/>
                    <a:lstStyle/>
                    <a:p>
                      <a:pPr lvl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/>
                        <a:t>Time from referral to cystectomy</a:t>
                      </a:r>
                      <a:endParaRPr lang="en-GB" sz="2000" kern="1200">
                        <a:latin typeface="Calibri" pitchFamily="34"/>
                        <a:ea typeface="Calibri" pitchFamily="34"/>
                        <a:cs typeface="Times New Roman" pitchFamily="18"/>
                      </a:endParaRPr>
                    </a:p>
                  </a:txBody>
                  <a:tcPr marL="32040" marR="3204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/>
                        <a:t>-</a:t>
                      </a:r>
                      <a:endParaRPr lang="en-GB" sz="2000" kern="1200">
                        <a:latin typeface="Calibri" pitchFamily="34"/>
                        <a:ea typeface="Calibri" pitchFamily="34"/>
                        <a:cs typeface="Times New Roman" pitchFamily="18"/>
                      </a:endParaRPr>
                    </a:p>
                  </a:txBody>
                  <a:tcPr marL="32040" marR="3204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  <a:tabLst/>
                      </a:pPr>
                      <a:r>
                        <a:rPr lang="en-GB" sz="2000" kern="1200"/>
                        <a:t>Median 174 days</a:t>
                      </a:r>
                      <a:endParaRPr lang="en-GB" sz="2000" kern="1200">
                        <a:latin typeface="Calibri" pitchFamily="34"/>
                        <a:ea typeface="Calibri" pitchFamily="34"/>
                        <a:cs typeface="Times New Roman" pitchFamily="18"/>
                      </a:endParaRPr>
                    </a:p>
                  </a:txBody>
                  <a:tcPr marL="32040" marR="32040" marT="0" marB="0" anchor="ctr"/>
                </a:tc>
                <a:extLst>
                  <a:ext uri="{0D108BD9-81ED-4DB2-BD59-A6C34878D82A}">
                    <a16:rowId xmlns:a16="http://schemas.microsoft.com/office/drawing/2014/main" val="304384408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69FF3-9F7C-5036-A186-2CCA9E01514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1996" cy="1121228"/>
          </a:xfrm>
          <a:solidFill>
            <a:srgbClr val="002060"/>
          </a:solidFill>
        </p:spPr>
        <p:txBody>
          <a:bodyPr/>
          <a:lstStyle/>
          <a:p>
            <a:pPr lvl="0"/>
            <a:r>
              <a:rPr lang="en-GB">
                <a:solidFill>
                  <a:srgbClr val="FFFFFF"/>
                </a:solidFill>
              </a:rPr>
              <a:t>Conclusions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8760417-1B04-5C94-E025-FDA7296AAC07}"/>
              </a:ext>
            </a:extLst>
          </p:cNvPr>
          <p:cNvSpPr txBox="1"/>
          <p:nvPr/>
        </p:nvSpPr>
        <p:spPr>
          <a:xfrm>
            <a:off x="640080" y="1441341"/>
            <a:ext cx="10927080" cy="456336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l" defTabSz="914400" rtl="0" fontAlgn="auto" hangingPunct="1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Not meeting EAU-recommended target for radical cystectomy</a:t>
            </a:r>
          </a:p>
          <a:p>
            <a:pPr marL="285750" marR="0" lvl="0" indent="-285750" algn="l" defTabSz="914400" rtl="0" fontAlgn="auto" hangingPunct="1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59 mpMRI scans would have been done in this sample (approx. 180 per year)</a:t>
            </a:r>
          </a:p>
          <a:p>
            <a:pPr marL="285750" marR="0" lvl="0" indent="-285750" algn="l" defTabSz="914400" rtl="0" fontAlgn="auto" hangingPunct="1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Estimated &gt;3500 MRI prostates performed each year across five centres</a:t>
            </a:r>
          </a:p>
          <a:p>
            <a:pPr marL="285750" marR="0" lvl="0" indent="-285750" algn="l" defTabSz="914400" rtl="0" fontAlgn="auto" hangingPunct="1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Potential to reduce time to MIBC diagnosis and definitive treatment</a:t>
            </a:r>
          </a:p>
          <a:p>
            <a:pPr marL="285750" marR="0" lvl="0" indent="-285750" algn="l" defTabSz="914400" rtl="0" fontAlgn="auto" hangingPunct="1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Potential to improve survival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A0E31-DD5E-66E9-9BFF-DFE693D6D4D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1996" cy="1121228"/>
          </a:xfrm>
          <a:solidFill>
            <a:srgbClr val="002060"/>
          </a:solidFill>
        </p:spPr>
        <p:txBody>
          <a:bodyPr/>
          <a:lstStyle/>
          <a:p>
            <a:pPr lvl="0"/>
            <a:r>
              <a:rPr lang="en-GB">
                <a:solidFill>
                  <a:srgbClr val="FFFFFF"/>
                </a:solidFill>
              </a:rPr>
              <a:t>Acknowledgements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AAE97E10-8DDA-E0CA-53FA-0AC7ACB59087}"/>
              </a:ext>
            </a:extLst>
          </p:cNvPr>
          <p:cNvSpPr txBox="1"/>
          <p:nvPr/>
        </p:nvSpPr>
        <p:spPr>
          <a:xfrm>
            <a:off x="468085" y="1259345"/>
            <a:ext cx="11255825" cy="499489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3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200" b="1" i="0" u="none" strike="noStrike" kern="1200" cap="none" spc="0" baseline="0" dirty="0">
                <a:solidFill>
                  <a:srgbClr val="002060"/>
                </a:solidFill>
                <a:uFillTx/>
                <a:latin typeface="Aptos"/>
              </a:rPr>
              <a:t>Bristol </a:t>
            </a:r>
            <a:r>
              <a:rPr lang="en-GB" sz="1800" b="0" i="0" u="none" strike="noStrike" kern="1200" cap="none" spc="0" baseline="0" dirty="0">
                <a:solidFill>
                  <a:srgbClr val="000000"/>
                </a:solidFill>
                <a:uFillTx/>
                <a:latin typeface="Aptos"/>
              </a:rPr>
              <a:t>Tom Malik, Jonathan </a:t>
            </a:r>
            <a:r>
              <a:rPr lang="en-GB" sz="1800" b="0" i="0" u="none" strike="noStrike" kern="1200" cap="none" spc="0" baseline="0" dirty="0" err="1">
                <a:solidFill>
                  <a:srgbClr val="000000"/>
                </a:solidFill>
                <a:uFillTx/>
                <a:latin typeface="Aptos"/>
              </a:rPr>
              <a:t>Denfhy</a:t>
            </a:r>
            <a:r>
              <a:rPr lang="en-GB" sz="1800" b="0" i="0" u="none" strike="noStrike" kern="1200" cap="none" spc="0" baseline="0" dirty="0">
                <a:solidFill>
                  <a:srgbClr val="000000"/>
                </a:solidFill>
                <a:uFillTx/>
                <a:latin typeface="Aptos"/>
              </a:rPr>
              <a:t>, Lubna Mohammed, </a:t>
            </a:r>
            <a:r>
              <a:rPr lang="en-GB" sz="1800" b="0" i="0" u="none" strike="noStrike" kern="1200" cap="none" spc="0" baseline="0" dirty="0" err="1">
                <a:solidFill>
                  <a:srgbClr val="000000"/>
                </a:solidFill>
                <a:uFillTx/>
                <a:latin typeface="Aptos"/>
              </a:rPr>
              <a:t>Hpone</a:t>
            </a:r>
            <a:r>
              <a:rPr lang="en-GB" sz="1800" b="0" i="0" u="none" strike="noStrike" kern="1200" cap="none" spc="0" baseline="0" dirty="0">
                <a:solidFill>
                  <a:srgbClr val="000000"/>
                </a:solidFill>
                <a:uFillTx/>
                <a:latin typeface="Aptos"/>
              </a:rPr>
              <a:t> </a:t>
            </a:r>
            <a:r>
              <a:rPr lang="en-GB" sz="1800" b="0" i="0" u="none" strike="noStrike" kern="1200" cap="none" spc="0" baseline="0" dirty="0" err="1">
                <a:solidFill>
                  <a:srgbClr val="000000"/>
                </a:solidFill>
                <a:uFillTx/>
                <a:latin typeface="Aptos"/>
              </a:rPr>
              <a:t>Theinka</a:t>
            </a:r>
            <a:r>
              <a:rPr lang="en-GB" sz="1800" b="0" i="0" u="none" strike="noStrike" kern="1200" cap="none" spc="0" baseline="0" dirty="0">
                <a:solidFill>
                  <a:srgbClr val="000000"/>
                </a:solidFill>
                <a:uFillTx/>
                <a:latin typeface="Aptos"/>
              </a:rPr>
              <a:t> Lin, Lin Aung Han, Jonathan Aning</a:t>
            </a:r>
          </a:p>
          <a:p>
            <a:pPr marL="0" marR="0" lvl="0" indent="0" algn="l" defTabSz="914400" rtl="0" fontAlgn="auto" hangingPunct="1">
              <a:lnSpc>
                <a:spcPct val="3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200" b="1" i="0" u="none" strike="noStrike" kern="1200" cap="none" spc="0" baseline="0" dirty="0">
                <a:solidFill>
                  <a:srgbClr val="002060"/>
                </a:solidFill>
                <a:uFillTx/>
                <a:latin typeface="Aptos"/>
              </a:rPr>
              <a:t>Bath </a:t>
            </a:r>
            <a:r>
              <a:rPr lang="en-GB" dirty="0">
                <a:solidFill>
                  <a:srgbClr val="000000"/>
                </a:solidFill>
                <a:latin typeface="Aptos"/>
              </a:rPr>
              <a:t>Amina Buba, Laura Waley, Aashna Bali, Gemma Shaw, Edward Jefferies</a:t>
            </a:r>
          </a:p>
          <a:p>
            <a:pPr marL="0" marR="0" lvl="0" indent="0" algn="l" defTabSz="914400" rtl="0" fontAlgn="auto" hangingPunct="1">
              <a:lnSpc>
                <a:spcPct val="3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200" b="1" i="0" u="none" strike="noStrike" kern="1200" cap="none" spc="0" baseline="0" dirty="0">
                <a:solidFill>
                  <a:srgbClr val="002060"/>
                </a:solidFill>
                <a:uFillTx/>
                <a:latin typeface="Aptos"/>
              </a:rPr>
              <a:t>Cheltenham </a:t>
            </a:r>
            <a:r>
              <a:rPr lang="en-GB" sz="1800" b="0" i="0" u="none" strike="noStrike" kern="1200" cap="none" spc="0" baseline="0" dirty="0">
                <a:solidFill>
                  <a:srgbClr val="000000"/>
                </a:solidFill>
                <a:uFillTx/>
                <a:latin typeface="Aptos"/>
              </a:rPr>
              <a:t>Kirthana </a:t>
            </a:r>
            <a:r>
              <a:rPr lang="en-GB" sz="1800" b="0" i="0" u="none" strike="noStrike" kern="1200" cap="none" spc="0" baseline="0" dirty="0" err="1">
                <a:solidFill>
                  <a:srgbClr val="000000"/>
                </a:solidFill>
                <a:uFillTx/>
                <a:latin typeface="Aptos"/>
              </a:rPr>
              <a:t>Babureddy</a:t>
            </a:r>
            <a:r>
              <a:rPr lang="en-GB" sz="1800" b="0" i="0" u="none" strike="noStrike" kern="1200" cap="none" spc="0" baseline="0" dirty="0">
                <a:solidFill>
                  <a:srgbClr val="000000"/>
                </a:solidFill>
                <a:uFillTx/>
                <a:latin typeface="Aptos"/>
              </a:rPr>
              <a:t>, Amber Pankhurst, Edward Tudor</a:t>
            </a:r>
          </a:p>
          <a:p>
            <a:pPr marL="0" marR="0" lvl="0" indent="0" algn="l" defTabSz="914400" rtl="0" fontAlgn="auto" hangingPunct="1">
              <a:lnSpc>
                <a:spcPct val="3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200" b="1" i="0" u="none" strike="noStrike" kern="1200" cap="none" spc="0" baseline="0" dirty="0">
                <a:solidFill>
                  <a:srgbClr val="002060"/>
                </a:solidFill>
                <a:uFillTx/>
                <a:latin typeface="Aptos"/>
              </a:rPr>
              <a:t>Swindon </a:t>
            </a:r>
            <a:r>
              <a:rPr lang="en-GB" sz="1800" b="0" i="0" u="none" strike="noStrike" kern="1200" cap="none" spc="0" baseline="0" dirty="0">
                <a:solidFill>
                  <a:srgbClr val="000000"/>
                </a:solidFill>
                <a:uFillTx/>
                <a:latin typeface="Aptos"/>
              </a:rPr>
              <a:t>Sian Dudley, Sunil Mathur</a:t>
            </a:r>
          </a:p>
          <a:p>
            <a:pPr marL="0" marR="0" lvl="0" indent="0" algn="l" defTabSz="914400" rtl="0" fontAlgn="auto" hangingPunct="1">
              <a:lnSpc>
                <a:spcPct val="3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200" b="1" i="0" u="none" strike="noStrike" kern="1200" cap="none" spc="0" baseline="0" dirty="0">
                <a:solidFill>
                  <a:srgbClr val="002060"/>
                </a:solidFill>
                <a:uFillTx/>
                <a:latin typeface="Aptos"/>
              </a:rPr>
              <a:t>Taunton </a:t>
            </a:r>
            <a:r>
              <a:rPr lang="en-GB" sz="1800" b="0" i="0" u="none" strike="noStrike" kern="1200" cap="none" spc="0" baseline="0" dirty="0">
                <a:solidFill>
                  <a:srgbClr val="000000"/>
                </a:solidFill>
                <a:uFillTx/>
                <a:latin typeface="Aptos"/>
              </a:rPr>
              <a:t>Jessica Head, Jade Brown, Tirion Smith, Neil Trent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13287-FDF0-3745-A7E1-5D7D126F73E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1996" cy="1121228"/>
          </a:xfrm>
          <a:solidFill>
            <a:srgbClr val="002060"/>
          </a:solidFill>
        </p:spPr>
        <p:txBody>
          <a:bodyPr/>
          <a:lstStyle/>
          <a:p>
            <a:pPr lvl="0"/>
            <a:r>
              <a:rPr lang="en-GB">
                <a:solidFill>
                  <a:srgbClr val="FFFFFF"/>
                </a:solidFill>
              </a:rPr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83D53C-05B9-3406-8A4A-0B681C86BBE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1750" y="1121228"/>
            <a:ext cx="11288487" cy="4811481"/>
          </a:xfrm>
        </p:spPr>
        <p:txBody>
          <a:bodyPr/>
          <a:lstStyle/>
          <a:p>
            <a:pPr lvl="0">
              <a:lnSpc>
                <a:spcPct val="310000"/>
              </a:lnSpc>
            </a:pPr>
            <a:r>
              <a:rPr lang="en-GB" sz="2400"/>
              <a:t>Muscle-invasive bladder cancer (MIBC) is associated with poor prognosis</a:t>
            </a:r>
          </a:p>
          <a:p>
            <a:pPr lvl="0">
              <a:lnSpc>
                <a:spcPct val="310000"/>
              </a:lnSpc>
            </a:pPr>
            <a:r>
              <a:rPr lang="en-GB" sz="2400"/>
              <a:t>Delay to definitive treatment associated with reduced survival</a:t>
            </a:r>
            <a:r>
              <a:rPr lang="en-GB" sz="2400" baseline="30000"/>
              <a:t>1,2</a:t>
            </a:r>
          </a:p>
          <a:p>
            <a:pPr lvl="0">
              <a:lnSpc>
                <a:spcPct val="310000"/>
              </a:lnSpc>
            </a:pPr>
            <a:r>
              <a:rPr lang="en-GB" sz="2400"/>
              <a:t>Recommended time from diagnosis to radical cystectomy &lt;3 months</a:t>
            </a:r>
            <a:r>
              <a:rPr lang="en-GB" sz="2400" baseline="30000"/>
              <a:t>3</a:t>
            </a:r>
            <a:endParaRPr lang="en-GB" sz="2400"/>
          </a:p>
          <a:p>
            <a:pPr lvl="0">
              <a:lnSpc>
                <a:spcPct val="310000"/>
              </a:lnSpc>
            </a:pPr>
            <a:r>
              <a:rPr lang="en-GB" sz="2400"/>
              <a:t>Significant pressure on haematuria pathway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7B99823-D48A-ED82-E6FB-C2C5232A79B8}"/>
              </a:ext>
            </a:extLst>
          </p:cNvPr>
          <p:cNvSpPr txBox="1"/>
          <p:nvPr/>
        </p:nvSpPr>
        <p:spPr>
          <a:xfrm>
            <a:off x="6226625" y="6379028"/>
            <a:ext cx="6074231" cy="40011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marR="0" lvl="0" indent="-4572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000" b="0" i="0" u="none" strike="noStrike" kern="1200" cap="none" spc="0" baseline="0">
                <a:solidFill>
                  <a:srgbClr val="215F9A"/>
                </a:solidFill>
                <a:uFillTx/>
                <a:latin typeface="Aptos"/>
              </a:rPr>
              <a:t>Fahmy (2006)     2. Russell (2020)      </a:t>
            </a:r>
            <a:r>
              <a:rPr lang="en-GB" sz="2000" b="0" i="0" u="none" strike="noStrike" kern="0" cap="none" spc="0" baseline="0">
                <a:solidFill>
                  <a:srgbClr val="215F9A"/>
                </a:solidFill>
                <a:uFillTx/>
                <a:latin typeface="Aptos"/>
              </a:rPr>
              <a:t>3</a:t>
            </a:r>
            <a:r>
              <a:rPr lang="en-GB" sz="2000" b="0" i="0" u="none" strike="noStrike" kern="1200" cap="none" spc="0" baseline="0">
                <a:solidFill>
                  <a:srgbClr val="215F9A"/>
                </a:solidFill>
                <a:uFillTx/>
                <a:latin typeface="Aptos"/>
              </a:rPr>
              <a:t>. EAU (2025)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429D4D-BE2D-4EB9-B183-C954D4B0869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1996" cy="1121228"/>
          </a:xfrm>
          <a:solidFill>
            <a:srgbClr val="002060"/>
          </a:solidFill>
        </p:spPr>
        <p:txBody>
          <a:bodyPr/>
          <a:lstStyle/>
          <a:p>
            <a:pPr lvl="0"/>
            <a:r>
              <a:rPr lang="en-GB">
                <a:solidFill>
                  <a:srgbClr val="FFFFFF"/>
                </a:solidFill>
              </a:rPr>
              <a:t>Introduction: MITRE</a:t>
            </a:r>
          </a:p>
        </p:txBody>
      </p:sp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0586EAC8-8C6E-8510-20F7-B3B2FA4A6C80}"/>
              </a:ext>
            </a:extLst>
          </p:cNvPr>
          <p:cNvGraphicFramePr>
            <a:graphicFrameLocks noGrp="1"/>
          </p:cNvGraphicFramePr>
          <p:nvPr/>
        </p:nvGraphicFramePr>
        <p:xfrm>
          <a:off x="966109" y="1621971"/>
          <a:ext cx="10259786" cy="4394896"/>
        </p:xfrm>
        <a:graphic>
          <a:graphicData uri="http://schemas.openxmlformats.org/drawingml/2006/table">
            <a:tbl>
              <a:tblPr firstRow="1" firstCol="1" bandRow="1">
                <a:effectLst/>
                <a:tableStyleId>{D7AC3CCA-C797-4891-BE02-D94E43425B78}</a:tableStyleId>
              </a:tblPr>
              <a:tblGrid>
                <a:gridCol w="4098130">
                  <a:extLst>
                    <a:ext uri="{9D8B030D-6E8A-4147-A177-3AD203B41FA5}">
                      <a16:colId xmlns:a16="http://schemas.microsoft.com/office/drawing/2014/main" val="3108642858"/>
                    </a:ext>
                  </a:extLst>
                </a:gridCol>
                <a:gridCol w="3080311">
                  <a:extLst>
                    <a:ext uri="{9D8B030D-6E8A-4147-A177-3AD203B41FA5}">
                      <a16:colId xmlns:a16="http://schemas.microsoft.com/office/drawing/2014/main" val="913181472"/>
                    </a:ext>
                  </a:extLst>
                </a:gridCol>
                <a:gridCol w="3081345">
                  <a:extLst>
                    <a:ext uri="{9D8B030D-6E8A-4147-A177-3AD203B41FA5}">
                      <a16:colId xmlns:a16="http://schemas.microsoft.com/office/drawing/2014/main" val="2546500379"/>
                    </a:ext>
                  </a:extLst>
                </a:gridCol>
              </a:tblGrid>
              <a:tr h="549362"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2000" kern="1200">
                        <a:latin typeface="Aptos"/>
                        <a:ea typeface="Aptos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>
                          <a:latin typeface="Aptos"/>
                        </a:rPr>
                        <a:t>2019</a:t>
                      </a:r>
                      <a:endParaRPr lang="en-GB" sz="2000" kern="1200">
                        <a:latin typeface="Aptos"/>
                        <a:ea typeface="Aptos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>
                          <a:latin typeface="Aptos"/>
                        </a:rPr>
                        <a:t>2025</a:t>
                      </a:r>
                      <a:endParaRPr lang="en-GB" sz="2000" kern="1200">
                        <a:latin typeface="Aptos"/>
                        <a:ea typeface="Aptos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76641817"/>
                  </a:ext>
                </a:extLst>
              </a:tr>
              <a:tr h="549362"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>
                          <a:latin typeface="Aptos"/>
                        </a:rPr>
                        <a:t>Time from referral to TURBT</a:t>
                      </a:r>
                      <a:endParaRPr lang="en-GB" sz="2000" kern="1200">
                        <a:latin typeface="Aptos"/>
                        <a:ea typeface="Aptos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>
                          <a:latin typeface="Aptos"/>
                        </a:rPr>
                        <a:t>Median 40 days</a:t>
                      </a:r>
                      <a:endParaRPr lang="en-GB" sz="2000" kern="1200">
                        <a:latin typeface="Aptos"/>
                        <a:ea typeface="Aptos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>
                          <a:latin typeface="Aptos"/>
                        </a:rPr>
                        <a:t>Median 43 days</a:t>
                      </a:r>
                      <a:endParaRPr lang="en-GB" sz="2000" kern="1200">
                        <a:latin typeface="Aptos"/>
                        <a:ea typeface="Aptos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71853877"/>
                  </a:ext>
                </a:extLst>
              </a:tr>
              <a:tr h="549362"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>
                          <a:latin typeface="Aptos"/>
                        </a:rPr>
                        <a:t>N0 M0 disease</a:t>
                      </a:r>
                      <a:endParaRPr lang="en-GB" sz="2000" kern="1200">
                        <a:latin typeface="Aptos"/>
                        <a:ea typeface="Aptos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>
                          <a:latin typeface="Aptos"/>
                        </a:rPr>
                        <a:t>24/30 (80%)</a:t>
                      </a:r>
                      <a:endParaRPr lang="en-GB" sz="2000" kern="1200">
                        <a:latin typeface="Aptos"/>
                        <a:ea typeface="Aptos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>
                          <a:latin typeface="Aptos"/>
                        </a:rPr>
                        <a:t>25/33 (76%)</a:t>
                      </a:r>
                      <a:endParaRPr lang="en-GB" sz="2000" kern="1200">
                        <a:latin typeface="Aptos"/>
                        <a:ea typeface="Aptos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3043332"/>
                  </a:ext>
                </a:extLst>
              </a:tr>
              <a:tr h="549362"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>
                          <a:latin typeface="Aptos"/>
                        </a:rPr>
                        <a:t>No mention of NAC by MDT</a:t>
                      </a:r>
                      <a:endParaRPr lang="en-GB" sz="2000" kern="1200">
                        <a:latin typeface="Aptos"/>
                        <a:ea typeface="Aptos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>
                          <a:latin typeface="Aptos"/>
                        </a:rPr>
                        <a:t>12/30 (40%)</a:t>
                      </a:r>
                      <a:endParaRPr lang="en-GB" sz="2000" kern="1200">
                        <a:latin typeface="Aptos"/>
                        <a:ea typeface="Aptos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>
                          <a:latin typeface="Aptos"/>
                        </a:rPr>
                        <a:t>11/33 (33%)</a:t>
                      </a:r>
                      <a:endParaRPr lang="en-GB" sz="2000" kern="1200">
                        <a:latin typeface="Aptos"/>
                        <a:ea typeface="Aptos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55951230"/>
                  </a:ext>
                </a:extLst>
              </a:tr>
              <a:tr h="549362"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>
                          <a:latin typeface="Aptos"/>
                        </a:rPr>
                        <a:t>Radical cystectomy</a:t>
                      </a:r>
                      <a:endParaRPr lang="en-GB" sz="2000" kern="1200">
                        <a:latin typeface="Aptos"/>
                        <a:ea typeface="Aptos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>
                          <a:latin typeface="Aptos"/>
                        </a:rPr>
                        <a:t>12/30 (40%)</a:t>
                      </a:r>
                      <a:endParaRPr lang="en-GB" sz="2000" kern="1200">
                        <a:latin typeface="Aptos"/>
                        <a:ea typeface="Aptos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>
                          <a:latin typeface="Aptos"/>
                        </a:rPr>
                        <a:t>8/33 (24%)</a:t>
                      </a:r>
                      <a:endParaRPr lang="en-GB" sz="2000" kern="1200">
                        <a:latin typeface="Aptos"/>
                        <a:ea typeface="Aptos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42456652"/>
                  </a:ext>
                </a:extLst>
              </a:tr>
              <a:tr h="549362"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>
                          <a:latin typeface="Aptos"/>
                        </a:rPr>
                        <a:t>NAC received pre-cystectomy</a:t>
                      </a:r>
                      <a:endParaRPr lang="en-GB" sz="2000" kern="1200">
                        <a:latin typeface="Aptos"/>
                        <a:ea typeface="Aptos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>
                          <a:latin typeface="Aptos"/>
                        </a:rPr>
                        <a:t>4/12 (33%)</a:t>
                      </a:r>
                      <a:endParaRPr lang="en-GB" sz="2000" kern="1200">
                        <a:latin typeface="Aptos"/>
                        <a:ea typeface="Aptos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>
                          <a:latin typeface="Aptos"/>
                        </a:rPr>
                        <a:t>3/8 (38%)</a:t>
                      </a:r>
                      <a:endParaRPr lang="en-GB" sz="2000" kern="1200">
                        <a:latin typeface="Aptos"/>
                        <a:ea typeface="Aptos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90364467"/>
                  </a:ext>
                </a:extLst>
              </a:tr>
              <a:tr h="549362"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>
                          <a:latin typeface="Aptos"/>
                        </a:rPr>
                        <a:t>Time from referral to cystectomy</a:t>
                      </a:r>
                      <a:endParaRPr lang="en-GB" sz="2000" kern="1200">
                        <a:latin typeface="Aptos"/>
                        <a:ea typeface="Aptos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>
                          <a:latin typeface="Aptos"/>
                        </a:rPr>
                        <a:t>Median 160 days</a:t>
                      </a:r>
                      <a:endParaRPr lang="en-GB" sz="2000" kern="1200">
                        <a:latin typeface="Aptos"/>
                        <a:ea typeface="Aptos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>
                          <a:latin typeface="Aptos"/>
                        </a:rPr>
                        <a:t>Median 174 days</a:t>
                      </a:r>
                      <a:endParaRPr lang="en-GB" sz="2000" kern="1200">
                        <a:latin typeface="Aptos"/>
                        <a:ea typeface="Aptos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1963924"/>
                  </a:ext>
                </a:extLst>
              </a:tr>
              <a:tr h="549362"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>
                          <a:latin typeface="Aptos"/>
                        </a:rPr>
                        <a:t>No definitive treatment received</a:t>
                      </a:r>
                      <a:endParaRPr lang="en-GB" sz="2000" kern="1200">
                        <a:latin typeface="Aptos"/>
                        <a:ea typeface="Aptos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>
                          <a:latin typeface="Aptos"/>
                        </a:rPr>
                        <a:t>11/30 (37%)</a:t>
                      </a:r>
                      <a:endParaRPr lang="en-GB" sz="2000" kern="1200">
                        <a:latin typeface="Aptos"/>
                        <a:ea typeface="Aptos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>
                          <a:latin typeface="Aptos"/>
                        </a:rPr>
                        <a:t>7/33 (21%)</a:t>
                      </a:r>
                      <a:endParaRPr lang="en-GB" sz="2000" kern="1200">
                        <a:latin typeface="Aptos"/>
                        <a:ea typeface="Aptos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278285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B684D-F70F-0536-D908-3D7CE271862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1996" cy="1121228"/>
          </a:xfrm>
          <a:solidFill>
            <a:srgbClr val="002060"/>
          </a:solidFill>
        </p:spPr>
        <p:txBody>
          <a:bodyPr/>
          <a:lstStyle/>
          <a:p>
            <a:pPr lvl="0"/>
            <a:r>
              <a:rPr lang="en-GB">
                <a:solidFill>
                  <a:srgbClr val="FFFFFF"/>
                </a:solidFill>
              </a:rPr>
              <a:t>Introduction: MITRE</a:t>
            </a:r>
          </a:p>
        </p:txBody>
      </p:sp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48329D3F-C7B3-41A8-ED1B-4354ABCF6629}"/>
              </a:ext>
            </a:extLst>
          </p:cNvPr>
          <p:cNvGraphicFramePr>
            <a:graphicFrameLocks noGrp="1"/>
          </p:cNvGraphicFramePr>
          <p:nvPr/>
        </p:nvGraphicFramePr>
        <p:xfrm>
          <a:off x="966109" y="1621971"/>
          <a:ext cx="10259786" cy="4394896"/>
        </p:xfrm>
        <a:graphic>
          <a:graphicData uri="http://schemas.openxmlformats.org/drawingml/2006/table">
            <a:tbl>
              <a:tblPr firstRow="1" firstCol="1" bandRow="1">
                <a:effectLst/>
                <a:tableStyleId>{D7AC3CCA-C797-4891-BE02-D94E43425B78}</a:tableStyleId>
              </a:tblPr>
              <a:tblGrid>
                <a:gridCol w="4098130">
                  <a:extLst>
                    <a:ext uri="{9D8B030D-6E8A-4147-A177-3AD203B41FA5}">
                      <a16:colId xmlns:a16="http://schemas.microsoft.com/office/drawing/2014/main" val="2922292659"/>
                    </a:ext>
                  </a:extLst>
                </a:gridCol>
                <a:gridCol w="3080311">
                  <a:extLst>
                    <a:ext uri="{9D8B030D-6E8A-4147-A177-3AD203B41FA5}">
                      <a16:colId xmlns:a16="http://schemas.microsoft.com/office/drawing/2014/main" val="3319607022"/>
                    </a:ext>
                  </a:extLst>
                </a:gridCol>
                <a:gridCol w="3081345">
                  <a:extLst>
                    <a:ext uri="{9D8B030D-6E8A-4147-A177-3AD203B41FA5}">
                      <a16:colId xmlns:a16="http://schemas.microsoft.com/office/drawing/2014/main" val="1366913066"/>
                    </a:ext>
                  </a:extLst>
                </a:gridCol>
              </a:tblGrid>
              <a:tr h="549362"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2000" kern="1200">
                        <a:latin typeface="Aptos"/>
                        <a:ea typeface="Aptos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>
                          <a:latin typeface="Aptos"/>
                        </a:rPr>
                        <a:t>2019</a:t>
                      </a:r>
                      <a:endParaRPr lang="en-GB" sz="2000" kern="1200">
                        <a:latin typeface="Aptos"/>
                        <a:ea typeface="Aptos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>
                          <a:latin typeface="Aptos"/>
                        </a:rPr>
                        <a:t>2025</a:t>
                      </a:r>
                      <a:endParaRPr lang="en-GB" sz="2000" kern="1200">
                        <a:latin typeface="Aptos"/>
                        <a:ea typeface="Aptos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52780614"/>
                  </a:ext>
                </a:extLst>
              </a:tr>
              <a:tr h="549362"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>
                          <a:solidFill>
                            <a:srgbClr val="FF0000"/>
                          </a:solidFill>
                          <a:latin typeface="Aptos"/>
                        </a:rPr>
                        <a:t>Time from referral to TURBT</a:t>
                      </a:r>
                      <a:endParaRPr lang="en-GB" sz="2000" kern="1200">
                        <a:solidFill>
                          <a:srgbClr val="FF0000"/>
                        </a:solidFill>
                        <a:latin typeface="Aptos"/>
                        <a:ea typeface="Aptos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>
                          <a:solidFill>
                            <a:srgbClr val="FF0000"/>
                          </a:solidFill>
                          <a:latin typeface="Aptos"/>
                        </a:rPr>
                        <a:t>Median 40 days</a:t>
                      </a:r>
                      <a:endParaRPr lang="en-GB" sz="2000" kern="1200">
                        <a:solidFill>
                          <a:srgbClr val="FF0000"/>
                        </a:solidFill>
                        <a:latin typeface="Aptos"/>
                        <a:ea typeface="Aptos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>
                          <a:solidFill>
                            <a:srgbClr val="FF0000"/>
                          </a:solidFill>
                          <a:latin typeface="Aptos"/>
                        </a:rPr>
                        <a:t>Median 43 days</a:t>
                      </a:r>
                      <a:endParaRPr lang="en-GB" sz="2000" kern="1200">
                        <a:solidFill>
                          <a:srgbClr val="FF0000"/>
                        </a:solidFill>
                        <a:latin typeface="Aptos"/>
                        <a:ea typeface="Aptos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83572431"/>
                  </a:ext>
                </a:extLst>
              </a:tr>
              <a:tr h="549362"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>
                          <a:latin typeface="Aptos"/>
                        </a:rPr>
                        <a:t>N0 M0 disease</a:t>
                      </a:r>
                      <a:endParaRPr lang="en-GB" sz="2000" kern="1200">
                        <a:latin typeface="Aptos"/>
                        <a:ea typeface="Aptos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>
                          <a:latin typeface="Aptos"/>
                        </a:rPr>
                        <a:t>24/30 (80%)</a:t>
                      </a:r>
                      <a:endParaRPr lang="en-GB" sz="2000" kern="1200">
                        <a:latin typeface="Aptos"/>
                        <a:ea typeface="Aptos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>
                          <a:latin typeface="Aptos"/>
                        </a:rPr>
                        <a:t>25/33 (76%)</a:t>
                      </a:r>
                      <a:endParaRPr lang="en-GB" sz="2000" kern="1200">
                        <a:latin typeface="Aptos"/>
                        <a:ea typeface="Aptos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8739419"/>
                  </a:ext>
                </a:extLst>
              </a:tr>
              <a:tr h="549362"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>
                          <a:latin typeface="Aptos"/>
                        </a:rPr>
                        <a:t>No mention of NAC by MDT</a:t>
                      </a:r>
                      <a:endParaRPr lang="en-GB" sz="2000" kern="1200">
                        <a:latin typeface="Aptos"/>
                        <a:ea typeface="Aptos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>
                          <a:latin typeface="Aptos"/>
                        </a:rPr>
                        <a:t>12/30 (40%)</a:t>
                      </a:r>
                      <a:endParaRPr lang="en-GB" sz="2000" kern="1200">
                        <a:latin typeface="Aptos"/>
                        <a:ea typeface="Aptos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>
                          <a:latin typeface="Aptos"/>
                        </a:rPr>
                        <a:t>11/33 (33%)</a:t>
                      </a:r>
                      <a:endParaRPr lang="en-GB" sz="2000" kern="1200">
                        <a:latin typeface="Aptos"/>
                        <a:ea typeface="Aptos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66977265"/>
                  </a:ext>
                </a:extLst>
              </a:tr>
              <a:tr h="549362"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>
                          <a:latin typeface="Aptos"/>
                        </a:rPr>
                        <a:t>Radical cystectomy</a:t>
                      </a:r>
                      <a:endParaRPr lang="en-GB" sz="2000" kern="1200">
                        <a:latin typeface="Aptos"/>
                        <a:ea typeface="Aptos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>
                          <a:latin typeface="Aptos"/>
                        </a:rPr>
                        <a:t>12/30 (40%)</a:t>
                      </a:r>
                      <a:endParaRPr lang="en-GB" sz="2000" kern="1200">
                        <a:latin typeface="Aptos"/>
                        <a:ea typeface="Aptos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>
                          <a:latin typeface="Aptos"/>
                        </a:rPr>
                        <a:t>8/33 (24%)</a:t>
                      </a:r>
                      <a:endParaRPr lang="en-GB" sz="2000" kern="1200">
                        <a:latin typeface="Aptos"/>
                        <a:ea typeface="Aptos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64343619"/>
                  </a:ext>
                </a:extLst>
              </a:tr>
              <a:tr h="549362"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>
                          <a:latin typeface="Aptos"/>
                        </a:rPr>
                        <a:t>NAC received pre-cystectomy</a:t>
                      </a:r>
                      <a:endParaRPr lang="en-GB" sz="2000" kern="1200">
                        <a:latin typeface="Aptos"/>
                        <a:ea typeface="Aptos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>
                          <a:latin typeface="Aptos"/>
                        </a:rPr>
                        <a:t>4/12 (33%)</a:t>
                      </a:r>
                      <a:endParaRPr lang="en-GB" sz="2000" kern="1200">
                        <a:latin typeface="Aptos"/>
                        <a:ea typeface="Aptos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>
                          <a:latin typeface="Aptos"/>
                        </a:rPr>
                        <a:t>3/8 (38%)</a:t>
                      </a:r>
                      <a:endParaRPr lang="en-GB" sz="2000" kern="1200">
                        <a:latin typeface="Aptos"/>
                        <a:ea typeface="Aptos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2074981"/>
                  </a:ext>
                </a:extLst>
              </a:tr>
              <a:tr h="549362"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>
                          <a:solidFill>
                            <a:srgbClr val="FF0000"/>
                          </a:solidFill>
                          <a:latin typeface="Aptos"/>
                        </a:rPr>
                        <a:t>Time from referral to cystectomy</a:t>
                      </a:r>
                      <a:endParaRPr lang="en-GB" sz="2000" kern="1200">
                        <a:solidFill>
                          <a:srgbClr val="FF0000"/>
                        </a:solidFill>
                        <a:latin typeface="Aptos"/>
                        <a:ea typeface="Aptos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>
                          <a:solidFill>
                            <a:srgbClr val="FF0000"/>
                          </a:solidFill>
                          <a:latin typeface="Aptos"/>
                        </a:rPr>
                        <a:t>Median 160 days</a:t>
                      </a:r>
                      <a:endParaRPr lang="en-GB" sz="2000" kern="1200">
                        <a:solidFill>
                          <a:srgbClr val="FF0000"/>
                        </a:solidFill>
                        <a:latin typeface="Aptos"/>
                        <a:ea typeface="Aptos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>
                          <a:solidFill>
                            <a:srgbClr val="FF0000"/>
                          </a:solidFill>
                          <a:latin typeface="Aptos"/>
                        </a:rPr>
                        <a:t>Median 174 days</a:t>
                      </a:r>
                      <a:endParaRPr lang="en-GB" sz="2000" kern="1200">
                        <a:solidFill>
                          <a:srgbClr val="FF0000"/>
                        </a:solidFill>
                        <a:latin typeface="Aptos"/>
                        <a:ea typeface="Aptos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92217933"/>
                  </a:ext>
                </a:extLst>
              </a:tr>
              <a:tr h="549362"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>
                          <a:latin typeface="Aptos"/>
                        </a:rPr>
                        <a:t>No definitive treatment received</a:t>
                      </a:r>
                      <a:endParaRPr lang="en-GB" sz="2000" kern="1200">
                        <a:latin typeface="Aptos"/>
                        <a:ea typeface="Aptos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>
                          <a:latin typeface="Aptos"/>
                        </a:rPr>
                        <a:t>11/30 (37%)</a:t>
                      </a:r>
                      <a:endParaRPr lang="en-GB" sz="2000" kern="1200">
                        <a:latin typeface="Aptos"/>
                        <a:ea typeface="Aptos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200">
                          <a:latin typeface="Aptos"/>
                        </a:rPr>
                        <a:t>7/33 (21%)</a:t>
                      </a:r>
                      <a:endParaRPr lang="en-GB" sz="2000" kern="1200">
                        <a:latin typeface="Aptos"/>
                        <a:ea typeface="Aptos" pitchFamily="34"/>
                        <a:cs typeface="Times New Roman" pitchFamily="1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4068789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9FBC9-E238-3563-14F2-00F15E612B4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1996" cy="1121228"/>
          </a:xfrm>
          <a:solidFill>
            <a:srgbClr val="002060"/>
          </a:solidFill>
        </p:spPr>
        <p:txBody>
          <a:bodyPr/>
          <a:lstStyle/>
          <a:p>
            <a:pPr lvl="0"/>
            <a:r>
              <a:rPr lang="en-GB">
                <a:solidFill>
                  <a:srgbClr val="FFFFFF"/>
                </a:solidFill>
              </a:rPr>
              <a:t>Introduction: BladderPath trial</a:t>
            </a:r>
            <a:r>
              <a:rPr lang="en-GB" baseline="30000">
                <a:solidFill>
                  <a:srgbClr val="FFFFFF"/>
                </a:solidFill>
              </a:rPr>
              <a:t>1</a:t>
            </a:r>
            <a:endParaRPr lang="en-GB">
              <a:solidFill>
                <a:srgbClr val="FFFFFF"/>
              </a:solidFill>
            </a:endParaRP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AB17CDE4-9553-1F8C-C2B2-E1A2DD194708}"/>
              </a:ext>
            </a:extLst>
          </p:cNvPr>
          <p:cNvSpPr txBox="1"/>
          <p:nvPr/>
        </p:nvSpPr>
        <p:spPr>
          <a:xfrm>
            <a:off x="10047509" y="6281059"/>
            <a:ext cx="2144487" cy="40011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marR="0" lvl="0" indent="-4572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000" b="0" i="0" u="none" strike="noStrike" kern="1200" cap="none" spc="0" baseline="0">
                <a:solidFill>
                  <a:srgbClr val="215F9A"/>
                </a:solidFill>
                <a:uFillTx/>
                <a:latin typeface="Aptos"/>
              </a:rPr>
              <a:t>Bryan (2025)</a:t>
            </a:r>
          </a:p>
        </p:txBody>
      </p:sp>
      <p:sp>
        <p:nvSpPr>
          <p:cNvPr id="4" name="TextBox 5">
            <a:extLst>
              <a:ext uri="{FF2B5EF4-FFF2-40B4-BE49-F238E27FC236}">
                <a16:creationId xmlns:a16="http://schemas.microsoft.com/office/drawing/2014/main" id="{EDD89825-E4A5-217D-78D2-6FCC298AF8ED}"/>
              </a:ext>
            </a:extLst>
          </p:cNvPr>
          <p:cNvSpPr txBox="1"/>
          <p:nvPr/>
        </p:nvSpPr>
        <p:spPr>
          <a:xfrm>
            <a:off x="402774" y="1438872"/>
            <a:ext cx="11582403" cy="1437381"/>
          </a:xfrm>
          <a:prstGeom prst="rect">
            <a:avLst/>
          </a:prstGeom>
          <a:noFill/>
          <a:ln w="25402" cap="flat">
            <a:solidFill>
              <a:srgbClr val="215F9A"/>
            </a:solidFill>
            <a:prstDash val="solid"/>
            <a:miter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143 randomised</a:t>
            </a:r>
          </a:p>
          <a:p>
            <a:pPr marL="742950" marR="0" lvl="1" indent="-285750" algn="l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72 to Pathway 1 - TURBT-staged as per standard of care</a:t>
            </a:r>
          </a:p>
          <a:p>
            <a:pPr marL="742950" marR="0" lvl="1" indent="-285750" algn="l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71 to Pathway 2 - mpMRI-staged if suspected MIBC at flexible cystoscopy (after FC biopsy or urine cytology)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3502C-2B0C-6336-952A-B0D43A4983D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1996" cy="1121228"/>
          </a:xfrm>
          <a:solidFill>
            <a:srgbClr val="002060"/>
          </a:solidFill>
        </p:spPr>
        <p:txBody>
          <a:bodyPr/>
          <a:lstStyle/>
          <a:p>
            <a:pPr lvl="0"/>
            <a:r>
              <a:rPr lang="en-GB">
                <a:solidFill>
                  <a:srgbClr val="FFFFFF"/>
                </a:solidFill>
              </a:rPr>
              <a:t>Introduction: BladderPath trial</a:t>
            </a:r>
            <a:r>
              <a:rPr lang="en-GB" baseline="30000">
                <a:solidFill>
                  <a:srgbClr val="FFFFFF"/>
                </a:solidFill>
              </a:rPr>
              <a:t>1</a:t>
            </a:r>
            <a:endParaRPr lang="en-GB">
              <a:solidFill>
                <a:srgbClr val="FFFFFF"/>
              </a:solidFill>
            </a:endParaRP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865323DD-6253-371B-5A3F-6E59DB431A03}"/>
              </a:ext>
            </a:extLst>
          </p:cNvPr>
          <p:cNvSpPr txBox="1"/>
          <p:nvPr/>
        </p:nvSpPr>
        <p:spPr>
          <a:xfrm>
            <a:off x="10047509" y="6281059"/>
            <a:ext cx="2144487" cy="40011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marR="0" lvl="0" indent="-4572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000" b="0" i="0" u="none" strike="noStrike" kern="1200" cap="none" spc="0" baseline="0">
                <a:solidFill>
                  <a:srgbClr val="215F9A"/>
                </a:solidFill>
                <a:uFillTx/>
                <a:latin typeface="Aptos"/>
              </a:rPr>
              <a:t>Bryan (2025)</a:t>
            </a:r>
          </a:p>
        </p:txBody>
      </p:sp>
      <p:sp>
        <p:nvSpPr>
          <p:cNvPr id="4" name="TextBox 5">
            <a:extLst>
              <a:ext uri="{FF2B5EF4-FFF2-40B4-BE49-F238E27FC236}">
                <a16:creationId xmlns:a16="http://schemas.microsoft.com/office/drawing/2014/main" id="{29912980-F5FF-CA71-83F5-F16C1113E1F9}"/>
              </a:ext>
            </a:extLst>
          </p:cNvPr>
          <p:cNvSpPr txBox="1"/>
          <p:nvPr/>
        </p:nvSpPr>
        <p:spPr>
          <a:xfrm>
            <a:off x="402774" y="1438872"/>
            <a:ext cx="11582403" cy="1437381"/>
          </a:xfrm>
          <a:prstGeom prst="rect">
            <a:avLst/>
          </a:prstGeom>
          <a:noFill/>
          <a:ln w="25402" cap="flat">
            <a:solidFill>
              <a:srgbClr val="215F9A"/>
            </a:solidFill>
            <a:prstDash val="solid"/>
            <a:miter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143 randomised</a:t>
            </a:r>
          </a:p>
          <a:p>
            <a:pPr marL="742950" marR="0" lvl="1" indent="-285750" algn="l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72 to Pathway 1 - TURBT-staged as per standard of care</a:t>
            </a:r>
          </a:p>
          <a:p>
            <a:pPr marL="742950" marR="0" lvl="1" indent="-285750" algn="l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71 to Pathway 2 - mpMRI-staged if suspected MIBC at flexible cystoscopy (after FC biopsy or urine cytology)</a:t>
            </a:r>
          </a:p>
        </p:txBody>
      </p:sp>
      <p:sp>
        <p:nvSpPr>
          <p:cNvPr id="5" name="TextBox 2">
            <a:extLst>
              <a:ext uri="{FF2B5EF4-FFF2-40B4-BE49-F238E27FC236}">
                <a16:creationId xmlns:a16="http://schemas.microsoft.com/office/drawing/2014/main" id="{58856B4F-4D6F-6500-273D-7B56C4E1260C}"/>
              </a:ext>
            </a:extLst>
          </p:cNvPr>
          <p:cNvSpPr txBox="1"/>
          <p:nvPr/>
        </p:nvSpPr>
        <p:spPr>
          <a:xfrm>
            <a:off x="402774" y="3299054"/>
            <a:ext cx="11582403" cy="1021878"/>
          </a:xfrm>
          <a:prstGeom prst="rect">
            <a:avLst/>
          </a:prstGeom>
          <a:noFill/>
          <a:ln w="25402" cap="flat">
            <a:solidFill>
              <a:srgbClr val="215F9A"/>
            </a:solidFill>
            <a:prstDash val="solid"/>
            <a:miter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Primary outcome</a:t>
            </a:r>
          </a:p>
          <a:p>
            <a:pPr marL="0" marR="0" lvl="0" indent="0" algn="l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	Median time to correct treatment (TTCT) = </a:t>
            </a:r>
            <a:r>
              <a:rPr lang="en-GB" sz="1800" b="1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98 days Pathway 1 </a:t>
            </a: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vs </a:t>
            </a:r>
            <a:r>
              <a:rPr lang="en-GB" sz="1800" b="1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53 days Pathway 2 </a:t>
            </a: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(</a:t>
            </a:r>
            <a:r>
              <a:rPr lang="en-GB" sz="1800" b="0" i="1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P</a:t>
            </a: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 = 0.02)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712C9-5BEA-BF08-0971-623C8F4A300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1996" cy="1121228"/>
          </a:xfrm>
          <a:solidFill>
            <a:srgbClr val="002060"/>
          </a:solidFill>
        </p:spPr>
        <p:txBody>
          <a:bodyPr/>
          <a:lstStyle/>
          <a:p>
            <a:pPr lvl="0"/>
            <a:r>
              <a:rPr lang="en-GB">
                <a:solidFill>
                  <a:srgbClr val="FFFFFF"/>
                </a:solidFill>
              </a:rPr>
              <a:t>Introduction: BladderPath trial</a:t>
            </a:r>
            <a:r>
              <a:rPr lang="en-GB" baseline="30000">
                <a:solidFill>
                  <a:srgbClr val="FFFFFF"/>
                </a:solidFill>
              </a:rPr>
              <a:t>1</a:t>
            </a:r>
            <a:endParaRPr lang="en-GB">
              <a:solidFill>
                <a:srgbClr val="FFFFFF"/>
              </a:solidFill>
            </a:endParaRP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A78498C2-6CDE-0E3E-5CB3-0479990623DB}"/>
              </a:ext>
            </a:extLst>
          </p:cNvPr>
          <p:cNvSpPr txBox="1"/>
          <p:nvPr/>
        </p:nvSpPr>
        <p:spPr>
          <a:xfrm>
            <a:off x="10047509" y="6281059"/>
            <a:ext cx="2144487" cy="40011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marR="0" lvl="0" indent="-4572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000" b="0" i="0" u="none" strike="noStrike" kern="1200" cap="none" spc="0" baseline="0">
                <a:solidFill>
                  <a:srgbClr val="215F9A"/>
                </a:solidFill>
                <a:uFillTx/>
                <a:latin typeface="Aptos"/>
              </a:rPr>
              <a:t>Bryan (2025)</a:t>
            </a:r>
          </a:p>
        </p:txBody>
      </p:sp>
      <p:sp>
        <p:nvSpPr>
          <p:cNvPr id="4" name="TextBox 5">
            <a:extLst>
              <a:ext uri="{FF2B5EF4-FFF2-40B4-BE49-F238E27FC236}">
                <a16:creationId xmlns:a16="http://schemas.microsoft.com/office/drawing/2014/main" id="{53D1C30D-ED7F-4C63-55AE-4997EF088C94}"/>
              </a:ext>
            </a:extLst>
          </p:cNvPr>
          <p:cNvSpPr txBox="1"/>
          <p:nvPr/>
        </p:nvSpPr>
        <p:spPr>
          <a:xfrm>
            <a:off x="402774" y="1438872"/>
            <a:ext cx="11582403" cy="1437381"/>
          </a:xfrm>
          <a:prstGeom prst="rect">
            <a:avLst/>
          </a:prstGeom>
          <a:noFill/>
          <a:ln w="25402" cap="flat">
            <a:solidFill>
              <a:srgbClr val="215F9A"/>
            </a:solidFill>
            <a:prstDash val="solid"/>
            <a:miter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143 randomised</a:t>
            </a:r>
          </a:p>
          <a:p>
            <a:pPr marL="742950" marR="0" lvl="1" indent="-285750" algn="l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72 to Pathway 1 - TURBT-staged as per standard of care</a:t>
            </a:r>
          </a:p>
          <a:p>
            <a:pPr marL="742950" marR="0" lvl="1" indent="-285750" algn="l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71 to Pathway 2 - mpMRI-staged if suspected MIBC at flexible cystoscopy (after FC biopsy or urine cytology)</a:t>
            </a:r>
          </a:p>
        </p:txBody>
      </p:sp>
      <p:sp>
        <p:nvSpPr>
          <p:cNvPr id="5" name="TextBox 2">
            <a:extLst>
              <a:ext uri="{FF2B5EF4-FFF2-40B4-BE49-F238E27FC236}">
                <a16:creationId xmlns:a16="http://schemas.microsoft.com/office/drawing/2014/main" id="{863807AF-D319-EF12-D048-3E3E543ECDCD}"/>
              </a:ext>
            </a:extLst>
          </p:cNvPr>
          <p:cNvSpPr txBox="1"/>
          <p:nvPr/>
        </p:nvSpPr>
        <p:spPr>
          <a:xfrm>
            <a:off x="402774" y="3293101"/>
            <a:ext cx="11582403" cy="1021878"/>
          </a:xfrm>
          <a:prstGeom prst="rect">
            <a:avLst/>
          </a:prstGeom>
          <a:noFill/>
          <a:ln w="25402" cap="flat">
            <a:solidFill>
              <a:srgbClr val="215F9A"/>
            </a:solidFill>
            <a:prstDash val="solid"/>
            <a:miter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Primary outcome</a:t>
            </a:r>
          </a:p>
          <a:p>
            <a:pPr marL="0" marR="0" lvl="0" indent="0" algn="l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	Median time to correct treatment (TTCT) = </a:t>
            </a:r>
            <a:r>
              <a:rPr lang="en-GB" sz="1800" b="1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98 days Pathway 1 </a:t>
            </a: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vs </a:t>
            </a:r>
            <a:r>
              <a:rPr lang="en-GB" sz="1800" b="1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53 days Pathway 2 </a:t>
            </a: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(</a:t>
            </a:r>
            <a:r>
              <a:rPr lang="en-GB" sz="1800" b="0" i="1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P</a:t>
            </a: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 = 0.02)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7249E40F-6A0B-BCCF-1AD4-15CEE4652E9F}"/>
              </a:ext>
            </a:extLst>
          </p:cNvPr>
          <p:cNvSpPr txBox="1"/>
          <p:nvPr/>
        </p:nvSpPr>
        <p:spPr>
          <a:xfrm>
            <a:off x="402774" y="4731827"/>
            <a:ext cx="11582403" cy="1021878"/>
          </a:xfrm>
          <a:prstGeom prst="rect">
            <a:avLst/>
          </a:prstGeom>
          <a:noFill/>
          <a:ln w="25402" cap="flat">
            <a:solidFill>
              <a:srgbClr val="215F9A"/>
            </a:solidFill>
            <a:prstDash val="solid"/>
            <a:miter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Secondary</a:t>
            </a: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 </a:t>
            </a:r>
            <a:r>
              <a:rPr lang="en-GB" sz="2400" b="1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outcome</a:t>
            </a:r>
          </a:p>
          <a:p>
            <a:pPr marL="0" marR="0" lvl="0" indent="0" algn="l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	No difference in TTCT for patients with suspected NMIBC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21A1F5-F579-EAE1-CC03-78C74BE7EEC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1996" cy="1121228"/>
          </a:xfrm>
          <a:solidFill>
            <a:srgbClr val="002060"/>
          </a:solidFill>
        </p:spPr>
        <p:txBody>
          <a:bodyPr/>
          <a:lstStyle/>
          <a:p>
            <a:pPr lvl="0"/>
            <a:r>
              <a:rPr lang="en-GB">
                <a:solidFill>
                  <a:srgbClr val="FFFFFF"/>
                </a:solidFill>
              </a:rPr>
              <a:t>Aims</a:t>
            </a:r>
          </a:p>
        </p:txBody>
      </p:sp>
      <p:sp>
        <p:nvSpPr>
          <p:cNvPr id="3" name="TextBox 6">
            <a:extLst>
              <a:ext uri="{FF2B5EF4-FFF2-40B4-BE49-F238E27FC236}">
                <a16:creationId xmlns:a16="http://schemas.microsoft.com/office/drawing/2014/main" id="{33C36CA2-850D-95FC-68E6-33C600197B5F}"/>
              </a:ext>
            </a:extLst>
          </p:cNvPr>
          <p:cNvSpPr txBox="1"/>
          <p:nvPr/>
        </p:nvSpPr>
        <p:spPr>
          <a:xfrm>
            <a:off x="484412" y="1426025"/>
            <a:ext cx="11223171" cy="322454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3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Multicentre regional audit of the haematuria pathway in the South West</a:t>
            </a:r>
          </a:p>
          <a:p>
            <a:pPr marL="742950" marR="0" lvl="0" indent="-742950" algn="l" defTabSz="914400" rtl="0" fontAlgn="auto" hangingPunct="1">
              <a:lnSpc>
                <a:spcPct val="3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ptos Display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To assess time to definitive treatment in patients with suspected MIBC</a:t>
            </a:r>
          </a:p>
          <a:p>
            <a:pPr marL="742950" marR="0" lvl="0" indent="-742950" algn="l" defTabSz="914400" rtl="0" fontAlgn="auto" hangingPunct="1">
              <a:lnSpc>
                <a:spcPct val="3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ptos Display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To evaluate feasibility of introducing mpMRI in the bladder cancer pathway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0F4DF-BEA8-C4A8-6958-C7C0F289744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1996" cy="1121228"/>
          </a:xfrm>
          <a:solidFill>
            <a:srgbClr val="002060"/>
          </a:solidFill>
        </p:spPr>
        <p:txBody>
          <a:bodyPr/>
          <a:lstStyle/>
          <a:p>
            <a:pPr lvl="0"/>
            <a:r>
              <a:rPr lang="en-GB">
                <a:solidFill>
                  <a:srgbClr val="FFFFFF"/>
                </a:solidFill>
              </a:rPr>
              <a:t>Methods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852FFE-3B0A-908F-D14A-EA4193855C76}"/>
              </a:ext>
            </a:extLst>
          </p:cNvPr>
          <p:cNvSpPr txBox="1"/>
          <p:nvPr/>
        </p:nvSpPr>
        <p:spPr>
          <a:xfrm>
            <a:off x="664028" y="1883225"/>
            <a:ext cx="9873343" cy="391703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l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Participating centres = Bristol, Bath, Cheltenham, Swindon, Taunton</a:t>
            </a:r>
          </a:p>
          <a:p>
            <a:pPr marL="0" marR="0" lvl="0" indent="0" algn="l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2400" b="0" i="0" u="none" strike="noStrike" kern="1200" cap="none" spc="0" baseline="0">
              <a:solidFill>
                <a:srgbClr val="000000"/>
              </a:solidFill>
              <a:uFillTx/>
              <a:latin typeface="Aptos"/>
            </a:endParaRPr>
          </a:p>
          <a:p>
            <a:pPr marL="285750" marR="0" lvl="0" indent="-285750" algn="l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Retrospective review of all patients referred on faster diagnostic pathway with suspected bladder cancer (1</a:t>
            </a:r>
            <a:r>
              <a:rPr lang="en-GB" sz="2400" b="0" i="0" u="none" strike="noStrike" kern="1200" cap="none" spc="0" baseline="30000">
                <a:solidFill>
                  <a:srgbClr val="000000"/>
                </a:solidFill>
                <a:uFillTx/>
                <a:latin typeface="Aptos"/>
              </a:rPr>
              <a:t>st</a:t>
            </a:r>
            <a:r>
              <a:rPr lang="en-GB" sz="24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 January – 30</a:t>
            </a:r>
            <a:r>
              <a:rPr lang="en-GB" sz="2400" b="0" i="0" u="none" strike="noStrike" kern="1200" cap="none" spc="0" baseline="30000">
                <a:solidFill>
                  <a:srgbClr val="000000"/>
                </a:solidFill>
                <a:uFillTx/>
                <a:latin typeface="Aptos"/>
              </a:rPr>
              <a:t>th</a:t>
            </a:r>
            <a:r>
              <a:rPr lang="en-GB" sz="24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 April 2025)</a:t>
            </a:r>
          </a:p>
          <a:p>
            <a:pPr marL="0" marR="0" lvl="0" indent="0" algn="l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2400" b="0" i="0" u="none" strike="noStrike" kern="1200" cap="none" spc="0" baseline="0">
              <a:solidFill>
                <a:srgbClr val="000000"/>
              </a:solidFill>
              <a:uFillTx/>
              <a:latin typeface="Aptos"/>
            </a:endParaRPr>
          </a:p>
          <a:p>
            <a:pPr marL="285750" marR="0" lvl="0" indent="-285750" algn="l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Data collected to evaluate appearance at flexible cystoscopy and time from referral to critical time-points on the bladder cancer pathway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758BEBCE60E1C4C87B869C7C38C0B3D" ma:contentTypeVersion="11" ma:contentTypeDescription="Create a new document." ma:contentTypeScope="" ma:versionID="57a745c2831ca74bcbd310a7117c2cfc">
  <xsd:schema xmlns:xsd="http://www.w3.org/2001/XMLSchema" xmlns:xs="http://www.w3.org/2001/XMLSchema" xmlns:p="http://schemas.microsoft.com/office/2006/metadata/properties" xmlns:ns2="28f492b9-0e1d-4676-9635-78fd8c5ab9d8" xmlns:ns3="d77f7b61-7249-402e-9088-bb30bc752eb7" targetNamespace="http://schemas.microsoft.com/office/2006/metadata/properties" ma:root="true" ma:fieldsID="39cba77ebfacbff92d2a4acd8e0ea4b7" ns2:_="" ns3:_="">
    <xsd:import namespace="28f492b9-0e1d-4676-9635-78fd8c5ab9d8"/>
    <xsd:import namespace="d77f7b61-7249-402e-9088-bb30bc752e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f492b9-0e1d-4676-9635-78fd8c5ab9d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e73e9af6-01d4-423d-8bd2-cf099f328a0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7f7b61-7249-402e-9088-bb30bc752eb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1c4ca98-7b55-4fcc-b8e5-81239fe53638}" ma:internalName="TaxCatchAll" ma:showField="CatchAllData" ma:web="d77f7b61-7249-402e-9088-bb30bc752eb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77f7b61-7249-402e-9088-bb30bc752eb7" xsi:nil="true"/>
    <lcf76f155ced4ddcb4097134ff3c332f xmlns="28f492b9-0e1d-4676-9635-78fd8c5ab9d8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1360026-E3CE-49AF-A13D-4C714BC6EC2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8f492b9-0e1d-4676-9635-78fd8c5ab9d8"/>
    <ds:schemaRef ds:uri="d77f7b61-7249-402e-9088-bb30bc752e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108D3BF-6FDB-450F-B115-498AD709111B}">
  <ds:schemaRefs>
    <ds:schemaRef ds:uri="http://schemas.microsoft.com/office/2006/metadata/properties"/>
    <ds:schemaRef ds:uri="http://schemas.microsoft.com/office/infopath/2007/PartnerControls"/>
    <ds:schemaRef ds:uri="d77f7b61-7249-402e-9088-bb30bc752eb7"/>
    <ds:schemaRef ds:uri="28f492b9-0e1d-4676-9635-78fd8c5ab9d8"/>
  </ds:schemaRefs>
</ds:datastoreItem>
</file>

<file path=customXml/itemProps3.xml><?xml version="1.0" encoding="utf-8"?>
<ds:datastoreItem xmlns:ds="http://schemas.openxmlformats.org/officeDocument/2006/customXml" ds:itemID="{591620B9-314B-437B-A5CE-3865265F9CC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496</TotalTime>
  <Words>961</Words>
  <Application>Microsoft Office PowerPoint</Application>
  <PresentationFormat>Widescreen</PresentationFormat>
  <Paragraphs>191</Paragraphs>
  <Slides>17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Aptos</vt:lpstr>
      <vt:lpstr>Aptos Display</vt:lpstr>
      <vt:lpstr>Arial</vt:lpstr>
      <vt:lpstr>Calibri</vt:lpstr>
      <vt:lpstr>Office Theme</vt:lpstr>
      <vt:lpstr>PowerPoint Presentation</vt:lpstr>
      <vt:lpstr>Introduction</vt:lpstr>
      <vt:lpstr>Introduction: MITRE</vt:lpstr>
      <vt:lpstr>Introduction: MITRE</vt:lpstr>
      <vt:lpstr>Introduction: BladderPath trial1</vt:lpstr>
      <vt:lpstr>Introduction: BladderPath trial1</vt:lpstr>
      <vt:lpstr>Introduction: BladderPath trial1</vt:lpstr>
      <vt:lpstr>Aims</vt:lpstr>
      <vt:lpstr>Methods</vt:lpstr>
      <vt:lpstr>Results: study sample 1st January – 30th April 2025</vt:lpstr>
      <vt:lpstr>Results: patient demographics</vt:lpstr>
      <vt:lpstr>Results: abnormal flexible cystoscopy findings           n=571/1944 (29%)</vt:lpstr>
      <vt:lpstr>Results: pathology for suspected MIBC</vt:lpstr>
      <vt:lpstr>Results: total cohort MIBC</vt:lpstr>
      <vt:lpstr>Results: pathway</vt:lpstr>
      <vt:lpstr>Conclusions</vt:lpstr>
      <vt:lpstr>Acknowledgements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 Malik</dc:creator>
  <cp:lastModifiedBy>Helen Dunderdale</cp:lastModifiedBy>
  <cp:revision>9</cp:revision>
  <dcterms:created xsi:type="dcterms:W3CDTF">2026-01-28T04:54:56Z</dcterms:created>
  <dcterms:modified xsi:type="dcterms:W3CDTF">2026-01-29T12:29:17Z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0x0101004758BEBCE60E1C4C87B869C7C38C0B3D</vt:lpwstr>
  </property>
  <property fmtid="{D5CDD505-2E9C-101B-9397-08002B2CF9AE}" pid="3" name="MediaServiceImageTags">
    <vt:lpwstr/>
  </property>
</Properties>
</file>