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6"/>
  </p:notesMasterIdLst>
  <p:sldIdLst>
    <p:sldId id="256" r:id="rId6"/>
    <p:sldId id="268" r:id="rId7"/>
    <p:sldId id="5358" r:id="rId8"/>
    <p:sldId id="2147473541" r:id="rId9"/>
    <p:sldId id="2147473542" r:id="rId10"/>
    <p:sldId id="2147473543" r:id="rId11"/>
    <p:sldId id="2147483133" r:id="rId12"/>
    <p:sldId id="2147483130" r:id="rId13"/>
    <p:sldId id="2147483132" r:id="rId14"/>
    <p:sldId id="270" r:id="rId15"/>
    <p:sldId id="2147483138" r:id="rId16"/>
    <p:sldId id="271" r:id="rId17"/>
    <p:sldId id="274" r:id="rId18"/>
    <p:sldId id="2147483135" r:id="rId19"/>
    <p:sldId id="275" r:id="rId20"/>
    <p:sldId id="2147483137" r:id="rId21"/>
    <p:sldId id="2147483136" r:id="rId22"/>
    <p:sldId id="2147483139" r:id="rId23"/>
    <p:sldId id="2147483140" r:id="rId24"/>
    <p:sldId id="2147483141" r:id="rId25"/>
  </p:sldIdLst>
  <p:sldSz cx="18288000" cy="10287000"/>
  <p:notesSz cx="6858000" cy="9144000"/>
  <p:embeddedFontLst>
    <p:embeddedFont>
      <p:font typeface="Dreaming Outloud Pro" panose="03050502040302030504" pitchFamily="66"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9CE49-4732-61E3-DA7C-0C5580EEA952}" name="Funmilayo Oladipo" initials="FO" userId="S::funmilayo.oladipo@nbt.nhs.uk::93f18b65-ca92-4c7e-962b-bc5e24718f4a" providerId="AD"/>
  <p188:author id="{EC684B59-3E8C-B2C8-04A2-CC15FB62EF8F}" name="Nicola Gowen" initials="NG" userId="S::Nicola.Gowen@nbt.nhs.uk::dabf2112-6c23-43cf-bc3d-7a67ab8b94ca" providerId="AD"/>
  <p188:author id="{8A3C6EAB-EB76-0ABA-3D5F-BC6B25E8B36A}" name="Nicola Gowen" initials="NG" userId="S::nicola.gowen@nbt.nhs.uk::dabf2112-6c23-43cf-bc3d-7a67ab8b94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8B00"/>
    <a:srgbClr val="62B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A5E293-7ED8-4E1B-BA30-0A33E8604281}" v="9" dt="2026-01-29T08:03:55.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61" autoAdjust="0"/>
  </p:normalViewPr>
  <p:slideViewPr>
    <p:cSldViewPr snapToGrid="0">
      <p:cViewPr varScale="1">
        <p:scale>
          <a:sx n="45" d="100"/>
          <a:sy n="45" d="100"/>
        </p:scale>
        <p:origin x="123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41A70D97-1250-4EFB-9735-E8AB7B74CC03}"/>
    <pc:docChg chg="modShowInfo">
      <pc:chgData name="Helen Dunderdale" userId="18a57383-fa13-4764-88a8-9272bfc7f4aa" providerId="ADAL" clId="{41A70D97-1250-4EFB-9735-E8AB7B74CC03}" dt="2026-01-29T12:28:55.564" v="0" actId="2744"/>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C957CB-6BF4-40E6-8CFE-B0F01CD174C7}" type="doc">
      <dgm:prSet loTypeId="urn:microsoft.com/office/officeart/2005/8/layout/chevron1" loCatId="process" qsTypeId="urn:microsoft.com/office/officeart/2005/8/quickstyle/simple1" qsCatId="simple" csTypeId="urn:microsoft.com/office/officeart/2005/8/colors/accent4_2" csCatId="accent4" phldr="1"/>
      <dgm:spPr/>
    </dgm:pt>
    <dgm:pt modelId="{113C345D-7473-4F62-A306-041951CA3772}">
      <dgm:prSet phldrT="[Text]"/>
      <dgm:spPr/>
      <dgm:t>
        <a:bodyPr/>
        <a:lstStyle/>
        <a:p>
          <a:r>
            <a:rPr lang="en-GB" dirty="0"/>
            <a:t>Day 0-2</a:t>
          </a:r>
        </a:p>
      </dgm:t>
    </dgm:pt>
    <dgm:pt modelId="{6E33CAA2-F60D-4121-BFD4-C7AB28861DBF}" type="parTrans" cxnId="{30D5A964-74B0-4BE6-931B-C8FC52E89CCA}">
      <dgm:prSet/>
      <dgm:spPr/>
      <dgm:t>
        <a:bodyPr/>
        <a:lstStyle/>
        <a:p>
          <a:endParaRPr lang="en-GB"/>
        </a:p>
      </dgm:t>
    </dgm:pt>
    <dgm:pt modelId="{28064386-F8E2-4390-AD01-6A5893CE9CF9}" type="sibTrans" cxnId="{30D5A964-74B0-4BE6-931B-C8FC52E89CCA}">
      <dgm:prSet/>
      <dgm:spPr/>
      <dgm:t>
        <a:bodyPr/>
        <a:lstStyle/>
        <a:p>
          <a:endParaRPr lang="en-GB"/>
        </a:p>
      </dgm:t>
    </dgm:pt>
    <dgm:pt modelId="{ADEFD7CC-6B3C-4BB4-80E8-B5F773235A70}">
      <dgm:prSet phldrT="[Text]"/>
      <dgm:spPr/>
      <dgm:t>
        <a:bodyPr/>
        <a:lstStyle/>
        <a:p>
          <a:r>
            <a:rPr lang="en-GB" dirty="0"/>
            <a:t>Day 2-10</a:t>
          </a:r>
        </a:p>
      </dgm:t>
    </dgm:pt>
    <dgm:pt modelId="{8D4E19F6-C092-474B-919D-A5E7A5E7E2E6}" type="parTrans" cxnId="{E617B761-28DB-4B15-B280-0E8C1F183363}">
      <dgm:prSet/>
      <dgm:spPr/>
      <dgm:t>
        <a:bodyPr/>
        <a:lstStyle/>
        <a:p>
          <a:endParaRPr lang="en-GB"/>
        </a:p>
      </dgm:t>
    </dgm:pt>
    <dgm:pt modelId="{5D247F12-C121-4998-8FAE-BDB8DFBC0EAA}" type="sibTrans" cxnId="{E617B761-28DB-4B15-B280-0E8C1F183363}">
      <dgm:prSet/>
      <dgm:spPr/>
      <dgm:t>
        <a:bodyPr/>
        <a:lstStyle/>
        <a:p>
          <a:endParaRPr lang="en-GB"/>
        </a:p>
      </dgm:t>
    </dgm:pt>
    <dgm:pt modelId="{F30E64D0-0C3A-4905-8811-3AC358C7C515}">
      <dgm:prSet phldrT="[Text]"/>
      <dgm:spPr/>
      <dgm:t>
        <a:bodyPr/>
        <a:lstStyle/>
        <a:p>
          <a:r>
            <a:rPr lang="en-GB" dirty="0"/>
            <a:t>Day 20</a:t>
          </a:r>
        </a:p>
      </dgm:t>
    </dgm:pt>
    <dgm:pt modelId="{036066E9-2C9D-403D-B315-9BBF5604862D}" type="parTrans" cxnId="{98E37E5D-3986-4368-B0BA-D127285AC27B}">
      <dgm:prSet/>
      <dgm:spPr/>
      <dgm:t>
        <a:bodyPr/>
        <a:lstStyle/>
        <a:p>
          <a:endParaRPr lang="en-GB"/>
        </a:p>
      </dgm:t>
    </dgm:pt>
    <dgm:pt modelId="{93A04F4B-0789-4BE7-B2F1-045CBC5E4217}" type="sibTrans" cxnId="{98E37E5D-3986-4368-B0BA-D127285AC27B}">
      <dgm:prSet/>
      <dgm:spPr/>
      <dgm:t>
        <a:bodyPr/>
        <a:lstStyle/>
        <a:p>
          <a:endParaRPr lang="en-GB"/>
        </a:p>
      </dgm:t>
    </dgm:pt>
    <dgm:pt modelId="{29AC109E-64D7-4BD0-9EBC-F409347F7613}">
      <dgm:prSet phldrT="[Text]"/>
      <dgm:spPr/>
      <dgm:t>
        <a:bodyPr/>
        <a:lstStyle/>
        <a:p>
          <a:r>
            <a:rPr lang="en-GB"/>
            <a:t>Day 25/26</a:t>
          </a:r>
        </a:p>
      </dgm:t>
    </dgm:pt>
    <dgm:pt modelId="{1977F60C-98EF-4BC7-BA65-BEB34BEAEA75}" type="parTrans" cxnId="{CEEF9B8B-D516-4C29-A9B8-187DCCDEB817}">
      <dgm:prSet/>
      <dgm:spPr/>
      <dgm:t>
        <a:bodyPr/>
        <a:lstStyle/>
        <a:p>
          <a:endParaRPr lang="en-GB"/>
        </a:p>
      </dgm:t>
    </dgm:pt>
    <dgm:pt modelId="{C6188EC0-D30F-4FE3-A196-159BC848847D}" type="sibTrans" cxnId="{CEEF9B8B-D516-4C29-A9B8-187DCCDEB817}">
      <dgm:prSet/>
      <dgm:spPr/>
      <dgm:t>
        <a:bodyPr/>
        <a:lstStyle/>
        <a:p>
          <a:endParaRPr lang="en-GB"/>
        </a:p>
      </dgm:t>
    </dgm:pt>
    <dgm:pt modelId="{7C0FACFF-F713-49CB-A57F-D4E3FDBBA225}" type="pres">
      <dgm:prSet presAssocID="{C9C957CB-6BF4-40E6-8CFE-B0F01CD174C7}" presName="Name0" presStyleCnt="0">
        <dgm:presLayoutVars>
          <dgm:dir/>
          <dgm:animLvl val="lvl"/>
          <dgm:resizeHandles val="exact"/>
        </dgm:presLayoutVars>
      </dgm:prSet>
      <dgm:spPr/>
    </dgm:pt>
    <dgm:pt modelId="{9147ED67-6BC1-41F6-9FD2-B856AADFEAAF}" type="pres">
      <dgm:prSet presAssocID="{113C345D-7473-4F62-A306-041951CA3772}" presName="parTxOnly" presStyleLbl="node1" presStyleIdx="0" presStyleCnt="4" custLinFactNeighborX="-251" custLinFactNeighborY="4191">
        <dgm:presLayoutVars>
          <dgm:chMax val="0"/>
          <dgm:chPref val="0"/>
          <dgm:bulletEnabled val="1"/>
        </dgm:presLayoutVars>
      </dgm:prSet>
      <dgm:spPr/>
    </dgm:pt>
    <dgm:pt modelId="{C426C099-5DC1-488C-A71E-BA1BC3B3164B}" type="pres">
      <dgm:prSet presAssocID="{28064386-F8E2-4390-AD01-6A5893CE9CF9}" presName="parTxOnlySpace" presStyleCnt="0"/>
      <dgm:spPr/>
    </dgm:pt>
    <dgm:pt modelId="{3E520E7B-890D-47C5-83C3-DE64FA169281}" type="pres">
      <dgm:prSet presAssocID="{ADEFD7CC-6B3C-4BB4-80E8-B5F773235A70}" presName="parTxOnly" presStyleLbl="node1" presStyleIdx="1" presStyleCnt="4" custScaleX="143004" custLinFactNeighborX="-13467" custLinFactNeighborY="4530">
        <dgm:presLayoutVars>
          <dgm:chMax val="0"/>
          <dgm:chPref val="0"/>
          <dgm:bulletEnabled val="1"/>
        </dgm:presLayoutVars>
      </dgm:prSet>
      <dgm:spPr/>
    </dgm:pt>
    <dgm:pt modelId="{90A2870D-EC1F-4F13-8EEB-355EAC1DE568}" type="pres">
      <dgm:prSet presAssocID="{5D247F12-C121-4998-8FAE-BDB8DFBC0EAA}" presName="parTxOnlySpace" presStyleCnt="0"/>
      <dgm:spPr/>
    </dgm:pt>
    <dgm:pt modelId="{C7BD56A8-0600-4015-AB58-8AB415076612}" type="pres">
      <dgm:prSet presAssocID="{F30E64D0-0C3A-4905-8811-3AC358C7C515}" presName="parTxOnly" presStyleLbl="node1" presStyleIdx="2" presStyleCnt="4">
        <dgm:presLayoutVars>
          <dgm:chMax val="0"/>
          <dgm:chPref val="0"/>
          <dgm:bulletEnabled val="1"/>
        </dgm:presLayoutVars>
      </dgm:prSet>
      <dgm:spPr/>
    </dgm:pt>
    <dgm:pt modelId="{FCC6DBCC-6CE3-46BF-B845-12E3FEB9796E}" type="pres">
      <dgm:prSet presAssocID="{93A04F4B-0789-4BE7-B2F1-045CBC5E4217}" presName="parTxOnlySpace" presStyleCnt="0"/>
      <dgm:spPr/>
    </dgm:pt>
    <dgm:pt modelId="{4689872E-9573-4B1C-B966-48A28B102FC4}" type="pres">
      <dgm:prSet presAssocID="{29AC109E-64D7-4BD0-9EBC-F409347F7613}" presName="parTxOnly" presStyleLbl="node1" presStyleIdx="3" presStyleCnt="4">
        <dgm:presLayoutVars>
          <dgm:chMax val="0"/>
          <dgm:chPref val="0"/>
          <dgm:bulletEnabled val="1"/>
        </dgm:presLayoutVars>
      </dgm:prSet>
      <dgm:spPr/>
    </dgm:pt>
  </dgm:ptLst>
  <dgm:cxnLst>
    <dgm:cxn modelId="{3A19550E-FA1A-48E2-868E-C06B9279E1DB}" type="presOf" srcId="{ADEFD7CC-6B3C-4BB4-80E8-B5F773235A70}" destId="{3E520E7B-890D-47C5-83C3-DE64FA169281}" srcOrd="0" destOrd="0" presId="urn:microsoft.com/office/officeart/2005/8/layout/chevron1"/>
    <dgm:cxn modelId="{8E890F21-D211-4F57-A403-DC301E03A24B}" type="presOf" srcId="{C9C957CB-6BF4-40E6-8CFE-B0F01CD174C7}" destId="{7C0FACFF-F713-49CB-A57F-D4E3FDBBA225}" srcOrd="0" destOrd="0" presId="urn:microsoft.com/office/officeart/2005/8/layout/chevron1"/>
    <dgm:cxn modelId="{4418D75B-534B-4BA1-AAE4-8182C43971BC}" type="presOf" srcId="{29AC109E-64D7-4BD0-9EBC-F409347F7613}" destId="{4689872E-9573-4B1C-B966-48A28B102FC4}" srcOrd="0" destOrd="0" presId="urn:microsoft.com/office/officeart/2005/8/layout/chevron1"/>
    <dgm:cxn modelId="{98E37E5D-3986-4368-B0BA-D127285AC27B}" srcId="{C9C957CB-6BF4-40E6-8CFE-B0F01CD174C7}" destId="{F30E64D0-0C3A-4905-8811-3AC358C7C515}" srcOrd="2" destOrd="0" parTransId="{036066E9-2C9D-403D-B315-9BBF5604862D}" sibTransId="{93A04F4B-0789-4BE7-B2F1-045CBC5E4217}"/>
    <dgm:cxn modelId="{E617B761-28DB-4B15-B280-0E8C1F183363}" srcId="{C9C957CB-6BF4-40E6-8CFE-B0F01CD174C7}" destId="{ADEFD7CC-6B3C-4BB4-80E8-B5F773235A70}" srcOrd="1" destOrd="0" parTransId="{8D4E19F6-C092-474B-919D-A5E7A5E7E2E6}" sibTransId="{5D247F12-C121-4998-8FAE-BDB8DFBC0EAA}"/>
    <dgm:cxn modelId="{30D5A964-74B0-4BE6-931B-C8FC52E89CCA}" srcId="{C9C957CB-6BF4-40E6-8CFE-B0F01CD174C7}" destId="{113C345D-7473-4F62-A306-041951CA3772}" srcOrd="0" destOrd="0" parTransId="{6E33CAA2-F60D-4121-BFD4-C7AB28861DBF}" sibTransId="{28064386-F8E2-4390-AD01-6A5893CE9CF9}"/>
    <dgm:cxn modelId="{DC7B6E74-51DE-4455-B186-558AFA0B0EFE}" type="presOf" srcId="{113C345D-7473-4F62-A306-041951CA3772}" destId="{9147ED67-6BC1-41F6-9FD2-B856AADFEAAF}" srcOrd="0" destOrd="0" presId="urn:microsoft.com/office/officeart/2005/8/layout/chevron1"/>
    <dgm:cxn modelId="{7DDB1F8A-4D7A-4325-A2C1-D8F3B0E3777E}" type="presOf" srcId="{F30E64D0-0C3A-4905-8811-3AC358C7C515}" destId="{C7BD56A8-0600-4015-AB58-8AB415076612}" srcOrd="0" destOrd="0" presId="urn:microsoft.com/office/officeart/2005/8/layout/chevron1"/>
    <dgm:cxn modelId="{CEEF9B8B-D516-4C29-A9B8-187DCCDEB817}" srcId="{C9C957CB-6BF4-40E6-8CFE-B0F01CD174C7}" destId="{29AC109E-64D7-4BD0-9EBC-F409347F7613}" srcOrd="3" destOrd="0" parTransId="{1977F60C-98EF-4BC7-BA65-BEB34BEAEA75}" sibTransId="{C6188EC0-D30F-4FE3-A196-159BC848847D}"/>
    <dgm:cxn modelId="{B42FF075-9D5E-4732-A2AF-AD40ADCA4824}" type="presParOf" srcId="{7C0FACFF-F713-49CB-A57F-D4E3FDBBA225}" destId="{9147ED67-6BC1-41F6-9FD2-B856AADFEAAF}" srcOrd="0" destOrd="0" presId="urn:microsoft.com/office/officeart/2005/8/layout/chevron1"/>
    <dgm:cxn modelId="{7B2B265B-304C-404A-AACE-986B32F57782}" type="presParOf" srcId="{7C0FACFF-F713-49CB-A57F-D4E3FDBBA225}" destId="{C426C099-5DC1-488C-A71E-BA1BC3B3164B}" srcOrd="1" destOrd="0" presId="urn:microsoft.com/office/officeart/2005/8/layout/chevron1"/>
    <dgm:cxn modelId="{71814C15-C9A7-4779-A01A-D6D0029F43B7}" type="presParOf" srcId="{7C0FACFF-F713-49CB-A57F-D4E3FDBBA225}" destId="{3E520E7B-890D-47C5-83C3-DE64FA169281}" srcOrd="2" destOrd="0" presId="urn:microsoft.com/office/officeart/2005/8/layout/chevron1"/>
    <dgm:cxn modelId="{1CF7FE76-3372-42AE-843F-284BBB3EA539}" type="presParOf" srcId="{7C0FACFF-F713-49CB-A57F-D4E3FDBBA225}" destId="{90A2870D-EC1F-4F13-8EEB-355EAC1DE568}" srcOrd="3" destOrd="0" presId="urn:microsoft.com/office/officeart/2005/8/layout/chevron1"/>
    <dgm:cxn modelId="{5AB9B8F5-8B63-4798-8F56-999CD942F4EC}" type="presParOf" srcId="{7C0FACFF-F713-49CB-A57F-D4E3FDBBA225}" destId="{C7BD56A8-0600-4015-AB58-8AB415076612}" srcOrd="4" destOrd="0" presId="urn:microsoft.com/office/officeart/2005/8/layout/chevron1"/>
    <dgm:cxn modelId="{8BCC1D0B-A79C-4985-8404-780DD6CC4F94}" type="presParOf" srcId="{7C0FACFF-F713-49CB-A57F-D4E3FDBBA225}" destId="{FCC6DBCC-6CE3-46BF-B845-12E3FEB9796E}" srcOrd="5" destOrd="0" presId="urn:microsoft.com/office/officeart/2005/8/layout/chevron1"/>
    <dgm:cxn modelId="{CBDEC2E0-59D2-4F15-BB50-BA2B89D73E33}" type="presParOf" srcId="{7C0FACFF-F713-49CB-A57F-D4E3FDBBA225}" destId="{4689872E-9573-4B1C-B966-48A28B102FC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9C957CB-6BF4-40E6-8CFE-B0F01CD174C7}" type="doc">
      <dgm:prSet loTypeId="urn:microsoft.com/office/officeart/2005/8/layout/chevron1" loCatId="process" qsTypeId="urn:microsoft.com/office/officeart/2005/8/quickstyle/simple1" qsCatId="simple" csTypeId="urn:microsoft.com/office/officeart/2005/8/colors/accent4_2" csCatId="accent4" phldr="1"/>
      <dgm:spPr/>
    </dgm:pt>
    <dgm:pt modelId="{113C345D-7473-4F62-A306-041951CA3772}">
      <dgm:prSet phldrT="[Text]"/>
      <dgm:spPr/>
      <dgm:t>
        <a:bodyPr/>
        <a:lstStyle/>
        <a:p>
          <a:r>
            <a:rPr lang="en-GB" dirty="0"/>
            <a:t>Day 0-2</a:t>
          </a:r>
        </a:p>
      </dgm:t>
    </dgm:pt>
    <dgm:pt modelId="{6E33CAA2-F60D-4121-BFD4-C7AB28861DBF}" type="parTrans" cxnId="{30D5A964-74B0-4BE6-931B-C8FC52E89CCA}">
      <dgm:prSet/>
      <dgm:spPr/>
      <dgm:t>
        <a:bodyPr/>
        <a:lstStyle/>
        <a:p>
          <a:endParaRPr lang="en-GB"/>
        </a:p>
      </dgm:t>
    </dgm:pt>
    <dgm:pt modelId="{28064386-F8E2-4390-AD01-6A5893CE9CF9}" type="sibTrans" cxnId="{30D5A964-74B0-4BE6-931B-C8FC52E89CCA}">
      <dgm:prSet/>
      <dgm:spPr/>
      <dgm:t>
        <a:bodyPr/>
        <a:lstStyle/>
        <a:p>
          <a:endParaRPr lang="en-GB"/>
        </a:p>
      </dgm:t>
    </dgm:pt>
    <dgm:pt modelId="{ADEFD7CC-6B3C-4BB4-80E8-B5F773235A70}">
      <dgm:prSet phldrT="[Text]"/>
      <dgm:spPr/>
      <dgm:t>
        <a:bodyPr/>
        <a:lstStyle/>
        <a:p>
          <a:r>
            <a:rPr lang="en-GB" dirty="0"/>
            <a:t>Day 2-10</a:t>
          </a:r>
        </a:p>
      </dgm:t>
    </dgm:pt>
    <dgm:pt modelId="{8D4E19F6-C092-474B-919D-A5E7A5E7E2E6}" type="parTrans" cxnId="{E617B761-28DB-4B15-B280-0E8C1F183363}">
      <dgm:prSet/>
      <dgm:spPr/>
      <dgm:t>
        <a:bodyPr/>
        <a:lstStyle/>
        <a:p>
          <a:endParaRPr lang="en-GB"/>
        </a:p>
      </dgm:t>
    </dgm:pt>
    <dgm:pt modelId="{5D247F12-C121-4998-8FAE-BDB8DFBC0EAA}" type="sibTrans" cxnId="{E617B761-28DB-4B15-B280-0E8C1F183363}">
      <dgm:prSet/>
      <dgm:spPr/>
      <dgm:t>
        <a:bodyPr/>
        <a:lstStyle/>
        <a:p>
          <a:endParaRPr lang="en-GB"/>
        </a:p>
      </dgm:t>
    </dgm:pt>
    <dgm:pt modelId="{F30E64D0-0C3A-4905-8811-3AC358C7C515}">
      <dgm:prSet phldrT="[Text]"/>
      <dgm:spPr/>
      <dgm:t>
        <a:bodyPr/>
        <a:lstStyle/>
        <a:p>
          <a:r>
            <a:rPr lang="en-GB" dirty="0"/>
            <a:t>Day 20</a:t>
          </a:r>
        </a:p>
      </dgm:t>
    </dgm:pt>
    <dgm:pt modelId="{036066E9-2C9D-403D-B315-9BBF5604862D}" type="parTrans" cxnId="{98E37E5D-3986-4368-B0BA-D127285AC27B}">
      <dgm:prSet/>
      <dgm:spPr/>
      <dgm:t>
        <a:bodyPr/>
        <a:lstStyle/>
        <a:p>
          <a:endParaRPr lang="en-GB"/>
        </a:p>
      </dgm:t>
    </dgm:pt>
    <dgm:pt modelId="{93A04F4B-0789-4BE7-B2F1-045CBC5E4217}" type="sibTrans" cxnId="{98E37E5D-3986-4368-B0BA-D127285AC27B}">
      <dgm:prSet/>
      <dgm:spPr/>
      <dgm:t>
        <a:bodyPr/>
        <a:lstStyle/>
        <a:p>
          <a:endParaRPr lang="en-GB"/>
        </a:p>
      </dgm:t>
    </dgm:pt>
    <dgm:pt modelId="{29AC109E-64D7-4BD0-9EBC-F409347F7613}">
      <dgm:prSet phldrT="[Text]"/>
      <dgm:spPr/>
      <dgm:t>
        <a:bodyPr/>
        <a:lstStyle/>
        <a:p>
          <a:r>
            <a:rPr lang="en-GB"/>
            <a:t>Day 25/26</a:t>
          </a:r>
        </a:p>
      </dgm:t>
    </dgm:pt>
    <dgm:pt modelId="{1977F60C-98EF-4BC7-BA65-BEB34BEAEA75}" type="parTrans" cxnId="{CEEF9B8B-D516-4C29-A9B8-187DCCDEB817}">
      <dgm:prSet/>
      <dgm:spPr/>
      <dgm:t>
        <a:bodyPr/>
        <a:lstStyle/>
        <a:p>
          <a:endParaRPr lang="en-GB"/>
        </a:p>
      </dgm:t>
    </dgm:pt>
    <dgm:pt modelId="{C6188EC0-D30F-4FE3-A196-159BC848847D}" type="sibTrans" cxnId="{CEEF9B8B-D516-4C29-A9B8-187DCCDEB817}">
      <dgm:prSet/>
      <dgm:spPr/>
      <dgm:t>
        <a:bodyPr/>
        <a:lstStyle/>
        <a:p>
          <a:endParaRPr lang="en-GB"/>
        </a:p>
      </dgm:t>
    </dgm:pt>
    <dgm:pt modelId="{7C0FACFF-F713-49CB-A57F-D4E3FDBBA225}" type="pres">
      <dgm:prSet presAssocID="{C9C957CB-6BF4-40E6-8CFE-B0F01CD174C7}" presName="Name0" presStyleCnt="0">
        <dgm:presLayoutVars>
          <dgm:dir/>
          <dgm:animLvl val="lvl"/>
          <dgm:resizeHandles val="exact"/>
        </dgm:presLayoutVars>
      </dgm:prSet>
      <dgm:spPr/>
    </dgm:pt>
    <dgm:pt modelId="{9147ED67-6BC1-41F6-9FD2-B856AADFEAAF}" type="pres">
      <dgm:prSet presAssocID="{113C345D-7473-4F62-A306-041951CA3772}" presName="parTxOnly" presStyleLbl="node1" presStyleIdx="0" presStyleCnt="4" custLinFactNeighborX="-251" custLinFactNeighborY="4191">
        <dgm:presLayoutVars>
          <dgm:chMax val="0"/>
          <dgm:chPref val="0"/>
          <dgm:bulletEnabled val="1"/>
        </dgm:presLayoutVars>
      </dgm:prSet>
      <dgm:spPr/>
    </dgm:pt>
    <dgm:pt modelId="{C426C099-5DC1-488C-A71E-BA1BC3B3164B}" type="pres">
      <dgm:prSet presAssocID="{28064386-F8E2-4390-AD01-6A5893CE9CF9}" presName="parTxOnlySpace" presStyleCnt="0"/>
      <dgm:spPr/>
    </dgm:pt>
    <dgm:pt modelId="{3E520E7B-890D-47C5-83C3-DE64FA169281}" type="pres">
      <dgm:prSet presAssocID="{ADEFD7CC-6B3C-4BB4-80E8-B5F773235A70}" presName="parTxOnly" presStyleLbl="node1" presStyleIdx="1" presStyleCnt="4" custScaleX="134234" custLinFactNeighborX="-13467" custLinFactNeighborY="4530">
        <dgm:presLayoutVars>
          <dgm:chMax val="0"/>
          <dgm:chPref val="0"/>
          <dgm:bulletEnabled val="1"/>
        </dgm:presLayoutVars>
      </dgm:prSet>
      <dgm:spPr/>
    </dgm:pt>
    <dgm:pt modelId="{90A2870D-EC1F-4F13-8EEB-355EAC1DE568}" type="pres">
      <dgm:prSet presAssocID="{5D247F12-C121-4998-8FAE-BDB8DFBC0EAA}" presName="parTxOnlySpace" presStyleCnt="0"/>
      <dgm:spPr/>
    </dgm:pt>
    <dgm:pt modelId="{C7BD56A8-0600-4015-AB58-8AB415076612}" type="pres">
      <dgm:prSet presAssocID="{F30E64D0-0C3A-4905-8811-3AC358C7C515}" presName="parTxOnly" presStyleLbl="node1" presStyleIdx="2" presStyleCnt="4">
        <dgm:presLayoutVars>
          <dgm:chMax val="0"/>
          <dgm:chPref val="0"/>
          <dgm:bulletEnabled val="1"/>
        </dgm:presLayoutVars>
      </dgm:prSet>
      <dgm:spPr/>
    </dgm:pt>
    <dgm:pt modelId="{FCC6DBCC-6CE3-46BF-B845-12E3FEB9796E}" type="pres">
      <dgm:prSet presAssocID="{93A04F4B-0789-4BE7-B2F1-045CBC5E4217}" presName="parTxOnlySpace" presStyleCnt="0"/>
      <dgm:spPr/>
    </dgm:pt>
    <dgm:pt modelId="{4689872E-9573-4B1C-B966-48A28B102FC4}" type="pres">
      <dgm:prSet presAssocID="{29AC109E-64D7-4BD0-9EBC-F409347F7613}" presName="parTxOnly" presStyleLbl="node1" presStyleIdx="3" presStyleCnt="4">
        <dgm:presLayoutVars>
          <dgm:chMax val="0"/>
          <dgm:chPref val="0"/>
          <dgm:bulletEnabled val="1"/>
        </dgm:presLayoutVars>
      </dgm:prSet>
      <dgm:spPr/>
    </dgm:pt>
  </dgm:ptLst>
  <dgm:cxnLst>
    <dgm:cxn modelId="{3A19550E-FA1A-48E2-868E-C06B9279E1DB}" type="presOf" srcId="{ADEFD7CC-6B3C-4BB4-80E8-B5F773235A70}" destId="{3E520E7B-890D-47C5-83C3-DE64FA169281}" srcOrd="0" destOrd="0" presId="urn:microsoft.com/office/officeart/2005/8/layout/chevron1"/>
    <dgm:cxn modelId="{8E890F21-D211-4F57-A403-DC301E03A24B}" type="presOf" srcId="{C9C957CB-6BF4-40E6-8CFE-B0F01CD174C7}" destId="{7C0FACFF-F713-49CB-A57F-D4E3FDBBA225}" srcOrd="0" destOrd="0" presId="urn:microsoft.com/office/officeart/2005/8/layout/chevron1"/>
    <dgm:cxn modelId="{4418D75B-534B-4BA1-AAE4-8182C43971BC}" type="presOf" srcId="{29AC109E-64D7-4BD0-9EBC-F409347F7613}" destId="{4689872E-9573-4B1C-B966-48A28B102FC4}" srcOrd="0" destOrd="0" presId="urn:microsoft.com/office/officeart/2005/8/layout/chevron1"/>
    <dgm:cxn modelId="{98E37E5D-3986-4368-B0BA-D127285AC27B}" srcId="{C9C957CB-6BF4-40E6-8CFE-B0F01CD174C7}" destId="{F30E64D0-0C3A-4905-8811-3AC358C7C515}" srcOrd="2" destOrd="0" parTransId="{036066E9-2C9D-403D-B315-9BBF5604862D}" sibTransId="{93A04F4B-0789-4BE7-B2F1-045CBC5E4217}"/>
    <dgm:cxn modelId="{E617B761-28DB-4B15-B280-0E8C1F183363}" srcId="{C9C957CB-6BF4-40E6-8CFE-B0F01CD174C7}" destId="{ADEFD7CC-6B3C-4BB4-80E8-B5F773235A70}" srcOrd="1" destOrd="0" parTransId="{8D4E19F6-C092-474B-919D-A5E7A5E7E2E6}" sibTransId="{5D247F12-C121-4998-8FAE-BDB8DFBC0EAA}"/>
    <dgm:cxn modelId="{30D5A964-74B0-4BE6-931B-C8FC52E89CCA}" srcId="{C9C957CB-6BF4-40E6-8CFE-B0F01CD174C7}" destId="{113C345D-7473-4F62-A306-041951CA3772}" srcOrd="0" destOrd="0" parTransId="{6E33CAA2-F60D-4121-BFD4-C7AB28861DBF}" sibTransId="{28064386-F8E2-4390-AD01-6A5893CE9CF9}"/>
    <dgm:cxn modelId="{DC7B6E74-51DE-4455-B186-558AFA0B0EFE}" type="presOf" srcId="{113C345D-7473-4F62-A306-041951CA3772}" destId="{9147ED67-6BC1-41F6-9FD2-B856AADFEAAF}" srcOrd="0" destOrd="0" presId="urn:microsoft.com/office/officeart/2005/8/layout/chevron1"/>
    <dgm:cxn modelId="{7DDB1F8A-4D7A-4325-A2C1-D8F3B0E3777E}" type="presOf" srcId="{F30E64D0-0C3A-4905-8811-3AC358C7C515}" destId="{C7BD56A8-0600-4015-AB58-8AB415076612}" srcOrd="0" destOrd="0" presId="urn:microsoft.com/office/officeart/2005/8/layout/chevron1"/>
    <dgm:cxn modelId="{CEEF9B8B-D516-4C29-A9B8-187DCCDEB817}" srcId="{C9C957CB-6BF4-40E6-8CFE-B0F01CD174C7}" destId="{29AC109E-64D7-4BD0-9EBC-F409347F7613}" srcOrd="3" destOrd="0" parTransId="{1977F60C-98EF-4BC7-BA65-BEB34BEAEA75}" sibTransId="{C6188EC0-D30F-4FE3-A196-159BC848847D}"/>
    <dgm:cxn modelId="{B42FF075-9D5E-4732-A2AF-AD40ADCA4824}" type="presParOf" srcId="{7C0FACFF-F713-49CB-A57F-D4E3FDBBA225}" destId="{9147ED67-6BC1-41F6-9FD2-B856AADFEAAF}" srcOrd="0" destOrd="0" presId="urn:microsoft.com/office/officeart/2005/8/layout/chevron1"/>
    <dgm:cxn modelId="{7B2B265B-304C-404A-AACE-986B32F57782}" type="presParOf" srcId="{7C0FACFF-F713-49CB-A57F-D4E3FDBBA225}" destId="{C426C099-5DC1-488C-A71E-BA1BC3B3164B}" srcOrd="1" destOrd="0" presId="urn:microsoft.com/office/officeart/2005/8/layout/chevron1"/>
    <dgm:cxn modelId="{71814C15-C9A7-4779-A01A-D6D0029F43B7}" type="presParOf" srcId="{7C0FACFF-F713-49CB-A57F-D4E3FDBBA225}" destId="{3E520E7B-890D-47C5-83C3-DE64FA169281}" srcOrd="2" destOrd="0" presId="urn:microsoft.com/office/officeart/2005/8/layout/chevron1"/>
    <dgm:cxn modelId="{1CF7FE76-3372-42AE-843F-284BBB3EA539}" type="presParOf" srcId="{7C0FACFF-F713-49CB-A57F-D4E3FDBBA225}" destId="{90A2870D-EC1F-4F13-8EEB-355EAC1DE568}" srcOrd="3" destOrd="0" presId="urn:microsoft.com/office/officeart/2005/8/layout/chevron1"/>
    <dgm:cxn modelId="{5AB9B8F5-8B63-4798-8F56-999CD942F4EC}" type="presParOf" srcId="{7C0FACFF-F713-49CB-A57F-D4E3FDBBA225}" destId="{C7BD56A8-0600-4015-AB58-8AB415076612}" srcOrd="4" destOrd="0" presId="urn:microsoft.com/office/officeart/2005/8/layout/chevron1"/>
    <dgm:cxn modelId="{8BCC1D0B-A79C-4985-8404-780DD6CC4F94}" type="presParOf" srcId="{7C0FACFF-F713-49CB-A57F-D4E3FDBBA225}" destId="{FCC6DBCC-6CE3-46BF-B845-12E3FEB9796E}" srcOrd="5" destOrd="0" presId="urn:microsoft.com/office/officeart/2005/8/layout/chevron1"/>
    <dgm:cxn modelId="{CBDEC2E0-59D2-4F15-BB50-BA2B89D73E33}" type="presParOf" srcId="{7C0FACFF-F713-49CB-A57F-D4E3FDBBA225}" destId="{4689872E-9573-4B1C-B966-48A28B102FC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7ED67-6BC1-41F6-9FD2-B856AADFEAAF}">
      <dsp:nvSpPr>
        <dsp:cNvPr id="0" name=""/>
        <dsp:cNvSpPr/>
      </dsp:nvSpPr>
      <dsp:spPr>
        <a:xfrm>
          <a:off x="5551" y="0"/>
          <a:ext cx="4178998" cy="702111"/>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r>
            <a:rPr lang="en-GB" sz="4200" kern="1200" dirty="0"/>
            <a:t>Day 0-2</a:t>
          </a:r>
        </a:p>
      </dsp:txBody>
      <dsp:txXfrm>
        <a:off x="356607" y="0"/>
        <a:ext cx="3476887" cy="702111"/>
      </dsp:txXfrm>
    </dsp:sp>
    <dsp:sp modelId="{3E520E7B-890D-47C5-83C3-DE64FA169281}">
      <dsp:nvSpPr>
        <dsp:cNvPr id="0" name=""/>
        <dsp:cNvSpPr/>
      </dsp:nvSpPr>
      <dsp:spPr>
        <a:xfrm>
          <a:off x="3711420" y="0"/>
          <a:ext cx="5976135" cy="702111"/>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r>
            <a:rPr lang="en-GB" sz="4200" kern="1200" dirty="0"/>
            <a:t>Day 2-10</a:t>
          </a:r>
        </a:p>
      </dsp:txBody>
      <dsp:txXfrm>
        <a:off x="4062476" y="0"/>
        <a:ext cx="5274024" cy="702111"/>
      </dsp:txXfrm>
    </dsp:sp>
    <dsp:sp modelId="{C7BD56A8-0600-4015-AB58-8AB415076612}">
      <dsp:nvSpPr>
        <dsp:cNvPr id="0" name=""/>
        <dsp:cNvSpPr/>
      </dsp:nvSpPr>
      <dsp:spPr>
        <a:xfrm>
          <a:off x="9325934" y="0"/>
          <a:ext cx="4178998" cy="702111"/>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r>
            <a:rPr lang="en-GB" sz="4200" kern="1200" dirty="0"/>
            <a:t>Day 20</a:t>
          </a:r>
        </a:p>
      </dsp:txBody>
      <dsp:txXfrm>
        <a:off x="9676990" y="0"/>
        <a:ext cx="3476887" cy="702111"/>
      </dsp:txXfrm>
    </dsp:sp>
    <dsp:sp modelId="{4689872E-9573-4B1C-B966-48A28B102FC4}">
      <dsp:nvSpPr>
        <dsp:cNvPr id="0" name=""/>
        <dsp:cNvSpPr/>
      </dsp:nvSpPr>
      <dsp:spPr>
        <a:xfrm>
          <a:off x="13087033" y="0"/>
          <a:ext cx="4178998" cy="702111"/>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r>
            <a:rPr lang="en-GB" sz="4200" kern="1200"/>
            <a:t>Day 25/26</a:t>
          </a:r>
        </a:p>
      </dsp:txBody>
      <dsp:txXfrm>
        <a:off x="13438089" y="0"/>
        <a:ext cx="3476887" cy="702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7ED67-6BC1-41F6-9FD2-B856AADFEAAF}">
      <dsp:nvSpPr>
        <dsp:cNvPr id="0" name=""/>
        <dsp:cNvSpPr/>
      </dsp:nvSpPr>
      <dsp:spPr>
        <a:xfrm>
          <a:off x="1267" y="0"/>
          <a:ext cx="4271771" cy="702111"/>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r>
            <a:rPr lang="en-GB" sz="4200" kern="1200" dirty="0"/>
            <a:t>Day 0-2</a:t>
          </a:r>
        </a:p>
      </dsp:txBody>
      <dsp:txXfrm>
        <a:off x="352323" y="0"/>
        <a:ext cx="3569660" cy="702111"/>
      </dsp:txXfrm>
    </dsp:sp>
    <dsp:sp modelId="{3E520E7B-890D-47C5-83C3-DE64FA169281}">
      <dsp:nvSpPr>
        <dsp:cNvPr id="0" name=""/>
        <dsp:cNvSpPr/>
      </dsp:nvSpPr>
      <dsp:spPr>
        <a:xfrm>
          <a:off x="3789405" y="0"/>
          <a:ext cx="5734169" cy="702111"/>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r>
            <a:rPr lang="en-GB" sz="4200" kern="1200" dirty="0"/>
            <a:t>Day 2-10</a:t>
          </a:r>
        </a:p>
      </dsp:txBody>
      <dsp:txXfrm>
        <a:off x="4140461" y="0"/>
        <a:ext cx="5032058" cy="702111"/>
      </dsp:txXfrm>
    </dsp:sp>
    <dsp:sp modelId="{C7BD56A8-0600-4015-AB58-8AB415076612}">
      <dsp:nvSpPr>
        <dsp:cNvPr id="0" name=""/>
        <dsp:cNvSpPr/>
      </dsp:nvSpPr>
      <dsp:spPr>
        <a:xfrm>
          <a:off x="9153926" y="0"/>
          <a:ext cx="4271771" cy="702111"/>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r>
            <a:rPr lang="en-GB" sz="4200" kern="1200" dirty="0"/>
            <a:t>Day 20</a:t>
          </a:r>
        </a:p>
      </dsp:txBody>
      <dsp:txXfrm>
        <a:off x="9504982" y="0"/>
        <a:ext cx="3569660" cy="702111"/>
      </dsp:txXfrm>
    </dsp:sp>
    <dsp:sp modelId="{4689872E-9573-4B1C-B966-48A28B102FC4}">
      <dsp:nvSpPr>
        <dsp:cNvPr id="0" name=""/>
        <dsp:cNvSpPr/>
      </dsp:nvSpPr>
      <dsp:spPr>
        <a:xfrm>
          <a:off x="12998520" y="0"/>
          <a:ext cx="4271771" cy="702111"/>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marL="0" lvl="0" indent="0" algn="ctr" defTabSz="1866900">
            <a:lnSpc>
              <a:spcPct val="90000"/>
            </a:lnSpc>
            <a:spcBef>
              <a:spcPct val="0"/>
            </a:spcBef>
            <a:spcAft>
              <a:spcPct val="35000"/>
            </a:spcAft>
            <a:buNone/>
          </a:pPr>
          <a:r>
            <a:rPr lang="en-GB" sz="4200" kern="1200"/>
            <a:t>Day 25/26</a:t>
          </a:r>
        </a:p>
      </dsp:txBody>
      <dsp:txXfrm>
        <a:off x="13349576" y="0"/>
        <a:ext cx="3569660" cy="7021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B5806-E657-4DC5-9593-FB1DDB009DE4}" type="datetimeFigureOut">
              <a:rPr lang="en-GB" smtClean="0"/>
              <a:t>29/01/2026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0BBA5-498E-40F6-AED2-A2FDAA240FB3}" type="slidenum">
              <a:rPr lang="en-GB" smtClean="0"/>
              <a:t>‹#›</a:t>
            </a:fld>
            <a:endParaRPr lang="en-GB"/>
          </a:p>
        </p:txBody>
      </p:sp>
    </p:spTree>
    <p:extLst>
      <p:ext uri="{BB962C8B-B14F-4D97-AF65-F5344CB8AC3E}">
        <p14:creationId xmlns:p14="http://schemas.microsoft.com/office/powerpoint/2010/main" val="324340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E0BBA5-498E-40F6-AED2-A2FDAA240FB3}" type="slidenum">
              <a:rPr lang="en-GB" smtClean="0"/>
              <a:t>1</a:t>
            </a:fld>
            <a:endParaRPr lang="en-GB"/>
          </a:p>
        </p:txBody>
      </p:sp>
    </p:spTree>
    <p:extLst>
      <p:ext uri="{BB962C8B-B14F-4D97-AF65-F5344CB8AC3E}">
        <p14:creationId xmlns:p14="http://schemas.microsoft.com/office/powerpoint/2010/main" val="4092194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696EA-0AE7-2E28-014A-F4FA201A6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36BE9-44F5-D7AB-3ACC-4B6CCF8EE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C27A92-8C64-D2D4-ABF6-F9EC902A16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4F5ED6-41BB-F6EB-7B9A-B1D9AC76C037}"/>
              </a:ext>
            </a:extLst>
          </p:cNvPr>
          <p:cNvSpPr>
            <a:spLocks noGrp="1"/>
          </p:cNvSpPr>
          <p:nvPr>
            <p:ph type="sldNum" sz="quarter" idx="5"/>
          </p:nvPr>
        </p:nvSpPr>
        <p:spPr/>
        <p:txBody>
          <a:bodyPr/>
          <a:lstStyle/>
          <a:p>
            <a:fld id="{BFE0BBA5-498E-40F6-AED2-A2FDAA240FB3}" type="slidenum">
              <a:rPr lang="en-GB" smtClean="0"/>
              <a:t>11</a:t>
            </a:fld>
            <a:endParaRPr lang="en-GB"/>
          </a:p>
        </p:txBody>
      </p:sp>
    </p:spTree>
    <p:extLst>
      <p:ext uri="{BB962C8B-B14F-4D97-AF65-F5344CB8AC3E}">
        <p14:creationId xmlns:p14="http://schemas.microsoft.com/office/powerpoint/2010/main" val="102565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55260-931D-34F1-E460-18824CFDF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66A1F-9613-F841-7EAD-2848E8981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70B32-ACB0-8E66-941D-985E7B2DA801}"/>
              </a:ext>
            </a:extLst>
          </p:cNvPr>
          <p:cNvSpPr>
            <a:spLocks noGrp="1"/>
          </p:cNvSpPr>
          <p:nvPr>
            <p:ph type="body" idx="1"/>
          </p:nvPr>
        </p:nvSpPr>
        <p:spPr/>
        <p:txBody>
          <a:bodyPr/>
          <a:lstStyle/>
          <a:p>
            <a:r>
              <a:rPr lang="en-GB" dirty="0"/>
              <a:t>GHFT 1 stop haematuria clinic linked to AC UC</a:t>
            </a:r>
          </a:p>
          <a:p>
            <a:r>
              <a:rPr lang="en-GB" dirty="0"/>
              <a:t>CL to update re PSA remote monitoring</a:t>
            </a:r>
          </a:p>
          <a:p>
            <a:endParaRPr lang="en-GB" dirty="0"/>
          </a:p>
          <a:p>
            <a:r>
              <a:rPr lang="en-GB" dirty="0"/>
              <a:t>Poss local priorities - TULA</a:t>
            </a:r>
          </a:p>
        </p:txBody>
      </p:sp>
      <p:sp>
        <p:nvSpPr>
          <p:cNvPr id="4" name="Slide Number Placeholder 3">
            <a:extLst>
              <a:ext uri="{FF2B5EF4-FFF2-40B4-BE49-F238E27FC236}">
                <a16:creationId xmlns:a16="http://schemas.microsoft.com/office/drawing/2014/main" id="{364DB86D-3531-3449-9D90-A01BF613D030}"/>
              </a:ext>
            </a:extLst>
          </p:cNvPr>
          <p:cNvSpPr>
            <a:spLocks noGrp="1"/>
          </p:cNvSpPr>
          <p:nvPr>
            <p:ph type="sldNum" sz="quarter" idx="5"/>
          </p:nvPr>
        </p:nvSpPr>
        <p:spPr/>
        <p:txBody>
          <a:bodyPr/>
          <a:lstStyle/>
          <a:p>
            <a:fld id="{BFE0BBA5-498E-40F6-AED2-A2FDAA240FB3}" type="slidenum">
              <a:rPr lang="en-GB" smtClean="0"/>
              <a:t>12</a:t>
            </a:fld>
            <a:endParaRPr lang="en-GB"/>
          </a:p>
        </p:txBody>
      </p:sp>
    </p:spTree>
    <p:extLst>
      <p:ext uri="{BB962C8B-B14F-4D97-AF65-F5344CB8AC3E}">
        <p14:creationId xmlns:p14="http://schemas.microsoft.com/office/powerpoint/2010/main" val="1992048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1A1B8-A95C-04E3-7F2C-755072F67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28CBB-D984-4EF1-779C-8112CA915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CFC02-EE6F-02A6-741E-AEF22131A39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4EC6894-BA72-09AB-5C79-6ED0817F3B0B}"/>
              </a:ext>
            </a:extLst>
          </p:cNvPr>
          <p:cNvSpPr>
            <a:spLocks noGrp="1"/>
          </p:cNvSpPr>
          <p:nvPr>
            <p:ph type="sldNum" sz="quarter" idx="5"/>
          </p:nvPr>
        </p:nvSpPr>
        <p:spPr/>
        <p:txBody>
          <a:bodyPr/>
          <a:lstStyle/>
          <a:p>
            <a:fld id="{BFE0BBA5-498E-40F6-AED2-A2FDAA240FB3}" type="slidenum">
              <a:rPr lang="en-GB" smtClean="0"/>
              <a:t>13</a:t>
            </a:fld>
            <a:endParaRPr lang="en-GB"/>
          </a:p>
        </p:txBody>
      </p:sp>
    </p:spTree>
    <p:extLst>
      <p:ext uri="{BB962C8B-B14F-4D97-AF65-F5344CB8AC3E}">
        <p14:creationId xmlns:p14="http://schemas.microsoft.com/office/powerpoint/2010/main" val="3872993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6483D-C58F-1A61-C9C8-46C68460E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9F019-ECB7-A8C0-A299-BE253783EC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80AB9-EBB1-AA2C-02C8-B292D6EFA82C}"/>
              </a:ext>
            </a:extLst>
          </p:cNvPr>
          <p:cNvSpPr>
            <a:spLocks noGrp="1"/>
          </p:cNvSpPr>
          <p:nvPr>
            <p:ph type="body" idx="1"/>
          </p:nvPr>
        </p:nvSpPr>
        <p:spPr/>
        <p:txBody>
          <a:bodyPr/>
          <a:lstStyle/>
          <a:p>
            <a:r>
              <a:rPr lang="en-GB" dirty="0"/>
              <a:t>North Bristol is most consistent but also considerably higher no’s per month – others below 5 per month</a:t>
            </a:r>
          </a:p>
        </p:txBody>
      </p:sp>
      <p:sp>
        <p:nvSpPr>
          <p:cNvPr id="4" name="Slide Number Placeholder 3">
            <a:extLst>
              <a:ext uri="{FF2B5EF4-FFF2-40B4-BE49-F238E27FC236}">
                <a16:creationId xmlns:a16="http://schemas.microsoft.com/office/drawing/2014/main" id="{21B35C7C-1340-42E5-477C-AD1F9ADDA3C1}"/>
              </a:ext>
            </a:extLst>
          </p:cNvPr>
          <p:cNvSpPr>
            <a:spLocks noGrp="1"/>
          </p:cNvSpPr>
          <p:nvPr>
            <p:ph type="sldNum" sz="quarter" idx="5"/>
          </p:nvPr>
        </p:nvSpPr>
        <p:spPr/>
        <p:txBody>
          <a:bodyPr/>
          <a:lstStyle/>
          <a:p>
            <a:fld id="{BFE0BBA5-498E-40F6-AED2-A2FDAA240FB3}" type="slidenum">
              <a:rPr lang="en-GB" smtClean="0"/>
              <a:t>14</a:t>
            </a:fld>
            <a:endParaRPr lang="en-GB"/>
          </a:p>
        </p:txBody>
      </p:sp>
    </p:spTree>
    <p:extLst>
      <p:ext uri="{BB962C8B-B14F-4D97-AF65-F5344CB8AC3E}">
        <p14:creationId xmlns:p14="http://schemas.microsoft.com/office/powerpoint/2010/main" val="2833890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E1CD5-9B23-2164-BE15-E387A95B10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E2B81-5A03-8534-D588-677ED87A3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056FF-BEDA-C61B-0C4F-B0C39F01B5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66DD16-C080-C479-4232-04E3411483AA}"/>
              </a:ext>
            </a:extLst>
          </p:cNvPr>
          <p:cNvSpPr>
            <a:spLocks noGrp="1"/>
          </p:cNvSpPr>
          <p:nvPr>
            <p:ph type="sldNum" sz="quarter" idx="5"/>
          </p:nvPr>
        </p:nvSpPr>
        <p:spPr/>
        <p:txBody>
          <a:bodyPr/>
          <a:lstStyle/>
          <a:p>
            <a:fld id="{BFE0BBA5-498E-40F6-AED2-A2FDAA240FB3}" type="slidenum">
              <a:rPr lang="en-GB" smtClean="0"/>
              <a:t>15</a:t>
            </a:fld>
            <a:endParaRPr lang="en-GB"/>
          </a:p>
        </p:txBody>
      </p:sp>
    </p:spTree>
    <p:extLst>
      <p:ext uri="{BB962C8B-B14F-4D97-AF65-F5344CB8AC3E}">
        <p14:creationId xmlns:p14="http://schemas.microsoft.com/office/powerpoint/2010/main" val="283464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AED06-4C41-588D-A365-E812F4A29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9E84E-9366-847D-08BD-6CFC6E03D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78C5D-2E0E-A2F2-831C-6607C95A3AC0}"/>
              </a:ext>
            </a:extLst>
          </p:cNvPr>
          <p:cNvSpPr>
            <a:spLocks noGrp="1"/>
          </p:cNvSpPr>
          <p:nvPr>
            <p:ph type="body" idx="1"/>
          </p:nvPr>
        </p:nvSpPr>
        <p:spPr/>
        <p:txBody>
          <a:bodyPr/>
          <a:lstStyle/>
          <a:p>
            <a:r>
              <a:rPr lang="en-GB" dirty="0"/>
              <a:t>2.10.1 For kidney cancer</a:t>
            </a:r>
          </a:p>
          <a:p>
            <a:r>
              <a:rPr lang="en-GB" dirty="0"/>
              <a:t>Procedures which must only be carried out in the host hospital of the specialist team include:</a:t>
            </a:r>
          </a:p>
          <a:p>
            <a:r>
              <a:rPr lang="en-GB" dirty="0"/>
              <a:t>• Resection of metastatic disease*.</a:t>
            </a:r>
          </a:p>
          <a:p>
            <a:r>
              <a:rPr lang="en-GB" dirty="0"/>
              <a:t>• Resection of both primary and associated metastatic disease.</a:t>
            </a:r>
          </a:p>
          <a:p>
            <a:r>
              <a:rPr lang="en-GB" dirty="0"/>
              <a:t>• Resection of bilateral primaries.</a:t>
            </a:r>
          </a:p>
          <a:p>
            <a:r>
              <a:rPr lang="en-GB" dirty="0"/>
              <a:t>• Resection of any primary where it is predicted that the patient will subsequently require </a:t>
            </a:r>
          </a:p>
          <a:p>
            <a:r>
              <a:rPr lang="en-GB" dirty="0"/>
              <a:t>dialysis.</a:t>
            </a:r>
          </a:p>
          <a:p>
            <a:r>
              <a:rPr lang="en-GB" dirty="0"/>
              <a:t>• Surgical management of patients with von Hippel-Lindau disease or hereditary papillary </a:t>
            </a:r>
          </a:p>
          <a:p>
            <a:r>
              <a:rPr lang="en-GB" dirty="0"/>
              <a:t>tumours.</a:t>
            </a:r>
          </a:p>
          <a:p>
            <a:r>
              <a:rPr lang="en-GB" dirty="0"/>
              <a:t>• Resection of urothelial cancers of the upper urological tract.</a:t>
            </a:r>
          </a:p>
          <a:p>
            <a:r>
              <a:rPr lang="en-GB" dirty="0"/>
              <a:t>• Resection by nephron-sparing surgery or other nephron sparing techniques.</a:t>
            </a:r>
          </a:p>
          <a:p>
            <a:r>
              <a:rPr lang="en-GB" dirty="0"/>
              <a:t>• Resection of non-renal cell kidney cancer, excluding transitional cell carcinoma of the </a:t>
            </a:r>
          </a:p>
          <a:p>
            <a:r>
              <a:rPr lang="en-GB" dirty="0"/>
              <a:t>kidney, treated by </a:t>
            </a:r>
            <a:r>
              <a:rPr lang="en-GB" dirty="0" err="1"/>
              <a:t>nephro-ureterectomy</a:t>
            </a:r>
            <a:endParaRPr lang="en-GB" dirty="0"/>
          </a:p>
          <a:p>
            <a:r>
              <a:rPr lang="en-GB" dirty="0"/>
              <a:t>*In cases of bone, hepatic or thoracic metastases the host hospital must have access to the </a:t>
            </a:r>
          </a:p>
          <a:p>
            <a:r>
              <a:rPr lang="en-GB" dirty="0"/>
              <a:t>relevant organ site specialists.</a:t>
            </a:r>
          </a:p>
          <a:p>
            <a:r>
              <a:rPr lang="en-GB" dirty="0"/>
              <a:t>Robotic Renal Surgery and other therapies for small renal masses must be undertaken in line with </a:t>
            </a:r>
          </a:p>
          <a:p>
            <a:r>
              <a:rPr lang="en-GB" dirty="0"/>
              <a:t>separate guidance, where this exists.</a:t>
            </a:r>
          </a:p>
          <a:p>
            <a:r>
              <a:rPr lang="en-GB" dirty="0"/>
              <a:t>All patients with Stage T1a/b renal cancers must be discussed at the specialist MDT and must also </a:t>
            </a:r>
          </a:p>
          <a:p>
            <a:r>
              <a:rPr lang="en-GB" dirty="0"/>
              <a:t>be seen for consultation by a Specialist MDT Surgeon.</a:t>
            </a:r>
          </a:p>
          <a:p>
            <a:r>
              <a:rPr lang="en-GB" dirty="0"/>
              <a:t>All Specialist MDT centres must undertake a minimum of 30 specialist renal cancer surgery cases </a:t>
            </a:r>
          </a:p>
          <a:p>
            <a:r>
              <a:rPr lang="en-GB" dirty="0"/>
              <a:t>per annum, with a minimum of 15 cases per Surgeon per annum.</a:t>
            </a:r>
          </a:p>
          <a:p>
            <a:r>
              <a:rPr lang="en-GB" dirty="0"/>
              <a:t>For complex Renal cancer cases with thrombus in the inferior vena cava and/or heart, surgery must </a:t>
            </a:r>
          </a:p>
          <a:p>
            <a:r>
              <a:rPr lang="en-GB" dirty="0"/>
              <a:t>be undertaken in centres co-located or have a networked facility with vascular or hepatobiliary, and </a:t>
            </a:r>
          </a:p>
          <a:p>
            <a:r>
              <a:rPr lang="en-GB" dirty="0"/>
              <a:t>cardiothoracic surgery. Urology network pathways must reflect this need at a supra-regional level. </a:t>
            </a:r>
          </a:p>
          <a:p>
            <a:r>
              <a:rPr lang="en-GB" dirty="0"/>
              <a:t>Centres must undertake a minimum of 10 level II/III renal cancer inferior vena </a:t>
            </a:r>
            <a:r>
              <a:rPr lang="en-GB" dirty="0" err="1"/>
              <a:t>caval</a:t>
            </a:r>
            <a:r>
              <a:rPr lang="en-GB" dirty="0"/>
              <a:t> thrombus </a:t>
            </a:r>
          </a:p>
          <a:p>
            <a:r>
              <a:rPr lang="en-GB" dirty="0"/>
              <a:t>procedures per annum. </a:t>
            </a:r>
          </a:p>
          <a:p>
            <a:r>
              <a:rPr lang="en-GB" dirty="0"/>
              <a:t>In cases where two Surgeons operate jointly on one patient, this case may be attributed to both </a:t>
            </a:r>
          </a:p>
          <a:p>
            <a:r>
              <a:rPr lang="en-GB" dirty="0"/>
              <a:t>Surgeons but must only account for one case in the centres total figures.</a:t>
            </a:r>
          </a:p>
          <a:p>
            <a:r>
              <a:rPr lang="en-GB" dirty="0"/>
              <a:t>Procedures and treatments where the site of delivery is determined by agreement in the urology </a:t>
            </a:r>
          </a:p>
          <a:p>
            <a:r>
              <a:rPr lang="en-GB" dirty="0"/>
              <a:t>network's guidelines:</a:t>
            </a:r>
          </a:p>
          <a:p>
            <a:r>
              <a:rPr lang="en-GB" dirty="0"/>
              <a:t>• Adjuvant/Neoadjuvant systemic therapy.</a:t>
            </a:r>
          </a:p>
          <a:p>
            <a:r>
              <a:rPr lang="en-GB" dirty="0"/>
              <a:t>• Molecular targeted therapy.</a:t>
            </a:r>
          </a:p>
          <a:p>
            <a:r>
              <a:rPr lang="en-GB" dirty="0"/>
              <a:t>• Non-surgical management of non-renal cell kidney cancer</a:t>
            </a:r>
          </a:p>
        </p:txBody>
      </p:sp>
      <p:sp>
        <p:nvSpPr>
          <p:cNvPr id="4" name="Slide Number Placeholder 3">
            <a:extLst>
              <a:ext uri="{FF2B5EF4-FFF2-40B4-BE49-F238E27FC236}">
                <a16:creationId xmlns:a16="http://schemas.microsoft.com/office/drawing/2014/main" id="{119EED05-E21D-AEB4-F8A4-9CD9A4D4EAC4}"/>
              </a:ext>
            </a:extLst>
          </p:cNvPr>
          <p:cNvSpPr>
            <a:spLocks noGrp="1"/>
          </p:cNvSpPr>
          <p:nvPr>
            <p:ph type="sldNum" sz="quarter" idx="5"/>
          </p:nvPr>
        </p:nvSpPr>
        <p:spPr/>
        <p:txBody>
          <a:bodyPr/>
          <a:lstStyle/>
          <a:p>
            <a:fld id="{BFE0BBA5-498E-40F6-AED2-A2FDAA240FB3}" type="slidenum">
              <a:rPr lang="en-GB" smtClean="0"/>
              <a:t>16</a:t>
            </a:fld>
            <a:endParaRPr lang="en-GB"/>
          </a:p>
        </p:txBody>
      </p:sp>
    </p:spTree>
    <p:extLst>
      <p:ext uri="{BB962C8B-B14F-4D97-AF65-F5344CB8AC3E}">
        <p14:creationId xmlns:p14="http://schemas.microsoft.com/office/powerpoint/2010/main" val="428736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15ADF-4181-33AB-1F01-ABBAA2572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2C87E-4E88-8451-F520-C50D053D1E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6B8EC-3DDF-5E3D-21BF-B685105B3BA8}"/>
              </a:ext>
            </a:extLst>
          </p:cNvPr>
          <p:cNvSpPr>
            <a:spLocks noGrp="1"/>
          </p:cNvSpPr>
          <p:nvPr>
            <p:ph type="body" idx="1"/>
          </p:nvPr>
        </p:nvSpPr>
        <p:spPr/>
        <p:txBody>
          <a:bodyPr/>
          <a:lstStyle/>
          <a:p>
            <a:r>
              <a:rPr lang="en-GB" dirty="0"/>
              <a:t>2.10.1 For kidney cancer</a:t>
            </a:r>
          </a:p>
          <a:p>
            <a:r>
              <a:rPr lang="en-GB" dirty="0"/>
              <a:t>Procedures which must only be carried out in the host hospital of the specialist team include:</a:t>
            </a:r>
          </a:p>
          <a:p>
            <a:r>
              <a:rPr lang="en-GB" dirty="0"/>
              <a:t>• Resection of metastatic disease*.</a:t>
            </a:r>
          </a:p>
          <a:p>
            <a:r>
              <a:rPr lang="en-GB" dirty="0"/>
              <a:t>• Resection of both primary and associated metastatic disease.</a:t>
            </a:r>
          </a:p>
          <a:p>
            <a:r>
              <a:rPr lang="en-GB" dirty="0"/>
              <a:t>• Resection of bilateral primaries.</a:t>
            </a:r>
          </a:p>
          <a:p>
            <a:r>
              <a:rPr lang="en-GB" dirty="0"/>
              <a:t>• Resection of any primary where it is predicted that the patient will subsequently require </a:t>
            </a:r>
          </a:p>
          <a:p>
            <a:r>
              <a:rPr lang="en-GB" dirty="0"/>
              <a:t>dialysis.</a:t>
            </a:r>
          </a:p>
          <a:p>
            <a:r>
              <a:rPr lang="en-GB" dirty="0"/>
              <a:t>• Surgical management of patients with von Hippel-Lindau disease or hereditary papillary </a:t>
            </a:r>
          </a:p>
          <a:p>
            <a:r>
              <a:rPr lang="en-GB" dirty="0"/>
              <a:t>tumours.</a:t>
            </a:r>
          </a:p>
          <a:p>
            <a:r>
              <a:rPr lang="en-GB" dirty="0"/>
              <a:t>• Resection of urothelial cancers of the upper urological tract.</a:t>
            </a:r>
          </a:p>
          <a:p>
            <a:r>
              <a:rPr lang="en-GB" dirty="0"/>
              <a:t>• Resection by nephron-sparing surgery or other nephron sparing techniques.</a:t>
            </a:r>
          </a:p>
          <a:p>
            <a:r>
              <a:rPr lang="en-GB" dirty="0"/>
              <a:t>• Resection of non-renal cell kidney cancer, excluding transitional cell carcinoma of the </a:t>
            </a:r>
          </a:p>
          <a:p>
            <a:r>
              <a:rPr lang="en-GB" dirty="0"/>
              <a:t>kidney, treated by </a:t>
            </a:r>
            <a:r>
              <a:rPr lang="en-GB" dirty="0" err="1"/>
              <a:t>nephro-ureterectomy</a:t>
            </a:r>
            <a:endParaRPr lang="en-GB" dirty="0"/>
          </a:p>
          <a:p>
            <a:r>
              <a:rPr lang="en-GB" dirty="0"/>
              <a:t>*In cases of bone, hepatic or thoracic metastases the host hospital must have access to the </a:t>
            </a:r>
          </a:p>
          <a:p>
            <a:r>
              <a:rPr lang="en-GB" dirty="0"/>
              <a:t>relevant organ site specialists.</a:t>
            </a:r>
          </a:p>
          <a:p>
            <a:r>
              <a:rPr lang="en-GB" dirty="0"/>
              <a:t>Robotic Renal Surgery and other therapies for small renal masses must be undertaken in line with </a:t>
            </a:r>
          </a:p>
          <a:p>
            <a:r>
              <a:rPr lang="en-GB" dirty="0"/>
              <a:t>separate guidance, where this exists.</a:t>
            </a:r>
          </a:p>
          <a:p>
            <a:r>
              <a:rPr lang="en-GB" dirty="0"/>
              <a:t>All patients with Stage T1a/b renal cancers must be discussed at the specialist MDT and must also </a:t>
            </a:r>
          </a:p>
          <a:p>
            <a:r>
              <a:rPr lang="en-GB" dirty="0"/>
              <a:t>be seen for consultation by a Specialist MDT Surgeon.</a:t>
            </a:r>
          </a:p>
          <a:p>
            <a:r>
              <a:rPr lang="en-GB" dirty="0"/>
              <a:t>All Specialist MDT centres must undertake a minimum of 30 specialist renal cancer surgery cases </a:t>
            </a:r>
          </a:p>
          <a:p>
            <a:r>
              <a:rPr lang="en-GB" dirty="0"/>
              <a:t>per annum, with a minimum of 15 cases per Surgeon per annum.</a:t>
            </a:r>
          </a:p>
          <a:p>
            <a:r>
              <a:rPr lang="en-GB" dirty="0"/>
              <a:t>For complex Renal cancer cases with thrombus in the inferior vena cava and/or heart, surgery must </a:t>
            </a:r>
          </a:p>
          <a:p>
            <a:r>
              <a:rPr lang="en-GB" dirty="0"/>
              <a:t>be undertaken in centres co-located or have a networked facility with vascular or hepatobiliary, and </a:t>
            </a:r>
          </a:p>
          <a:p>
            <a:r>
              <a:rPr lang="en-GB" dirty="0"/>
              <a:t>cardiothoracic surgery. Urology network pathways must reflect this need at a supra-regional level. </a:t>
            </a:r>
          </a:p>
          <a:p>
            <a:r>
              <a:rPr lang="en-GB" dirty="0"/>
              <a:t>Centres must undertake a minimum of 10 level II/III renal cancer inferior vena </a:t>
            </a:r>
            <a:r>
              <a:rPr lang="en-GB" dirty="0" err="1"/>
              <a:t>caval</a:t>
            </a:r>
            <a:r>
              <a:rPr lang="en-GB" dirty="0"/>
              <a:t> thrombus </a:t>
            </a:r>
          </a:p>
          <a:p>
            <a:r>
              <a:rPr lang="en-GB" dirty="0"/>
              <a:t>procedures per annum. </a:t>
            </a:r>
          </a:p>
          <a:p>
            <a:r>
              <a:rPr lang="en-GB" dirty="0"/>
              <a:t>In cases where two Surgeons operate jointly on one patient, this case may be attributed to both </a:t>
            </a:r>
          </a:p>
          <a:p>
            <a:r>
              <a:rPr lang="en-GB" dirty="0"/>
              <a:t>Surgeons but must only account for one case in the centres total figures.</a:t>
            </a:r>
          </a:p>
          <a:p>
            <a:r>
              <a:rPr lang="en-GB" dirty="0"/>
              <a:t>Procedures and treatments where the site of delivery is determined by agreement in the urology </a:t>
            </a:r>
          </a:p>
          <a:p>
            <a:r>
              <a:rPr lang="en-GB" dirty="0"/>
              <a:t>network's guidelines:</a:t>
            </a:r>
          </a:p>
          <a:p>
            <a:r>
              <a:rPr lang="en-GB" dirty="0"/>
              <a:t>• Adjuvant/Neoadjuvant systemic therapy.</a:t>
            </a:r>
          </a:p>
          <a:p>
            <a:r>
              <a:rPr lang="en-GB" dirty="0"/>
              <a:t>• Molecular targeted therapy.</a:t>
            </a:r>
          </a:p>
          <a:p>
            <a:r>
              <a:rPr lang="en-GB" dirty="0"/>
              <a:t>• Non-surgical management of non-renal cell kidney cancer</a:t>
            </a:r>
          </a:p>
        </p:txBody>
      </p:sp>
      <p:sp>
        <p:nvSpPr>
          <p:cNvPr id="4" name="Slide Number Placeholder 3">
            <a:extLst>
              <a:ext uri="{FF2B5EF4-FFF2-40B4-BE49-F238E27FC236}">
                <a16:creationId xmlns:a16="http://schemas.microsoft.com/office/drawing/2014/main" id="{466C273C-4207-3250-D51C-2F993D573BE8}"/>
              </a:ext>
            </a:extLst>
          </p:cNvPr>
          <p:cNvSpPr>
            <a:spLocks noGrp="1"/>
          </p:cNvSpPr>
          <p:nvPr>
            <p:ph type="sldNum" sz="quarter" idx="5"/>
          </p:nvPr>
        </p:nvSpPr>
        <p:spPr/>
        <p:txBody>
          <a:bodyPr/>
          <a:lstStyle/>
          <a:p>
            <a:fld id="{BFE0BBA5-498E-40F6-AED2-A2FDAA240FB3}" type="slidenum">
              <a:rPr lang="en-GB" smtClean="0"/>
              <a:t>17</a:t>
            </a:fld>
            <a:endParaRPr lang="en-GB"/>
          </a:p>
        </p:txBody>
      </p:sp>
    </p:spTree>
    <p:extLst>
      <p:ext uri="{BB962C8B-B14F-4D97-AF65-F5344CB8AC3E}">
        <p14:creationId xmlns:p14="http://schemas.microsoft.com/office/powerpoint/2010/main" val="3846869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0BBA5-498E-40F6-AED2-A2FDAA240F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2194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8338B-B3FA-091E-FCD3-1F17A068A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1817E-58CD-5102-7FD2-18112663C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CF66C-CAE1-7694-B39C-6271C3223D9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FD01B38-F7C1-57CE-C7E2-F99EA6DA0C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0BBA5-498E-40F6-AED2-A2FDAA240F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29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B367E-6BC2-D2F1-3405-DEA10C30D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9EBB7-3C91-604D-582B-43EF809B3A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74AFB-5F81-B3DC-1301-8A7B762E48B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630E332-7B33-ED46-63E3-5BDB957DAE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0BBA5-498E-40F6-AED2-A2FDAA240F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551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8338B-B3FA-091E-FCD3-1F17A068A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1817E-58CD-5102-7FD2-18112663C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CF66C-CAE1-7694-B39C-6271C3223D94}"/>
              </a:ext>
            </a:extLst>
          </p:cNvPr>
          <p:cNvSpPr>
            <a:spLocks noGrp="1"/>
          </p:cNvSpPr>
          <p:nvPr>
            <p:ph type="body" idx="1"/>
          </p:nvPr>
        </p:nvSpPr>
        <p:spPr/>
        <p:txBody>
          <a:bodyPr/>
          <a:lstStyle/>
          <a:p>
            <a:r>
              <a:rPr lang="en-GB" dirty="0"/>
              <a:t>And further 5% in November</a:t>
            </a:r>
          </a:p>
          <a:p>
            <a:r>
              <a:rPr lang="en-GB" dirty="0"/>
              <a:t>62d by c21% to October – caveat CWT rule change impacted there</a:t>
            </a:r>
          </a:p>
          <a:p>
            <a:r>
              <a:rPr lang="en-GB" dirty="0"/>
              <a:t>GHFT doing patient info / PPV involvement</a:t>
            </a:r>
          </a:p>
          <a:p>
            <a:r>
              <a:rPr lang="en-GB" dirty="0"/>
              <a:t>Feedback</a:t>
            </a:r>
          </a:p>
          <a:p>
            <a:r>
              <a:rPr lang="en-GB" dirty="0"/>
              <a:t>Urology pathway analysis baseline 2024/25 Q3</a:t>
            </a:r>
          </a:p>
        </p:txBody>
      </p:sp>
      <p:sp>
        <p:nvSpPr>
          <p:cNvPr id="4" name="Slide Number Placeholder 3">
            <a:extLst>
              <a:ext uri="{FF2B5EF4-FFF2-40B4-BE49-F238E27FC236}">
                <a16:creationId xmlns:a16="http://schemas.microsoft.com/office/drawing/2014/main" id="{4FD01B38-F7C1-57CE-C7E2-F99EA6DA0C15}"/>
              </a:ext>
            </a:extLst>
          </p:cNvPr>
          <p:cNvSpPr>
            <a:spLocks noGrp="1"/>
          </p:cNvSpPr>
          <p:nvPr>
            <p:ph type="sldNum" sz="quarter" idx="5"/>
          </p:nvPr>
        </p:nvSpPr>
        <p:spPr/>
        <p:txBody>
          <a:bodyPr/>
          <a:lstStyle/>
          <a:p>
            <a:fld id="{BFE0BBA5-498E-40F6-AED2-A2FDAA240FB3}" type="slidenum">
              <a:rPr lang="en-GB" smtClean="0"/>
              <a:t>2</a:t>
            </a:fld>
            <a:endParaRPr lang="en-GB"/>
          </a:p>
        </p:txBody>
      </p:sp>
    </p:spTree>
    <p:extLst>
      <p:ext uri="{BB962C8B-B14F-4D97-AF65-F5344CB8AC3E}">
        <p14:creationId xmlns:p14="http://schemas.microsoft.com/office/powerpoint/2010/main" val="4182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01795-D20C-5F83-656F-B8D559E78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E32B6-203B-369B-1021-5C6CB4492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F3598C-2926-7DAE-59BB-FDFB3E50F202}"/>
              </a:ext>
            </a:extLst>
          </p:cNvPr>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B8C2D96-2C5F-8338-461D-D925DB2F6D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1882F-67A7-48B8-8DFF-EB2AF25BD567}"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0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0.2% improvement in pathway nationally compared to c19% improvement SWAG </a:t>
            </a:r>
          </a:p>
        </p:txBody>
      </p:sp>
      <p:sp>
        <p:nvSpPr>
          <p:cNvPr id="4" name="Slide Number Placeholder 3"/>
          <p:cNvSpPr>
            <a:spLocks noGrp="1"/>
          </p:cNvSpPr>
          <p:nvPr>
            <p:ph type="sldNum" sz="quarter" idx="5"/>
          </p:nvPr>
        </p:nvSpPr>
        <p:spPr/>
        <p:txBody>
          <a:bodyPr/>
          <a:lstStyle/>
          <a:p>
            <a:fld id="{BFE0BBA5-498E-40F6-AED2-A2FDAA240FB3}" type="slidenum">
              <a:rPr lang="en-GB" smtClean="0"/>
              <a:t>5</a:t>
            </a:fld>
            <a:endParaRPr lang="en-GB"/>
          </a:p>
        </p:txBody>
      </p:sp>
    </p:spTree>
    <p:extLst>
      <p:ext uri="{BB962C8B-B14F-4D97-AF65-F5344CB8AC3E}">
        <p14:creationId xmlns:p14="http://schemas.microsoft.com/office/powerpoint/2010/main" val="279386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004E2-B922-87B9-BF76-4DB0C73CC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3F6F3-A2C0-3E25-AF6D-E3E99F6D4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98F08-8318-DA3D-4CC1-BDAE6F839F9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FFF1572-FABC-C95E-5F78-62A988FAB212}"/>
              </a:ext>
            </a:extLst>
          </p:cNvPr>
          <p:cNvSpPr>
            <a:spLocks noGrp="1"/>
          </p:cNvSpPr>
          <p:nvPr>
            <p:ph type="sldNum" sz="quarter" idx="5"/>
          </p:nvPr>
        </p:nvSpPr>
        <p:spPr/>
        <p:txBody>
          <a:bodyPr/>
          <a:lstStyle/>
          <a:p>
            <a:fld id="{BFE0BBA5-498E-40F6-AED2-A2FDAA240FB3}" type="slidenum">
              <a:rPr lang="en-GB" smtClean="0"/>
              <a:t>6</a:t>
            </a:fld>
            <a:endParaRPr lang="en-GB"/>
          </a:p>
        </p:txBody>
      </p:sp>
    </p:spTree>
    <p:extLst>
      <p:ext uri="{BB962C8B-B14F-4D97-AF65-F5344CB8AC3E}">
        <p14:creationId xmlns:p14="http://schemas.microsoft.com/office/powerpoint/2010/main" val="5175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0DB09-BDAC-35E2-EFA4-342747B7E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2FDA0-5F8D-F202-3683-A7A1365426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50D76-9555-8C9B-5538-646785825AC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01C1193-8267-13C3-E78D-6D2757D9F41D}"/>
              </a:ext>
            </a:extLst>
          </p:cNvPr>
          <p:cNvSpPr>
            <a:spLocks noGrp="1"/>
          </p:cNvSpPr>
          <p:nvPr>
            <p:ph type="sldNum" sz="quarter" idx="5"/>
          </p:nvPr>
        </p:nvSpPr>
        <p:spPr/>
        <p:txBody>
          <a:bodyPr/>
          <a:lstStyle/>
          <a:p>
            <a:fld id="{BFE0BBA5-498E-40F6-AED2-A2FDAA240FB3}" type="slidenum">
              <a:rPr lang="en-GB" smtClean="0"/>
              <a:t>7</a:t>
            </a:fld>
            <a:endParaRPr lang="en-GB"/>
          </a:p>
        </p:txBody>
      </p:sp>
    </p:spTree>
    <p:extLst>
      <p:ext uri="{BB962C8B-B14F-4D97-AF65-F5344CB8AC3E}">
        <p14:creationId xmlns:p14="http://schemas.microsoft.com/office/powerpoint/2010/main" val="323234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ea typeface="Calibri"/>
                <a:cs typeface="Calibri"/>
              </a:rPr>
              <a:t>SWAG biopsy protocol – to be developed re T&amp;F group</a:t>
            </a:r>
          </a:p>
          <a:p>
            <a:r>
              <a:rPr lang="en-US" b="0" dirty="0">
                <a:solidFill>
                  <a:srgbClr val="FF0000"/>
                </a:solidFill>
                <a:ea typeface="Calibri"/>
                <a:cs typeface="Calibri"/>
              </a:rPr>
              <a:t>SWAG staging pathway / NHSE commissioning guidance tbc T&amp;F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prstClr val="white"/>
                </a:solidFill>
                <a:latin typeface="Arial" panose="020B0604020202020204" pitchFamily="34" charset="0"/>
                <a:cs typeface="Arial" panose="020B0604020202020204" pitchFamily="34" charset="0"/>
              </a:rPr>
              <a:t>SWAG best practice pathology processes-</a:t>
            </a:r>
            <a:r>
              <a:rPr lang="en-GB" sz="1800" dirty="0">
                <a:effectLst/>
                <a:latin typeface="Calibri" panose="020F0502020204030204" pitchFamily="34" charset="0"/>
                <a:ea typeface="Aptos" panose="020B0004020202020204" pitchFamily="34" charset="0"/>
              </a:rPr>
              <a:t>is more detail required here than - </a:t>
            </a:r>
            <a:r>
              <a:rPr lang="en-US" b="0" dirty="0">
                <a:solidFill>
                  <a:srgbClr val="FF0000"/>
                </a:solidFill>
                <a:ea typeface="Calibri"/>
                <a:cs typeface="Calibri"/>
              </a:rPr>
              <a:t>Roll out and sustain </a:t>
            </a:r>
            <a:r>
              <a:rPr lang="en-GB" sz="1200" dirty="0">
                <a:effectLst/>
                <a:latin typeface="Calibri" panose="020F0502020204030204" pitchFamily="34" charset="0"/>
                <a:ea typeface="Aptos" panose="020B0004020202020204" pitchFamily="34" charset="0"/>
              </a:rPr>
              <a:t>cassettes with 3 cores </a:t>
            </a:r>
            <a:endParaRPr lang="en-US" b="0" dirty="0">
              <a:solidFill>
                <a:srgbClr val="FF0000"/>
              </a:solidFill>
              <a:ea typeface="Calibri"/>
              <a:cs typeface="Calibri"/>
            </a:endParaRPr>
          </a:p>
          <a:p>
            <a:r>
              <a:rPr lang="en-US" b="0" dirty="0">
                <a:solidFill>
                  <a:srgbClr val="FF0000"/>
                </a:solidFill>
                <a:ea typeface="Calibri"/>
                <a:cs typeface="Calibri"/>
              </a:rPr>
              <a:t>Shortened MRI protocol – to be discussed by radiology group post completion of clinical trial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1882F-67A7-48B8-8DFF-EB2AF25BD567}"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57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ea typeface="Calibri"/>
                <a:cs typeface="Calibri"/>
              </a:rPr>
              <a:t>USS 1</a:t>
            </a:r>
            <a:r>
              <a:rPr lang="en-US" b="0" baseline="30000" dirty="0">
                <a:solidFill>
                  <a:srgbClr val="FF0000"/>
                </a:solidFill>
                <a:ea typeface="Calibri"/>
                <a:cs typeface="Calibri"/>
              </a:rPr>
              <a:t>st</a:t>
            </a:r>
            <a:r>
              <a:rPr lang="en-US" b="0" dirty="0">
                <a:solidFill>
                  <a:srgbClr val="FF0000"/>
                </a:solidFill>
                <a:ea typeface="Calibri"/>
                <a:cs typeface="Calibri"/>
              </a:rPr>
              <a:t> 1 stop pending GIRFT guidance in meantime risk stratified CTU use</a:t>
            </a:r>
          </a:p>
          <a:p>
            <a:r>
              <a:rPr lang="en-US" b="0" dirty="0">
                <a:solidFill>
                  <a:srgbClr val="FF0000"/>
                </a:solidFill>
                <a:ea typeface="Calibri"/>
                <a:cs typeface="Calibri"/>
              </a:rPr>
              <a:t>*Weekly Bladder scheduling (WBS) meeting: </a:t>
            </a:r>
            <a:r>
              <a:rPr lang="en-GB" sz="1200" kern="1200" dirty="0">
                <a:solidFill>
                  <a:schemeClr val="tx1"/>
                </a:solidFill>
                <a:effectLst/>
                <a:latin typeface="+mn-lt"/>
                <a:ea typeface="+mn-ea"/>
                <a:cs typeface="+mn-cs"/>
              </a:rPr>
              <a:t>to identify and allocate fast track cases to lists, and deescalate to TULA if appropriate</a:t>
            </a:r>
            <a:endParaRPr lang="en-US" b="0" dirty="0">
              <a:solidFill>
                <a:srgbClr val="FF0000"/>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1882F-67A7-48B8-8DFF-EB2AF25BD567}"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37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7A32D-077F-6FA9-737B-076F672AD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F13A6-BD8C-DDF1-A2F9-40827A48E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394AB-1A56-66FD-3108-063FD05D46E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AE045B6-F275-A138-AE91-B3E89A629E26}"/>
              </a:ext>
            </a:extLst>
          </p:cNvPr>
          <p:cNvSpPr>
            <a:spLocks noGrp="1"/>
          </p:cNvSpPr>
          <p:nvPr>
            <p:ph type="sldNum" sz="quarter" idx="5"/>
          </p:nvPr>
        </p:nvSpPr>
        <p:spPr/>
        <p:txBody>
          <a:bodyPr/>
          <a:lstStyle/>
          <a:p>
            <a:fld id="{BFE0BBA5-498E-40F6-AED2-A2FDAA240FB3}" type="slidenum">
              <a:rPr lang="en-GB" smtClean="0"/>
              <a:t>10</a:t>
            </a:fld>
            <a:endParaRPr lang="en-GB"/>
          </a:p>
        </p:txBody>
      </p:sp>
    </p:spTree>
    <p:extLst>
      <p:ext uri="{BB962C8B-B14F-4D97-AF65-F5344CB8AC3E}">
        <p14:creationId xmlns:p14="http://schemas.microsoft.com/office/powerpoint/2010/main" val="272870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77D0-ACE2-339A-6DBD-C56E06EB718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89026118-05D5-E0B8-16D9-81A0773A226A}"/>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B0EEA6-267B-A879-0156-D2BFBE8FC830}"/>
              </a:ext>
            </a:extLst>
          </p:cNvPr>
          <p:cNvSpPr>
            <a:spLocks noGrp="1"/>
          </p:cNvSpPr>
          <p:nvPr>
            <p:ph type="dt" sz="half" idx="10"/>
          </p:nvPr>
        </p:nvSpPr>
        <p:spPr/>
        <p:txBody>
          <a:bodyPr/>
          <a:lstStyle/>
          <a:p>
            <a:fld id="{5D81A4BA-8969-43C4-826D-26A0F823578F}" type="datetimeFigureOut">
              <a:rPr lang="en-GB" smtClean="0"/>
              <a:t>29/01/2026</a:t>
            </a:fld>
            <a:endParaRPr lang="en-GB"/>
          </a:p>
        </p:txBody>
      </p:sp>
      <p:sp>
        <p:nvSpPr>
          <p:cNvPr id="5" name="Footer Placeholder 4">
            <a:extLst>
              <a:ext uri="{FF2B5EF4-FFF2-40B4-BE49-F238E27FC236}">
                <a16:creationId xmlns:a16="http://schemas.microsoft.com/office/drawing/2014/main" id="{FE368A16-4A61-1DBA-976A-A9A59A33FC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C6801-0BC5-5167-8E7B-7AA117B94A0E}"/>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221173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A8B9-EB85-C70D-66B3-C2956AA4B0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A000DA-E28E-C55A-A824-7135826786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734115-EFEA-CC0E-4FB8-1FE0D1E99D62}"/>
              </a:ext>
            </a:extLst>
          </p:cNvPr>
          <p:cNvSpPr>
            <a:spLocks noGrp="1"/>
          </p:cNvSpPr>
          <p:nvPr>
            <p:ph type="dt" sz="half" idx="10"/>
          </p:nvPr>
        </p:nvSpPr>
        <p:spPr/>
        <p:txBody>
          <a:bodyPr/>
          <a:lstStyle/>
          <a:p>
            <a:fld id="{5D81A4BA-8969-43C4-826D-26A0F823578F}" type="datetimeFigureOut">
              <a:rPr lang="en-GB" smtClean="0"/>
              <a:t>29/01/2026</a:t>
            </a:fld>
            <a:endParaRPr lang="en-GB"/>
          </a:p>
        </p:txBody>
      </p:sp>
      <p:sp>
        <p:nvSpPr>
          <p:cNvPr id="5" name="Footer Placeholder 4">
            <a:extLst>
              <a:ext uri="{FF2B5EF4-FFF2-40B4-BE49-F238E27FC236}">
                <a16:creationId xmlns:a16="http://schemas.microsoft.com/office/drawing/2014/main" id="{935276D5-3F61-551C-4B6D-7A6F8AD3D3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73975A-9334-ACF0-A057-3407CBB81421}"/>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2780223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D832-BC4E-BC3E-01A0-26B1A91BB620}"/>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85D717-6882-218E-B829-8A8B0E4694E8}"/>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082B1-A7AE-A4D9-F562-3064D62FF96C}"/>
              </a:ext>
            </a:extLst>
          </p:cNvPr>
          <p:cNvSpPr>
            <a:spLocks noGrp="1"/>
          </p:cNvSpPr>
          <p:nvPr>
            <p:ph type="dt" sz="half" idx="10"/>
          </p:nvPr>
        </p:nvSpPr>
        <p:spPr/>
        <p:txBody>
          <a:bodyPr/>
          <a:lstStyle/>
          <a:p>
            <a:fld id="{5D81A4BA-8969-43C4-826D-26A0F823578F}" type="datetimeFigureOut">
              <a:rPr lang="en-GB" smtClean="0"/>
              <a:t>29/01/2026</a:t>
            </a:fld>
            <a:endParaRPr lang="en-GB"/>
          </a:p>
        </p:txBody>
      </p:sp>
      <p:sp>
        <p:nvSpPr>
          <p:cNvPr id="5" name="Footer Placeholder 4">
            <a:extLst>
              <a:ext uri="{FF2B5EF4-FFF2-40B4-BE49-F238E27FC236}">
                <a16:creationId xmlns:a16="http://schemas.microsoft.com/office/drawing/2014/main" id="{F224D833-CF3E-1A9D-4938-F02499D066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E46F51-3914-0221-53C5-8802D749BDF5}"/>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749001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C657-AEA5-F29B-72EF-6C6690BBB3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91F64A-7A72-71EE-4241-A0E73307925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43330F-0A5D-E410-1FD9-51C3546177E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F6C844-5AF3-3D6F-7704-37886B8577C3}"/>
              </a:ext>
            </a:extLst>
          </p:cNvPr>
          <p:cNvSpPr>
            <a:spLocks noGrp="1"/>
          </p:cNvSpPr>
          <p:nvPr>
            <p:ph type="dt" sz="half" idx="10"/>
          </p:nvPr>
        </p:nvSpPr>
        <p:spPr/>
        <p:txBody>
          <a:bodyPr/>
          <a:lstStyle/>
          <a:p>
            <a:fld id="{5D81A4BA-8969-43C4-826D-26A0F823578F}" type="datetimeFigureOut">
              <a:rPr lang="en-GB" smtClean="0"/>
              <a:t>29/01/2026</a:t>
            </a:fld>
            <a:endParaRPr lang="en-GB"/>
          </a:p>
        </p:txBody>
      </p:sp>
      <p:sp>
        <p:nvSpPr>
          <p:cNvPr id="6" name="Footer Placeholder 5">
            <a:extLst>
              <a:ext uri="{FF2B5EF4-FFF2-40B4-BE49-F238E27FC236}">
                <a16:creationId xmlns:a16="http://schemas.microsoft.com/office/drawing/2014/main" id="{FB365D6B-3719-81AC-CD08-BD88C67F57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014606-0A38-2E95-0A7F-47445C2D642F}"/>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2264876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6035-DA92-BFDB-8B23-181300BCA011}"/>
              </a:ext>
            </a:extLst>
          </p:cNvPr>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342EC3-D2BC-BA9F-4E6B-C9EC8AC04F3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1FD1420-BBFE-D776-F0D7-1D281DE7A57C}"/>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22A092-6C56-4502-58AA-DCF112B594F5}"/>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C6CDCAC1-30D0-81AC-E7E0-29E358B5DDE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2E3F87-E6BC-C1C2-AED9-C7276AD71C2F}"/>
              </a:ext>
            </a:extLst>
          </p:cNvPr>
          <p:cNvSpPr>
            <a:spLocks noGrp="1"/>
          </p:cNvSpPr>
          <p:nvPr>
            <p:ph type="dt" sz="half" idx="10"/>
          </p:nvPr>
        </p:nvSpPr>
        <p:spPr/>
        <p:txBody>
          <a:bodyPr/>
          <a:lstStyle/>
          <a:p>
            <a:fld id="{5D81A4BA-8969-43C4-826D-26A0F823578F}" type="datetimeFigureOut">
              <a:rPr lang="en-GB" smtClean="0"/>
              <a:t>29/01/2026</a:t>
            </a:fld>
            <a:endParaRPr lang="en-GB"/>
          </a:p>
        </p:txBody>
      </p:sp>
      <p:sp>
        <p:nvSpPr>
          <p:cNvPr id="8" name="Footer Placeholder 7">
            <a:extLst>
              <a:ext uri="{FF2B5EF4-FFF2-40B4-BE49-F238E27FC236}">
                <a16:creationId xmlns:a16="http://schemas.microsoft.com/office/drawing/2014/main" id="{CF0D3D2C-C0B5-BBDB-9C3A-56D8CE6070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816FD0-A676-07D1-DD79-9DD6D36C9FDF}"/>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1645492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0C47-5888-D07D-F993-4F2D96FC3C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9C6788-8CAA-CEE4-9BBF-FE364D396127}"/>
              </a:ext>
            </a:extLst>
          </p:cNvPr>
          <p:cNvSpPr>
            <a:spLocks noGrp="1"/>
          </p:cNvSpPr>
          <p:nvPr>
            <p:ph type="dt" sz="half" idx="10"/>
          </p:nvPr>
        </p:nvSpPr>
        <p:spPr/>
        <p:txBody>
          <a:bodyPr/>
          <a:lstStyle/>
          <a:p>
            <a:fld id="{5D81A4BA-8969-43C4-826D-26A0F823578F}" type="datetimeFigureOut">
              <a:rPr lang="en-GB" smtClean="0"/>
              <a:t>29/01/2026</a:t>
            </a:fld>
            <a:endParaRPr lang="en-GB"/>
          </a:p>
        </p:txBody>
      </p:sp>
      <p:sp>
        <p:nvSpPr>
          <p:cNvPr id="4" name="Footer Placeholder 3">
            <a:extLst>
              <a:ext uri="{FF2B5EF4-FFF2-40B4-BE49-F238E27FC236}">
                <a16:creationId xmlns:a16="http://schemas.microsoft.com/office/drawing/2014/main" id="{7ACFB66A-27B2-DBBE-D794-AF75B1E249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645953-2280-1A77-D735-0EACA47049A4}"/>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775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AA55A4-8999-08A2-6DAC-0C16CE46A98C}"/>
              </a:ext>
            </a:extLst>
          </p:cNvPr>
          <p:cNvSpPr>
            <a:spLocks noGrp="1"/>
          </p:cNvSpPr>
          <p:nvPr>
            <p:ph type="dt" sz="half" idx="10"/>
          </p:nvPr>
        </p:nvSpPr>
        <p:spPr/>
        <p:txBody>
          <a:bodyPr/>
          <a:lstStyle/>
          <a:p>
            <a:fld id="{5D81A4BA-8969-43C4-826D-26A0F823578F}" type="datetimeFigureOut">
              <a:rPr lang="en-GB" smtClean="0"/>
              <a:t>29/01/2026</a:t>
            </a:fld>
            <a:endParaRPr lang="en-GB"/>
          </a:p>
        </p:txBody>
      </p:sp>
      <p:sp>
        <p:nvSpPr>
          <p:cNvPr id="3" name="Footer Placeholder 2">
            <a:extLst>
              <a:ext uri="{FF2B5EF4-FFF2-40B4-BE49-F238E27FC236}">
                <a16:creationId xmlns:a16="http://schemas.microsoft.com/office/drawing/2014/main" id="{E62BF80B-8EF1-5D31-C150-FEB51E3CA6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69904A-55AF-411C-6E19-39C541720D8D}"/>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2212894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D427-E217-E0E9-9C35-A81CACAF0BA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D5FBC9-1BD4-748C-1B0F-AA847D5E3D8A}"/>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8DAC77-D45A-8A85-AA38-D7B967FFFEC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4EE2294-4083-31BA-2AF4-9A87BF299362}"/>
              </a:ext>
            </a:extLst>
          </p:cNvPr>
          <p:cNvSpPr>
            <a:spLocks noGrp="1"/>
          </p:cNvSpPr>
          <p:nvPr>
            <p:ph type="dt" sz="half" idx="10"/>
          </p:nvPr>
        </p:nvSpPr>
        <p:spPr/>
        <p:txBody>
          <a:bodyPr/>
          <a:lstStyle/>
          <a:p>
            <a:fld id="{5D81A4BA-8969-43C4-826D-26A0F823578F}" type="datetimeFigureOut">
              <a:rPr lang="en-GB" smtClean="0"/>
              <a:t>29/01/2026</a:t>
            </a:fld>
            <a:endParaRPr lang="en-GB"/>
          </a:p>
        </p:txBody>
      </p:sp>
      <p:sp>
        <p:nvSpPr>
          <p:cNvPr id="6" name="Footer Placeholder 5">
            <a:extLst>
              <a:ext uri="{FF2B5EF4-FFF2-40B4-BE49-F238E27FC236}">
                <a16:creationId xmlns:a16="http://schemas.microsoft.com/office/drawing/2014/main" id="{1AB7E9E3-46AD-BD18-43CC-F390E0F161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AE1E1D-F83D-0405-0828-CD1E53BB6577}"/>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201125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0F30-98BD-2B3B-0B93-8AFFD6C1627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57C215-AAAA-E836-5404-9E79B4A67FB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a:extLst>
              <a:ext uri="{FF2B5EF4-FFF2-40B4-BE49-F238E27FC236}">
                <a16:creationId xmlns:a16="http://schemas.microsoft.com/office/drawing/2014/main" id="{10027BC8-7F3E-5B73-FD0A-E1F3ACE0451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889370D-3CBF-346A-47DE-81CCE585AA3C}"/>
              </a:ext>
            </a:extLst>
          </p:cNvPr>
          <p:cNvSpPr>
            <a:spLocks noGrp="1"/>
          </p:cNvSpPr>
          <p:nvPr>
            <p:ph type="dt" sz="half" idx="10"/>
          </p:nvPr>
        </p:nvSpPr>
        <p:spPr/>
        <p:txBody>
          <a:bodyPr/>
          <a:lstStyle/>
          <a:p>
            <a:fld id="{5D81A4BA-8969-43C4-826D-26A0F823578F}" type="datetimeFigureOut">
              <a:rPr lang="en-GB" smtClean="0"/>
              <a:t>29/01/2026</a:t>
            </a:fld>
            <a:endParaRPr lang="en-GB"/>
          </a:p>
        </p:txBody>
      </p:sp>
      <p:sp>
        <p:nvSpPr>
          <p:cNvPr id="6" name="Footer Placeholder 5">
            <a:extLst>
              <a:ext uri="{FF2B5EF4-FFF2-40B4-BE49-F238E27FC236}">
                <a16:creationId xmlns:a16="http://schemas.microsoft.com/office/drawing/2014/main" id="{852927C2-E653-93D4-0F3E-A600F64FCD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3FCA8A-3EE0-ADB7-8614-BC13045F2B66}"/>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1343461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595D-2044-DA10-FE29-6ECE7A034E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2673EB-3396-BED4-C563-E43C8B445F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B260A3-2EC5-B52E-8C53-1BD26AF7238D}"/>
              </a:ext>
            </a:extLst>
          </p:cNvPr>
          <p:cNvSpPr>
            <a:spLocks noGrp="1"/>
          </p:cNvSpPr>
          <p:nvPr>
            <p:ph type="dt" sz="half" idx="10"/>
          </p:nvPr>
        </p:nvSpPr>
        <p:spPr/>
        <p:txBody>
          <a:bodyPr/>
          <a:lstStyle/>
          <a:p>
            <a:fld id="{5D81A4BA-8969-43C4-826D-26A0F823578F}" type="datetimeFigureOut">
              <a:rPr lang="en-GB" smtClean="0"/>
              <a:t>29/01/2026</a:t>
            </a:fld>
            <a:endParaRPr lang="en-GB"/>
          </a:p>
        </p:txBody>
      </p:sp>
      <p:sp>
        <p:nvSpPr>
          <p:cNvPr id="5" name="Footer Placeholder 4">
            <a:extLst>
              <a:ext uri="{FF2B5EF4-FFF2-40B4-BE49-F238E27FC236}">
                <a16:creationId xmlns:a16="http://schemas.microsoft.com/office/drawing/2014/main" id="{4FCFEB86-CFA6-91B5-8DE4-B9AB5B496D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137556-F113-1CBD-F644-DC2209978022}"/>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2437219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C27ED-3BF2-82A0-B4F6-D810262D215C}"/>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19E0D9-072A-FDE4-4744-A3D2B0EC9482}"/>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35E81-6B4D-0EB1-83A2-446DAD23D8A6}"/>
              </a:ext>
            </a:extLst>
          </p:cNvPr>
          <p:cNvSpPr>
            <a:spLocks noGrp="1"/>
          </p:cNvSpPr>
          <p:nvPr>
            <p:ph type="dt" sz="half" idx="10"/>
          </p:nvPr>
        </p:nvSpPr>
        <p:spPr/>
        <p:txBody>
          <a:bodyPr/>
          <a:lstStyle/>
          <a:p>
            <a:fld id="{5D81A4BA-8969-43C4-826D-26A0F823578F}" type="datetimeFigureOut">
              <a:rPr lang="en-GB" smtClean="0"/>
              <a:t>29/01/2026</a:t>
            </a:fld>
            <a:endParaRPr lang="en-GB"/>
          </a:p>
        </p:txBody>
      </p:sp>
      <p:sp>
        <p:nvSpPr>
          <p:cNvPr id="5" name="Footer Placeholder 4">
            <a:extLst>
              <a:ext uri="{FF2B5EF4-FFF2-40B4-BE49-F238E27FC236}">
                <a16:creationId xmlns:a16="http://schemas.microsoft.com/office/drawing/2014/main" id="{C792DF27-FADF-276E-1134-BC3D24BC74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E8A1EE-65CD-8AE5-A9C2-07AB2C05E636}"/>
              </a:ext>
            </a:extLst>
          </p:cNvPr>
          <p:cNvSpPr>
            <a:spLocks noGrp="1"/>
          </p:cNvSpPr>
          <p:nvPr>
            <p:ph type="sldNum" sz="quarter" idx="12"/>
          </p:nvPr>
        </p:nvSpPr>
        <p:spPr/>
        <p:txBody>
          <a:bodyPr/>
          <a:lstStyle/>
          <a:p>
            <a:fld id="{9F685D0D-5B7C-4C39-ACC1-AF5E0BA48EA4}" type="slidenum">
              <a:rPr lang="en-GB" smtClean="0"/>
              <a:t>‹#›</a:t>
            </a:fld>
            <a:endParaRPr lang="en-GB"/>
          </a:p>
        </p:txBody>
      </p:sp>
    </p:spTree>
    <p:extLst>
      <p:ext uri="{BB962C8B-B14F-4D97-AF65-F5344CB8AC3E}">
        <p14:creationId xmlns:p14="http://schemas.microsoft.com/office/powerpoint/2010/main" val="303264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28A85-2E6B-9D95-CAB1-655311E760C5}"/>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C6F804-5EA7-D958-92D1-9C37B299B16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3D77BB-F0C8-CD61-6A61-65A500532A94}"/>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5D81A4BA-8969-43C4-826D-26A0F823578F}" type="datetimeFigureOut">
              <a:rPr lang="en-GB" smtClean="0"/>
              <a:t>29/01/2026</a:t>
            </a:fld>
            <a:endParaRPr lang="en-GB"/>
          </a:p>
        </p:txBody>
      </p:sp>
      <p:sp>
        <p:nvSpPr>
          <p:cNvPr id="5" name="Footer Placeholder 4">
            <a:extLst>
              <a:ext uri="{FF2B5EF4-FFF2-40B4-BE49-F238E27FC236}">
                <a16:creationId xmlns:a16="http://schemas.microsoft.com/office/drawing/2014/main" id="{3FCE30F2-3604-C168-CEF6-34C4329500E3}"/>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4C90AEB-86E6-AF01-3BAF-33A72823333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9F685D0D-5B7C-4C39-ACC1-AF5E0BA48EA4}" type="slidenum">
              <a:rPr lang="en-GB" smtClean="0"/>
              <a:t>‹#›</a:t>
            </a:fld>
            <a:endParaRPr lang="en-GB"/>
          </a:p>
        </p:txBody>
      </p:sp>
      <p:sp>
        <p:nvSpPr>
          <p:cNvPr id="7" name="Freeform 2">
            <a:extLst>
              <a:ext uri="{FF2B5EF4-FFF2-40B4-BE49-F238E27FC236}">
                <a16:creationId xmlns:a16="http://schemas.microsoft.com/office/drawing/2014/main" id="{59AA4E02-D42B-116B-AA30-9614E2DBA958}"/>
              </a:ext>
            </a:extLst>
          </p:cNvPr>
          <p:cNvSpPr/>
          <p:nvPr userDrawn="1"/>
        </p:nvSpPr>
        <p:spPr>
          <a:xfrm>
            <a:off x="14867632" y="8719"/>
            <a:ext cx="3418370" cy="1216325"/>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13"/>
            <a:stretch>
              <a:fillRect t="-11858" b="-11858"/>
            </a:stretch>
          </a:blipFill>
        </p:spPr>
        <p:txBody>
          <a:bodyPr/>
          <a:lstStyle/>
          <a:p>
            <a:endParaRPr lang="en-GB" sz="1800"/>
          </a:p>
        </p:txBody>
      </p:sp>
      <p:pic>
        <p:nvPicPr>
          <p:cNvPr id="8" name="Picture 7" descr="A logo for a cancer awareness event">
            <a:extLst>
              <a:ext uri="{FF2B5EF4-FFF2-40B4-BE49-F238E27FC236}">
                <a16:creationId xmlns:a16="http://schemas.microsoft.com/office/drawing/2014/main" id="{6437FE75-61DB-420D-C68C-3614B353B131}"/>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l="1543" t="20219" r="-1543" b="23512"/>
          <a:stretch/>
        </p:blipFill>
        <p:spPr>
          <a:xfrm>
            <a:off x="2000" y="0"/>
            <a:ext cx="4114800" cy="1302375"/>
          </a:xfrm>
          <a:prstGeom prst="rect">
            <a:avLst/>
          </a:prstGeom>
        </p:spPr>
      </p:pic>
    </p:spTree>
    <p:extLst>
      <p:ext uri="{BB962C8B-B14F-4D97-AF65-F5344CB8AC3E}">
        <p14:creationId xmlns:p14="http://schemas.microsoft.com/office/powerpoint/2010/main" val="1398149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forms.office.com/e/eJE9iLzSAu"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p:cNvSpPr/>
          <p:nvPr/>
        </p:nvSpPr>
        <p:spPr>
          <a:xfrm>
            <a:off x="2253707" y="3052266"/>
            <a:ext cx="13484750" cy="1409382"/>
          </a:xfrm>
          <a:custGeom>
            <a:avLst/>
            <a:gdLst/>
            <a:ahLst/>
            <a:cxnLst/>
            <a:rect l="l" t="t" r="r" b="b"/>
            <a:pathLst>
              <a:path w="13188915" h="2390315">
                <a:moveTo>
                  <a:pt x="0" y="0"/>
                </a:moveTo>
                <a:lnTo>
                  <a:pt x="13188916" y="0"/>
                </a:lnTo>
                <a:lnTo>
                  <a:pt x="13188916" y="2390315"/>
                </a:lnTo>
                <a:lnTo>
                  <a:pt x="0" y="2390315"/>
                </a:lnTo>
                <a:lnTo>
                  <a:pt x="0" y="0"/>
                </a:lnTo>
                <a:close/>
              </a:path>
            </a:pathLst>
          </a:custGeom>
          <a:blipFill>
            <a:blip r:embed="rId4"/>
            <a:stretch>
              <a:fillRect/>
            </a:stretch>
          </a:blipFill>
        </p:spPr>
        <p:txBody>
          <a:bodyPr/>
          <a:lstStyle/>
          <a:p>
            <a:pPr algn="ctr"/>
            <a:r>
              <a:rPr lang="en-GB" sz="6000" dirty="0">
                <a:solidFill>
                  <a:schemeClr val="bg1"/>
                </a:solidFill>
                <a:latin typeface="Arial" panose="020B0604020202020204" pitchFamily="34" charset="0"/>
                <a:cs typeface="Arial" panose="020B0604020202020204" pitchFamily="34" charset="0"/>
              </a:rPr>
              <a:t>Urology CAG</a:t>
            </a:r>
          </a:p>
        </p:txBody>
      </p:sp>
      <p:sp>
        <p:nvSpPr>
          <p:cNvPr id="4" name="Freeform 4"/>
          <p:cNvSpPr/>
          <p:nvPr/>
        </p:nvSpPr>
        <p:spPr>
          <a:xfrm>
            <a:off x="4098322" y="6020507"/>
            <a:ext cx="9177650" cy="837493"/>
          </a:xfrm>
          <a:custGeom>
            <a:avLst/>
            <a:gdLst/>
            <a:ahLst/>
            <a:cxnLst/>
            <a:rect l="l" t="t" r="r" b="b"/>
            <a:pathLst>
              <a:path w="6739764" h="1221492">
                <a:moveTo>
                  <a:pt x="0" y="0"/>
                </a:moveTo>
                <a:lnTo>
                  <a:pt x="6739764" y="0"/>
                </a:lnTo>
                <a:lnTo>
                  <a:pt x="6739764" y="1221492"/>
                </a:lnTo>
                <a:lnTo>
                  <a:pt x="0" y="1221492"/>
                </a:lnTo>
                <a:lnTo>
                  <a:pt x="0" y="0"/>
                </a:lnTo>
                <a:close/>
              </a:path>
            </a:pathLst>
          </a:custGeom>
          <a:blipFill>
            <a:blip r:embed="rId5"/>
            <a:stretch>
              <a:fillRect/>
            </a:stretch>
          </a:blipFill>
        </p:spPr>
        <p:txBody>
          <a:bodyPr lIns="91440" tIns="45720" rIns="91440" bIns="45720" anchor="t"/>
          <a:lstStyle/>
          <a:p>
            <a:pPr algn="ctr"/>
            <a:r>
              <a:rPr lang="en-GB" sz="4000" dirty="0">
                <a:solidFill>
                  <a:schemeClr val="bg1"/>
                </a:solidFill>
                <a:latin typeface="Arial" panose="020B0604020202020204" pitchFamily="34" charset="0"/>
                <a:cs typeface="Arial" panose="020B0604020202020204" pitchFamily="34" charset="0"/>
              </a:rPr>
              <a:t>29</a:t>
            </a:r>
            <a:r>
              <a:rPr lang="en-GB" sz="4000" baseline="30000" dirty="0">
                <a:solidFill>
                  <a:schemeClr val="bg1"/>
                </a:solidFill>
                <a:latin typeface="Arial" panose="020B0604020202020204" pitchFamily="34" charset="0"/>
                <a:cs typeface="Arial" panose="020B0604020202020204" pitchFamily="34" charset="0"/>
              </a:rPr>
              <a:t>th</a:t>
            </a:r>
            <a:r>
              <a:rPr lang="en-GB" sz="4000" dirty="0">
                <a:solidFill>
                  <a:schemeClr val="bg1"/>
                </a:solidFill>
                <a:latin typeface="Arial" panose="020B0604020202020204" pitchFamily="34" charset="0"/>
                <a:cs typeface="Arial" panose="020B0604020202020204" pitchFamily="34" charset="0"/>
              </a:rPr>
              <a:t> January 2026</a:t>
            </a:r>
          </a:p>
        </p:txBody>
      </p:sp>
      <p:pic>
        <p:nvPicPr>
          <p:cNvPr id="8" name="Picture 7" descr="A logo for a cancer awareness event&#10;&#10;AI-generated content may be incorrect.">
            <a:extLst>
              <a:ext uri="{FF2B5EF4-FFF2-40B4-BE49-F238E27FC236}">
                <a16:creationId xmlns:a16="http://schemas.microsoft.com/office/drawing/2014/main" id="{88440C2C-9809-9BDA-0A92-463BD22EADC4}"/>
              </a:ext>
            </a:extLst>
          </p:cNvPr>
          <p:cNvPicPr>
            <a:picLocks noChangeAspect="1"/>
          </p:cNvPicPr>
          <p:nvPr/>
        </p:nvPicPr>
        <p:blipFill>
          <a:blip r:embed="rId6" cstate="print">
            <a:extLst>
              <a:ext uri="{28A0092B-C50C-407E-A947-70E740481C1C}">
                <a14:useLocalDpi xmlns:a14="http://schemas.microsoft.com/office/drawing/2010/main" val="0"/>
              </a:ext>
            </a:extLst>
          </a:blip>
          <a:srcRect l="1543" t="20219" r="-1543" b="23512"/>
          <a:stretch/>
        </p:blipFill>
        <p:spPr>
          <a:xfrm>
            <a:off x="191083" y="315870"/>
            <a:ext cx="3782705" cy="11972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4624-817E-69A4-DEA6-2047D70C26C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8AB3EB2-6F8A-68E5-063A-CFA9AEDFBF3E}"/>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031FCAA8-D16A-43A8-4996-73B7DF57DBC6}"/>
              </a:ext>
            </a:extLst>
          </p:cNvPr>
          <p:cNvSpPr/>
          <p:nvPr/>
        </p:nvSpPr>
        <p:spPr>
          <a:xfrm>
            <a:off x="2253707" y="3052265"/>
            <a:ext cx="13484750" cy="2390315"/>
          </a:xfrm>
          <a:custGeom>
            <a:avLst/>
            <a:gdLst/>
            <a:ahLst/>
            <a:cxnLst/>
            <a:rect l="l" t="t" r="r" b="b"/>
            <a:pathLst>
              <a:path w="13188915" h="2390315">
                <a:moveTo>
                  <a:pt x="0" y="0"/>
                </a:moveTo>
                <a:lnTo>
                  <a:pt x="13188916" y="0"/>
                </a:lnTo>
                <a:lnTo>
                  <a:pt x="13188916" y="2390315"/>
                </a:lnTo>
                <a:lnTo>
                  <a:pt x="0" y="2390315"/>
                </a:lnTo>
                <a:lnTo>
                  <a:pt x="0" y="0"/>
                </a:lnTo>
                <a:close/>
              </a:path>
            </a:pathLst>
          </a:custGeom>
          <a:blipFill>
            <a:blip r:embed="rId4"/>
            <a:stretch>
              <a:fillRect/>
            </a:stretch>
          </a:blipFill>
        </p:spPr>
        <p:txBody>
          <a:bodyPr/>
          <a:lstStyle/>
          <a:p>
            <a:pPr algn="ctr"/>
            <a:r>
              <a:rPr lang="en-GB" sz="5400" dirty="0">
                <a:solidFill>
                  <a:schemeClr val="bg1"/>
                </a:solidFill>
                <a:latin typeface="Arial" panose="020B0604020202020204" pitchFamily="34" charset="0"/>
                <a:cs typeface="Arial" panose="020B0604020202020204" pitchFamily="34" charset="0"/>
              </a:rPr>
              <a:t>2026/27 Cancer Alliance Planning Guidance - Urology</a:t>
            </a:r>
          </a:p>
        </p:txBody>
      </p:sp>
      <p:sp>
        <p:nvSpPr>
          <p:cNvPr id="4" name="Freeform 4">
            <a:extLst>
              <a:ext uri="{FF2B5EF4-FFF2-40B4-BE49-F238E27FC236}">
                <a16:creationId xmlns:a16="http://schemas.microsoft.com/office/drawing/2014/main" id="{32219E9E-EB64-DC5D-A052-987CDCE69D86}"/>
              </a:ext>
            </a:extLst>
          </p:cNvPr>
          <p:cNvSpPr/>
          <p:nvPr/>
        </p:nvSpPr>
        <p:spPr>
          <a:xfrm>
            <a:off x="4092994" y="6035256"/>
            <a:ext cx="9177650" cy="1409382"/>
          </a:xfrm>
          <a:custGeom>
            <a:avLst/>
            <a:gdLst/>
            <a:ahLst/>
            <a:cxnLst/>
            <a:rect l="l" t="t" r="r" b="b"/>
            <a:pathLst>
              <a:path w="6739764" h="1221492">
                <a:moveTo>
                  <a:pt x="0" y="0"/>
                </a:moveTo>
                <a:lnTo>
                  <a:pt x="6739764" y="0"/>
                </a:lnTo>
                <a:lnTo>
                  <a:pt x="6739764" y="1221492"/>
                </a:lnTo>
                <a:lnTo>
                  <a:pt x="0" y="1221492"/>
                </a:lnTo>
                <a:lnTo>
                  <a:pt x="0" y="0"/>
                </a:lnTo>
                <a:close/>
              </a:path>
            </a:pathLst>
          </a:custGeom>
          <a:blipFill>
            <a:blip r:embed="rId5"/>
            <a:stretch>
              <a:fillRect/>
            </a:stretch>
          </a:blipFill>
        </p:spPr>
        <p:txBody>
          <a:bodyPr lIns="91440" tIns="45720" rIns="91440" bIns="45720" anchor="t"/>
          <a:lstStyle/>
          <a:p>
            <a:pPr algn="ctr"/>
            <a:r>
              <a:rPr lang="en-GB" sz="5400" dirty="0">
                <a:solidFill>
                  <a:schemeClr val="bg1"/>
                </a:solidFill>
                <a:latin typeface="Arial" panose="020B0604020202020204" pitchFamily="34" charset="0"/>
                <a:cs typeface="Arial" panose="020B0604020202020204" pitchFamily="34" charset="0"/>
              </a:rPr>
              <a:t>Urological Cancer</a:t>
            </a:r>
          </a:p>
        </p:txBody>
      </p:sp>
      <p:sp>
        <p:nvSpPr>
          <p:cNvPr id="7" name="Freeform 7">
            <a:extLst>
              <a:ext uri="{FF2B5EF4-FFF2-40B4-BE49-F238E27FC236}">
                <a16:creationId xmlns:a16="http://schemas.microsoft.com/office/drawing/2014/main" id="{D42EFF77-E4AD-A15B-616F-E121F43092A8}"/>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6"/>
            <a:stretch>
              <a:fillRect/>
            </a:stretch>
          </a:blipFill>
        </p:spPr>
        <p:txBody>
          <a:bodyPr/>
          <a:lstStyle/>
          <a:p>
            <a:endParaRPr lang="en-GB"/>
          </a:p>
        </p:txBody>
      </p:sp>
    </p:spTree>
    <p:extLst>
      <p:ext uri="{BB962C8B-B14F-4D97-AF65-F5344CB8AC3E}">
        <p14:creationId xmlns:p14="http://schemas.microsoft.com/office/powerpoint/2010/main" val="2439553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4E64F-2AB0-E3D2-B2CE-7BF493AACC8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878E52-4FF5-047E-FB9F-23FDB8FDDA39}"/>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45D31EBA-E628-0015-D90F-8A245BEE5397}"/>
              </a:ext>
            </a:extLst>
          </p:cNvPr>
          <p:cNvSpPr/>
          <p:nvPr/>
        </p:nvSpPr>
        <p:spPr>
          <a:xfrm>
            <a:off x="4608607" y="315533"/>
            <a:ext cx="6821393" cy="980681"/>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4"/>
            <a:stretch>
              <a:fillRect/>
            </a:stretch>
          </a:blipFill>
        </p:spPr>
        <p:txBody>
          <a:bodyPr/>
          <a:lstStyle/>
          <a:p>
            <a:endParaRPr lang="en-GB"/>
          </a:p>
        </p:txBody>
      </p:sp>
      <p:sp>
        <p:nvSpPr>
          <p:cNvPr id="4" name="TextBox 4">
            <a:extLst>
              <a:ext uri="{FF2B5EF4-FFF2-40B4-BE49-F238E27FC236}">
                <a16:creationId xmlns:a16="http://schemas.microsoft.com/office/drawing/2014/main" id="{913FFC7A-93F4-8B58-8DF2-5B28D7B5E340}"/>
              </a:ext>
            </a:extLst>
          </p:cNvPr>
          <p:cNvSpPr txBox="1"/>
          <p:nvPr/>
        </p:nvSpPr>
        <p:spPr>
          <a:xfrm>
            <a:off x="5083350" y="498096"/>
            <a:ext cx="7040333" cy="615553"/>
          </a:xfrm>
          <a:prstGeom prst="rect">
            <a:avLst/>
          </a:prstGeom>
        </p:spPr>
        <p:txBody>
          <a:bodyPr wrap="square" lIns="0" tIns="0" rIns="0" bIns="0" rtlCol="0" anchor="t">
            <a:spAutoFit/>
          </a:bodyPr>
          <a:lstStyle/>
          <a:p>
            <a:r>
              <a:rPr lang="en-US" sz="4000" dirty="0">
                <a:solidFill>
                  <a:schemeClr val="bg1"/>
                </a:solidFill>
                <a:ea typeface="Calibri"/>
                <a:cs typeface="Calibri"/>
              </a:rPr>
              <a:t>Urology: Diagnostic pathway</a:t>
            </a:r>
          </a:p>
        </p:txBody>
      </p:sp>
      <p:sp>
        <p:nvSpPr>
          <p:cNvPr id="5" name="Freeform 5">
            <a:extLst>
              <a:ext uri="{FF2B5EF4-FFF2-40B4-BE49-F238E27FC236}">
                <a16:creationId xmlns:a16="http://schemas.microsoft.com/office/drawing/2014/main" id="{E6941A4B-44B6-2E39-0C17-E8C7A1605B45}"/>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endParaRPr lang="en-GB"/>
          </a:p>
        </p:txBody>
      </p:sp>
      <p:sp>
        <p:nvSpPr>
          <p:cNvPr id="8" name="TextBox 7">
            <a:extLst>
              <a:ext uri="{FF2B5EF4-FFF2-40B4-BE49-F238E27FC236}">
                <a16:creationId xmlns:a16="http://schemas.microsoft.com/office/drawing/2014/main" id="{FF5E0EFD-32AF-DBD5-638E-F7301D228FA1}"/>
              </a:ext>
            </a:extLst>
          </p:cNvPr>
          <p:cNvSpPr txBox="1"/>
          <p:nvPr/>
        </p:nvSpPr>
        <p:spPr>
          <a:xfrm>
            <a:off x="551240" y="2161682"/>
            <a:ext cx="16813161" cy="6986528"/>
          </a:xfrm>
          <a:prstGeom prst="rect">
            <a:avLst/>
          </a:prstGeom>
          <a:noFill/>
        </p:spPr>
        <p:txBody>
          <a:bodyPr wrap="square">
            <a:spAutoFit/>
          </a:bodyPr>
          <a:lstStyle/>
          <a:p>
            <a:pPr marL="0" marR="0" lvl="0" indent="0" algn="l" defTabSz="63306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mn-cs"/>
              </a:rPr>
              <a:t>Best Practice Timed Pathways</a:t>
            </a:r>
          </a:p>
          <a:p>
            <a:pPr marL="0" marR="0" lvl="0" indent="0" algn="l" defTabSz="63306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800" dirty="0">
                <a:solidFill>
                  <a:srgbClr val="000000"/>
                </a:solidFill>
                <a:latin typeface="Arial"/>
              </a:rPr>
              <a:t>O</a:t>
            </a:r>
            <a:r>
              <a:rPr kumimoji="0" lang="en-GB" sz="2800" b="0" i="0" u="none" strike="noStrike" kern="1200" cap="none" spc="0" normalizeH="0" baseline="0" noProof="0" dirty="0">
                <a:ln>
                  <a:noFill/>
                </a:ln>
                <a:solidFill>
                  <a:srgbClr val="000000"/>
                </a:solidFill>
                <a:effectLst/>
                <a:uLnTx/>
                <a:uFillTx/>
                <a:latin typeface="Arial"/>
                <a:ea typeface="+mn-ea"/>
                <a:cs typeface="+mn-cs"/>
              </a:rPr>
              <a:t>ne-stop (or minimum-stop) pathways and Straight to Test making the best use of CDC capacity. </a:t>
            </a:r>
          </a:p>
          <a:p>
            <a:pPr marL="0" marR="0" lvl="0" indent="0" algn="l" defTabSz="63306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3306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a:ea typeface="+mn-ea"/>
                <a:cs typeface="+mn-cs"/>
              </a:rPr>
              <a:t>The below national pathway interventions should be considered for implementation across all providers, but Cancer Alliances should focus their plans on support to implement in providers in the bottom quartile for performance:</a:t>
            </a:r>
          </a:p>
          <a:p>
            <a:pPr marL="0" marR="0" lvl="0" indent="0" algn="l" defTabSz="633062"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3306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a:ea typeface="+mn-ea"/>
                <a:cs typeface="+mn-cs"/>
              </a:rPr>
              <a:t>Urology (including Prostate, Bladder and Kidney pathways) </a:t>
            </a:r>
            <a:r>
              <a:rPr kumimoji="0" lang="en-GB" sz="2800" b="0" i="0" u="none" strike="noStrike" kern="1200" cap="none" spc="0" normalizeH="0" baseline="0" noProof="0" dirty="0">
                <a:ln>
                  <a:noFill/>
                </a:ln>
                <a:solidFill>
                  <a:srgbClr val="000000"/>
                </a:solidFill>
                <a:effectLst/>
                <a:uLnTx/>
                <a:uFillTx/>
                <a:latin typeface="Arial"/>
                <a:ea typeface="+mn-ea"/>
                <a:cs typeface="+mn-cs"/>
              </a:rPr>
              <a:t>(Faster Diagnosis Standard)</a:t>
            </a:r>
            <a:endParaRPr kumimoji="0" lang="en-GB" sz="2800" b="0" i="0" u="none" strike="sngStrike" kern="1200" cap="none" spc="0" normalizeH="0" baseline="0" noProof="0" dirty="0">
              <a:ln>
                <a:noFill/>
              </a:ln>
              <a:solidFill>
                <a:srgbClr val="000000"/>
              </a:solidFill>
              <a:effectLst/>
              <a:highlight>
                <a:srgbClr val="FFFF00"/>
              </a:highlight>
              <a:uLnTx/>
              <a:uFillTx/>
              <a:latin typeface="Arial"/>
              <a:ea typeface="+mn-ea"/>
              <a:cs typeface="+mn-cs"/>
            </a:endParaRPr>
          </a:p>
          <a:p>
            <a:pPr marL="457200" marR="0" lvl="0" indent="-457200" algn="l" defTabSz="633062"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Arial"/>
                <a:ea typeface="+mn-ea"/>
                <a:cs typeface="+mn-cs"/>
              </a:rPr>
              <a:t>Rollout and transition to BAU of non-medical LATP biopsy: </a:t>
            </a:r>
          </a:p>
          <a:p>
            <a:pPr marL="457200" marR="0" lvl="0" indent="-457200" algn="l" defTabSz="633062"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Arial"/>
                <a:ea typeface="+mn-ea"/>
                <a:cs typeface="+mn-cs"/>
              </a:rPr>
              <a:t>Expansion of one-stop haematuria services and nurse-led cystoscopy where there are particular workforce pressures, including access to training.</a:t>
            </a:r>
          </a:p>
          <a:p>
            <a:pPr marL="457200" marR="0" lvl="0" indent="-457200" algn="l" defTabSz="633062"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Arial"/>
                <a:ea typeface="+mn-ea"/>
                <a:cs typeface="+mn-cs"/>
              </a:rPr>
              <a:t>Support evidence gathering for bi parametric MRI and AI supported reporting for providers with MRI capacity challenges.</a:t>
            </a:r>
          </a:p>
          <a:p>
            <a:pPr marL="457200" marR="0" lvl="0" indent="-457200" algn="l" defTabSz="633062"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Arial"/>
                <a:ea typeface="+mn-ea"/>
                <a:cs typeface="+mn-cs"/>
              </a:rPr>
              <a:t>Implement remote monitoring for PSA testing, including considering automation of recall for relevant patients. </a:t>
            </a:r>
            <a:endParaRPr kumimoji="0" lang="en-US" sz="2800" b="1" i="0" u="none" strike="noStrike" kern="1200" cap="none" spc="0" normalizeH="0" baseline="0" noProof="0" dirty="0">
              <a:ln>
                <a:noFill/>
              </a:ln>
              <a:solidFill>
                <a:srgbClr val="000000"/>
              </a:solidFill>
              <a:effectLst/>
              <a:uLnTx/>
              <a:uFillTx/>
              <a:latin typeface="Arial"/>
              <a:ea typeface="+mn-ea"/>
              <a:cs typeface="+mn-cs"/>
            </a:endParaRPr>
          </a:p>
          <a:p>
            <a:pPr marL="457200" marR="0" lvl="0" indent="-457200" algn="l" defTabSz="633062"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P</a:t>
            </a:r>
            <a:r>
              <a:rPr kumimoji="0" lang="en-GB" sz="2800" b="0" i="0" u="none" strike="noStrike" kern="1200" cap="none" spc="0" normalizeH="0" baseline="0" noProof="0" dirty="0" err="1">
                <a:ln>
                  <a:noFill/>
                </a:ln>
                <a:solidFill>
                  <a:srgbClr val="000000"/>
                </a:solidFill>
                <a:effectLst/>
                <a:uLnTx/>
                <a:uFillTx/>
                <a:latin typeface="Arial"/>
                <a:ea typeface="+mn-ea"/>
                <a:cs typeface="+mn-cs"/>
              </a:rPr>
              <a:t>ilot</a:t>
            </a:r>
            <a:r>
              <a:rPr kumimoji="0" lang="en-GB" sz="2800" b="0" i="0" u="none" strike="noStrike" kern="1200" cap="none" spc="0" normalizeH="0" baseline="0" noProof="0" dirty="0">
                <a:ln>
                  <a:noFill/>
                </a:ln>
                <a:solidFill>
                  <a:srgbClr val="000000"/>
                </a:solidFill>
                <a:effectLst/>
                <a:uLnTx/>
                <a:uFillTx/>
                <a:latin typeface="Arial"/>
                <a:ea typeface="+mn-ea"/>
                <a:cs typeface="+mn-cs"/>
              </a:rPr>
              <a:t> and support evaluation of biomarker tests for bladder cancer to reduce cystoscopy demand.</a:t>
            </a:r>
            <a:endParaRPr kumimoji="0" lang="en-US" sz="2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9395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2137D-CCC0-7018-F2D3-03040FF4897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6D8F794-1931-8FDF-A879-BEBA22A49D72}"/>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C821F05A-6BE7-EBC9-BA9D-A52052BAC815}"/>
              </a:ext>
            </a:extLst>
          </p:cNvPr>
          <p:cNvSpPr/>
          <p:nvPr/>
        </p:nvSpPr>
        <p:spPr>
          <a:xfrm>
            <a:off x="604166" y="1668430"/>
            <a:ext cx="9406937" cy="980681"/>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4"/>
            <a:stretch>
              <a:fillRect/>
            </a:stretch>
          </a:blipFill>
        </p:spPr>
        <p:txBody>
          <a:bodyPr/>
          <a:lstStyle/>
          <a:p>
            <a:endParaRPr lang="en-GB"/>
          </a:p>
        </p:txBody>
      </p:sp>
      <p:sp>
        <p:nvSpPr>
          <p:cNvPr id="4" name="TextBox 4">
            <a:extLst>
              <a:ext uri="{FF2B5EF4-FFF2-40B4-BE49-F238E27FC236}">
                <a16:creationId xmlns:a16="http://schemas.microsoft.com/office/drawing/2014/main" id="{BF0AFF1F-9570-A31C-09DB-61D738D59721}"/>
              </a:ext>
            </a:extLst>
          </p:cNvPr>
          <p:cNvSpPr txBox="1"/>
          <p:nvPr/>
        </p:nvSpPr>
        <p:spPr>
          <a:xfrm>
            <a:off x="1914481" y="1738887"/>
            <a:ext cx="14459037" cy="615553"/>
          </a:xfrm>
          <a:prstGeom prst="rect">
            <a:avLst/>
          </a:prstGeom>
        </p:spPr>
        <p:txBody>
          <a:bodyPr wrap="square" lIns="0" tIns="0" rIns="0" bIns="0" rtlCol="0" anchor="t">
            <a:spAutoFit/>
          </a:bodyPr>
          <a:lstStyle/>
          <a:p>
            <a:r>
              <a:rPr lang="en-US" sz="4000" dirty="0">
                <a:solidFill>
                  <a:schemeClr val="bg1"/>
                </a:solidFill>
                <a:ea typeface="Calibri"/>
                <a:cs typeface="Calibri"/>
              </a:rPr>
              <a:t>Urology: Diagnostic pathway</a:t>
            </a:r>
          </a:p>
        </p:txBody>
      </p:sp>
      <p:sp>
        <p:nvSpPr>
          <p:cNvPr id="5" name="Freeform 5">
            <a:extLst>
              <a:ext uri="{FF2B5EF4-FFF2-40B4-BE49-F238E27FC236}">
                <a16:creationId xmlns:a16="http://schemas.microsoft.com/office/drawing/2014/main" id="{88AA8197-E56E-9E41-EFDC-363F1829A2A3}"/>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endParaRPr lang="en-GB"/>
          </a:p>
        </p:txBody>
      </p:sp>
      <p:graphicFrame>
        <p:nvGraphicFramePr>
          <p:cNvPr id="6" name="Table 5">
            <a:extLst>
              <a:ext uri="{FF2B5EF4-FFF2-40B4-BE49-F238E27FC236}">
                <a16:creationId xmlns:a16="http://schemas.microsoft.com/office/drawing/2014/main" id="{5F028FFF-0F4A-0AE8-9117-6A48629ECBD2}"/>
              </a:ext>
            </a:extLst>
          </p:cNvPr>
          <p:cNvGraphicFramePr>
            <a:graphicFrameLocks noGrp="1"/>
          </p:cNvGraphicFramePr>
          <p:nvPr>
            <p:extLst>
              <p:ext uri="{D42A27DB-BD31-4B8C-83A1-F6EECF244321}">
                <p14:modId xmlns:p14="http://schemas.microsoft.com/office/powerpoint/2010/main" val="3368461128"/>
              </p:ext>
            </p:extLst>
          </p:nvPr>
        </p:nvGraphicFramePr>
        <p:xfrm>
          <a:off x="316976" y="4595210"/>
          <a:ext cx="17779941" cy="4023360"/>
        </p:xfrm>
        <a:graphic>
          <a:graphicData uri="http://schemas.openxmlformats.org/drawingml/2006/table">
            <a:tbl>
              <a:tblPr firstRow="1" bandRow="1">
                <a:tableStyleId>{5C22544A-7EE6-4342-B048-85BDC9FD1C3A}</a:tableStyleId>
              </a:tblPr>
              <a:tblGrid>
                <a:gridCol w="1975549">
                  <a:extLst>
                    <a:ext uri="{9D8B030D-6E8A-4147-A177-3AD203B41FA5}">
                      <a16:colId xmlns:a16="http://schemas.microsoft.com/office/drawing/2014/main" val="837194666"/>
                    </a:ext>
                  </a:extLst>
                </a:gridCol>
                <a:gridCol w="1975549">
                  <a:extLst>
                    <a:ext uri="{9D8B030D-6E8A-4147-A177-3AD203B41FA5}">
                      <a16:colId xmlns:a16="http://schemas.microsoft.com/office/drawing/2014/main" val="3545032647"/>
                    </a:ext>
                  </a:extLst>
                </a:gridCol>
                <a:gridCol w="1975549">
                  <a:extLst>
                    <a:ext uri="{9D8B030D-6E8A-4147-A177-3AD203B41FA5}">
                      <a16:colId xmlns:a16="http://schemas.microsoft.com/office/drawing/2014/main" val="3824905985"/>
                    </a:ext>
                  </a:extLst>
                </a:gridCol>
                <a:gridCol w="1975549">
                  <a:extLst>
                    <a:ext uri="{9D8B030D-6E8A-4147-A177-3AD203B41FA5}">
                      <a16:colId xmlns:a16="http://schemas.microsoft.com/office/drawing/2014/main" val="324867216"/>
                    </a:ext>
                  </a:extLst>
                </a:gridCol>
                <a:gridCol w="1975549">
                  <a:extLst>
                    <a:ext uri="{9D8B030D-6E8A-4147-A177-3AD203B41FA5}">
                      <a16:colId xmlns:a16="http://schemas.microsoft.com/office/drawing/2014/main" val="585925329"/>
                    </a:ext>
                  </a:extLst>
                </a:gridCol>
                <a:gridCol w="1975549">
                  <a:extLst>
                    <a:ext uri="{9D8B030D-6E8A-4147-A177-3AD203B41FA5}">
                      <a16:colId xmlns:a16="http://schemas.microsoft.com/office/drawing/2014/main" val="460075935"/>
                    </a:ext>
                  </a:extLst>
                </a:gridCol>
                <a:gridCol w="1975549">
                  <a:extLst>
                    <a:ext uri="{9D8B030D-6E8A-4147-A177-3AD203B41FA5}">
                      <a16:colId xmlns:a16="http://schemas.microsoft.com/office/drawing/2014/main" val="3409675634"/>
                    </a:ext>
                  </a:extLst>
                </a:gridCol>
                <a:gridCol w="1975549">
                  <a:extLst>
                    <a:ext uri="{9D8B030D-6E8A-4147-A177-3AD203B41FA5}">
                      <a16:colId xmlns:a16="http://schemas.microsoft.com/office/drawing/2014/main" val="3589126881"/>
                    </a:ext>
                  </a:extLst>
                </a:gridCol>
                <a:gridCol w="1975549">
                  <a:extLst>
                    <a:ext uri="{9D8B030D-6E8A-4147-A177-3AD203B41FA5}">
                      <a16:colId xmlns:a16="http://schemas.microsoft.com/office/drawing/2014/main" val="468831650"/>
                    </a:ext>
                  </a:extLst>
                </a:gridCol>
              </a:tblGrid>
              <a:tr h="370840">
                <a:tc>
                  <a:txBody>
                    <a:bodyPr/>
                    <a:lstStyle/>
                    <a:p>
                      <a:r>
                        <a:rPr lang="en-GB" sz="2000" dirty="0">
                          <a:latin typeface="Arial" panose="020B0604020202020204" pitchFamily="34" charset="0"/>
                          <a:cs typeface="Arial" panose="020B0604020202020204" pitchFamily="34" charset="0"/>
                        </a:rPr>
                        <a:t>Trust</a:t>
                      </a:r>
                    </a:p>
                  </a:txBody>
                  <a:tcPr/>
                </a:tc>
                <a:tc>
                  <a:txBody>
                    <a:bodyPr/>
                    <a:lstStyle/>
                    <a:p>
                      <a:r>
                        <a:rPr lang="en-GB" sz="2000" dirty="0">
                          <a:latin typeface="Arial" panose="020B0604020202020204" pitchFamily="34" charset="0"/>
                          <a:cs typeface="Arial" panose="020B0604020202020204" pitchFamily="34" charset="0"/>
                        </a:rPr>
                        <a:t>Nonmed LATP</a:t>
                      </a:r>
                    </a:p>
                  </a:txBody>
                  <a:tcPr>
                    <a:solidFill>
                      <a:schemeClr val="accent5"/>
                    </a:solidFill>
                  </a:tcPr>
                </a:tc>
                <a:tc>
                  <a:txBody>
                    <a:bodyPr/>
                    <a:lstStyle/>
                    <a:p>
                      <a:r>
                        <a:rPr lang="en-GB" sz="2000" dirty="0">
                          <a:latin typeface="Arial" panose="020B0604020202020204" pitchFamily="34" charset="0"/>
                          <a:cs typeface="Arial" panose="020B0604020202020204" pitchFamily="34" charset="0"/>
                        </a:rPr>
                        <a:t>1 stop Haematuria</a:t>
                      </a:r>
                    </a:p>
                  </a:txBody>
                  <a:tcPr>
                    <a:solidFill>
                      <a:schemeClr val="accent5"/>
                    </a:solidFill>
                  </a:tcPr>
                </a:tc>
                <a:tc>
                  <a:txBody>
                    <a:bodyPr/>
                    <a:lstStyle/>
                    <a:p>
                      <a:r>
                        <a:rPr lang="en-GB" sz="2000" dirty="0">
                          <a:latin typeface="Arial" panose="020B0604020202020204" pitchFamily="34" charset="0"/>
                          <a:cs typeface="Arial" panose="020B0604020202020204" pitchFamily="34" charset="0"/>
                        </a:rPr>
                        <a:t>Nurse led Cystoscopy</a:t>
                      </a:r>
                    </a:p>
                  </a:txBody>
                  <a:tcPr>
                    <a:solidFill>
                      <a:schemeClr val="accent5"/>
                    </a:solidFill>
                  </a:tcPr>
                </a:tc>
                <a:tc>
                  <a:txBody>
                    <a:bodyPr/>
                    <a:lstStyle/>
                    <a:p>
                      <a:r>
                        <a:rPr lang="en-GB" sz="2000" dirty="0">
                          <a:latin typeface="Arial" panose="020B0604020202020204" pitchFamily="34" charset="0"/>
                          <a:cs typeface="Arial" panose="020B0604020202020204" pitchFamily="34" charset="0"/>
                        </a:rPr>
                        <a:t>BI parametric MRI</a:t>
                      </a:r>
                    </a:p>
                  </a:txBody>
                  <a:tcPr/>
                </a:tc>
                <a:tc>
                  <a:txBody>
                    <a:bodyPr/>
                    <a:lstStyle/>
                    <a:p>
                      <a:r>
                        <a:rPr lang="en-GB" sz="2000" dirty="0">
                          <a:latin typeface="Arial" panose="020B0604020202020204" pitchFamily="34" charset="0"/>
                          <a:cs typeface="Arial" panose="020B0604020202020204" pitchFamily="34" charset="0"/>
                        </a:rPr>
                        <a:t>Ai MRI</a:t>
                      </a:r>
                    </a:p>
                  </a:txBody>
                  <a:tcPr/>
                </a:tc>
                <a:tc>
                  <a:txBody>
                    <a:bodyPr/>
                    <a:lstStyle/>
                    <a:p>
                      <a:r>
                        <a:rPr lang="en-GB" sz="2000" dirty="0">
                          <a:latin typeface="Arial" panose="020B0604020202020204" pitchFamily="34" charset="0"/>
                          <a:cs typeface="Arial" panose="020B0604020202020204" pitchFamily="34" charset="0"/>
                        </a:rPr>
                        <a:t>Remote monitoring PSA</a:t>
                      </a:r>
                    </a:p>
                  </a:txBody>
                  <a:tcPr>
                    <a:solidFill>
                      <a:schemeClr val="accent5"/>
                    </a:solidFill>
                  </a:tcPr>
                </a:tc>
                <a:tc>
                  <a:txBody>
                    <a:bodyPr/>
                    <a:lstStyle/>
                    <a:p>
                      <a:r>
                        <a:rPr lang="en-GB" sz="2000" dirty="0">
                          <a:latin typeface="Arial" panose="020B0604020202020204" pitchFamily="34" charset="0"/>
                          <a:cs typeface="Arial" panose="020B0604020202020204" pitchFamily="34" charset="0"/>
                        </a:rPr>
                        <a:t>Automated recall</a:t>
                      </a:r>
                    </a:p>
                  </a:txBody>
                  <a:tcPr/>
                </a:tc>
                <a:tc>
                  <a:txBody>
                    <a:bodyPr/>
                    <a:lstStyle/>
                    <a:p>
                      <a:r>
                        <a:rPr lang="en-GB" sz="2000" dirty="0">
                          <a:latin typeface="Arial" panose="020B0604020202020204" pitchFamily="34" charset="0"/>
                          <a:cs typeface="Arial" panose="020B0604020202020204" pitchFamily="34" charset="0"/>
                        </a:rPr>
                        <a:t>Pilot biomarker bladder</a:t>
                      </a:r>
                    </a:p>
                  </a:txBody>
                  <a:tcPr/>
                </a:tc>
                <a:extLst>
                  <a:ext uri="{0D108BD9-81ED-4DB2-BD59-A6C34878D82A}">
                    <a16:rowId xmlns:a16="http://schemas.microsoft.com/office/drawing/2014/main" val="2638498345"/>
                  </a:ext>
                </a:extLst>
              </a:tr>
              <a:tr h="370840">
                <a:tc>
                  <a:txBody>
                    <a:bodyPr/>
                    <a:lstStyle/>
                    <a:p>
                      <a:r>
                        <a:rPr lang="en-GB" sz="2400" dirty="0">
                          <a:latin typeface="Arial" panose="020B0604020202020204" pitchFamily="34" charset="0"/>
                          <a:cs typeface="Arial" panose="020B0604020202020204" pitchFamily="34" charset="0"/>
                        </a:rPr>
                        <a:t>GHFT</a:t>
                      </a:r>
                    </a:p>
                  </a:txBody>
                  <a:tcPr/>
                </a:tc>
                <a:tc>
                  <a:txBody>
                    <a:bodyPr/>
                    <a:lstStyle/>
                    <a:p>
                      <a:pPr algn="ctr"/>
                      <a:r>
                        <a:rPr lang="en-GB" sz="2400" b="1" dirty="0">
                          <a:latin typeface="Arial" panose="020B0604020202020204" pitchFamily="34" charset="0"/>
                          <a:cs typeface="Arial" panose="020B0604020202020204" pitchFamily="34" charset="0"/>
                        </a:rPr>
                        <a:t>YES</a:t>
                      </a:r>
                    </a:p>
                  </a:txBody>
                  <a:tcPr/>
                </a:tc>
                <a:tc>
                  <a:txBody>
                    <a:bodyPr/>
                    <a:lstStyle/>
                    <a:p>
                      <a:pPr algn="ctr"/>
                      <a:r>
                        <a:rPr lang="en-GB" sz="2400" b="1" dirty="0">
                          <a:latin typeface="Arial" panose="020B0604020202020204" pitchFamily="34" charset="0"/>
                          <a:cs typeface="Arial" panose="020B0604020202020204" pitchFamily="34" charset="0"/>
                        </a:rPr>
                        <a:t>In mobilisation</a:t>
                      </a:r>
                    </a:p>
                  </a:txBody>
                  <a:tcPr/>
                </a:tc>
                <a:tc>
                  <a:txBody>
                    <a:bodyPr/>
                    <a:lstStyle/>
                    <a:p>
                      <a:pPr algn="ctr"/>
                      <a:r>
                        <a:rPr lang="en-GB" sz="2400" b="1" dirty="0">
                          <a:latin typeface="Arial" panose="020B0604020202020204" pitchFamily="34" charset="0"/>
                          <a:cs typeface="Arial" panose="020B0604020202020204" pitchFamily="34" charset="0"/>
                        </a:rPr>
                        <a:t>YES</a:t>
                      </a:r>
                    </a:p>
                  </a:txBody>
                  <a:tcPr/>
                </a:tc>
                <a:tc>
                  <a:txBody>
                    <a:bodyPr/>
                    <a:lstStyle/>
                    <a:p>
                      <a:pPr algn="ctr"/>
                      <a:r>
                        <a:rPr lang="en-GB" sz="2400" b="1" dirty="0">
                          <a:latin typeface="Arial" panose="020B0604020202020204" pitchFamily="34" charset="0"/>
                          <a:cs typeface="Arial" panose="020B0604020202020204" pitchFamily="34" charset="0"/>
                        </a:rPr>
                        <a:t>NO</a:t>
                      </a:r>
                    </a:p>
                  </a:txBody>
                  <a:tcPr/>
                </a:tc>
                <a:tc>
                  <a:txBody>
                    <a:bodyPr/>
                    <a:lstStyle/>
                    <a:p>
                      <a:pPr algn="ctr"/>
                      <a:r>
                        <a:rPr lang="en-GB" sz="2400" b="1" dirty="0">
                          <a:latin typeface="Arial" panose="020B0604020202020204" pitchFamily="34" charset="0"/>
                          <a:cs typeface="Arial" panose="020B0604020202020204" pitchFamily="34" charset="0"/>
                        </a:rPr>
                        <a:t>In mobilisation</a:t>
                      </a:r>
                    </a:p>
                  </a:txBody>
                  <a:tcPr/>
                </a:tc>
                <a:tc>
                  <a:txBody>
                    <a:bodyPr/>
                    <a:lstStyle/>
                    <a:p>
                      <a:pPr algn="ctr"/>
                      <a:r>
                        <a:rPr lang="en-GB" sz="2400" b="1" dirty="0">
                          <a:latin typeface="Arial" panose="020B0604020202020204" pitchFamily="34" charset="0"/>
                          <a:cs typeface="Arial" panose="020B0604020202020204" pitchFamily="34" charset="0"/>
                        </a:rPr>
                        <a:t>TBC</a:t>
                      </a:r>
                    </a:p>
                  </a:txBody>
                  <a:tcPr/>
                </a:tc>
                <a:tc>
                  <a:txBody>
                    <a:bodyPr/>
                    <a:lstStyle/>
                    <a:p>
                      <a:pPr algn="ctr"/>
                      <a:r>
                        <a:rPr lang="en-GB" sz="2400" b="1" dirty="0">
                          <a:latin typeface="Arial" panose="020B0604020202020204" pitchFamily="34" charset="0"/>
                          <a:cs typeface="Arial" panose="020B0604020202020204" pitchFamily="34" charset="0"/>
                        </a:rPr>
                        <a:t>TBC</a:t>
                      </a:r>
                    </a:p>
                  </a:txBody>
                  <a:tcPr/>
                </a:tc>
                <a:tc rowSpan="5">
                  <a:txBody>
                    <a:bodyPr/>
                    <a:lstStyle/>
                    <a:p>
                      <a:pPr algn="ctr"/>
                      <a:r>
                        <a:rPr lang="en-GB" sz="2400" b="1" dirty="0">
                          <a:latin typeface="Arial" panose="020B0604020202020204" pitchFamily="34" charset="0"/>
                          <a:cs typeface="Arial" panose="020B0604020202020204" pitchFamily="34" charset="0"/>
                        </a:rPr>
                        <a:t>SWAG Innovation Pilot</a:t>
                      </a:r>
                    </a:p>
                  </a:txBody>
                  <a:tcPr/>
                </a:tc>
                <a:extLst>
                  <a:ext uri="{0D108BD9-81ED-4DB2-BD59-A6C34878D82A}">
                    <a16:rowId xmlns:a16="http://schemas.microsoft.com/office/drawing/2014/main" val="2070483224"/>
                  </a:ext>
                </a:extLst>
              </a:tr>
              <a:tr h="370840">
                <a:tc>
                  <a:txBody>
                    <a:bodyPr/>
                    <a:lstStyle/>
                    <a:p>
                      <a:r>
                        <a:rPr lang="en-GB" sz="2400" dirty="0">
                          <a:latin typeface="Arial" panose="020B0604020202020204" pitchFamily="34" charset="0"/>
                          <a:cs typeface="Arial" panose="020B0604020202020204" pitchFamily="34" charset="0"/>
                        </a:rPr>
                        <a:t>NBT</a:t>
                      </a:r>
                    </a:p>
                  </a:txBody>
                  <a:tcPr/>
                </a:tc>
                <a:tc>
                  <a:txBody>
                    <a:bodyPr/>
                    <a:lstStyle/>
                    <a:p>
                      <a:pPr algn="ctr"/>
                      <a:r>
                        <a:rPr lang="en-GB" sz="2400" b="1" dirty="0">
                          <a:latin typeface="Arial" panose="020B0604020202020204" pitchFamily="34" charset="0"/>
                          <a:cs typeface="Arial" panose="020B0604020202020204" pitchFamily="34" charset="0"/>
                        </a:rPr>
                        <a:t>YES</a:t>
                      </a:r>
                    </a:p>
                  </a:txBody>
                  <a:tcPr/>
                </a:tc>
                <a:tc>
                  <a:txBody>
                    <a:bodyPr/>
                    <a:lstStyle/>
                    <a:p>
                      <a:pPr algn="ctr"/>
                      <a:r>
                        <a:rPr lang="en-GB" sz="2400" b="1" dirty="0">
                          <a:latin typeface="Arial" panose="020B0604020202020204" pitchFamily="34" charset="0"/>
                          <a:cs typeface="Arial" panose="020B0604020202020204" pitchFamily="34" charset="0"/>
                        </a:rPr>
                        <a:t>YES</a:t>
                      </a:r>
                    </a:p>
                  </a:txBody>
                  <a:tcPr/>
                </a:tc>
                <a:tc>
                  <a:txBody>
                    <a:bodyPr/>
                    <a:lstStyle/>
                    <a:p>
                      <a:pPr algn="ctr"/>
                      <a:r>
                        <a:rPr lang="en-GB" sz="2400" b="1" dirty="0">
                          <a:latin typeface="Arial" panose="020B0604020202020204" pitchFamily="34" charset="0"/>
                          <a:cs typeface="Arial" panose="020B0604020202020204" pitchFamily="34" charset="0"/>
                        </a:rPr>
                        <a:t>TBC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latin typeface="Arial" panose="020B0604020202020204" pitchFamily="34" charset="0"/>
                          <a:cs typeface="Arial" panose="020B0604020202020204" pitchFamily="34" charset="0"/>
                        </a:rPr>
                        <a:t>In mobilisation</a:t>
                      </a:r>
                    </a:p>
                  </a:txBody>
                  <a:tcPr/>
                </a:tc>
                <a:tc>
                  <a:txBody>
                    <a:bodyPr/>
                    <a:lstStyle/>
                    <a:p>
                      <a:pPr algn="ctr"/>
                      <a:r>
                        <a:rPr lang="en-GB" sz="2400" b="1" dirty="0">
                          <a:latin typeface="Arial" panose="020B0604020202020204" pitchFamily="34" charset="0"/>
                          <a:cs typeface="Arial" panose="020B0604020202020204" pitchFamily="34" charset="0"/>
                        </a:rPr>
                        <a:t>TBC</a:t>
                      </a:r>
                    </a:p>
                  </a:txBody>
                  <a:tcPr/>
                </a:tc>
                <a:tc>
                  <a:txBody>
                    <a:bodyPr/>
                    <a:lstStyle/>
                    <a:p>
                      <a:pPr algn="ctr"/>
                      <a:r>
                        <a:rPr lang="en-GB" sz="2400" b="1" dirty="0">
                          <a:latin typeface="Arial" panose="020B0604020202020204" pitchFamily="34" charset="0"/>
                          <a:cs typeface="Arial" panose="020B0604020202020204" pitchFamily="34" charset="0"/>
                        </a:rPr>
                        <a:t>TBC</a:t>
                      </a:r>
                    </a:p>
                  </a:txBody>
                  <a:tcPr/>
                </a:tc>
                <a:tc vMerge="1">
                  <a:txBody>
                    <a:bodyPr/>
                    <a:lstStyle/>
                    <a:p>
                      <a:pPr algn="ctr"/>
                      <a:endParaRPr lang="en-GB"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5958052"/>
                  </a:ext>
                </a:extLst>
              </a:tr>
              <a:tr h="370840">
                <a:tc>
                  <a:txBody>
                    <a:bodyPr/>
                    <a:lstStyle/>
                    <a:p>
                      <a:r>
                        <a:rPr lang="en-GB" sz="2400" dirty="0">
                          <a:latin typeface="Arial" panose="020B0604020202020204" pitchFamily="34" charset="0"/>
                          <a:cs typeface="Arial" panose="020B0604020202020204" pitchFamily="34" charset="0"/>
                        </a:rPr>
                        <a:t>SFT</a:t>
                      </a:r>
                    </a:p>
                  </a:txBody>
                  <a:tcPr/>
                </a:tc>
                <a:tc>
                  <a:txBody>
                    <a:bodyPr/>
                    <a:lstStyle/>
                    <a:p>
                      <a:pPr algn="ctr"/>
                      <a:r>
                        <a:rPr lang="en-GB" sz="2400" b="1" dirty="0">
                          <a:latin typeface="Arial" panose="020B0604020202020204" pitchFamily="34" charset="0"/>
                          <a:cs typeface="Arial" panose="020B0604020202020204" pitchFamily="34" charset="0"/>
                        </a:rPr>
                        <a:t>NO</a:t>
                      </a:r>
                    </a:p>
                  </a:txBody>
                  <a:tcPr/>
                </a:tc>
                <a:tc>
                  <a:txBody>
                    <a:bodyPr/>
                    <a:lstStyle/>
                    <a:p>
                      <a:pPr algn="ctr"/>
                      <a:r>
                        <a:rPr lang="en-GB" sz="2400" b="1" dirty="0">
                          <a:latin typeface="Arial" panose="020B0604020202020204" pitchFamily="34" charset="0"/>
                          <a:cs typeface="Arial" panose="020B0604020202020204" pitchFamily="34" charset="0"/>
                        </a:rPr>
                        <a:t>YES</a:t>
                      </a:r>
                    </a:p>
                  </a:txBody>
                  <a:tcPr/>
                </a:tc>
                <a:tc>
                  <a:txBody>
                    <a:bodyPr/>
                    <a:lstStyle/>
                    <a:p>
                      <a:pPr algn="ctr"/>
                      <a:r>
                        <a:rPr lang="en-GB" sz="2400" b="1" dirty="0">
                          <a:latin typeface="Arial" panose="020B0604020202020204" pitchFamily="34" charset="0"/>
                          <a:cs typeface="Arial" panose="020B0604020202020204" pitchFamily="34" charset="0"/>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ctr"/>
                      <a:r>
                        <a:rPr lang="en-GB" sz="2400" b="1" dirty="0">
                          <a:latin typeface="Arial" panose="020B0604020202020204" pitchFamily="34" charset="0"/>
                          <a:cs typeface="Arial" panose="020B0604020202020204" pitchFamily="34" charset="0"/>
                        </a:rPr>
                        <a:t>YES</a:t>
                      </a:r>
                    </a:p>
                  </a:txBody>
                  <a:tcPr/>
                </a:tc>
                <a:tc>
                  <a:txBody>
                    <a:bodyPr/>
                    <a:lstStyle/>
                    <a:p>
                      <a:pPr algn="ctr"/>
                      <a:r>
                        <a:rPr lang="en-GB" sz="2400" b="1" dirty="0">
                          <a:latin typeface="Arial" panose="020B0604020202020204" pitchFamily="34" charset="0"/>
                          <a:cs typeface="Arial" panose="020B0604020202020204" pitchFamily="34" charset="0"/>
                        </a:rPr>
                        <a:t>TBC</a:t>
                      </a:r>
                    </a:p>
                  </a:txBody>
                  <a:tcPr/>
                </a:tc>
                <a:tc>
                  <a:txBody>
                    <a:bodyPr/>
                    <a:lstStyle/>
                    <a:p>
                      <a:pPr algn="ctr"/>
                      <a:r>
                        <a:rPr lang="en-GB" sz="2400" b="1" dirty="0">
                          <a:latin typeface="Arial" panose="020B0604020202020204" pitchFamily="34" charset="0"/>
                          <a:cs typeface="Arial" panose="020B0604020202020204" pitchFamily="34" charset="0"/>
                        </a:rPr>
                        <a:t>TBC</a:t>
                      </a:r>
                    </a:p>
                  </a:txBody>
                  <a:tcPr/>
                </a:tc>
                <a:tc vMerge="1">
                  <a:txBody>
                    <a:bodyPr/>
                    <a:lstStyle/>
                    <a:p>
                      <a:pPr algn="ctr"/>
                      <a:endParaRPr lang="en-GB"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10416065"/>
                  </a:ext>
                </a:extLst>
              </a:tr>
              <a:tr h="370840">
                <a:tc>
                  <a:txBody>
                    <a:bodyPr/>
                    <a:lstStyle/>
                    <a:p>
                      <a:r>
                        <a:rPr lang="en-GB" sz="2400" dirty="0">
                          <a:latin typeface="Arial" panose="020B0604020202020204" pitchFamily="34" charset="0"/>
                          <a:cs typeface="Arial" panose="020B0604020202020204" pitchFamily="34" charset="0"/>
                        </a:rPr>
                        <a:t>RUH</a:t>
                      </a:r>
                    </a:p>
                  </a:txBody>
                  <a:tcPr/>
                </a:tc>
                <a:tc>
                  <a:txBody>
                    <a:bodyPr/>
                    <a:lstStyle/>
                    <a:p>
                      <a:pPr algn="ctr"/>
                      <a:r>
                        <a:rPr lang="en-GB" sz="2400" b="1" dirty="0">
                          <a:latin typeface="Arial" panose="020B0604020202020204" pitchFamily="34" charset="0"/>
                          <a:cs typeface="Arial" panose="020B0604020202020204" pitchFamily="34" charset="0"/>
                        </a:rPr>
                        <a:t>NO</a:t>
                      </a:r>
                    </a:p>
                  </a:txBody>
                  <a:tcPr/>
                </a:tc>
                <a:tc>
                  <a:txBody>
                    <a:bodyPr/>
                    <a:lstStyle/>
                    <a:p>
                      <a:pPr algn="ctr"/>
                      <a:r>
                        <a:rPr lang="en-GB" sz="2400" b="1" dirty="0">
                          <a:latin typeface="Arial" panose="020B0604020202020204" pitchFamily="34" charset="0"/>
                          <a:cs typeface="Arial" panose="020B0604020202020204" pitchFamily="34" charset="0"/>
                        </a:rPr>
                        <a:t>YES</a:t>
                      </a:r>
                    </a:p>
                  </a:txBody>
                  <a:tcPr/>
                </a:tc>
                <a:tc>
                  <a:txBody>
                    <a:bodyPr/>
                    <a:lstStyle/>
                    <a:p>
                      <a:pPr algn="ctr"/>
                      <a:r>
                        <a:rPr lang="en-GB" sz="2400" b="1" dirty="0">
                          <a:latin typeface="Arial" panose="020B0604020202020204" pitchFamily="34" charset="0"/>
                          <a:cs typeface="Arial" panose="020B0604020202020204" pitchFamily="34" charset="0"/>
                        </a:rPr>
                        <a:t>TBC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ctr"/>
                      <a:r>
                        <a:rPr lang="en-GB" sz="2400" b="1" dirty="0">
                          <a:latin typeface="Arial" panose="020B0604020202020204" pitchFamily="34" charset="0"/>
                          <a:cs typeface="Arial" panose="020B0604020202020204" pitchFamily="34" charset="0"/>
                        </a:rPr>
                        <a:t>NO</a:t>
                      </a:r>
                    </a:p>
                  </a:txBody>
                  <a:tcPr/>
                </a:tc>
                <a:tc>
                  <a:txBody>
                    <a:bodyPr/>
                    <a:lstStyle/>
                    <a:p>
                      <a:pPr algn="ctr"/>
                      <a:r>
                        <a:rPr lang="en-GB" sz="2400" b="1" dirty="0">
                          <a:latin typeface="Arial" panose="020B0604020202020204" pitchFamily="34" charset="0"/>
                          <a:cs typeface="Arial" panose="020B0604020202020204" pitchFamily="34" charset="0"/>
                        </a:rPr>
                        <a:t>TBC</a:t>
                      </a:r>
                    </a:p>
                  </a:txBody>
                  <a:tcPr/>
                </a:tc>
                <a:tc>
                  <a:txBody>
                    <a:bodyPr/>
                    <a:lstStyle/>
                    <a:p>
                      <a:pPr algn="ctr"/>
                      <a:r>
                        <a:rPr lang="en-GB" sz="2400" b="1" dirty="0">
                          <a:latin typeface="Arial" panose="020B0604020202020204" pitchFamily="34" charset="0"/>
                          <a:cs typeface="Arial" panose="020B0604020202020204" pitchFamily="34" charset="0"/>
                        </a:rPr>
                        <a:t>TBC</a:t>
                      </a:r>
                    </a:p>
                  </a:txBody>
                  <a:tcPr/>
                </a:tc>
                <a:tc vMerge="1">
                  <a:txBody>
                    <a:bodyPr/>
                    <a:lstStyle/>
                    <a:p>
                      <a:pPr algn="ctr"/>
                      <a:endParaRPr lang="en-GB"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0689073"/>
                  </a:ext>
                </a:extLst>
              </a:tr>
              <a:tr h="370840">
                <a:tc>
                  <a:txBody>
                    <a:bodyPr/>
                    <a:lstStyle/>
                    <a:p>
                      <a:r>
                        <a:rPr lang="en-GB" sz="2400" dirty="0">
                          <a:latin typeface="Arial" panose="020B0604020202020204" pitchFamily="34" charset="0"/>
                          <a:cs typeface="Arial" panose="020B0604020202020204" pitchFamily="34" charset="0"/>
                        </a:rPr>
                        <a:t>SDH</a:t>
                      </a:r>
                    </a:p>
                  </a:txBody>
                  <a:tcPr/>
                </a:tc>
                <a:tc>
                  <a:txBody>
                    <a:bodyPr/>
                    <a:lstStyle/>
                    <a:p>
                      <a:pPr algn="ctr"/>
                      <a:r>
                        <a:rPr lang="en-GB" sz="2400" b="1" dirty="0">
                          <a:latin typeface="Arial" panose="020B0604020202020204" pitchFamily="34" charset="0"/>
                          <a:cs typeface="Arial" panose="020B0604020202020204" pitchFamily="34" charset="0"/>
                        </a:rPr>
                        <a:t>Training</a:t>
                      </a:r>
                    </a:p>
                  </a:txBody>
                  <a:tcPr/>
                </a:tc>
                <a:tc>
                  <a:txBody>
                    <a:bodyPr/>
                    <a:lstStyle/>
                    <a:p>
                      <a:pPr algn="ctr"/>
                      <a:r>
                        <a:rPr lang="en-GB" sz="2400" b="1" dirty="0">
                          <a:latin typeface="Arial" panose="020B0604020202020204" pitchFamily="34" charset="0"/>
                          <a:cs typeface="Arial" panose="020B0604020202020204" pitchFamily="34" charset="0"/>
                        </a:rPr>
                        <a:t>YES</a:t>
                      </a:r>
                    </a:p>
                  </a:txBody>
                  <a:tcPr/>
                </a:tc>
                <a:tc>
                  <a:txBody>
                    <a:bodyPr/>
                    <a:lstStyle/>
                    <a:p>
                      <a:pPr algn="ctr"/>
                      <a:r>
                        <a:rPr lang="en-GB" sz="2400" b="1" dirty="0">
                          <a:latin typeface="Arial" panose="020B0604020202020204" pitchFamily="34" charset="0"/>
                          <a:cs typeface="Arial" panose="020B0604020202020204" pitchFamily="34" charset="0"/>
                        </a:rPr>
                        <a:t>TBC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a:txBody>
                  <a:tcPr/>
                </a:tc>
                <a:tc>
                  <a:txBody>
                    <a:bodyPr/>
                    <a:lstStyle/>
                    <a:p>
                      <a:pPr algn="ctr"/>
                      <a:r>
                        <a:rPr lang="en-GB" sz="2400" b="1" dirty="0">
                          <a:latin typeface="Arial" panose="020B0604020202020204" pitchFamily="34" charset="0"/>
                          <a:cs typeface="Arial" panose="020B0604020202020204" pitchFamily="34" charset="0"/>
                        </a:rPr>
                        <a:t>NO</a:t>
                      </a:r>
                    </a:p>
                  </a:txBody>
                  <a:tcPr/>
                </a:tc>
                <a:tc>
                  <a:txBody>
                    <a:bodyPr/>
                    <a:lstStyle/>
                    <a:p>
                      <a:pPr algn="ctr"/>
                      <a:r>
                        <a:rPr lang="en-GB" sz="2400" b="1" dirty="0">
                          <a:latin typeface="Arial" panose="020B0604020202020204" pitchFamily="34" charset="0"/>
                          <a:cs typeface="Arial" panose="020B0604020202020204" pitchFamily="34" charset="0"/>
                        </a:rPr>
                        <a:t>TBC</a:t>
                      </a:r>
                    </a:p>
                  </a:txBody>
                  <a:tcPr/>
                </a:tc>
                <a:tc>
                  <a:txBody>
                    <a:bodyPr/>
                    <a:lstStyle/>
                    <a:p>
                      <a:pPr algn="ctr"/>
                      <a:r>
                        <a:rPr lang="en-GB" sz="2400" b="1" dirty="0">
                          <a:latin typeface="Arial" panose="020B0604020202020204" pitchFamily="34" charset="0"/>
                          <a:cs typeface="Arial" panose="020B0604020202020204" pitchFamily="34" charset="0"/>
                        </a:rPr>
                        <a:t>TBC</a:t>
                      </a:r>
                    </a:p>
                  </a:txBody>
                  <a:tcPr/>
                </a:tc>
                <a:tc vMerge="1">
                  <a:txBody>
                    <a:bodyPr/>
                    <a:lstStyle/>
                    <a:p>
                      <a:pPr algn="ctr"/>
                      <a:endParaRPr lang="en-GB"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73200778"/>
                  </a:ext>
                </a:extLst>
              </a:tr>
            </a:tbl>
          </a:graphicData>
        </a:graphic>
      </p:graphicFrame>
    </p:spTree>
    <p:extLst>
      <p:ext uri="{BB962C8B-B14F-4D97-AF65-F5344CB8AC3E}">
        <p14:creationId xmlns:p14="http://schemas.microsoft.com/office/powerpoint/2010/main" val="159053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1C1A7-6F2E-A515-9CA7-29996DA6A3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CA3A2B-FFC6-20EC-337D-2156F00B9635}"/>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DEB8AF09-D817-FFF4-236C-94DB8DBF6630}"/>
              </a:ext>
            </a:extLst>
          </p:cNvPr>
          <p:cNvSpPr/>
          <p:nvPr/>
        </p:nvSpPr>
        <p:spPr>
          <a:xfrm>
            <a:off x="1617214" y="538358"/>
            <a:ext cx="12878871" cy="980681"/>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4"/>
            <a:stretch>
              <a:fillRect/>
            </a:stretch>
          </a:blipFill>
        </p:spPr>
        <p:txBody>
          <a:bodyPr/>
          <a:lstStyle/>
          <a:p>
            <a:endParaRPr lang="en-GB"/>
          </a:p>
        </p:txBody>
      </p:sp>
      <p:sp>
        <p:nvSpPr>
          <p:cNvPr id="4" name="TextBox 4">
            <a:extLst>
              <a:ext uri="{FF2B5EF4-FFF2-40B4-BE49-F238E27FC236}">
                <a16:creationId xmlns:a16="http://schemas.microsoft.com/office/drawing/2014/main" id="{DA9C25EE-E110-E69F-134E-78E475209C75}"/>
              </a:ext>
            </a:extLst>
          </p:cNvPr>
          <p:cNvSpPr txBox="1"/>
          <p:nvPr/>
        </p:nvSpPr>
        <p:spPr>
          <a:xfrm>
            <a:off x="2282375" y="720921"/>
            <a:ext cx="14459037" cy="615553"/>
          </a:xfrm>
          <a:prstGeom prst="rect">
            <a:avLst/>
          </a:prstGeom>
        </p:spPr>
        <p:txBody>
          <a:bodyPr wrap="square" lIns="0" tIns="0" rIns="0" bIns="0" rtlCol="0" anchor="t">
            <a:spAutoFit/>
          </a:bodyPr>
          <a:lstStyle/>
          <a:p>
            <a:r>
              <a:rPr lang="en-US" sz="4000" dirty="0">
                <a:solidFill>
                  <a:schemeClr val="bg1"/>
                </a:solidFill>
                <a:ea typeface="Calibri"/>
                <a:cs typeface="Calibri"/>
              </a:rPr>
              <a:t>Kidney: Treatment pathway</a:t>
            </a:r>
          </a:p>
        </p:txBody>
      </p:sp>
      <p:sp>
        <p:nvSpPr>
          <p:cNvPr id="5" name="Freeform 5">
            <a:extLst>
              <a:ext uri="{FF2B5EF4-FFF2-40B4-BE49-F238E27FC236}">
                <a16:creationId xmlns:a16="http://schemas.microsoft.com/office/drawing/2014/main" id="{F770026C-ED3E-00DE-3C50-032ABE38C789}"/>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endParaRPr lang="en-GB"/>
          </a:p>
        </p:txBody>
      </p:sp>
      <p:sp>
        <p:nvSpPr>
          <p:cNvPr id="7" name="TextBox 6">
            <a:extLst>
              <a:ext uri="{FF2B5EF4-FFF2-40B4-BE49-F238E27FC236}">
                <a16:creationId xmlns:a16="http://schemas.microsoft.com/office/drawing/2014/main" id="{FD7591AE-8A57-6B96-4024-FA612AF9EF28}"/>
              </a:ext>
            </a:extLst>
          </p:cNvPr>
          <p:cNvSpPr txBox="1"/>
          <p:nvPr/>
        </p:nvSpPr>
        <p:spPr>
          <a:xfrm>
            <a:off x="197848" y="1701602"/>
            <a:ext cx="17748958" cy="3046988"/>
          </a:xfrm>
          <a:prstGeom prst="rect">
            <a:avLst/>
          </a:prstGeom>
          <a:noFill/>
        </p:spPr>
        <p:txBody>
          <a:bodyPr wrap="square">
            <a:spAutoFit/>
          </a:bodyPr>
          <a:lstStyle/>
          <a:p>
            <a:r>
              <a:rPr lang="en-GB" sz="3200" b="1" dirty="0">
                <a:latin typeface="Arial" panose="020B0604020202020204" pitchFamily="34" charset="0"/>
                <a:cs typeface="Arial" panose="020B0604020202020204" pitchFamily="34" charset="0"/>
              </a:rPr>
              <a:t>Review pathways for higher risk renal cell carcinoma (RCC) </a:t>
            </a:r>
            <a:r>
              <a:rPr lang="en-GB" sz="3200" dirty="0">
                <a:latin typeface="Arial" panose="020B0604020202020204" pitchFamily="34" charset="0"/>
                <a:cs typeface="Arial" panose="020B0604020202020204" pitchFamily="34" charset="0"/>
              </a:rPr>
              <a:t>with a focus on reducing the variation in time to radical nephrectomy for people with a T3+ and/ or 10cm+ and/or N1 and M0 renal cell carcinoma (RCC).</a:t>
            </a:r>
          </a:p>
          <a:p>
            <a:r>
              <a:rPr lang="en-GB" sz="3200" dirty="0" err="1">
                <a:latin typeface="Arial" panose="020B0604020202020204" pitchFamily="34" charset="0"/>
                <a:cs typeface="Arial" panose="020B0604020202020204" pitchFamily="34" charset="0"/>
              </a:rPr>
              <a:t>SoN</a:t>
            </a:r>
            <a:r>
              <a:rPr lang="en-GB" sz="3200" dirty="0">
                <a:latin typeface="Arial" panose="020B0604020202020204" pitchFamily="34" charset="0"/>
                <a:cs typeface="Arial" panose="020B0604020202020204" pitchFamily="34" charset="0"/>
              </a:rPr>
              <a:t> report data Q1 2020-Q4 2022.</a:t>
            </a:r>
          </a:p>
          <a:p>
            <a:endParaRPr lang="en-GB" sz="3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4244186-683E-CEDA-16A9-E3B492269FD7}"/>
              </a:ext>
            </a:extLst>
          </p:cNvPr>
          <p:cNvPicPr>
            <a:picLocks noChangeAspect="1"/>
          </p:cNvPicPr>
          <p:nvPr/>
        </p:nvPicPr>
        <p:blipFill>
          <a:blip r:embed="rId6"/>
          <a:stretch>
            <a:fillRect/>
          </a:stretch>
        </p:blipFill>
        <p:spPr>
          <a:xfrm>
            <a:off x="197848" y="3786700"/>
            <a:ext cx="17237006" cy="2030162"/>
          </a:xfrm>
          <a:prstGeom prst="rect">
            <a:avLst/>
          </a:prstGeom>
        </p:spPr>
      </p:pic>
      <p:sp>
        <p:nvSpPr>
          <p:cNvPr id="8" name="TextBox 7">
            <a:extLst>
              <a:ext uri="{FF2B5EF4-FFF2-40B4-BE49-F238E27FC236}">
                <a16:creationId xmlns:a16="http://schemas.microsoft.com/office/drawing/2014/main" id="{8A06B537-5348-3752-5B87-E7E8DD3413AB}"/>
              </a:ext>
            </a:extLst>
          </p:cNvPr>
          <p:cNvSpPr txBox="1"/>
          <p:nvPr/>
        </p:nvSpPr>
        <p:spPr>
          <a:xfrm>
            <a:off x="197848" y="5977467"/>
            <a:ext cx="840428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Kidney surgery 31d – proxy Q3 planning purposes</a:t>
            </a:r>
          </a:p>
        </p:txBody>
      </p:sp>
      <p:graphicFrame>
        <p:nvGraphicFramePr>
          <p:cNvPr id="9" name="Table 8">
            <a:extLst>
              <a:ext uri="{FF2B5EF4-FFF2-40B4-BE49-F238E27FC236}">
                <a16:creationId xmlns:a16="http://schemas.microsoft.com/office/drawing/2014/main" id="{C1C19DF8-9903-CB05-221F-77BF4F9874E3}"/>
              </a:ext>
            </a:extLst>
          </p:cNvPr>
          <p:cNvGraphicFramePr>
            <a:graphicFrameLocks noGrp="1"/>
          </p:cNvGraphicFramePr>
          <p:nvPr>
            <p:extLst>
              <p:ext uri="{D42A27DB-BD31-4B8C-83A1-F6EECF244321}">
                <p14:modId xmlns:p14="http://schemas.microsoft.com/office/powerpoint/2010/main" val="2130816497"/>
              </p:ext>
            </p:extLst>
          </p:nvPr>
        </p:nvGraphicFramePr>
        <p:xfrm>
          <a:off x="197847" y="6500687"/>
          <a:ext cx="17892305" cy="3403714"/>
        </p:xfrm>
        <a:graphic>
          <a:graphicData uri="http://schemas.openxmlformats.org/drawingml/2006/table">
            <a:tbl>
              <a:tblPr/>
              <a:tblGrid>
                <a:gridCol w="5313473">
                  <a:extLst>
                    <a:ext uri="{9D8B030D-6E8A-4147-A177-3AD203B41FA5}">
                      <a16:colId xmlns:a16="http://schemas.microsoft.com/office/drawing/2014/main" val="1677626192"/>
                    </a:ext>
                  </a:extLst>
                </a:gridCol>
                <a:gridCol w="1048236">
                  <a:extLst>
                    <a:ext uri="{9D8B030D-6E8A-4147-A177-3AD203B41FA5}">
                      <a16:colId xmlns:a16="http://schemas.microsoft.com/office/drawing/2014/main" val="4229861522"/>
                    </a:ext>
                  </a:extLst>
                </a:gridCol>
                <a:gridCol w="1048236">
                  <a:extLst>
                    <a:ext uri="{9D8B030D-6E8A-4147-A177-3AD203B41FA5}">
                      <a16:colId xmlns:a16="http://schemas.microsoft.com/office/drawing/2014/main" val="445430253"/>
                    </a:ext>
                  </a:extLst>
                </a:gridCol>
                <a:gridCol w="1048236">
                  <a:extLst>
                    <a:ext uri="{9D8B030D-6E8A-4147-A177-3AD203B41FA5}">
                      <a16:colId xmlns:a16="http://schemas.microsoft.com/office/drawing/2014/main" val="1925886163"/>
                    </a:ext>
                  </a:extLst>
                </a:gridCol>
                <a:gridCol w="1048236">
                  <a:extLst>
                    <a:ext uri="{9D8B030D-6E8A-4147-A177-3AD203B41FA5}">
                      <a16:colId xmlns:a16="http://schemas.microsoft.com/office/drawing/2014/main" val="4042107358"/>
                    </a:ext>
                  </a:extLst>
                </a:gridCol>
                <a:gridCol w="1048236">
                  <a:extLst>
                    <a:ext uri="{9D8B030D-6E8A-4147-A177-3AD203B41FA5}">
                      <a16:colId xmlns:a16="http://schemas.microsoft.com/office/drawing/2014/main" val="2260749245"/>
                    </a:ext>
                  </a:extLst>
                </a:gridCol>
                <a:gridCol w="1048236">
                  <a:extLst>
                    <a:ext uri="{9D8B030D-6E8A-4147-A177-3AD203B41FA5}">
                      <a16:colId xmlns:a16="http://schemas.microsoft.com/office/drawing/2014/main" val="1258590189"/>
                    </a:ext>
                  </a:extLst>
                </a:gridCol>
                <a:gridCol w="1048236">
                  <a:extLst>
                    <a:ext uri="{9D8B030D-6E8A-4147-A177-3AD203B41FA5}">
                      <a16:colId xmlns:a16="http://schemas.microsoft.com/office/drawing/2014/main" val="1517771875"/>
                    </a:ext>
                  </a:extLst>
                </a:gridCol>
                <a:gridCol w="1048236">
                  <a:extLst>
                    <a:ext uri="{9D8B030D-6E8A-4147-A177-3AD203B41FA5}">
                      <a16:colId xmlns:a16="http://schemas.microsoft.com/office/drawing/2014/main" val="1078349409"/>
                    </a:ext>
                  </a:extLst>
                </a:gridCol>
                <a:gridCol w="1048236">
                  <a:extLst>
                    <a:ext uri="{9D8B030D-6E8A-4147-A177-3AD203B41FA5}">
                      <a16:colId xmlns:a16="http://schemas.microsoft.com/office/drawing/2014/main" val="1545345032"/>
                    </a:ext>
                  </a:extLst>
                </a:gridCol>
                <a:gridCol w="1048236">
                  <a:extLst>
                    <a:ext uri="{9D8B030D-6E8A-4147-A177-3AD203B41FA5}">
                      <a16:colId xmlns:a16="http://schemas.microsoft.com/office/drawing/2014/main" val="304387344"/>
                    </a:ext>
                  </a:extLst>
                </a:gridCol>
                <a:gridCol w="1048236">
                  <a:extLst>
                    <a:ext uri="{9D8B030D-6E8A-4147-A177-3AD203B41FA5}">
                      <a16:colId xmlns:a16="http://schemas.microsoft.com/office/drawing/2014/main" val="3843808045"/>
                    </a:ext>
                  </a:extLst>
                </a:gridCol>
                <a:gridCol w="1048236">
                  <a:extLst>
                    <a:ext uri="{9D8B030D-6E8A-4147-A177-3AD203B41FA5}">
                      <a16:colId xmlns:a16="http://schemas.microsoft.com/office/drawing/2014/main" val="2496728888"/>
                    </a:ext>
                  </a:extLst>
                </a:gridCol>
              </a:tblGrid>
              <a:tr h="343922">
                <a:tc>
                  <a:txBody>
                    <a:bodyPr/>
                    <a:lstStyle/>
                    <a:p>
                      <a:pPr algn="l" fontAlgn="b">
                        <a:buNone/>
                      </a:pPr>
                      <a:r>
                        <a:rPr lang="en-GB" sz="1600" b="1" i="0" u="none" strike="noStrike">
                          <a:solidFill>
                            <a:srgbClr val="000000"/>
                          </a:solidFill>
                          <a:effectLst/>
                          <a:latin typeface="Arial" panose="020B0604020202020204" pitchFamily="34" charset="0"/>
                          <a:cs typeface="Arial" panose="020B0604020202020204" pitchFamily="34" charset="0"/>
                        </a:rPr>
                        <a:t> </a:t>
                      </a:r>
                    </a:p>
                  </a:txBody>
                  <a:tcPr marL="4156" marR="4156" marT="4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fontAlgn="b">
                        <a:buNone/>
                      </a:pPr>
                      <a:r>
                        <a:rPr lang="en-GB" sz="1600" b="1" i="0" u="none" strike="noStrike">
                          <a:solidFill>
                            <a:srgbClr val="000000"/>
                          </a:solidFill>
                          <a:effectLst/>
                          <a:latin typeface="Arial" panose="020B0604020202020204" pitchFamily="34" charset="0"/>
                          <a:cs typeface="Arial" panose="020B0604020202020204" pitchFamily="34" charset="0"/>
                        </a:rPr>
                        <a:t>NOVEMBER 2025 </a:t>
                      </a:r>
                    </a:p>
                  </a:txBody>
                  <a:tcPr marL="4156" marR="4156" marT="4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gridSpan="3">
                  <a:txBody>
                    <a:bodyPr/>
                    <a:lstStyle/>
                    <a:p>
                      <a:pPr algn="ctr" fontAlgn="b">
                        <a:buNone/>
                      </a:pPr>
                      <a:r>
                        <a:rPr lang="en-GB" sz="1600" b="1" i="0" u="none" strike="noStrike">
                          <a:solidFill>
                            <a:srgbClr val="000000"/>
                          </a:solidFill>
                          <a:effectLst/>
                          <a:latin typeface="Arial" panose="020B0604020202020204" pitchFamily="34" charset="0"/>
                          <a:cs typeface="Arial" panose="020B0604020202020204" pitchFamily="34" charset="0"/>
                        </a:rPr>
                        <a:t>OCTOBER 2025 </a:t>
                      </a:r>
                    </a:p>
                  </a:txBody>
                  <a:tcPr marL="4156" marR="4156" marT="4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gridSpan="3">
                  <a:txBody>
                    <a:bodyPr/>
                    <a:lstStyle/>
                    <a:p>
                      <a:pPr algn="ctr" fontAlgn="b">
                        <a:buNone/>
                      </a:pPr>
                      <a:r>
                        <a:rPr lang="en-GB" sz="1600" b="1" i="0" u="none" strike="noStrike">
                          <a:solidFill>
                            <a:srgbClr val="000000"/>
                          </a:solidFill>
                          <a:effectLst/>
                          <a:latin typeface="Arial" panose="020B0604020202020204" pitchFamily="34" charset="0"/>
                          <a:cs typeface="Arial" panose="020B0604020202020204" pitchFamily="34" charset="0"/>
                        </a:rPr>
                        <a:t>SEPTEMBER 2025 </a:t>
                      </a:r>
                    </a:p>
                  </a:txBody>
                  <a:tcPr marL="4156" marR="4156" marT="4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gridSpan="3">
                  <a:txBody>
                    <a:bodyPr/>
                    <a:lstStyle/>
                    <a:p>
                      <a:pPr algn="ctr" fontAlgn="b">
                        <a:buNone/>
                      </a:pPr>
                      <a:r>
                        <a:rPr lang="en-GB" sz="1600" b="1" i="0" u="none" strike="noStrike">
                          <a:solidFill>
                            <a:srgbClr val="000000"/>
                          </a:solidFill>
                          <a:effectLst/>
                          <a:latin typeface="Arial" panose="020B0604020202020204" pitchFamily="34" charset="0"/>
                          <a:cs typeface="Arial" panose="020B0604020202020204" pitchFamily="34" charset="0"/>
                        </a:rPr>
                        <a:t>Total</a:t>
                      </a:r>
                    </a:p>
                  </a:txBody>
                  <a:tcPr marL="4156" marR="4156" marT="4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83427776"/>
                  </a:ext>
                </a:extLst>
              </a:tr>
              <a:tr h="561739">
                <a:tc>
                  <a:txBody>
                    <a:bodyPr/>
                    <a:lstStyle/>
                    <a:p>
                      <a:pPr algn="l" fontAlgn="b">
                        <a:buNone/>
                      </a:pPr>
                      <a:r>
                        <a:rPr lang="en-GB" sz="1600" b="1" i="0" u="none" strike="noStrike">
                          <a:solidFill>
                            <a:srgbClr val="000000"/>
                          </a:solidFill>
                          <a:effectLst/>
                          <a:latin typeface="Arial" panose="020B0604020202020204" pitchFamily="34" charset="0"/>
                          <a:cs typeface="Arial" panose="020B0604020202020204" pitchFamily="34" charset="0"/>
                        </a:rPr>
                        <a:t>Providers</a:t>
                      </a:r>
                    </a:p>
                  </a:txBody>
                  <a:tcPr marL="4156" marR="4156" marT="4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200" b="1" i="0" u="none" strike="noStrike">
                          <a:solidFill>
                            <a:srgbClr val="000000"/>
                          </a:solidFill>
                          <a:effectLst/>
                          <a:latin typeface="Arial" panose="020B0604020202020204" pitchFamily="34" charset="0"/>
                          <a:cs typeface="Arial" panose="020B0604020202020204" pitchFamily="34" charset="0"/>
                        </a:rPr>
                        <a:t>Total Treated</a:t>
                      </a:r>
                    </a:p>
                  </a:txBody>
                  <a:tcPr marL="4156" marR="4156" marT="41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200" b="1" i="0" u="none" strike="noStrike">
                          <a:solidFill>
                            <a:srgbClr val="000000"/>
                          </a:solidFill>
                          <a:effectLst/>
                          <a:latin typeface="Arial" panose="020B0604020202020204" pitchFamily="34" charset="0"/>
                          <a:cs typeface="Arial" panose="020B0604020202020204" pitchFamily="34" charset="0"/>
                        </a:rPr>
                        <a:t>Within 31D standard</a:t>
                      </a:r>
                    </a:p>
                  </a:txBody>
                  <a:tcPr marL="4156" marR="4156" marT="415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200" b="1" i="0" u="none" strike="noStrike">
                          <a:solidFill>
                            <a:srgbClr val="000000"/>
                          </a:solidFill>
                          <a:effectLst/>
                          <a:latin typeface="Arial" panose="020B0604020202020204" pitchFamily="34" charset="0"/>
                          <a:cs typeface="Arial" panose="020B0604020202020204" pitchFamily="34" charset="0"/>
                        </a:rPr>
                        <a:t>Performance</a:t>
                      </a:r>
                    </a:p>
                  </a:txBody>
                  <a:tcPr marL="4156" marR="4156" marT="41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200" b="1" i="0" u="none" strike="noStrike">
                          <a:solidFill>
                            <a:srgbClr val="000000"/>
                          </a:solidFill>
                          <a:effectLst/>
                          <a:latin typeface="Arial" panose="020B0604020202020204" pitchFamily="34" charset="0"/>
                          <a:cs typeface="Arial" panose="020B0604020202020204" pitchFamily="34" charset="0"/>
                        </a:rPr>
                        <a:t>Total Treated</a:t>
                      </a:r>
                    </a:p>
                  </a:txBody>
                  <a:tcPr marL="4156" marR="4156" marT="41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200" b="1" i="0" u="none" strike="noStrike">
                          <a:solidFill>
                            <a:srgbClr val="000000"/>
                          </a:solidFill>
                          <a:effectLst/>
                          <a:latin typeface="Arial" panose="020B0604020202020204" pitchFamily="34" charset="0"/>
                          <a:cs typeface="Arial" panose="020B0604020202020204" pitchFamily="34" charset="0"/>
                        </a:rPr>
                        <a:t>Within 31D standard</a:t>
                      </a:r>
                    </a:p>
                  </a:txBody>
                  <a:tcPr marL="4156" marR="4156" marT="415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200" b="1" i="0" u="none" strike="noStrike">
                          <a:solidFill>
                            <a:srgbClr val="000000"/>
                          </a:solidFill>
                          <a:effectLst/>
                          <a:latin typeface="Arial" panose="020B0604020202020204" pitchFamily="34" charset="0"/>
                          <a:cs typeface="Arial" panose="020B0604020202020204" pitchFamily="34" charset="0"/>
                        </a:rPr>
                        <a:t>Performance</a:t>
                      </a:r>
                    </a:p>
                  </a:txBody>
                  <a:tcPr marL="4156" marR="4156" marT="41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200" b="1" i="0" u="none" strike="noStrike">
                          <a:solidFill>
                            <a:srgbClr val="000000"/>
                          </a:solidFill>
                          <a:effectLst/>
                          <a:latin typeface="Arial" panose="020B0604020202020204" pitchFamily="34" charset="0"/>
                          <a:cs typeface="Arial" panose="020B0604020202020204" pitchFamily="34" charset="0"/>
                        </a:rPr>
                        <a:t>Total Treated</a:t>
                      </a:r>
                    </a:p>
                  </a:txBody>
                  <a:tcPr marL="4156" marR="4156" marT="41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200" b="1" i="0" u="none" strike="noStrike">
                          <a:solidFill>
                            <a:srgbClr val="000000"/>
                          </a:solidFill>
                          <a:effectLst/>
                          <a:latin typeface="Arial" panose="020B0604020202020204" pitchFamily="34" charset="0"/>
                          <a:cs typeface="Arial" panose="020B0604020202020204" pitchFamily="34" charset="0"/>
                        </a:rPr>
                        <a:t>Within 31D standard</a:t>
                      </a:r>
                    </a:p>
                  </a:txBody>
                  <a:tcPr marL="4156" marR="4156" marT="415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200" b="1" i="0" u="none" strike="noStrike">
                          <a:solidFill>
                            <a:srgbClr val="000000"/>
                          </a:solidFill>
                          <a:effectLst/>
                          <a:latin typeface="Arial" panose="020B0604020202020204" pitchFamily="34" charset="0"/>
                          <a:cs typeface="Arial" panose="020B0604020202020204" pitchFamily="34" charset="0"/>
                        </a:rPr>
                        <a:t>Performance</a:t>
                      </a:r>
                    </a:p>
                  </a:txBody>
                  <a:tcPr marL="4156" marR="4156" marT="41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200" b="1" i="0" u="none" strike="noStrike">
                          <a:solidFill>
                            <a:srgbClr val="000000"/>
                          </a:solidFill>
                          <a:effectLst/>
                          <a:latin typeface="Arial" panose="020B0604020202020204" pitchFamily="34" charset="0"/>
                          <a:cs typeface="Arial" panose="020B0604020202020204" pitchFamily="34" charset="0"/>
                        </a:rPr>
                        <a:t>Total Treated</a:t>
                      </a:r>
                    </a:p>
                  </a:txBody>
                  <a:tcPr marL="4156" marR="4156" marT="41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200" b="1" i="0" u="none" strike="noStrike">
                          <a:solidFill>
                            <a:srgbClr val="000000"/>
                          </a:solidFill>
                          <a:effectLst/>
                          <a:latin typeface="Arial" panose="020B0604020202020204" pitchFamily="34" charset="0"/>
                          <a:cs typeface="Arial" panose="020B0604020202020204" pitchFamily="34" charset="0"/>
                        </a:rPr>
                        <a:t>Within 31D standard</a:t>
                      </a:r>
                    </a:p>
                  </a:txBody>
                  <a:tcPr marL="4156" marR="4156" marT="415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200" b="1" i="0" u="none" strike="noStrike">
                          <a:solidFill>
                            <a:srgbClr val="000000"/>
                          </a:solidFill>
                          <a:effectLst/>
                          <a:latin typeface="Arial" panose="020B0604020202020204" pitchFamily="34" charset="0"/>
                          <a:cs typeface="Arial" panose="020B0604020202020204" pitchFamily="34" charset="0"/>
                        </a:rPr>
                        <a:t>Performance</a:t>
                      </a:r>
                    </a:p>
                  </a:txBody>
                  <a:tcPr marL="4156" marR="4156" marT="41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412976"/>
                  </a:ext>
                </a:extLst>
              </a:tr>
              <a:tr h="332459">
                <a:tc>
                  <a:txBody>
                    <a:bodyPr/>
                    <a:lstStyle/>
                    <a:p>
                      <a:pPr algn="l" fontAlgn="b">
                        <a:buNone/>
                      </a:pPr>
                      <a:r>
                        <a:rPr lang="en-GB" sz="1600" b="0" i="0" u="none" strike="noStrike">
                          <a:solidFill>
                            <a:srgbClr val="000000"/>
                          </a:solidFill>
                          <a:effectLst/>
                          <a:latin typeface="Arial" panose="020B0604020202020204" pitchFamily="34" charset="0"/>
                          <a:cs typeface="Arial" panose="020B0604020202020204" pitchFamily="34" charset="0"/>
                        </a:rPr>
                        <a:t>Gloucestershire Hospitals NHS Foundation Trust</a:t>
                      </a:r>
                    </a:p>
                  </a:txBody>
                  <a:tcPr marL="4156" marR="4156" marT="4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3</a:t>
                      </a:r>
                    </a:p>
                  </a:txBody>
                  <a:tcPr marL="4156" marR="4156" marT="41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66.7%</a:t>
                      </a:r>
                    </a:p>
                  </a:txBody>
                  <a:tcPr marL="4156" marR="4156" marT="41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7</a:t>
                      </a:r>
                    </a:p>
                  </a:txBody>
                  <a:tcPr marL="4156" marR="4156" marT="41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28.6%</a:t>
                      </a:r>
                    </a:p>
                  </a:txBody>
                  <a:tcPr marL="4156" marR="4156" marT="41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3</a:t>
                      </a:r>
                    </a:p>
                  </a:txBody>
                  <a:tcPr marL="4156" marR="4156" marT="41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1</a:t>
                      </a:r>
                    </a:p>
                  </a:txBody>
                  <a:tcPr marL="4156" marR="4156" marT="415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33.3%</a:t>
                      </a:r>
                    </a:p>
                  </a:txBody>
                  <a:tcPr marL="4156" marR="4156" marT="41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13</a:t>
                      </a:r>
                    </a:p>
                  </a:txBody>
                  <a:tcPr marL="4156" marR="4156" marT="41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5</a:t>
                      </a:r>
                    </a:p>
                  </a:txBody>
                  <a:tcPr marL="4156" marR="4156" marT="415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38.5%</a:t>
                      </a:r>
                    </a:p>
                  </a:txBody>
                  <a:tcPr marL="4156" marR="4156" marT="41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3273317991"/>
                  </a:ext>
                </a:extLst>
              </a:tr>
              <a:tr h="332459">
                <a:tc>
                  <a:txBody>
                    <a:bodyPr/>
                    <a:lstStyle/>
                    <a:p>
                      <a:pPr algn="l" fontAlgn="b">
                        <a:buNone/>
                      </a:pPr>
                      <a:r>
                        <a:rPr lang="en-GB" sz="1600" b="0" i="0" u="none" strike="noStrike">
                          <a:solidFill>
                            <a:srgbClr val="000000"/>
                          </a:solidFill>
                          <a:effectLst/>
                          <a:latin typeface="Arial" panose="020B0604020202020204" pitchFamily="34" charset="0"/>
                          <a:cs typeface="Arial" panose="020B0604020202020204" pitchFamily="34" charset="0"/>
                        </a:rPr>
                        <a:t>North Bristol NHS Trust</a:t>
                      </a:r>
                    </a:p>
                  </a:txBody>
                  <a:tcPr marL="4156" marR="4156" marT="4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23</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8</a:t>
                      </a:r>
                    </a:p>
                  </a:txBody>
                  <a:tcPr marL="4156" marR="4156" marT="4156"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34.8%</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16</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11</a:t>
                      </a:r>
                    </a:p>
                  </a:txBody>
                  <a:tcPr marL="4156" marR="4156" marT="4156"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68.8%</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32</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21</a:t>
                      </a:r>
                    </a:p>
                  </a:txBody>
                  <a:tcPr marL="4156" marR="4156" marT="4156"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65.6%</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71</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40</a:t>
                      </a:r>
                    </a:p>
                  </a:txBody>
                  <a:tcPr marL="4156" marR="4156" marT="4156"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56.3%</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1180290301"/>
                  </a:ext>
                </a:extLst>
              </a:tr>
              <a:tr h="332459">
                <a:tc>
                  <a:txBody>
                    <a:bodyPr/>
                    <a:lstStyle/>
                    <a:p>
                      <a:pPr algn="l" fontAlgn="b">
                        <a:buNone/>
                      </a:pPr>
                      <a:r>
                        <a:rPr lang="en-GB" sz="1600" b="0" i="0" u="none" strike="noStrike">
                          <a:solidFill>
                            <a:srgbClr val="000000"/>
                          </a:solidFill>
                          <a:effectLst/>
                          <a:latin typeface="Arial" panose="020B0604020202020204" pitchFamily="34" charset="0"/>
                          <a:cs typeface="Arial" panose="020B0604020202020204" pitchFamily="34" charset="0"/>
                        </a:rPr>
                        <a:t>Royal United Hospitals Bath NHS Foundation Trust</a:t>
                      </a:r>
                    </a:p>
                  </a:txBody>
                  <a:tcPr marL="4156" marR="4156" marT="4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3</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3</a:t>
                      </a:r>
                    </a:p>
                  </a:txBody>
                  <a:tcPr marL="4156" marR="4156" marT="4156"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100.0%</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100.0%</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100.0%</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7</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7</a:t>
                      </a:r>
                    </a:p>
                  </a:txBody>
                  <a:tcPr marL="4156" marR="4156" marT="4156"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100.0%</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extLst>
                  <a:ext uri="{0D108BD9-81ED-4DB2-BD59-A6C34878D82A}">
                    <a16:rowId xmlns:a16="http://schemas.microsoft.com/office/drawing/2014/main" val="67847118"/>
                  </a:ext>
                </a:extLst>
              </a:tr>
              <a:tr h="332459">
                <a:tc>
                  <a:txBody>
                    <a:bodyPr/>
                    <a:lstStyle/>
                    <a:p>
                      <a:pPr algn="l" fontAlgn="b">
                        <a:buNone/>
                      </a:pPr>
                      <a:r>
                        <a:rPr lang="en-GB" sz="1600" b="0" i="0" u="none" strike="noStrike">
                          <a:solidFill>
                            <a:srgbClr val="000000"/>
                          </a:solidFill>
                          <a:effectLst/>
                          <a:latin typeface="Arial" panose="020B0604020202020204" pitchFamily="34" charset="0"/>
                          <a:cs typeface="Arial" panose="020B0604020202020204" pitchFamily="34" charset="0"/>
                        </a:rPr>
                        <a:t>Salisbury NHS Foundation Trust</a:t>
                      </a:r>
                    </a:p>
                  </a:txBody>
                  <a:tcPr marL="4156" marR="4156" marT="4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4</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50.0%</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3</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3</a:t>
                      </a:r>
                    </a:p>
                  </a:txBody>
                  <a:tcPr marL="4156" marR="4156" marT="4156"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100.0%</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100.0%</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9</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7</a:t>
                      </a:r>
                    </a:p>
                  </a:txBody>
                  <a:tcPr marL="4156" marR="4156" marT="4156"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77.8%</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3715778007"/>
                  </a:ext>
                </a:extLst>
              </a:tr>
              <a:tr h="332459">
                <a:tc>
                  <a:txBody>
                    <a:bodyPr/>
                    <a:lstStyle/>
                    <a:p>
                      <a:pPr algn="l" fontAlgn="b">
                        <a:buNone/>
                      </a:pPr>
                      <a:r>
                        <a:rPr lang="en-GB" sz="1600" b="0" i="0" u="none" strike="noStrike">
                          <a:solidFill>
                            <a:srgbClr val="000000"/>
                          </a:solidFill>
                          <a:effectLst/>
                          <a:latin typeface="Arial" panose="020B0604020202020204" pitchFamily="34" charset="0"/>
                          <a:cs typeface="Arial" panose="020B0604020202020204" pitchFamily="34" charset="0"/>
                        </a:rPr>
                        <a:t>Somerset NHS Foundation Trust</a:t>
                      </a:r>
                    </a:p>
                  </a:txBody>
                  <a:tcPr marL="4156" marR="4156" marT="4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3</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3</a:t>
                      </a:r>
                    </a:p>
                  </a:txBody>
                  <a:tcPr marL="4156" marR="4156" marT="4156"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100.0%</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0</a:t>
                      </a:r>
                    </a:p>
                  </a:txBody>
                  <a:tcPr marL="4156" marR="4156" marT="4156"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0.0%</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buNone/>
                      </a:pP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156" marR="4156" marT="4156" marB="0" anchor="b">
                    <a:lnL>
                      <a:noFill/>
                    </a:lnL>
                    <a:lnR>
                      <a:noFill/>
                    </a:lnR>
                    <a:lnT>
                      <a:noFill/>
                    </a:lnT>
                    <a:lnB>
                      <a:noFill/>
                    </a:lnB>
                    <a:noFill/>
                  </a:tcPr>
                </a:tc>
                <a:tc>
                  <a:txBody>
                    <a:bodyPr/>
                    <a:lstStyle/>
                    <a:p>
                      <a:pPr algn="l" fontAlgn="b">
                        <a:buNone/>
                      </a:pPr>
                      <a:r>
                        <a:rPr lang="en-GB" sz="1600" b="0" i="0" u="none" strike="noStrike">
                          <a:solidFill>
                            <a:srgbClr val="000000"/>
                          </a:solidFill>
                          <a:effectLst/>
                          <a:latin typeface="Arial" panose="020B0604020202020204" pitchFamily="34" charset="0"/>
                          <a:cs typeface="Arial" panose="020B0604020202020204" pitchFamily="34" charset="0"/>
                        </a:rPr>
                        <a:t> </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5</a:t>
                      </a:r>
                    </a:p>
                  </a:txBody>
                  <a:tcPr marL="4156" marR="4156" marT="4156"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3</a:t>
                      </a:r>
                    </a:p>
                  </a:txBody>
                  <a:tcPr marL="4156" marR="4156" marT="4156" marB="0" anchor="b">
                    <a:lnL>
                      <a:noFill/>
                    </a:lnL>
                    <a:lnR>
                      <a:noFill/>
                    </a:lnR>
                    <a:lnT>
                      <a:noFill/>
                    </a:lnT>
                    <a:lnB>
                      <a:noFill/>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60.0%</a:t>
                      </a:r>
                    </a:p>
                  </a:txBody>
                  <a:tcPr marL="4156" marR="4156" marT="4156" marB="0" anchor="b">
                    <a:lnL>
                      <a:noFill/>
                    </a:lnL>
                    <a:lnR w="1270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1279183567"/>
                  </a:ext>
                </a:extLst>
              </a:tr>
              <a:tr h="332459">
                <a:tc>
                  <a:txBody>
                    <a:bodyPr/>
                    <a:lstStyle/>
                    <a:p>
                      <a:pPr algn="l" fontAlgn="b">
                        <a:buNone/>
                      </a:pPr>
                      <a:r>
                        <a:rPr lang="en-GB" sz="1600" b="0" i="0" u="none" strike="noStrike">
                          <a:solidFill>
                            <a:srgbClr val="000000"/>
                          </a:solidFill>
                          <a:effectLst/>
                          <a:latin typeface="Arial" panose="020B0604020202020204" pitchFamily="34" charset="0"/>
                          <a:cs typeface="Arial" panose="020B0604020202020204" pitchFamily="34" charset="0"/>
                        </a:rPr>
                        <a:t>University Hospitals Bristol and Weston NHS Foundation Trust</a:t>
                      </a:r>
                    </a:p>
                  </a:txBody>
                  <a:tcPr marL="4156" marR="4156" marT="4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600" b="0" i="0" u="none" strike="noStrike">
                          <a:solidFill>
                            <a:srgbClr val="000000"/>
                          </a:solidFill>
                          <a:effectLst/>
                          <a:latin typeface="Arial" panose="020B0604020202020204" pitchFamily="34" charset="0"/>
                          <a:cs typeface="Arial" panose="020B0604020202020204" pitchFamily="34" charset="0"/>
                        </a:rPr>
                        <a:t> </a:t>
                      </a:r>
                    </a:p>
                  </a:txBody>
                  <a:tcPr marL="4156" marR="4156" marT="4156"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600" b="0" i="0" u="none" strike="noStrike">
                          <a:solidFill>
                            <a:srgbClr val="000000"/>
                          </a:solidFill>
                          <a:effectLst/>
                          <a:latin typeface="Arial" panose="020B0604020202020204" pitchFamily="34" charset="0"/>
                          <a:cs typeface="Arial" panose="020B0604020202020204" pitchFamily="34" charset="0"/>
                        </a:rPr>
                        <a:t> </a:t>
                      </a:r>
                    </a:p>
                  </a:txBody>
                  <a:tcPr marL="4156" marR="4156" marT="415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GB" sz="1600" b="0" i="0" u="none" strike="noStrike">
                          <a:solidFill>
                            <a:srgbClr val="000000"/>
                          </a:solidFill>
                          <a:effectLst/>
                          <a:latin typeface="Arial" panose="020B0604020202020204" pitchFamily="34" charset="0"/>
                          <a:cs typeface="Arial" panose="020B0604020202020204" pitchFamily="34" charset="0"/>
                        </a:rPr>
                        <a:t> </a:t>
                      </a:r>
                    </a:p>
                  </a:txBody>
                  <a:tcPr marL="4156" marR="4156" marT="4156"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100.0%</a:t>
                      </a:r>
                    </a:p>
                  </a:txBody>
                  <a:tcPr marL="4156" marR="4156" marT="4156"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l" fontAlgn="b">
                        <a:buNone/>
                      </a:pP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156" marR="4156" marT="4156"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156" marR="4156" marT="415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GB" sz="1600" b="0" i="0" u="none" strike="noStrike">
                          <a:solidFill>
                            <a:srgbClr val="000000"/>
                          </a:solidFill>
                          <a:effectLst/>
                          <a:latin typeface="Arial" panose="020B0604020202020204" pitchFamily="34" charset="0"/>
                          <a:cs typeface="Arial" panose="020B0604020202020204" pitchFamily="34" charset="0"/>
                        </a:rPr>
                        <a:t> </a:t>
                      </a:r>
                    </a:p>
                  </a:txBody>
                  <a:tcPr marL="4156" marR="4156" marT="4156"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2</a:t>
                      </a:r>
                    </a:p>
                  </a:txBody>
                  <a:tcPr marL="4156" marR="4156" marT="4156"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GB" sz="1600" b="0" i="0" u="none" strike="noStrike">
                          <a:solidFill>
                            <a:srgbClr val="000000"/>
                          </a:solidFill>
                          <a:effectLst/>
                          <a:latin typeface="Arial" panose="020B0604020202020204" pitchFamily="34" charset="0"/>
                          <a:cs typeface="Arial" panose="020B0604020202020204" pitchFamily="34" charset="0"/>
                        </a:rPr>
                        <a:t>100.0%</a:t>
                      </a:r>
                    </a:p>
                  </a:txBody>
                  <a:tcPr marL="4156" marR="4156" marT="4156"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048578218"/>
                  </a:ext>
                </a:extLst>
              </a:tr>
              <a:tr h="343922">
                <a:tc>
                  <a:txBody>
                    <a:bodyPr/>
                    <a:lstStyle/>
                    <a:p>
                      <a:pPr algn="l" fontAlgn="b">
                        <a:buNone/>
                      </a:pPr>
                      <a:r>
                        <a:rPr lang="en-GB" sz="1600" b="1" i="0" u="none" strike="noStrike">
                          <a:solidFill>
                            <a:srgbClr val="000000"/>
                          </a:solidFill>
                          <a:effectLst/>
                          <a:latin typeface="Arial" panose="020B0604020202020204" pitchFamily="34" charset="0"/>
                          <a:cs typeface="Arial" panose="020B0604020202020204" pitchFamily="34" charset="0"/>
                        </a:rPr>
                        <a:t>Grand Total</a:t>
                      </a:r>
                    </a:p>
                  </a:txBody>
                  <a:tcPr marL="4156" marR="4156" marT="4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GB" sz="1600" b="1" i="0" u="none" strike="noStrike">
                          <a:solidFill>
                            <a:srgbClr val="000000"/>
                          </a:solidFill>
                          <a:effectLst/>
                          <a:latin typeface="Arial" panose="020B0604020202020204" pitchFamily="34" charset="0"/>
                          <a:cs typeface="Arial" panose="020B0604020202020204" pitchFamily="34" charset="0"/>
                        </a:rPr>
                        <a:t>36</a:t>
                      </a:r>
                    </a:p>
                  </a:txBody>
                  <a:tcPr marL="4156" marR="4156" marT="41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GB" sz="1600" b="1" i="0" u="none" strike="noStrike">
                          <a:solidFill>
                            <a:srgbClr val="000000"/>
                          </a:solidFill>
                          <a:effectLst/>
                          <a:latin typeface="Arial" panose="020B0604020202020204" pitchFamily="34" charset="0"/>
                          <a:cs typeface="Arial" panose="020B0604020202020204" pitchFamily="34" charset="0"/>
                        </a:rPr>
                        <a:t>18</a:t>
                      </a:r>
                    </a:p>
                  </a:txBody>
                  <a:tcPr marL="4156" marR="4156" marT="415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GB" sz="1600" b="1" i="0" u="none" strike="noStrike">
                          <a:solidFill>
                            <a:srgbClr val="000000"/>
                          </a:solidFill>
                          <a:effectLst/>
                          <a:latin typeface="Arial" panose="020B0604020202020204" pitchFamily="34" charset="0"/>
                          <a:cs typeface="Arial" panose="020B0604020202020204" pitchFamily="34" charset="0"/>
                        </a:rPr>
                        <a:t>50.0%</a:t>
                      </a:r>
                    </a:p>
                  </a:txBody>
                  <a:tcPr marL="4156" marR="4156" marT="41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buNone/>
                      </a:pPr>
                      <a:r>
                        <a:rPr lang="en-GB" sz="1600" b="1" i="0" u="none" strike="noStrike">
                          <a:solidFill>
                            <a:srgbClr val="000000"/>
                          </a:solidFill>
                          <a:effectLst/>
                          <a:latin typeface="Arial" panose="020B0604020202020204" pitchFamily="34" charset="0"/>
                          <a:cs typeface="Arial" panose="020B0604020202020204" pitchFamily="34" charset="0"/>
                        </a:rPr>
                        <a:t>32</a:t>
                      </a:r>
                    </a:p>
                  </a:txBody>
                  <a:tcPr marL="4156" marR="4156" marT="41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GB" sz="1600" b="1" i="0" u="none" strike="noStrike">
                          <a:solidFill>
                            <a:srgbClr val="000000"/>
                          </a:solidFill>
                          <a:effectLst/>
                          <a:latin typeface="Arial" panose="020B0604020202020204" pitchFamily="34" charset="0"/>
                          <a:cs typeface="Arial" panose="020B0604020202020204" pitchFamily="34" charset="0"/>
                        </a:rPr>
                        <a:t>20</a:t>
                      </a:r>
                    </a:p>
                  </a:txBody>
                  <a:tcPr marL="4156" marR="4156" marT="415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GB" sz="1600" b="1" i="0" u="none" strike="noStrike">
                          <a:solidFill>
                            <a:srgbClr val="000000"/>
                          </a:solidFill>
                          <a:effectLst/>
                          <a:latin typeface="Arial" panose="020B0604020202020204" pitchFamily="34" charset="0"/>
                          <a:cs typeface="Arial" panose="020B0604020202020204" pitchFamily="34" charset="0"/>
                        </a:rPr>
                        <a:t>62.5%</a:t>
                      </a:r>
                    </a:p>
                  </a:txBody>
                  <a:tcPr marL="4156" marR="4156" marT="41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buNone/>
                      </a:pPr>
                      <a:r>
                        <a:rPr lang="en-GB" sz="1600" b="1" i="0" u="none" strike="noStrike">
                          <a:solidFill>
                            <a:srgbClr val="000000"/>
                          </a:solidFill>
                          <a:effectLst/>
                          <a:latin typeface="Arial" panose="020B0604020202020204" pitchFamily="34" charset="0"/>
                          <a:cs typeface="Arial" panose="020B0604020202020204" pitchFamily="34" charset="0"/>
                        </a:rPr>
                        <a:t>39</a:t>
                      </a:r>
                    </a:p>
                  </a:txBody>
                  <a:tcPr marL="4156" marR="4156" marT="41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GB" sz="1600" b="1" i="0" u="none" strike="noStrike">
                          <a:solidFill>
                            <a:srgbClr val="000000"/>
                          </a:solidFill>
                          <a:effectLst/>
                          <a:latin typeface="Arial" panose="020B0604020202020204" pitchFamily="34" charset="0"/>
                          <a:cs typeface="Arial" panose="020B0604020202020204" pitchFamily="34" charset="0"/>
                        </a:rPr>
                        <a:t>26</a:t>
                      </a:r>
                    </a:p>
                  </a:txBody>
                  <a:tcPr marL="4156" marR="4156" marT="415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GB" sz="1600" b="1" i="0" u="none" strike="noStrike">
                          <a:solidFill>
                            <a:srgbClr val="000000"/>
                          </a:solidFill>
                          <a:effectLst/>
                          <a:latin typeface="Arial" panose="020B0604020202020204" pitchFamily="34" charset="0"/>
                          <a:cs typeface="Arial" panose="020B0604020202020204" pitchFamily="34" charset="0"/>
                        </a:rPr>
                        <a:t>66.7%</a:t>
                      </a:r>
                    </a:p>
                  </a:txBody>
                  <a:tcPr marL="4156" marR="4156" marT="41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buNone/>
                      </a:pPr>
                      <a:r>
                        <a:rPr lang="en-GB" sz="1600" b="1" i="0" u="none" strike="noStrike">
                          <a:solidFill>
                            <a:srgbClr val="000000"/>
                          </a:solidFill>
                          <a:effectLst/>
                          <a:latin typeface="Arial" panose="020B0604020202020204" pitchFamily="34" charset="0"/>
                          <a:cs typeface="Arial" panose="020B0604020202020204" pitchFamily="34" charset="0"/>
                        </a:rPr>
                        <a:t>107</a:t>
                      </a:r>
                    </a:p>
                  </a:txBody>
                  <a:tcPr marL="4156" marR="4156" marT="4156"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GB" sz="1600" b="1" i="0" u="none" strike="noStrike">
                          <a:solidFill>
                            <a:srgbClr val="000000"/>
                          </a:solidFill>
                          <a:effectLst/>
                          <a:latin typeface="Arial" panose="020B0604020202020204" pitchFamily="34" charset="0"/>
                          <a:cs typeface="Arial" panose="020B0604020202020204" pitchFamily="34" charset="0"/>
                        </a:rPr>
                        <a:t>64</a:t>
                      </a:r>
                    </a:p>
                  </a:txBody>
                  <a:tcPr marL="4156" marR="4156" marT="415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GB" sz="1600" b="1" i="0" u="none" strike="noStrike">
                          <a:solidFill>
                            <a:srgbClr val="000000"/>
                          </a:solidFill>
                          <a:effectLst/>
                          <a:latin typeface="Arial" panose="020B0604020202020204" pitchFamily="34" charset="0"/>
                          <a:cs typeface="Arial" panose="020B0604020202020204" pitchFamily="34" charset="0"/>
                        </a:rPr>
                        <a:t>59.8%</a:t>
                      </a:r>
                    </a:p>
                  </a:txBody>
                  <a:tcPr marL="4156" marR="4156" marT="415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222217073"/>
                  </a:ext>
                </a:extLst>
              </a:tr>
            </a:tbl>
          </a:graphicData>
        </a:graphic>
      </p:graphicFrame>
    </p:spTree>
    <p:extLst>
      <p:ext uri="{BB962C8B-B14F-4D97-AF65-F5344CB8AC3E}">
        <p14:creationId xmlns:p14="http://schemas.microsoft.com/office/powerpoint/2010/main" val="185487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3D37D-3DE5-46DA-47DD-A3CDE337C9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9E6D725-4B81-B3F3-4BFA-397FAC225BD1}"/>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897A41BC-04A9-FBD1-3EE6-84FD3242A268}"/>
              </a:ext>
            </a:extLst>
          </p:cNvPr>
          <p:cNvSpPr/>
          <p:nvPr/>
        </p:nvSpPr>
        <p:spPr>
          <a:xfrm>
            <a:off x="1617214" y="538358"/>
            <a:ext cx="12878871" cy="980681"/>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4"/>
            <a:stretch>
              <a:fillRect/>
            </a:stretch>
          </a:blipFill>
        </p:spPr>
        <p:txBody>
          <a:bodyPr/>
          <a:lstStyle/>
          <a:p>
            <a:endParaRPr lang="en-GB"/>
          </a:p>
        </p:txBody>
      </p:sp>
      <p:sp>
        <p:nvSpPr>
          <p:cNvPr id="4" name="TextBox 4">
            <a:extLst>
              <a:ext uri="{FF2B5EF4-FFF2-40B4-BE49-F238E27FC236}">
                <a16:creationId xmlns:a16="http://schemas.microsoft.com/office/drawing/2014/main" id="{1F7B82B7-7A9B-37F5-0F77-DE41B2AB07B8}"/>
              </a:ext>
            </a:extLst>
          </p:cNvPr>
          <p:cNvSpPr txBox="1"/>
          <p:nvPr/>
        </p:nvSpPr>
        <p:spPr>
          <a:xfrm>
            <a:off x="2282375" y="720921"/>
            <a:ext cx="14459037" cy="615553"/>
          </a:xfrm>
          <a:prstGeom prst="rect">
            <a:avLst/>
          </a:prstGeom>
        </p:spPr>
        <p:txBody>
          <a:bodyPr wrap="square" lIns="0" tIns="0" rIns="0" bIns="0" rtlCol="0" anchor="t">
            <a:spAutoFit/>
          </a:bodyPr>
          <a:lstStyle/>
          <a:p>
            <a:r>
              <a:rPr lang="en-US" sz="4000" dirty="0">
                <a:solidFill>
                  <a:schemeClr val="bg1"/>
                </a:solidFill>
                <a:ea typeface="Calibri"/>
                <a:cs typeface="Calibri"/>
              </a:rPr>
              <a:t>Kidney surgery performance</a:t>
            </a:r>
          </a:p>
        </p:txBody>
      </p:sp>
      <p:sp>
        <p:nvSpPr>
          <p:cNvPr id="5" name="Freeform 5">
            <a:extLst>
              <a:ext uri="{FF2B5EF4-FFF2-40B4-BE49-F238E27FC236}">
                <a16:creationId xmlns:a16="http://schemas.microsoft.com/office/drawing/2014/main" id="{BE7021A5-1389-DF34-83D1-11370B722B9D}"/>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endParaRPr lang="en-GB"/>
          </a:p>
        </p:txBody>
      </p:sp>
      <p:sp>
        <p:nvSpPr>
          <p:cNvPr id="12" name="TextBox 11">
            <a:extLst>
              <a:ext uri="{FF2B5EF4-FFF2-40B4-BE49-F238E27FC236}">
                <a16:creationId xmlns:a16="http://schemas.microsoft.com/office/drawing/2014/main" id="{0AF5B174-5F33-8D51-8B24-31FCB2BFF72F}"/>
              </a:ext>
            </a:extLst>
          </p:cNvPr>
          <p:cNvSpPr txBox="1"/>
          <p:nvPr/>
        </p:nvSpPr>
        <p:spPr>
          <a:xfrm>
            <a:off x="392140" y="1701602"/>
            <a:ext cx="5046963"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62d </a:t>
            </a:r>
            <a:r>
              <a:rPr lang="en-GB" sz="3200" dirty="0" err="1">
                <a:latin typeface="Arial" panose="020B0604020202020204" pitchFamily="34" charset="0"/>
                <a:cs typeface="Arial" panose="020B0604020202020204" pitchFamily="34" charset="0"/>
              </a:rPr>
              <a:t>Urol</a:t>
            </a:r>
            <a:r>
              <a:rPr lang="en-GB" sz="3200" dirty="0">
                <a:latin typeface="Arial" panose="020B0604020202020204" pitchFamily="34" charset="0"/>
                <a:cs typeface="Arial" panose="020B0604020202020204" pitchFamily="34" charset="0"/>
              </a:rPr>
              <a:t>-Kidney surgery</a:t>
            </a:r>
          </a:p>
        </p:txBody>
      </p:sp>
      <p:pic>
        <p:nvPicPr>
          <p:cNvPr id="14" name="Picture 13">
            <a:extLst>
              <a:ext uri="{FF2B5EF4-FFF2-40B4-BE49-F238E27FC236}">
                <a16:creationId xmlns:a16="http://schemas.microsoft.com/office/drawing/2014/main" id="{3027EA06-E3F3-E870-BF00-63863F13F0AD}"/>
              </a:ext>
            </a:extLst>
          </p:cNvPr>
          <p:cNvPicPr>
            <a:picLocks noChangeAspect="1"/>
          </p:cNvPicPr>
          <p:nvPr/>
        </p:nvPicPr>
        <p:blipFill>
          <a:blip r:embed="rId6"/>
          <a:stretch>
            <a:fillRect/>
          </a:stretch>
        </p:blipFill>
        <p:spPr>
          <a:xfrm>
            <a:off x="392140" y="2468940"/>
            <a:ext cx="8848448" cy="5304077"/>
          </a:xfrm>
          <a:prstGeom prst="rect">
            <a:avLst/>
          </a:prstGeom>
        </p:spPr>
      </p:pic>
      <p:pic>
        <p:nvPicPr>
          <p:cNvPr id="16" name="Picture 15">
            <a:extLst>
              <a:ext uri="{FF2B5EF4-FFF2-40B4-BE49-F238E27FC236}">
                <a16:creationId xmlns:a16="http://schemas.microsoft.com/office/drawing/2014/main" id="{9F991C9D-9409-E30D-866F-2896611B726D}"/>
              </a:ext>
            </a:extLst>
          </p:cNvPr>
          <p:cNvPicPr>
            <a:picLocks noChangeAspect="1"/>
          </p:cNvPicPr>
          <p:nvPr/>
        </p:nvPicPr>
        <p:blipFill>
          <a:blip r:embed="rId7"/>
          <a:stretch>
            <a:fillRect/>
          </a:stretch>
        </p:blipFill>
        <p:spPr>
          <a:xfrm>
            <a:off x="9684096" y="2788234"/>
            <a:ext cx="8307973" cy="4984783"/>
          </a:xfrm>
          <a:prstGeom prst="rect">
            <a:avLst/>
          </a:prstGeom>
        </p:spPr>
      </p:pic>
      <p:sp>
        <p:nvSpPr>
          <p:cNvPr id="8" name="TextBox 7">
            <a:extLst>
              <a:ext uri="{FF2B5EF4-FFF2-40B4-BE49-F238E27FC236}">
                <a16:creationId xmlns:a16="http://schemas.microsoft.com/office/drawing/2014/main" id="{583FFF2F-911B-F9D8-7894-054932E9C70B}"/>
              </a:ext>
            </a:extLst>
          </p:cNvPr>
          <p:cNvSpPr txBox="1"/>
          <p:nvPr/>
        </p:nvSpPr>
        <p:spPr>
          <a:xfrm>
            <a:off x="413972" y="8337378"/>
            <a:ext cx="16327440" cy="1077218"/>
          </a:xfrm>
          <a:prstGeom prst="rect">
            <a:avLst/>
          </a:prstGeom>
          <a:noFill/>
        </p:spPr>
        <p:txBody>
          <a:bodyPr wrap="square">
            <a:spAutoFit/>
          </a:bodyPr>
          <a:lstStyle/>
          <a:p>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Review pathways for higher risk renal cell carcinoma (RCC), identify opportunities and constraints, and reduce variation </a:t>
            </a:r>
            <a:endParaRPr lang="en-GB" dirty="0"/>
          </a:p>
        </p:txBody>
      </p:sp>
    </p:spTree>
    <p:extLst>
      <p:ext uri="{BB962C8B-B14F-4D97-AF65-F5344CB8AC3E}">
        <p14:creationId xmlns:p14="http://schemas.microsoft.com/office/powerpoint/2010/main" val="224466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CACA4-4436-4CC3-730B-080B9651BC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2BCCA8D-0CEC-6646-6C20-18EDDA0BD725}"/>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67664779-E059-BAC1-AAAC-AD998305339B}"/>
              </a:ext>
            </a:extLst>
          </p:cNvPr>
          <p:cNvSpPr/>
          <p:nvPr/>
        </p:nvSpPr>
        <p:spPr>
          <a:xfrm>
            <a:off x="4400475" y="158933"/>
            <a:ext cx="8558779" cy="980681"/>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4"/>
            <a:stretch>
              <a:fillRect/>
            </a:stretch>
          </a:blipFill>
        </p:spPr>
        <p:txBody>
          <a:bodyPr/>
          <a:lstStyle/>
          <a:p>
            <a:endParaRPr lang="en-GB"/>
          </a:p>
        </p:txBody>
      </p:sp>
      <p:sp>
        <p:nvSpPr>
          <p:cNvPr id="4" name="TextBox 4">
            <a:extLst>
              <a:ext uri="{FF2B5EF4-FFF2-40B4-BE49-F238E27FC236}">
                <a16:creationId xmlns:a16="http://schemas.microsoft.com/office/drawing/2014/main" id="{11ECA2AE-4788-B25C-EEFF-267C2719393A}"/>
              </a:ext>
            </a:extLst>
          </p:cNvPr>
          <p:cNvSpPr txBox="1"/>
          <p:nvPr/>
        </p:nvSpPr>
        <p:spPr>
          <a:xfrm>
            <a:off x="4762177" y="341496"/>
            <a:ext cx="8197077" cy="615553"/>
          </a:xfrm>
          <a:prstGeom prst="rect">
            <a:avLst/>
          </a:prstGeom>
        </p:spPr>
        <p:txBody>
          <a:bodyPr wrap="square" lIns="0" tIns="0" rIns="0" bIns="0" rtlCol="0" anchor="t">
            <a:spAutoFit/>
          </a:bodyPr>
          <a:lstStyle/>
          <a:p>
            <a:r>
              <a:rPr lang="en-US" sz="4000" dirty="0">
                <a:solidFill>
                  <a:schemeClr val="bg1"/>
                </a:solidFill>
                <a:ea typeface="Calibri"/>
                <a:cs typeface="Calibri"/>
              </a:rPr>
              <a:t>NHSE Best Practice Timed Pathways</a:t>
            </a:r>
          </a:p>
        </p:txBody>
      </p:sp>
      <p:sp>
        <p:nvSpPr>
          <p:cNvPr id="5" name="Freeform 5">
            <a:extLst>
              <a:ext uri="{FF2B5EF4-FFF2-40B4-BE49-F238E27FC236}">
                <a16:creationId xmlns:a16="http://schemas.microsoft.com/office/drawing/2014/main" id="{40494DB4-D673-A6EC-FD18-0824712BEFA9}"/>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endParaRPr lang="en-GB"/>
          </a:p>
        </p:txBody>
      </p:sp>
      <p:pic>
        <p:nvPicPr>
          <p:cNvPr id="7" name="Picture 6">
            <a:extLst>
              <a:ext uri="{FF2B5EF4-FFF2-40B4-BE49-F238E27FC236}">
                <a16:creationId xmlns:a16="http://schemas.microsoft.com/office/drawing/2014/main" id="{A3303C03-BC6F-2976-FD34-225EE08CBCF7}"/>
              </a:ext>
            </a:extLst>
          </p:cNvPr>
          <p:cNvPicPr>
            <a:picLocks noChangeAspect="1"/>
          </p:cNvPicPr>
          <p:nvPr/>
        </p:nvPicPr>
        <p:blipFill>
          <a:blip r:embed="rId6"/>
          <a:stretch>
            <a:fillRect/>
          </a:stretch>
        </p:blipFill>
        <p:spPr>
          <a:xfrm>
            <a:off x="1324303" y="1655378"/>
            <a:ext cx="16049296" cy="8631621"/>
          </a:xfrm>
          <a:prstGeom prst="rect">
            <a:avLst/>
          </a:prstGeom>
        </p:spPr>
      </p:pic>
    </p:spTree>
    <p:extLst>
      <p:ext uri="{BB962C8B-B14F-4D97-AF65-F5344CB8AC3E}">
        <p14:creationId xmlns:p14="http://schemas.microsoft.com/office/powerpoint/2010/main" val="1733912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69381-F311-846B-3706-729E62CE3EC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6FF2B87-83BF-5B9F-4A73-21E4F562CC38}"/>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DA7BF0BB-E304-85E4-2170-A62EFBF19273}"/>
              </a:ext>
            </a:extLst>
          </p:cNvPr>
          <p:cNvSpPr/>
          <p:nvPr/>
        </p:nvSpPr>
        <p:spPr>
          <a:xfrm>
            <a:off x="4400475" y="158933"/>
            <a:ext cx="7341655" cy="980681"/>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4"/>
            <a:stretch>
              <a:fillRect/>
            </a:stretch>
          </a:blipFill>
        </p:spPr>
        <p:txBody>
          <a:bodyPr/>
          <a:lstStyle/>
          <a:p>
            <a:endParaRPr lang="en-GB"/>
          </a:p>
        </p:txBody>
      </p:sp>
      <p:sp>
        <p:nvSpPr>
          <p:cNvPr id="4" name="TextBox 4">
            <a:extLst>
              <a:ext uri="{FF2B5EF4-FFF2-40B4-BE49-F238E27FC236}">
                <a16:creationId xmlns:a16="http://schemas.microsoft.com/office/drawing/2014/main" id="{0A8010C6-0586-4F8A-3435-E159D658BFE5}"/>
              </a:ext>
            </a:extLst>
          </p:cNvPr>
          <p:cNvSpPr txBox="1"/>
          <p:nvPr/>
        </p:nvSpPr>
        <p:spPr>
          <a:xfrm>
            <a:off x="4762178" y="341496"/>
            <a:ext cx="6618248" cy="615553"/>
          </a:xfrm>
          <a:prstGeom prst="rect">
            <a:avLst/>
          </a:prstGeom>
        </p:spPr>
        <p:txBody>
          <a:bodyPr wrap="square" lIns="0" tIns="0" rIns="0" bIns="0" rtlCol="0" anchor="t">
            <a:spAutoFit/>
          </a:bodyPr>
          <a:lstStyle/>
          <a:p>
            <a:r>
              <a:rPr lang="en-US" sz="4000" dirty="0">
                <a:solidFill>
                  <a:schemeClr val="bg1"/>
                </a:solidFill>
                <a:ea typeface="Calibri"/>
                <a:cs typeface="Calibri"/>
              </a:rPr>
              <a:t>GIRFT – Good practice pathway</a:t>
            </a:r>
          </a:p>
        </p:txBody>
      </p:sp>
      <p:sp>
        <p:nvSpPr>
          <p:cNvPr id="5" name="Freeform 5">
            <a:extLst>
              <a:ext uri="{FF2B5EF4-FFF2-40B4-BE49-F238E27FC236}">
                <a16:creationId xmlns:a16="http://schemas.microsoft.com/office/drawing/2014/main" id="{87880E7F-2359-867B-13FC-16B93E36170E}"/>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5"/>
            <a:stretch>
              <a:fillRect/>
            </a:stretch>
          </a:blipFill>
        </p:spPr>
        <p:txBody>
          <a:bodyPr/>
          <a:lstStyle/>
          <a:p>
            <a:endParaRPr lang="en-GB"/>
          </a:p>
        </p:txBody>
      </p:sp>
      <p:pic>
        <p:nvPicPr>
          <p:cNvPr id="10" name="Picture 9">
            <a:extLst>
              <a:ext uri="{FF2B5EF4-FFF2-40B4-BE49-F238E27FC236}">
                <a16:creationId xmlns:a16="http://schemas.microsoft.com/office/drawing/2014/main" id="{2E7CBCCB-D83E-79FF-714E-2E9BB6C01AB8}"/>
              </a:ext>
            </a:extLst>
          </p:cNvPr>
          <p:cNvPicPr>
            <a:picLocks noChangeAspect="1"/>
          </p:cNvPicPr>
          <p:nvPr/>
        </p:nvPicPr>
        <p:blipFill>
          <a:blip r:embed="rId6"/>
          <a:stretch>
            <a:fillRect/>
          </a:stretch>
        </p:blipFill>
        <p:spPr>
          <a:xfrm>
            <a:off x="511221" y="1414361"/>
            <a:ext cx="10619234" cy="8935757"/>
          </a:xfrm>
          <a:prstGeom prst="rect">
            <a:avLst/>
          </a:prstGeom>
        </p:spPr>
      </p:pic>
    </p:spTree>
    <p:extLst>
      <p:ext uri="{BB962C8B-B14F-4D97-AF65-F5344CB8AC3E}">
        <p14:creationId xmlns:p14="http://schemas.microsoft.com/office/powerpoint/2010/main" val="167747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42E57-48D7-6E0E-6ED5-E9D1F30F871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527FE09-D77C-479D-53D0-9DB10A5B0F7B}"/>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5" name="Freeform 5">
            <a:extLst>
              <a:ext uri="{FF2B5EF4-FFF2-40B4-BE49-F238E27FC236}">
                <a16:creationId xmlns:a16="http://schemas.microsoft.com/office/drawing/2014/main" id="{8921C085-0C16-8081-8B18-163E68273B40}"/>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p>
            <a:endParaRPr lang="en-GB"/>
          </a:p>
        </p:txBody>
      </p:sp>
      <p:pic>
        <p:nvPicPr>
          <p:cNvPr id="11" name="Picture 10">
            <a:extLst>
              <a:ext uri="{FF2B5EF4-FFF2-40B4-BE49-F238E27FC236}">
                <a16:creationId xmlns:a16="http://schemas.microsoft.com/office/drawing/2014/main" id="{0728D959-73DD-E4CE-6F37-B636B353CADD}"/>
              </a:ext>
            </a:extLst>
          </p:cNvPr>
          <p:cNvPicPr>
            <a:picLocks noChangeAspect="1"/>
          </p:cNvPicPr>
          <p:nvPr/>
        </p:nvPicPr>
        <p:blipFill>
          <a:blip r:embed="rId5"/>
          <a:stretch>
            <a:fillRect/>
          </a:stretch>
        </p:blipFill>
        <p:spPr>
          <a:xfrm>
            <a:off x="4174483" y="260130"/>
            <a:ext cx="7346317" cy="981541"/>
          </a:xfrm>
          <a:prstGeom prst="rect">
            <a:avLst/>
          </a:prstGeom>
        </p:spPr>
      </p:pic>
      <p:sp>
        <p:nvSpPr>
          <p:cNvPr id="12" name="TextBox 4">
            <a:extLst>
              <a:ext uri="{FF2B5EF4-FFF2-40B4-BE49-F238E27FC236}">
                <a16:creationId xmlns:a16="http://schemas.microsoft.com/office/drawing/2014/main" id="{E664BCF3-4F62-BD6D-7477-68393BC77EAB}"/>
              </a:ext>
            </a:extLst>
          </p:cNvPr>
          <p:cNvSpPr txBox="1"/>
          <p:nvPr/>
        </p:nvSpPr>
        <p:spPr>
          <a:xfrm>
            <a:off x="4902552" y="385472"/>
            <a:ext cx="6618248" cy="615553"/>
          </a:xfrm>
          <a:prstGeom prst="rect">
            <a:avLst/>
          </a:prstGeom>
        </p:spPr>
        <p:txBody>
          <a:bodyPr wrap="square" lIns="0" tIns="0" rIns="0" bIns="0" rtlCol="0" anchor="t">
            <a:spAutoFit/>
          </a:bodyPr>
          <a:lstStyle/>
          <a:p>
            <a:r>
              <a:rPr lang="en-US" sz="4000" dirty="0">
                <a:solidFill>
                  <a:schemeClr val="bg1"/>
                </a:solidFill>
                <a:ea typeface="Calibri"/>
                <a:cs typeface="Calibri"/>
              </a:rPr>
              <a:t>GIRFT – Delivery Checklist</a:t>
            </a:r>
          </a:p>
        </p:txBody>
      </p:sp>
      <p:pic>
        <p:nvPicPr>
          <p:cNvPr id="14" name="Picture 13">
            <a:extLst>
              <a:ext uri="{FF2B5EF4-FFF2-40B4-BE49-F238E27FC236}">
                <a16:creationId xmlns:a16="http://schemas.microsoft.com/office/drawing/2014/main" id="{A98EBE9B-F0EA-3C78-F726-084BB2B4AC7E}"/>
              </a:ext>
            </a:extLst>
          </p:cNvPr>
          <p:cNvPicPr>
            <a:picLocks noChangeAspect="1"/>
          </p:cNvPicPr>
          <p:nvPr/>
        </p:nvPicPr>
        <p:blipFill>
          <a:blip r:embed="rId6"/>
          <a:stretch>
            <a:fillRect/>
          </a:stretch>
        </p:blipFill>
        <p:spPr>
          <a:xfrm>
            <a:off x="572307" y="1289002"/>
            <a:ext cx="9076190" cy="8997998"/>
          </a:xfrm>
          <a:prstGeom prst="rect">
            <a:avLst/>
          </a:prstGeom>
        </p:spPr>
      </p:pic>
      <p:pic>
        <p:nvPicPr>
          <p:cNvPr id="16" name="Picture 15">
            <a:extLst>
              <a:ext uri="{FF2B5EF4-FFF2-40B4-BE49-F238E27FC236}">
                <a16:creationId xmlns:a16="http://schemas.microsoft.com/office/drawing/2014/main" id="{EB7A1246-049F-1388-86BE-C998E309510B}"/>
              </a:ext>
            </a:extLst>
          </p:cNvPr>
          <p:cNvPicPr>
            <a:picLocks noChangeAspect="1"/>
          </p:cNvPicPr>
          <p:nvPr/>
        </p:nvPicPr>
        <p:blipFill>
          <a:blip r:embed="rId7"/>
          <a:stretch>
            <a:fillRect/>
          </a:stretch>
        </p:blipFill>
        <p:spPr>
          <a:xfrm>
            <a:off x="9459312" y="2180708"/>
            <a:ext cx="8256381" cy="4881306"/>
          </a:xfrm>
          <a:prstGeom prst="rect">
            <a:avLst/>
          </a:prstGeom>
        </p:spPr>
      </p:pic>
    </p:spTree>
    <p:extLst>
      <p:ext uri="{BB962C8B-B14F-4D97-AF65-F5344CB8AC3E}">
        <p14:creationId xmlns:p14="http://schemas.microsoft.com/office/powerpoint/2010/main" val="402352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253707" y="3052265"/>
            <a:ext cx="13484750" cy="2390315"/>
          </a:xfrm>
          <a:custGeom>
            <a:avLst/>
            <a:gdLst/>
            <a:ahLst/>
            <a:cxnLst/>
            <a:rect l="l" t="t" r="r" b="b"/>
            <a:pathLst>
              <a:path w="13188915" h="2390315">
                <a:moveTo>
                  <a:pt x="0" y="0"/>
                </a:moveTo>
                <a:lnTo>
                  <a:pt x="13188916" y="0"/>
                </a:lnTo>
                <a:lnTo>
                  <a:pt x="13188916" y="2390315"/>
                </a:lnTo>
                <a:lnTo>
                  <a:pt x="0" y="239031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4098322" y="6020507"/>
            <a:ext cx="9177650" cy="1409382"/>
          </a:xfrm>
          <a:custGeom>
            <a:avLst/>
            <a:gdLst/>
            <a:ahLst/>
            <a:cxnLst/>
            <a:rect l="l" t="t" r="r" b="b"/>
            <a:pathLst>
              <a:path w="6739764" h="1221492">
                <a:moveTo>
                  <a:pt x="0" y="0"/>
                </a:moveTo>
                <a:lnTo>
                  <a:pt x="6739764" y="0"/>
                </a:lnTo>
                <a:lnTo>
                  <a:pt x="6739764" y="1221492"/>
                </a:lnTo>
                <a:lnTo>
                  <a:pt x="0" y="1221492"/>
                </a:lnTo>
                <a:lnTo>
                  <a:pt x="0" y="0"/>
                </a:lnTo>
                <a:close/>
              </a:path>
            </a:pathLst>
          </a:custGeom>
          <a:blipFill>
            <a:blip r:embed="rId5"/>
            <a:stretch>
              <a:fillRect/>
            </a:stretch>
          </a:blipFill>
        </p:spPr>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2798771" y="3238500"/>
            <a:ext cx="12690456" cy="1427250"/>
          </a:xfrm>
          <a:prstGeom prst="rect">
            <a:avLst/>
          </a:prstGeom>
        </p:spPr>
        <p:txBody>
          <a:bodyPr wrap="square" lIns="0" tIns="0" rIns="0" bIns="0" rtlCol="0" anchor="t">
            <a:spAutoFit/>
          </a:bodyPr>
          <a:lstStyle/>
          <a:p>
            <a:pPr marL="0" marR="0" lvl="0" indent="0" algn="ctr" defTabSz="914400" rtl="0" eaLnBrk="1" fontAlgn="auto" latinLnBrk="0" hangingPunct="1">
              <a:lnSpc>
                <a:spcPts val="13185"/>
              </a:lnSpc>
              <a:spcBef>
                <a:spcPts val="0"/>
              </a:spcBef>
              <a:spcAft>
                <a:spcPts val="0"/>
              </a:spcAft>
              <a:buClrTx/>
              <a:buSzTx/>
              <a:buFontTx/>
              <a:buNone/>
              <a:tabLst/>
              <a:defRPr/>
            </a:pPr>
            <a:r>
              <a:rPr kumimoji="0" lang="en-GB" sz="5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South West Prostate Dashboard (SWPD)</a:t>
            </a:r>
            <a:endParaRPr kumimoji="0" lang="en-US" sz="5400" b="0" i="0" u="none" strike="noStrike" kern="1200" cap="none" spc="0" normalizeH="0" baseline="0" noProof="0">
              <a:ln>
                <a:noFill/>
              </a:ln>
              <a:solidFill>
                <a:prstClr val="white"/>
              </a:solidFill>
              <a:effectLst/>
              <a:uLnTx/>
              <a:uFillTx/>
              <a:latin typeface="Arial" panose="020B0604020202020204" pitchFamily="34" charset="0"/>
              <a:ea typeface="Frutiger"/>
              <a:cs typeface="Arial" panose="020B0604020202020204" pitchFamily="34" charset="0"/>
              <a:sym typeface="Frutiger"/>
            </a:endParaRPr>
          </a:p>
        </p:txBody>
      </p:sp>
      <p:sp>
        <p:nvSpPr>
          <p:cNvPr id="7" name="Freeform 7"/>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0640A0C-D64B-E91A-B126-83214385FDA7}"/>
              </a:ext>
            </a:extLst>
          </p:cNvPr>
          <p:cNvSpPr txBox="1"/>
          <p:nvPr/>
        </p:nvSpPr>
        <p:spPr>
          <a:xfrm>
            <a:off x="3170788" y="5733283"/>
            <a:ext cx="11024218" cy="1401025"/>
          </a:xfrm>
          <a:prstGeom prst="rect">
            <a:avLst/>
          </a:prstGeom>
        </p:spPr>
        <p:txBody>
          <a:bodyPr wrap="square" lIns="0" tIns="0" rIns="0" bIns="0" rtlCol="0" anchor="t">
            <a:spAutoFit/>
          </a:bodyPr>
          <a:lstStyle/>
          <a:p>
            <a:pPr marL="0" marR="0" lvl="0" indent="0" algn="ctr" defTabSz="914400" rtl="0" eaLnBrk="1" fontAlgn="auto" latinLnBrk="0" hangingPunct="1">
              <a:lnSpc>
                <a:spcPts val="13185"/>
              </a:lnSpc>
              <a:spcBef>
                <a:spcPts val="0"/>
              </a:spcBef>
              <a:spcAft>
                <a:spcPts val="0"/>
              </a:spcAft>
              <a:buClrTx/>
              <a:buSzTx/>
              <a:buFontTx/>
              <a:buNone/>
              <a:tabLst/>
              <a:defRPr/>
            </a:pPr>
            <a:r>
              <a:rPr kumimoji="0" lang="en-GB" sz="4000" b="0" i="0" u="none" strike="noStrike" kern="1200" cap="none" spc="0" normalizeH="0" baseline="0" noProof="0">
                <a:ln>
                  <a:noFill/>
                </a:ln>
                <a:solidFill>
                  <a:prstClr val="white"/>
                </a:solidFill>
                <a:effectLst/>
                <a:uLnTx/>
                <a:uFillTx/>
                <a:latin typeface="Arial"/>
                <a:ea typeface="+mn-ea"/>
                <a:cs typeface="Arial"/>
              </a:rPr>
              <a:t>Change Request and Project Progress</a:t>
            </a:r>
            <a:endParaRPr kumimoji="0" lang="en-US" sz="40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9EF2A-8F06-4284-2153-97F25D8F0FA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151EBBE-0D3A-5D19-48DD-A07B27613B6D}"/>
              </a:ext>
            </a:extLst>
          </p:cNvPr>
          <p:cNvPicPr>
            <a:picLocks noChangeAspect="1"/>
          </p:cNvPicPr>
          <p:nvPr/>
        </p:nvPicPr>
        <p:blipFill>
          <a:blip r:embed="rId3"/>
          <a:stretch>
            <a:fillRect/>
          </a:stretch>
        </p:blipFill>
        <p:spPr>
          <a:xfrm>
            <a:off x="5318352" y="1081142"/>
            <a:ext cx="7667624" cy="9259662"/>
          </a:xfrm>
          <a:prstGeom prst="rect">
            <a:avLst/>
          </a:prstGeom>
        </p:spPr>
      </p:pic>
      <p:sp>
        <p:nvSpPr>
          <p:cNvPr id="2" name="Freeform 2">
            <a:extLst>
              <a:ext uri="{FF2B5EF4-FFF2-40B4-BE49-F238E27FC236}">
                <a16:creationId xmlns:a16="http://schemas.microsoft.com/office/drawing/2014/main" id="{824CB201-A8F9-6CBC-2355-4AC3467AF438}"/>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4"/>
            <a:stretch>
              <a:fillRect t="-11858" b="-1185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2B965236-69E1-AA90-B5F8-2BDC6CE8A19E}"/>
              </a:ext>
            </a:extLst>
          </p:cNvPr>
          <p:cNvSpPr/>
          <p:nvPr/>
        </p:nvSpPr>
        <p:spPr>
          <a:xfrm>
            <a:off x="1614132" y="178359"/>
            <a:ext cx="12878871" cy="980681"/>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D0AD4CA7-3749-6AC9-D8FE-44F769EAE386}"/>
              </a:ext>
            </a:extLst>
          </p:cNvPr>
          <p:cNvSpPr txBox="1"/>
          <p:nvPr/>
        </p:nvSpPr>
        <p:spPr>
          <a:xfrm>
            <a:off x="1663107" y="366586"/>
            <a:ext cx="14459037" cy="61555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white"/>
                </a:solidFill>
                <a:effectLst/>
                <a:uLnTx/>
                <a:uFillTx/>
                <a:latin typeface="Arial"/>
                <a:ea typeface="+mn-ea"/>
                <a:cs typeface="Arial"/>
              </a:rPr>
              <a:t>Change Request and CAG Approval Process for SWPD</a:t>
            </a:r>
            <a:endParaRPr kumimoji="0" lang="en-US" sz="4000" b="0" i="0" u="none" strike="noStrike" kern="1200" cap="none" spc="0" normalizeH="0" baseline="0" noProof="0">
              <a:ln>
                <a:noFill/>
              </a:ln>
              <a:solidFill>
                <a:prstClr val="white"/>
              </a:solidFill>
              <a:effectLst/>
              <a:uLnTx/>
              <a:uFillTx/>
              <a:latin typeface="Calibri"/>
              <a:ea typeface="Calibri"/>
              <a:cs typeface="Calibri"/>
            </a:endParaRPr>
          </a:p>
        </p:txBody>
      </p:sp>
      <p:sp>
        <p:nvSpPr>
          <p:cNvPr id="5" name="Freeform 5">
            <a:extLst>
              <a:ext uri="{FF2B5EF4-FFF2-40B4-BE49-F238E27FC236}">
                <a16:creationId xmlns:a16="http://schemas.microsoft.com/office/drawing/2014/main" id="{9F2E9A18-FC9C-9020-7D23-1BB32127A578}"/>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hlinkClick r:id="rId7"/>
            <a:extLst>
              <a:ext uri="{FF2B5EF4-FFF2-40B4-BE49-F238E27FC236}">
                <a16:creationId xmlns:a16="http://schemas.microsoft.com/office/drawing/2014/main" id="{88640786-59C2-8051-490C-9A6DC2138135}"/>
              </a:ext>
            </a:extLst>
          </p:cNvPr>
          <p:cNvSpPr txBox="1"/>
          <p:nvPr/>
        </p:nvSpPr>
        <p:spPr>
          <a:xfrm>
            <a:off x="5531901" y="3151261"/>
            <a:ext cx="2682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Change request form Link</a:t>
            </a:r>
          </a:p>
        </p:txBody>
      </p:sp>
    </p:spTree>
    <p:extLst>
      <p:ext uri="{BB962C8B-B14F-4D97-AF65-F5344CB8AC3E}">
        <p14:creationId xmlns:p14="http://schemas.microsoft.com/office/powerpoint/2010/main" val="152009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9EF2A-8F06-4284-2153-97F25D8F0FA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4CB201-A8F9-6CBC-2355-4AC3467AF438}"/>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sp>
        <p:nvSpPr>
          <p:cNvPr id="3" name="Freeform 3">
            <a:extLst>
              <a:ext uri="{FF2B5EF4-FFF2-40B4-BE49-F238E27FC236}">
                <a16:creationId xmlns:a16="http://schemas.microsoft.com/office/drawing/2014/main" id="{2B965236-69E1-AA90-B5F8-2BDC6CE8A19E}"/>
              </a:ext>
            </a:extLst>
          </p:cNvPr>
          <p:cNvSpPr/>
          <p:nvPr/>
        </p:nvSpPr>
        <p:spPr>
          <a:xfrm>
            <a:off x="4904510" y="424160"/>
            <a:ext cx="7709670" cy="980681"/>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4"/>
            <a:stretch>
              <a:fillRect/>
            </a:stretch>
          </a:blipFill>
        </p:spPr>
        <p:txBody>
          <a:bodyPr/>
          <a:lstStyle/>
          <a:p>
            <a:pPr algn="ctr"/>
            <a:r>
              <a:rPr lang="en-GB" sz="3600" dirty="0">
                <a:solidFill>
                  <a:schemeClr val="bg1"/>
                </a:solidFill>
                <a:latin typeface="Arial" panose="020B0604020202020204" pitchFamily="34" charset="0"/>
                <a:cs typeface="Arial" panose="020B0604020202020204" pitchFamily="34" charset="0"/>
              </a:rPr>
              <a:t>Days Matter Project</a:t>
            </a:r>
          </a:p>
        </p:txBody>
      </p:sp>
      <p:pic>
        <p:nvPicPr>
          <p:cNvPr id="7" name="Picture 6" descr="A logo for a cancer awareness event&#10;&#10;AI-generated content may be incorrect.">
            <a:extLst>
              <a:ext uri="{FF2B5EF4-FFF2-40B4-BE49-F238E27FC236}">
                <a16:creationId xmlns:a16="http://schemas.microsoft.com/office/drawing/2014/main" id="{152223CB-5F5B-58BB-73D5-914EA39F3868}"/>
              </a:ext>
            </a:extLst>
          </p:cNvPr>
          <p:cNvPicPr>
            <a:picLocks noChangeAspect="1"/>
          </p:cNvPicPr>
          <p:nvPr/>
        </p:nvPicPr>
        <p:blipFill>
          <a:blip r:embed="rId5" cstate="print">
            <a:extLst>
              <a:ext uri="{28A0092B-C50C-407E-A947-70E740481C1C}">
                <a14:useLocalDpi xmlns:a14="http://schemas.microsoft.com/office/drawing/2010/main" val="0"/>
              </a:ext>
            </a:extLst>
          </a:blip>
          <a:srcRect l="1543" t="20219" r="-1543" b="23512"/>
          <a:stretch/>
        </p:blipFill>
        <p:spPr>
          <a:xfrm>
            <a:off x="191083" y="315870"/>
            <a:ext cx="3782705" cy="1197262"/>
          </a:xfrm>
          <a:prstGeom prst="rect">
            <a:avLst/>
          </a:prstGeom>
        </p:spPr>
      </p:pic>
      <p:sp>
        <p:nvSpPr>
          <p:cNvPr id="8" name="TextBox 7">
            <a:extLst>
              <a:ext uri="{FF2B5EF4-FFF2-40B4-BE49-F238E27FC236}">
                <a16:creationId xmlns:a16="http://schemas.microsoft.com/office/drawing/2014/main" id="{D8622E33-2EE9-6314-E753-849FA976D1E8}"/>
              </a:ext>
            </a:extLst>
          </p:cNvPr>
          <p:cNvSpPr txBox="1"/>
          <p:nvPr/>
        </p:nvSpPr>
        <p:spPr>
          <a:xfrm>
            <a:off x="191083" y="1513132"/>
            <a:ext cx="17905834" cy="895629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Objective: Emulate the pathway improvements delivered by national and regional exemplars to sustainably improve Urology FDS 5%pts by October and 15%pts by January above May 2025 baseline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Success measures: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Achievement of milestones outlined in the 30/60/90-day implementation plan.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Improvement in tumour site specific Cancer Wait times performance – Faster diagnosis standard and 62 day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Best practice timed pathway timelines improvement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Equality impact assessment anticipates neutral or reductive impact on health inequalities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Feedback and satisfaction levels from both patients and healthcare professionals. </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Peer review outcomes and stakeholder evaluations.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Highlights: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Methodology and materials adopted nationally by GIRFT and the National cancer programme including SWAG provider developed key pathway components adopted by GIRFT for national rollout</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Surpassed FDS October target by nearly 10% Executive and MDT collaboration</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GHFT CNS led BBN Clinics, pathway capacity management tool and nonmedical LATP (24 days off the pathway)</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SFT clinic template reviews yielded additional 492 clinic slots / year, haematuria one stop, one the day Pre-op, job planned MDT preparation, navigator benign communications, CNP training, EPRO changes – bottom to top quartile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NBT CNS triage wait list to 0 from 70 in 4 weeks, increase STT threshold, standardised USS letters (-5 days), protocolised MDT, Day case TURBT WGH, 1250 letters/year eliminated via haematuria narrative form, additional LATP capacity</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RUH STT pathway for patients &lt;70, Release of 50 PAs consultant activity p/a from OP clinics, Ringfenced MRI lists and additional Radiologist recruited, LATP protocol for LIKERT 3 appropriate patients, Release of 15 LATP lists p/a, Registrar LATP training</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SDH audit Haematuria 1 stop, PC liaison for improved referrals and digital dictation pilot</a:t>
            </a:r>
          </a:p>
        </p:txBody>
      </p:sp>
    </p:spTree>
    <p:extLst>
      <p:ext uri="{BB962C8B-B14F-4D97-AF65-F5344CB8AC3E}">
        <p14:creationId xmlns:p14="http://schemas.microsoft.com/office/powerpoint/2010/main" val="976657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FD7E6-1A5B-A4EA-A65E-865AAB4E4E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154E771-3344-ACE6-6EA8-860F23D2A0CC}"/>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a:extLst>
              <a:ext uri="{FF2B5EF4-FFF2-40B4-BE49-F238E27FC236}">
                <a16:creationId xmlns:a16="http://schemas.microsoft.com/office/drawing/2014/main" id="{F89DF931-C7E4-5188-6067-128D1B898082}"/>
              </a:ext>
            </a:extLst>
          </p:cNvPr>
          <p:cNvSpPr/>
          <p:nvPr/>
        </p:nvSpPr>
        <p:spPr>
          <a:xfrm>
            <a:off x="-250222" y="-236675"/>
            <a:ext cx="2107423" cy="2085098"/>
          </a:xfrm>
          <a:custGeom>
            <a:avLst/>
            <a:gdLst/>
            <a:ahLst/>
            <a:cxnLst/>
            <a:rect l="l" t="t" r="r" b="b"/>
            <a:pathLst>
              <a:path w="2107423" h="2085098">
                <a:moveTo>
                  <a:pt x="0" y="0"/>
                </a:moveTo>
                <a:lnTo>
                  <a:pt x="2107422" y="0"/>
                </a:lnTo>
                <a:lnTo>
                  <a:pt x="2107422" y="2085099"/>
                </a:lnTo>
                <a:lnTo>
                  <a:pt x="0" y="208509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3" descr="An orange rectangular object&#10;&#10;AI-generated content may be incorrect.">
            <a:extLst>
              <a:ext uri="{FF2B5EF4-FFF2-40B4-BE49-F238E27FC236}">
                <a16:creationId xmlns:a16="http://schemas.microsoft.com/office/drawing/2014/main" id="{21E59EEC-FEDA-5B50-1FD7-A51195E144B9}"/>
              </a:ext>
            </a:extLst>
          </p:cNvPr>
          <p:cNvSpPr/>
          <p:nvPr/>
        </p:nvSpPr>
        <p:spPr>
          <a:xfrm>
            <a:off x="1614132" y="194688"/>
            <a:ext cx="12878871" cy="980681"/>
          </a:xfrm>
          <a:custGeom>
            <a:avLst/>
            <a:gdLst/>
            <a:ahLst/>
            <a:cxnLst/>
            <a:rect l="l" t="t" r="r" b="b"/>
            <a:pathLst>
              <a:path w="9306815" h="1686736">
                <a:moveTo>
                  <a:pt x="0" y="0"/>
                </a:moveTo>
                <a:lnTo>
                  <a:pt x="9306815" y="0"/>
                </a:lnTo>
                <a:lnTo>
                  <a:pt x="9306815" y="1686736"/>
                </a:lnTo>
                <a:lnTo>
                  <a:pt x="0" y="1686736"/>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4">
            <a:extLst>
              <a:ext uri="{FF2B5EF4-FFF2-40B4-BE49-F238E27FC236}">
                <a16:creationId xmlns:a16="http://schemas.microsoft.com/office/drawing/2014/main" id="{833E7682-CA1B-64F7-41CE-C9205FE39573}"/>
              </a:ext>
            </a:extLst>
          </p:cNvPr>
          <p:cNvSpPr txBox="1"/>
          <p:nvPr/>
        </p:nvSpPr>
        <p:spPr>
          <a:xfrm>
            <a:off x="1663107" y="382915"/>
            <a:ext cx="14459037" cy="61555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white"/>
                </a:solidFill>
                <a:effectLst/>
                <a:uLnTx/>
                <a:uFillTx/>
                <a:latin typeface="Arial"/>
                <a:ea typeface="+mn-ea"/>
                <a:cs typeface="Arial"/>
              </a:rPr>
              <a:t>Current SWPD SCR Script roll out project progress</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screenshot of a diagram&#10;&#10;AI-generated content may be incorrect.">
            <a:extLst>
              <a:ext uri="{FF2B5EF4-FFF2-40B4-BE49-F238E27FC236}">
                <a16:creationId xmlns:a16="http://schemas.microsoft.com/office/drawing/2014/main" id="{12F30D65-E838-5F84-76E0-EA4C4453CA6D}"/>
              </a:ext>
            </a:extLst>
          </p:cNvPr>
          <p:cNvPicPr>
            <a:picLocks noChangeAspect="1"/>
          </p:cNvPicPr>
          <p:nvPr/>
        </p:nvPicPr>
        <p:blipFill>
          <a:blip r:embed="rId6"/>
          <a:srcRect l="-741" t="10518" r="-174" b="3074"/>
          <a:stretch>
            <a:fillRect/>
          </a:stretch>
        </p:blipFill>
        <p:spPr>
          <a:xfrm>
            <a:off x="3742151" y="1181623"/>
            <a:ext cx="9813308" cy="9097941"/>
          </a:xfrm>
          <a:prstGeom prst="rect">
            <a:avLst/>
          </a:prstGeom>
        </p:spPr>
      </p:pic>
    </p:spTree>
    <p:extLst>
      <p:ext uri="{BB962C8B-B14F-4D97-AF65-F5344CB8AC3E}">
        <p14:creationId xmlns:p14="http://schemas.microsoft.com/office/powerpoint/2010/main" val="62304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B1B20-C8B2-1C35-36FF-C38E380A9C30}"/>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BF2EC159-E99E-9BFD-4BFC-C5DE7397F439}"/>
              </a:ext>
            </a:extLst>
          </p:cNvPr>
          <p:cNvSpPr txBox="1"/>
          <p:nvPr/>
        </p:nvSpPr>
        <p:spPr>
          <a:xfrm>
            <a:off x="7608465" y="1063184"/>
            <a:ext cx="2672778" cy="9208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914309">
              <a:lnSpc>
                <a:spcPts val="8259"/>
              </a:lnSpc>
            </a:pPr>
            <a:r>
              <a:rPr lang="en-US" sz="4200" b="1">
                <a:solidFill>
                  <a:srgbClr val="5C348D"/>
                </a:solidFill>
                <a:latin typeface="Arial" panose="020B0604020202020204" pitchFamily="34" charset="0"/>
                <a:cs typeface="Arial" panose="020B0604020202020204" pitchFamily="34" charset="0"/>
                <a:sym typeface="Frutiger"/>
              </a:rPr>
              <a:t>Feedback</a:t>
            </a:r>
            <a:endParaRPr lang="en-US" sz="1650">
              <a:solidFill>
                <a:srgbClr val="5C348D"/>
              </a:solidFill>
              <a:latin typeface="Arial" panose="020B0604020202020204" pitchFamily="34" charset="0"/>
              <a:cs typeface="Arial" panose="020B0604020202020204" pitchFamily="34" charset="0"/>
            </a:endParaRPr>
          </a:p>
        </p:txBody>
      </p:sp>
      <p:sp>
        <p:nvSpPr>
          <p:cNvPr id="4" name="Freeform 5" descr="A blue screen with black border&#10;&#10;AI-generated content may be incorrect.">
            <a:extLst>
              <a:ext uri="{FF2B5EF4-FFF2-40B4-BE49-F238E27FC236}">
                <a16:creationId xmlns:a16="http://schemas.microsoft.com/office/drawing/2014/main" id="{4B19A7E3-003D-3A6D-0A18-4777DAB70BEE}"/>
              </a:ext>
            </a:extLst>
          </p:cNvPr>
          <p:cNvSpPr/>
          <p:nvPr/>
        </p:nvSpPr>
        <p:spPr>
          <a:xfrm flipH="1">
            <a:off x="12025497" y="2626586"/>
            <a:ext cx="5105613" cy="2241471"/>
          </a:xfrm>
          <a:custGeom>
            <a:avLst/>
            <a:gdLst/>
            <a:ahLst/>
            <a:cxnLst/>
            <a:rect l="l" t="t" r="r" b="b"/>
            <a:pathLst>
              <a:path w="5515872" h="4733585">
                <a:moveTo>
                  <a:pt x="5515872" y="0"/>
                </a:moveTo>
                <a:lnTo>
                  <a:pt x="0" y="0"/>
                </a:lnTo>
                <a:lnTo>
                  <a:pt x="0" y="4733585"/>
                </a:lnTo>
                <a:lnTo>
                  <a:pt x="5515872" y="4733585"/>
                </a:lnTo>
                <a:lnTo>
                  <a:pt x="5515872"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endParaRPr lang="en-GB">
              <a:solidFill>
                <a:prstClr val="black"/>
              </a:solidFill>
              <a:latin typeface="Calibri"/>
            </a:endParaRPr>
          </a:p>
        </p:txBody>
      </p:sp>
      <p:sp>
        <p:nvSpPr>
          <p:cNvPr id="7" name="TextBox 8">
            <a:extLst>
              <a:ext uri="{FF2B5EF4-FFF2-40B4-BE49-F238E27FC236}">
                <a16:creationId xmlns:a16="http://schemas.microsoft.com/office/drawing/2014/main" id="{0265DF86-8D26-2168-9410-0EC202FF1E49}"/>
              </a:ext>
            </a:extLst>
          </p:cNvPr>
          <p:cNvSpPr txBox="1"/>
          <p:nvPr/>
        </p:nvSpPr>
        <p:spPr>
          <a:xfrm>
            <a:off x="12394490" y="2899759"/>
            <a:ext cx="4616712" cy="18743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r>
              <a:rPr lang="en-GB" sz="2400" i="1">
                <a:solidFill>
                  <a:srgbClr val="000000"/>
                </a:solidFill>
                <a:latin typeface="Arial" panose="020B0604020202020204" pitchFamily="34" charset="0"/>
                <a:ea typeface="Calibri"/>
                <a:cs typeface="Arial" panose="020B0604020202020204" pitchFamily="34" charset="0"/>
                <a:sym typeface="Frutiger"/>
              </a:rPr>
              <a:t>“Given real organisational focus on cancer pathways and enabled to get some leverage on knotty issues”</a:t>
            </a:r>
            <a:endParaRPr lang="en-US" sz="2400" i="1">
              <a:solidFill>
                <a:srgbClr val="000000"/>
              </a:solidFill>
              <a:latin typeface="Arial" panose="020B0604020202020204" pitchFamily="34" charset="0"/>
              <a:ea typeface="Calibri"/>
              <a:cs typeface="Arial" panose="020B0604020202020204" pitchFamily="34" charset="0"/>
              <a:sym typeface="Frutiger"/>
            </a:endParaRPr>
          </a:p>
          <a:p>
            <a:pPr defTabSz="914309">
              <a:lnSpc>
                <a:spcPts val="3359"/>
              </a:lnSpc>
            </a:pPr>
            <a:endParaRPr lang="en-US" sz="2400" i="1">
              <a:solidFill>
                <a:srgbClr val="000000"/>
              </a:solidFill>
              <a:latin typeface="Arial" panose="020B0604020202020204" pitchFamily="34" charset="0"/>
              <a:ea typeface="Frutiger"/>
              <a:cs typeface="Arial" panose="020B0604020202020204" pitchFamily="34" charset="0"/>
            </a:endParaRPr>
          </a:p>
        </p:txBody>
      </p:sp>
      <p:sp>
        <p:nvSpPr>
          <p:cNvPr id="3" name="Freeform 5" descr="A blue screen with black border&#10;&#10;AI-generated content may be incorrect.">
            <a:extLst>
              <a:ext uri="{FF2B5EF4-FFF2-40B4-BE49-F238E27FC236}">
                <a16:creationId xmlns:a16="http://schemas.microsoft.com/office/drawing/2014/main" id="{21FCE503-E663-923D-EA4A-33CAE99B5DE1}"/>
              </a:ext>
            </a:extLst>
          </p:cNvPr>
          <p:cNvSpPr/>
          <p:nvPr/>
        </p:nvSpPr>
        <p:spPr>
          <a:xfrm flipH="1">
            <a:off x="12194912" y="5148152"/>
            <a:ext cx="5105613" cy="2241471"/>
          </a:xfrm>
          <a:custGeom>
            <a:avLst/>
            <a:gdLst/>
            <a:ahLst/>
            <a:cxnLst/>
            <a:rect l="l" t="t" r="r" b="b"/>
            <a:pathLst>
              <a:path w="5515872" h="4733585">
                <a:moveTo>
                  <a:pt x="5515872" y="0"/>
                </a:moveTo>
                <a:lnTo>
                  <a:pt x="0" y="0"/>
                </a:lnTo>
                <a:lnTo>
                  <a:pt x="0" y="4733585"/>
                </a:lnTo>
                <a:lnTo>
                  <a:pt x="5515872" y="4733585"/>
                </a:lnTo>
                <a:lnTo>
                  <a:pt x="5515872"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endParaRPr lang="en-GB">
              <a:solidFill>
                <a:prstClr val="black"/>
              </a:solidFill>
              <a:latin typeface="Calibri"/>
            </a:endParaRPr>
          </a:p>
        </p:txBody>
      </p:sp>
      <p:sp>
        <p:nvSpPr>
          <p:cNvPr id="5" name="TextBox 8">
            <a:extLst>
              <a:ext uri="{FF2B5EF4-FFF2-40B4-BE49-F238E27FC236}">
                <a16:creationId xmlns:a16="http://schemas.microsoft.com/office/drawing/2014/main" id="{D444CC30-F60E-9C6B-3C8D-455129B543D2}"/>
              </a:ext>
            </a:extLst>
          </p:cNvPr>
          <p:cNvSpPr txBox="1"/>
          <p:nvPr/>
        </p:nvSpPr>
        <p:spPr>
          <a:xfrm>
            <a:off x="12515147" y="5437891"/>
            <a:ext cx="4616712" cy="147732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r>
              <a:rPr lang="en-GB" sz="2400" i="1">
                <a:solidFill>
                  <a:srgbClr val="000000"/>
                </a:solidFill>
                <a:latin typeface="Arial" panose="020B0604020202020204" pitchFamily="34" charset="0"/>
                <a:ea typeface="Calibri"/>
                <a:cs typeface="Arial" panose="020B0604020202020204" pitchFamily="34" charset="0"/>
                <a:sym typeface="Frutiger"/>
              </a:rPr>
              <a:t>“</a:t>
            </a:r>
            <a:r>
              <a:rPr lang="en-US" sz="2400" i="1">
                <a:solidFill>
                  <a:srgbClr val="000000"/>
                </a:solidFill>
                <a:latin typeface="Arial" panose="020B0604020202020204" pitchFamily="34" charset="0"/>
                <a:ea typeface="Calibri"/>
                <a:cs typeface="Arial" panose="020B0604020202020204" pitchFamily="34" charset="0"/>
                <a:sym typeface="Frutiger"/>
              </a:rPr>
              <a:t>CA have supported a joint approach to improvement. Trust and ICB have worked well to expedite actions.</a:t>
            </a:r>
            <a:r>
              <a:rPr lang="en-GB" sz="2400" i="1">
                <a:solidFill>
                  <a:srgbClr val="000000"/>
                </a:solidFill>
                <a:latin typeface="Arial" panose="020B0604020202020204" pitchFamily="34" charset="0"/>
                <a:ea typeface="Calibri"/>
                <a:cs typeface="Arial" panose="020B0604020202020204" pitchFamily="34" charset="0"/>
                <a:sym typeface="Frutiger"/>
              </a:rPr>
              <a:t>”</a:t>
            </a:r>
            <a:endParaRPr lang="en-US" sz="2400" i="1">
              <a:solidFill>
                <a:srgbClr val="000000"/>
              </a:solidFill>
              <a:latin typeface="Arial" panose="020B0604020202020204" pitchFamily="34" charset="0"/>
              <a:ea typeface="Frutiger"/>
              <a:cs typeface="Arial" panose="020B0604020202020204" pitchFamily="34" charset="0"/>
            </a:endParaRPr>
          </a:p>
        </p:txBody>
      </p:sp>
      <p:sp>
        <p:nvSpPr>
          <p:cNvPr id="11" name="Freeform 5" descr="A blue screen with black border&#10;&#10;AI-generated content may be incorrect.">
            <a:extLst>
              <a:ext uri="{FF2B5EF4-FFF2-40B4-BE49-F238E27FC236}">
                <a16:creationId xmlns:a16="http://schemas.microsoft.com/office/drawing/2014/main" id="{4A961143-292D-96F1-8E0B-CCDE97DFA18A}"/>
              </a:ext>
            </a:extLst>
          </p:cNvPr>
          <p:cNvSpPr/>
          <p:nvPr/>
        </p:nvSpPr>
        <p:spPr>
          <a:xfrm flipH="1">
            <a:off x="6152143" y="2643035"/>
            <a:ext cx="5266346" cy="1562816"/>
          </a:xfrm>
          <a:custGeom>
            <a:avLst/>
            <a:gdLst/>
            <a:ahLst/>
            <a:cxnLst/>
            <a:rect l="l" t="t" r="r" b="b"/>
            <a:pathLst>
              <a:path w="5515872" h="4733585">
                <a:moveTo>
                  <a:pt x="5515872" y="0"/>
                </a:moveTo>
                <a:lnTo>
                  <a:pt x="0" y="0"/>
                </a:lnTo>
                <a:lnTo>
                  <a:pt x="0" y="4733585"/>
                </a:lnTo>
                <a:lnTo>
                  <a:pt x="5515872" y="4733585"/>
                </a:lnTo>
                <a:lnTo>
                  <a:pt x="5515872"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endParaRPr lang="en-GB">
              <a:solidFill>
                <a:prstClr val="black"/>
              </a:solidFill>
              <a:latin typeface="Calibri"/>
            </a:endParaRPr>
          </a:p>
        </p:txBody>
      </p:sp>
      <p:sp>
        <p:nvSpPr>
          <p:cNvPr id="8" name="TextBox 7">
            <a:extLst>
              <a:ext uri="{FF2B5EF4-FFF2-40B4-BE49-F238E27FC236}">
                <a16:creationId xmlns:a16="http://schemas.microsoft.com/office/drawing/2014/main" id="{BF5780C9-33C6-644D-7771-DAE1C5FB32B9}"/>
              </a:ext>
            </a:extLst>
          </p:cNvPr>
          <p:cNvSpPr txBox="1"/>
          <p:nvPr/>
        </p:nvSpPr>
        <p:spPr>
          <a:xfrm>
            <a:off x="6727914" y="2945992"/>
            <a:ext cx="4114800" cy="877163"/>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defTabSz="1371600"/>
            <a:r>
              <a:rPr lang="en-US" sz="2400" i="1">
                <a:solidFill>
                  <a:prstClr val="black"/>
                </a:solidFill>
                <a:latin typeface="Arial" panose="020B0604020202020204" pitchFamily="34" charset="0"/>
                <a:cs typeface="Arial" panose="020B0604020202020204" pitchFamily="34" charset="0"/>
              </a:rPr>
              <a:t>"Futures/DMC page great resource"</a:t>
            </a:r>
            <a:endParaRPr lang="en-GB" sz="2400" i="1">
              <a:solidFill>
                <a:prstClr val="black"/>
              </a:solidFill>
              <a:latin typeface="Arial" panose="020B0604020202020204" pitchFamily="34" charset="0"/>
              <a:cs typeface="Arial" panose="020B0604020202020204" pitchFamily="34" charset="0"/>
            </a:endParaRPr>
          </a:p>
        </p:txBody>
      </p:sp>
      <p:sp>
        <p:nvSpPr>
          <p:cNvPr id="12" name="Freeform 5" descr="A blue screen with black border&#10;&#10;AI-generated content may be incorrect.">
            <a:extLst>
              <a:ext uri="{FF2B5EF4-FFF2-40B4-BE49-F238E27FC236}">
                <a16:creationId xmlns:a16="http://schemas.microsoft.com/office/drawing/2014/main" id="{C5F5CEA3-16E4-DB6B-BFEC-BCA728886C59}"/>
              </a:ext>
            </a:extLst>
          </p:cNvPr>
          <p:cNvSpPr/>
          <p:nvPr/>
        </p:nvSpPr>
        <p:spPr>
          <a:xfrm flipH="1">
            <a:off x="693762" y="4545289"/>
            <a:ext cx="5105613" cy="2974278"/>
          </a:xfrm>
          <a:custGeom>
            <a:avLst/>
            <a:gdLst/>
            <a:ahLst/>
            <a:cxnLst/>
            <a:rect l="l" t="t" r="r" b="b"/>
            <a:pathLst>
              <a:path w="5515872" h="4733585">
                <a:moveTo>
                  <a:pt x="5515872" y="0"/>
                </a:moveTo>
                <a:lnTo>
                  <a:pt x="0" y="0"/>
                </a:lnTo>
                <a:lnTo>
                  <a:pt x="0" y="4733585"/>
                </a:lnTo>
                <a:lnTo>
                  <a:pt x="5515872" y="4733585"/>
                </a:lnTo>
                <a:lnTo>
                  <a:pt x="5515872"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endParaRPr lang="en-GB">
              <a:solidFill>
                <a:prstClr val="black"/>
              </a:solidFill>
              <a:latin typeface="Calibri"/>
            </a:endParaRPr>
          </a:p>
        </p:txBody>
      </p:sp>
      <p:sp>
        <p:nvSpPr>
          <p:cNvPr id="13" name="TextBox 8">
            <a:extLst>
              <a:ext uri="{FF2B5EF4-FFF2-40B4-BE49-F238E27FC236}">
                <a16:creationId xmlns:a16="http://schemas.microsoft.com/office/drawing/2014/main" id="{006CC516-0A00-4B05-C95C-4C4C05B3C27E}"/>
              </a:ext>
            </a:extLst>
          </p:cNvPr>
          <p:cNvSpPr txBox="1"/>
          <p:nvPr/>
        </p:nvSpPr>
        <p:spPr>
          <a:xfrm>
            <a:off x="967882" y="4776600"/>
            <a:ext cx="4616712" cy="2613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r>
              <a:rPr lang="en-GB" sz="2400" i="1" dirty="0">
                <a:solidFill>
                  <a:srgbClr val="000000"/>
                </a:solidFill>
                <a:latin typeface="Arial" panose="020B0604020202020204" pitchFamily="34" charset="0"/>
                <a:ea typeface="Calibri"/>
                <a:cs typeface="Arial" panose="020B0604020202020204" pitchFamily="34" charset="0"/>
                <a:sym typeface="Frutiger"/>
              </a:rPr>
              <a:t>“They have shown a strong focus on both short- and long-term planning to sustain and enhance the service, supported by an excellent process designed to drive transformational change.”</a:t>
            </a:r>
            <a:endParaRPr lang="en-US" sz="2400" i="1" dirty="0">
              <a:solidFill>
                <a:srgbClr val="000000"/>
              </a:solidFill>
              <a:latin typeface="Arial" panose="020B0604020202020204" pitchFamily="34" charset="0"/>
              <a:ea typeface="Calibri"/>
              <a:cs typeface="Arial" panose="020B0604020202020204" pitchFamily="34" charset="0"/>
              <a:sym typeface="Frutiger"/>
            </a:endParaRPr>
          </a:p>
          <a:p>
            <a:pPr defTabSz="914309">
              <a:lnSpc>
                <a:spcPts val="3359"/>
              </a:lnSpc>
            </a:pPr>
            <a:endParaRPr lang="en-US" sz="2400" i="1" dirty="0">
              <a:solidFill>
                <a:srgbClr val="000000"/>
              </a:solidFill>
              <a:latin typeface="Arial" panose="020B0604020202020204" pitchFamily="34" charset="0"/>
              <a:ea typeface="Frutiger"/>
              <a:cs typeface="Arial" panose="020B0604020202020204" pitchFamily="34" charset="0"/>
            </a:endParaRPr>
          </a:p>
        </p:txBody>
      </p:sp>
      <p:sp>
        <p:nvSpPr>
          <p:cNvPr id="15" name="Freeform 5" descr="A blue screen with black border&#10;&#10;AI-generated content may be incorrect.">
            <a:extLst>
              <a:ext uri="{FF2B5EF4-FFF2-40B4-BE49-F238E27FC236}">
                <a16:creationId xmlns:a16="http://schemas.microsoft.com/office/drawing/2014/main" id="{FE447215-C131-A3CD-BF51-EB2C58CCF785}"/>
              </a:ext>
            </a:extLst>
          </p:cNvPr>
          <p:cNvSpPr/>
          <p:nvPr/>
        </p:nvSpPr>
        <p:spPr>
          <a:xfrm flipH="1">
            <a:off x="6561572" y="4351619"/>
            <a:ext cx="5105613" cy="2172542"/>
          </a:xfrm>
          <a:custGeom>
            <a:avLst/>
            <a:gdLst/>
            <a:ahLst/>
            <a:cxnLst/>
            <a:rect l="l" t="t" r="r" b="b"/>
            <a:pathLst>
              <a:path w="5515872" h="4733585">
                <a:moveTo>
                  <a:pt x="5515872" y="0"/>
                </a:moveTo>
                <a:lnTo>
                  <a:pt x="0" y="0"/>
                </a:lnTo>
                <a:lnTo>
                  <a:pt x="0" y="4733585"/>
                </a:lnTo>
                <a:lnTo>
                  <a:pt x="5515872" y="4733585"/>
                </a:lnTo>
                <a:lnTo>
                  <a:pt x="5515872" y="0"/>
                </a:lnTo>
                <a:close/>
              </a:path>
            </a:pathLst>
          </a:custGeom>
          <a:blipFill>
            <a:blip r:embed="rId3"/>
            <a:stretch>
              <a:fillRect/>
            </a:stretch>
          </a:blipFill>
        </p:spPr>
        <p:txBody>
          <a:bodyPr anchor="ctr" anchorCtr="0"/>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r>
              <a:rPr lang="en-GB"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“The national team recognises the significant work and effort dedicated to addressing various challenges”</a:t>
            </a:r>
            <a:endParaRPr lang="en-GB" sz="1050" i="1" dirty="0">
              <a:solidFill>
                <a:prstClr val="black"/>
              </a:solidFill>
              <a:latin typeface="Arial" panose="020B0604020202020204" pitchFamily="34" charset="0"/>
              <a:cs typeface="Arial" panose="020B0604020202020204" pitchFamily="34" charset="0"/>
            </a:endParaRPr>
          </a:p>
        </p:txBody>
      </p:sp>
      <p:sp>
        <p:nvSpPr>
          <p:cNvPr id="16" name="Freeform 5" descr="A blue screen with black border&#10;&#10;AI-generated content may be incorrect.">
            <a:extLst>
              <a:ext uri="{FF2B5EF4-FFF2-40B4-BE49-F238E27FC236}">
                <a16:creationId xmlns:a16="http://schemas.microsoft.com/office/drawing/2014/main" id="{D06CDB0F-92A7-D735-5D34-805C89E49842}"/>
              </a:ext>
            </a:extLst>
          </p:cNvPr>
          <p:cNvSpPr/>
          <p:nvPr/>
        </p:nvSpPr>
        <p:spPr>
          <a:xfrm flipH="1">
            <a:off x="881779" y="2602640"/>
            <a:ext cx="4128149" cy="575859"/>
          </a:xfrm>
          <a:custGeom>
            <a:avLst/>
            <a:gdLst/>
            <a:ahLst/>
            <a:cxnLst/>
            <a:rect l="l" t="t" r="r" b="b"/>
            <a:pathLst>
              <a:path w="5515872" h="4733585">
                <a:moveTo>
                  <a:pt x="5515872" y="0"/>
                </a:moveTo>
                <a:lnTo>
                  <a:pt x="0" y="0"/>
                </a:lnTo>
                <a:lnTo>
                  <a:pt x="0" y="4733585"/>
                </a:lnTo>
                <a:lnTo>
                  <a:pt x="5515872" y="4733585"/>
                </a:lnTo>
                <a:lnTo>
                  <a:pt x="5515872"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r>
              <a:rPr lang="en-GB"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“U</a:t>
            </a:r>
            <a:r>
              <a:rPr lang="en-GB" sz="2400" i="1" dirty="0">
                <a:solidFill>
                  <a:srgbClr val="000000"/>
                </a:solidFill>
                <a:latin typeface="Arial" panose="020B0604020202020204" pitchFamily="34" charset="0"/>
                <a:cs typeface="Arial" panose="020B0604020202020204" pitchFamily="34" charset="0"/>
              </a:rPr>
              <a:t>seful and empowering</a:t>
            </a:r>
            <a:r>
              <a:rPr lang="en-GB"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GB" sz="1050" i="1" dirty="0">
              <a:solidFill>
                <a:prstClr val="black"/>
              </a:solidFill>
              <a:latin typeface="Arial" panose="020B0604020202020204" pitchFamily="34" charset="0"/>
              <a:cs typeface="Arial" panose="020B0604020202020204" pitchFamily="34" charset="0"/>
            </a:endParaRPr>
          </a:p>
        </p:txBody>
      </p:sp>
      <p:sp>
        <p:nvSpPr>
          <p:cNvPr id="19" name="Freeform 5" descr="A blue screen with black border&#10;&#10;AI-generated content may be incorrect.">
            <a:extLst>
              <a:ext uri="{FF2B5EF4-FFF2-40B4-BE49-F238E27FC236}">
                <a16:creationId xmlns:a16="http://schemas.microsoft.com/office/drawing/2014/main" id="{EF838D29-24E1-6C68-C7B0-87B277EF282C}"/>
              </a:ext>
            </a:extLst>
          </p:cNvPr>
          <p:cNvSpPr/>
          <p:nvPr/>
        </p:nvSpPr>
        <p:spPr>
          <a:xfrm flipH="1">
            <a:off x="12300608" y="7548718"/>
            <a:ext cx="5105613" cy="1907330"/>
          </a:xfrm>
          <a:custGeom>
            <a:avLst/>
            <a:gdLst/>
            <a:ahLst/>
            <a:cxnLst/>
            <a:rect l="l" t="t" r="r" b="b"/>
            <a:pathLst>
              <a:path w="5515872" h="4733585">
                <a:moveTo>
                  <a:pt x="5515872" y="0"/>
                </a:moveTo>
                <a:lnTo>
                  <a:pt x="0" y="0"/>
                </a:lnTo>
                <a:lnTo>
                  <a:pt x="0" y="4733585"/>
                </a:lnTo>
                <a:lnTo>
                  <a:pt x="5515872" y="4733585"/>
                </a:lnTo>
                <a:lnTo>
                  <a:pt x="5515872"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endParaRPr lang="en-GB">
              <a:solidFill>
                <a:prstClr val="black"/>
              </a:solidFill>
              <a:latin typeface="Dreaming Outloud Pro" panose="03050502040302030504" pitchFamily="66" charset="0"/>
              <a:cs typeface="Dreaming Outloud Pro" panose="03050502040302030504" pitchFamily="66" charset="0"/>
            </a:endParaRPr>
          </a:p>
        </p:txBody>
      </p:sp>
      <p:sp>
        <p:nvSpPr>
          <p:cNvPr id="20" name="TextBox 19">
            <a:extLst>
              <a:ext uri="{FF2B5EF4-FFF2-40B4-BE49-F238E27FC236}">
                <a16:creationId xmlns:a16="http://schemas.microsoft.com/office/drawing/2014/main" id="{9C2AD391-8F67-8371-60A3-DF2CFC9795F4}"/>
              </a:ext>
            </a:extLst>
          </p:cNvPr>
          <p:cNvSpPr txBox="1"/>
          <p:nvPr/>
        </p:nvSpPr>
        <p:spPr>
          <a:xfrm>
            <a:off x="12341742" y="7889589"/>
            <a:ext cx="4773501" cy="1200329"/>
          </a:xfrm>
          <a:prstGeom prst="rect">
            <a:avLst/>
          </a:prstGeom>
          <a:noFill/>
        </p:spPr>
        <p:txBody>
          <a:bodyPr wrap="square">
            <a:spAutoFit/>
          </a:bodyPr>
          <a:lstStyle/>
          <a:p>
            <a:pPr defTabSz="1371600"/>
            <a:r>
              <a:rPr lang="en-GB" sz="2400" i="1">
                <a:solidFill>
                  <a:prstClr val="black"/>
                </a:solidFill>
                <a:latin typeface="Arial" panose="020B0604020202020204" pitchFamily="34" charset="0"/>
                <a:cs typeface="Arial" panose="020B0604020202020204" pitchFamily="34" charset="0"/>
              </a:rPr>
              <a:t>“The ability to bring in colleagues from the radiology network and equivalents has been useful”</a:t>
            </a:r>
          </a:p>
        </p:txBody>
      </p:sp>
      <p:sp>
        <p:nvSpPr>
          <p:cNvPr id="23" name="Freeform 5" descr="A blue screen with black border&#10;&#10;AI-generated content may be incorrect.">
            <a:extLst>
              <a:ext uri="{FF2B5EF4-FFF2-40B4-BE49-F238E27FC236}">
                <a16:creationId xmlns:a16="http://schemas.microsoft.com/office/drawing/2014/main" id="{BDE217F1-34D4-DDEE-F5D2-10B90A9DED86}"/>
              </a:ext>
            </a:extLst>
          </p:cNvPr>
          <p:cNvSpPr/>
          <p:nvPr/>
        </p:nvSpPr>
        <p:spPr>
          <a:xfrm flipH="1">
            <a:off x="723432" y="7661690"/>
            <a:ext cx="5105613" cy="2161179"/>
          </a:xfrm>
          <a:custGeom>
            <a:avLst/>
            <a:gdLst/>
            <a:ahLst/>
            <a:cxnLst/>
            <a:rect l="l" t="t" r="r" b="b"/>
            <a:pathLst>
              <a:path w="5515872" h="4733585">
                <a:moveTo>
                  <a:pt x="5515872" y="0"/>
                </a:moveTo>
                <a:lnTo>
                  <a:pt x="0" y="0"/>
                </a:lnTo>
                <a:lnTo>
                  <a:pt x="0" y="4733585"/>
                </a:lnTo>
                <a:lnTo>
                  <a:pt x="5515872" y="4733585"/>
                </a:lnTo>
                <a:lnTo>
                  <a:pt x="5515872"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endParaRPr lang="en-GB">
              <a:solidFill>
                <a:prstClr val="black"/>
              </a:solidFill>
              <a:latin typeface="Dreaming Outloud Pro" panose="03050502040302030504" pitchFamily="66" charset="0"/>
              <a:cs typeface="Dreaming Outloud Pro" panose="03050502040302030504" pitchFamily="66" charset="0"/>
            </a:endParaRPr>
          </a:p>
        </p:txBody>
      </p:sp>
      <p:sp>
        <p:nvSpPr>
          <p:cNvPr id="24" name="TextBox 23">
            <a:extLst>
              <a:ext uri="{FF2B5EF4-FFF2-40B4-BE49-F238E27FC236}">
                <a16:creationId xmlns:a16="http://schemas.microsoft.com/office/drawing/2014/main" id="{9C437696-712E-691D-8A89-F12523B06554}"/>
              </a:ext>
            </a:extLst>
          </p:cNvPr>
          <p:cNvSpPr txBox="1"/>
          <p:nvPr/>
        </p:nvSpPr>
        <p:spPr>
          <a:xfrm>
            <a:off x="881779" y="7886388"/>
            <a:ext cx="4947266" cy="1569660"/>
          </a:xfrm>
          <a:prstGeom prst="rect">
            <a:avLst/>
          </a:prstGeom>
          <a:noFill/>
        </p:spPr>
        <p:txBody>
          <a:bodyPr wrap="square">
            <a:spAutoFit/>
          </a:bodyPr>
          <a:lstStyle/>
          <a:p>
            <a:pPr defTabSz="1371600"/>
            <a:r>
              <a:rPr lang="en-GB" sz="2400" i="1" dirty="0">
                <a:solidFill>
                  <a:srgbClr val="000000"/>
                </a:solidFill>
                <a:latin typeface="Arial" panose="020B0604020202020204" pitchFamily="34" charset="0"/>
                <a:cs typeface="Arial" panose="020B0604020202020204" pitchFamily="34" charset="0"/>
              </a:rPr>
              <a:t>‘At the start of the project it was very confusing what was being measured and what the timescales were’ </a:t>
            </a:r>
            <a:endParaRPr lang="en-GB" sz="2400" i="1" dirty="0">
              <a:solidFill>
                <a:prstClr val="black"/>
              </a:solidFill>
              <a:latin typeface="Arial" panose="020B0604020202020204" pitchFamily="34" charset="0"/>
              <a:cs typeface="Arial" panose="020B0604020202020204" pitchFamily="34" charset="0"/>
            </a:endParaRPr>
          </a:p>
        </p:txBody>
      </p:sp>
      <p:sp>
        <p:nvSpPr>
          <p:cNvPr id="27" name="Freeform 5" descr="A blue screen with black border&#10;&#10;AI-generated content may be incorrect.">
            <a:extLst>
              <a:ext uri="{FF2B5EF4-FFF2-40B4-BE49-F238E27FC236}">
                <a16:creationId xmlns:a16="http://schemas.microsoft.com/office/drawing/2014/main" id="{D1DC7163-6281-B2B8-BB6D-5A7DB0585CE6}"/>
              </a:ext>
            </a:extLst>
          </p:cNvPr>
          <p:cNvSpPr/>
          <p:nvPr/>
        </p:nvSpPr>
        <p:spPr>
          <a:xfrm flipH="1">
            <a:off x="6281868" y="6747964"/>
            <a:ext cx="5006891" cy="2721086"/>
          </a:xfrm>
          <a:custGeom>
            <a:avLst/>
            <a:gdLst/>
            <a:ahLst/>
            <a:cxnLst/>
            <a:rect l="l" t="t" r="r" b="b"/>
            <a:pathLst>
              <a:path w="5515872" h="4733585">
                <a:moveTo>
                  <a:pt x="5515872" y="0"/>
                </a:moveTo>
                <a:lnTo>
                  <a:pt x="0" y="0"/>
                </a:lnTo>
                <a:lnTo>
                  <a:pt x="0" y="4733585"/>
                </a:lnTo>
                <a:lnTo>
                  <a:pt x="5515872" y="4733585"/>
                </a:lnTo>
                <a:lnTo>
                  <a:pt x="5515872"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endParaRPr lang="en-GB">
              <a:solidFill>
                <a:prstClr val="black"/>
              </a:solidFill>
              <a:latin typeface="Dreaming Outloud Pro" panose="03050502040302030504" pitchFamily="66" charset="0"/>
              <a:cs typeface="Dreaming Outloud Pro" panose="03050502040302030504" pitchFamily="66" charset="0"/>
            </a:endParaRPr>
          </a:p>
        </p:txBody>
      </p:sp>
      <p:sp>
        <p:nvSpPr>
          <p:cNvPr id="28" name="TextBox 27">
            <a:extLst>
              <a:ext uri="{FF2B5EF4-FFF2-40B4-BE49-F238E27FC236}">
                <a16:creationId xmlns:a16="http://schemas.microsoft.com/office/drawing/2014/main" id="{281D0D38-E127-7B99-D6DD-05F5CB2F4C51}"/>
              </a:ext>
            </a:extLst>
          </p:cNvPr>
          <p:cNvSpPr txBox="1"/>
          <p:nvPr/>
        </p:nvSpPr>
        <p:spPr>
          <a:xfrm>
            <a:off x="6629064" y="7100156"/>
            <a:ext cx="4702178" cy="1938992"/>
          </a:xfrm>
          <a:prstGeom prst="rect">
            <a:avLst/>
          </a:prstGeom>
          <a:noFill/>
        </p:spPr>
        <p:txBody>
          <a:bodyPr wrap="square">
            <a:spAutoFit/>
          </a:bodyPr>
          <a:lstStyle/>
          <a:p>
            <a:pPr defTabSz="1371600"/>
            <a:r>
              <a:rPr lang="en-GB" sz="2400" i="1" dirty="0">
                <a:solidFill>
                  <a:srgbClr val="000000"/>
                </a:solidFill>
                <a:latin typeface="Arial" panose="020B0604020202020204" pitchFamily="34" charset="0"/>
                <a:cs typeface="Arial" panose="020B0604020202020204" pitchFamily="34" charset="0"/>
              </a:rPr>
              <a:t>‘The availability of benchmarking data and examples from other places has been useful together with the support with getting more detail when needed’ </a:t>
            </a:r>
            <a:endParaRPr lang="en-GB" sz="2400" i="1" dirty="0">
              <a:solidFill>
                <a:prstClr val="black"/>
              </a:solidFill>
              <a:latin typeface="Arial" panose="020B0604020202020204" pitchFamily="34" charset="0"/>
              <a:cs typeface="Arial" panose="020B0604020202020204" pitchFamily="34" charset="0"/>
            </a:endParaRPr>
          </a:p>
        </p:txBody>
      </p:sp>
      <p:pic>
        <p:nvPicPr>
          <p:cNvPr id="14" name="Picture 13" descr="A logo for a cancer awareness event&#10;&#10;AI-generated content may be incorrect.">
            <a:extLst>
              <a:ext uri="{FF2B5EF4-FFF2-40B4-BE49-F238E27FC236}">
                <a16:creationId xmlns:a16="http://schemas.microsoft.com/office/drawing/2014/main" id="{DEC3B3A9-E0C4-1ECA-88AE-003296E52FCD}"/>
              </a:ext>
            </a:extLst>
          </p:cNvPr>
          <p:cNvPicPr>
            <a:picLocks noChangeAspect="1"/>
          </p:cNvPicPr>
          <p:nvPr/>
        </p:nvPicPr>
        <p:blipFill>
          <a:blip r:embed="rId4" cstate="print">
            <a:extLst>
              <a:ext uri="{28A0092B-C50C-407E-A947-70E740481C1C}">
                <a14:useLocalDpi xmlns:a14="http://schemas.microsoft.com/office/drawing/2010/main" val="0"/>
              </a:ext>
            </a:extLst>
          </a:blip>
          <a:srcRect l="1543" t="20219" r="-1543" b="23512"/>
          <a:stretch/>
        </p:blipFill>
        <p:spPr>
          <a:xfrm>
            <a:off x="147208" y="203276"/>
            <a:ext cx="4180457" cy="1293473"/>
          </a:xfrm>
          <a:prstGeom prst="rect">
            <a:avLst/>
          </a:prstGeom>
        </p:spPr>
      </p:pic>
      <p:sp>
        <p:nvSpPr>
          <p:cNvPr id="17" name="Freeform 4" descr="A logo on a black background&#10;&#10;AI-generated content may be incorrect.">
            <a:extLst>
              <a:ext uri="{FF2B5EF4-FFF2-40B4-BE49-F238E27FC236}">
                <a16:creationId xmlns:a16="http://schemas.microsoft.com/office/drawing/2014/main" id="{ED5BB839-0530-44E3-5432-6E3B109023E1}"/>
              </a:ext>
            </a:extLst>
          </p:cNvPr>
          <p:cNvSpPr/>
          <p:nvPr/>
        </p:nvSpPr>
        <p:spPr>
          <a:xfrm>
            <a:off x="14916384" y="208979"/>
            <a:ext cx="3374628" cy="1294392"/>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5"/>
            <a:stretch>
              <a:fillRect t="-11858" b="-11858"/>
            </a:stretch>
          </a:blipFill>
        </p:spPr>
        <p:txBody>
          <a:bodyPr/>
          <a:lstStyle/>
          <a:p>
            <a:pPr defTabSz="1371600">
              <a:defRPr/>
            </a:pPr>
            <a:endParaRPr lang="en-GB" sz="2700">
              <a:solidFill>
                <a:prstClr val="black"/>
              </a:solidFill>
              <a:latin typeface="Calibri"/>
            </a:endParaRPr>
          </a:p>
        </p:txBody>
      </p:sp>
      <p:sp>
        <p:nvSpPr>
          <p:cNvPr id="2" name="Freeform 5" descr="A blue screen with black border&#10;&#10;AI-generated content may be incorrect.">
            <a:extLst>
              <a:ext uri="{FF2B5EF4-FFF2-40B4-BE49-F238E27FC236}">
                <a16:creationId xmlns:a16="http://schemas.microsoft.com/office/drawing/2014/main" id="{47164A6D-0FE5-FA73-AF0B-5AAB109A0242}"/>
              </a:ext>
            </a:extLst>
          </p:cNvPr>
          <p:cNvSpPr/>
          <p:nvPr/>
        </p:nvSpPr>
        <p:spPr>
          <a:xfrm flipH="1">
            <a:off x="1182493" y="3374329"/>
            <a:ext cx="4128149" cy="975130"/>
          </a:xfrm>
          <a:custGeom>
            <a:avLst/>
            <a:gdLst/>
            <a:ahLst/>
            <a:cxnLst/>
            <a:rect l="l" t="t" r="r" b="b"/>
            <a:pathLst>
              <a:path w="5515872" h="4733585">
                <a:moveTo>
                  <a:pt x="5515872" y="0"/>
                </a:moveTo>
                <a:lnTo>
                  <a:pt x="0" y="0"/>
                </a:lnTo>
                <a:lnTo>
                  <a:pt x="0" y="4733585"/>
                </a:lnTo>
                <a:lnTo>
                  <a:pt x="5515872" y="4733585"/>
                </a:lnTo>
                <a:lnTo>
                  <a:pt x="5515872"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r>
              <a:rPr lang="en-GB"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“more information upfront re expectations”</a:t>
            </a:r>
            <a:endParaRPr lang="en-GB" sz="1050" i="1" dirty="0">
              <a:solidFill>
                <a:prstClr val="black"/>
              </a:solidFill>
              <a:latin typeface="Arial" panose="020B0604020202020204" pitchFamily="34" charset="0"/>
              <a:cs typeface="Arial" panose="020B0604020202020204" pitchFamily="34" charset="0"/>
            </a:endParaRPr>
          </a:p>
        </p:txBody>
      </p:sp>
      <p:sp>
        <p:nvSpPr>
          <p:cNvPr id="6" name="Freeform 5" descr="A blue screen with black border&#10;&#10;AI-generated content may be incorrect.">
            <a:extLst>
              <a:ext uri="{FF2B5EF4-FFF2-40B4-BE49-F238E27FC236}">
                <a16:creationId xmlns:a16="http://schemas.microsoft.com/office/drawing/2014/main" id="{1F90CA8C-1DA6-53CD-6184-3130061B3BE9}"/>
              </a:ext>
            </a:extLst>
          </p:cNvPr>
          <p:cNvSpPr/>
          <p:nvPr/>
        </p:nvSpPr>
        <p:spPr>
          <a:xfrm flipH="1">
            <a:off x="6632524" y="9615143"/>
            <a:ext cx="7296280" cy="575859"/>
          </a:xfrm>
          <a:custGeom>
            <a:avLst/>
            <a:gdLst/>
            <a:ahLst/>
            <a:cxnLst/>
            <a:rect l="l" t="t" r="r" b="b"/>
            <a:pathLst>
              <a:path w="5515872" h="4733585">
                <a:moveTo>
                  <a:pt x="5515872" y="0"/>
                </a:moveTo>
                <a:lnTo>
                  <a:pt x="0" y="0"/>
                </a:lnTo>
                <a:lnTo>
                  <a:pt x="0" y="4733585"/>
                </a:lnTo>
                <a:lnTo>
                  <a:pt x="5515872" y="4733585"/>
                </a:lnTo>
                <a:lnTo>
                  <a:pt x="5515872"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914309"/>
            <a:r>
              <a:rPr lang="en-GB"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“No. of meetings and paperwork was excessive”</a:t>
            </a:r>
            <a:endParaRPr lang="en-GB" sz="105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09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A485A-6B52-F7BE-0351-6038B9CAA432}"/>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7DCECA1A-9F52-B5EA-E13A-3FFC20E16E59}"/>
              </a:ext>
            </a:extLst>
          </p:cNvPr>
          <p:cNvPicPr>
            <a:picLocks noChangeAspect="1"/>
          </p:cNvPicPr>
          <p:nvPr/>
        </p:nvPicPr>
        <p:blipFill>
          <a:blip r:embed="rId2"/>
          <a:stretch>
            <a:fillRect/>
          </a:stretch>
        </p:blipFill>
        <p:spPr>
          <a:xfrm>
            <a:off x="-2000" y="2948479"/>
            <a:ext cx="18288000" cy="5929313"/>
          </a:xfrm>
          <a:prstGeom prst="rect">
            <a:avLst/>
          </a:prstGeom>
        </p:spPr>
      </p:pic>
      <p:sp>
        <p:nvSpPr>
          <p:cNvPr id="11" name="Freeform 2">
            <a:extLst>
              <a:ext uri="{FF2B5EF4-FFF2-40B4-BE49-F238E27FC236}">
                <a16:creationId xmlns:a16="http://schemas.microsoft.com/office/drawing/2014/main" id="{48EA1548-D391-5B76-9188-50D1109527E3}"/>
              </a:ext>
            </a:extLst>
          </p:cNvPr>
          <p:cNvSpPr/>
          <p:nvPr/>
        </p:nvSpPr>
        <p:spPr>
          <a:xfrm>
            <a:off x="14867632" y="8720"/>
            <a:ext cx="3418370" cy="1405302"/>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pPr defTabSz="1371600"/>
            <a:endParaRPr lang="en-GB">
              <a:solidFill>
                <a:prstClr val="black"/>
              </a:solidFill>
              <a:latin typeface="Calibri"/>
            </a:endParaRPr>
          </a:p>
        </p:txBody>
      </p:sp>
      <p:pic>
        <p:nvPicPr>
          <p:cNvPr id="3" name="Picture 2" descr="A logo for a cancer awareness event&#10;&#10;AI-generated content may be incorrect.">
            <a:extLst>
              <a:ext uri="{FF2B5EF4-FFF2-40B4-BE49-F238E27FC236}">
                <a16:creationId xmlns:a16="http://schemas.microsoft.com/office/drawing/2014/main" id="{193D8BB8-43D3-29E3-55E5-270D89B06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8720"/>
            <a:ext cx="3804080" cy="1405302"/>
          </a:xfrm>
          <a:prstGeom prst="rect">
            <a:avLst/>
          </a:prstGeom>
        </p:spPr>
      </p:pic>
      <p:sp>
        <p:nvSpPr>
          <p:cNvPr id="6" name="TextBox 5">
            <a:extLst>
              <a:ext uri="{FF2B5EF4-FFF2-40B4-BE49-F238E27FC236}">
                <a16:creationId xmlns:a16="http://schemas.microsoft.com/office/drawing/2014/main" id="{781C5F17-6D42-8348-3A8B-F09E376D5CB9}"/>
              </a:ext>
            </a:extLst>
          </p:cNvPr>
          <p:cNvSpPr txBox="1"/>
          <p:nvPr/>
        </p:nvSpPr>
        <p:spPr>
          <a:xfrm>
            <a:off x="4745886" y="88614"/>
            <a:ext cx="12741231" cy="784830"/>
          </a:xfrm>
          <a:prstGeom prst="rect">
            <a:avLst/>
          </a:prstGeom>
          <a:noFill/>
        </p:spPr>
        <p:txBody>
          <a:bodyPr wrap="square" lIns="137160" tIns="68580" rIns="137160" bIns="68580" rtlCol="0" anchor="t">
            <a:spAutoFit/>
          </a:bodyPr>
          <a:lstStyle/>
          <a:p>
            <a:pPr defTabSz="1371600"/>
            <a:r>
              <a:rPr lang="en-GB" sz="4200" b="1" u="sng">
                <a:solidFill>
                  <a:prstClr val="black"/>
                </a:solidFill>
                <a:latin typeface="Arial"/>
                <a:cs typeface="Arial"/>
              </a:rPr>
              <a:t>Urology Backlog Performance</a:t>
            </a:r>
          </a:p>
        </p:txBody>
      </p:sp>
      <p:cxnSp>
        <p:nvCxnSpPr>
          <p:cNvPr id="8" name="Straight Connector 7">
            <a:extLst>
              <a:ext uri="{FF2B5EF4-FFF2-40B4-BE49-F238E27FC236}">
                <a16:creationId xmlns:a16="http://schemas.microsoft.com/office/drawing/2014/main" id="{43EF461D-AD08-F4B3-94E5-FC557CF74225}"/>
              </a:ext>
            </a:extLst>
          </p:cNvPr>
          <p:cNvCxnSpPr>
            <a:cxnSpLocks/>
          </p:cNvCxnSpPr>
          <p:nvPr/>
        </p:nvCxnSpPr>
        <p:spPr>
          <a:xfrm flipV="1">
            <a:off x="10815690" y="3016142"/>
            <a:ext cx="0" cy="7285703"/>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2CCD6EC1-31A7-C515-2005-BECB3F7019A0}"/>
              </a:ext>
            </a:extLst>
          </p:cNvPr>
          <p:cNvSpPr txBox="1"/>
          <p:nvPr/>
        </p:nvSpPr>
        <p:spPr>
          <a:xfrm>
            <a:off x="10001201" y="2748945"/>
            <a:ext cx="1730474" cy="3000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371600"/>
            <a:r>
              <a:rPr lang="en-GB" sz="1350" b="1">
                <a:solidFill>
                  <a:prstClr val="black"/>
                </a:solidFill>
                <a:latin typeface="Calibri"/>
              </a:rPr>
              <a:t>⭐ </a:t>
            </a:r>
            <a:r>
              <a:rPr lang="en-GB" sz="1350" b="1">
                <a:solidFill>
                  <a:prstClr val="black"/>
                </a:solidFill>
                <a:latin typeface="Arial" panose="020B0604020202020204" pitchFamily="34" charset="0"/>
                <a:cs typeface="Arial" panose="020B0604020202020204" pitchFamily="34" charset="0"/>
              </a:rPr>
              <a:t>30</a:t>
            </a:r>
            <a:r>
              <a:rPr lang="en-GB" sz="1350" b="1">
                <a:solidFill>
                  <a:prstClr val="black"/>
                </a:solidFill>
                <a:latin typeface="Calibri"/>
              </a:rPr>
              <a:t> days</a:t>
            </a:r>
            <a:endParaRPr lang="en-GB" sz="1350" b="1">
              <a:solidFill>
                <a:prstClr val="black"/>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FD065098-97F7-9BBD-FF36-FEB4E586258F}"/>
              </a:ext>
            </a:extLst>
          </p:cNvPr>
          <p:cNvCxnSpPr>
            <a:cxnSpLocks/>
          </p:cNvCxnSpPr>
          <p:nvPr/>
        </p:nvCxnSpPr>
        <p:spPr>
          <a:xfrm flipV="1">
            <a:off x="12216480" y="2375330"/>
            <a:ext cx="0" cy="7936293"/>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471BFBD8-6C7B-FB76-1D68-D517BD42585F}"/>
              </a:ext>
            </a:extLst>
          </p:cNvPr>
          <p:cNvSpPr txBox="1"/>
          <p:nvPr/>
        </p:nvSpPr>
        <p:spPr>
          <a:xfrm>
            <a:off x="11400227" y="2056564"/>
            <a:ext cx="1730474" cy="3000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371600"/>
            <a:r>
              <a:rPr lang="en-GB" sz="1350" b="1">
                <a:solidFill>
                  <a:prstClr val="black"/>
                </a:solidFill>
                <a:latin typeface="Arial" panose="020B0604020202020204" pitchFamily="34" charset="0"/>
                <a:cs typeface="Arial" panose="020B0604020202020204" pitchFamily="34" charset="0"/>
              </a:rPr>
              <a:t>⭐⭐</a:t>
            </a:r>
            <a:r>
              <a:rPr lang="en-GB" sz="1350" b="1">
                <a:solidFill>
                  <a:prstClr val="black"/>
                </a:solidFill>
                <a:latin typeface="Calibri"/>
              </a:rPr>
              <a:t> 60 days</a:t>
            </a:r>
            <a:endParaRPr lang="en-GB" sz="1350" b="1">
              <a:solidFill>
                <a:prstClr val="black"/>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1B342577-E4DC-4A5D-6E4C-F6F2C49EEC1C}"/>
              </a:ext>
            </a:extLst>
          </p:cNvPr>
          <p:cNvCxnSpPr>
            <a:cxnSpLocks/>
          </p:cNvCxnSpPr>
          <p:nvPr/>
        </p:nvCxnSpPr>
        <p:spPr>
          <a:xfrm flipV="1">
            <a:off x="13615508" y="1778732"/>
            <a:ext cx="0" cy="854623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D5BBADB1-9799-2CCD-71D4-89B93AFE7CDD}"/>
              </a:ext>
            </a:extLst>
          </p:cNvPr>
          <p:cNvSpPr txBox="1"/>
          <p:nvPr/>
        </p:nvSpPr>
        <p:spPr>
          <a:xfrm>
            <a:off x="12750271" y="1410538"/>
            <a:ext cx="1730474" cy="3000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371600"/>
            <a:r>
              <a:rPr lang="en-GB" sz="1350" b="1">
                <a:solidFill>
                  <a:prstClr val="black"/>
                </a:solidFill>
                <a:latin typeface="Arial" panose="020B0604020202020204" pitchFamily="34" charset="0"/>
                <a:cs typeface="Arial" panose="020B0604020202020204" pitchFamily="34" charset="0"/>
              </a:rPr>
              <a:t>⭐⭐⭐</a:t>
            </a:r>
            <a:r>
              <a:rPr lang="en-GB" sz="1350" b="1">
                <a:solidFill>
                  <a:prstClr val="black"/>
                </a:solidFill>
                <a:latin typeface="Calibri"/>
              </a:rPr>
              <a:t> 90 days</a:t>
            </a:r>
            <a:endParaRPr lang="en-GB" sz="1350" b="1">
              <a:solidFill>
                <a:prstClr val="black"/>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AE71A44C-0C8B-60D6-50DE-4AF77EE7E9A3}"/>
              </a:ext>
            </a:extLst>
          </p:cNvPr>
          <p:cNvCxnSpPr>
            <a:cxnSpLocks/>
          </p:cNvCxnSpPr>
          <p:nvPr/>
        </p:nvCxnSpPr>
        <p:spPr>
          <a:xfrm flipV="1">
            <a:off x="9114647" y="3701846"/>
            <a:ext cx="0" cy="6585155"/>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5AA5625D-C94A-0851-C6AE-3802ED6C1FB9}"/>
              </a:ext>
            </a:extLst>
          </p:cNvPr>
          <p:cNvSpPr txBox="1"/>
          <p:nvPr/>
        </p:nvSpPr>
        <p:spPr>
          <a:xfrm>
            <a:off x="8346425" y="3363613"/>
            <a:ext cx="1560936" cy="5078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1371600"/>
            <a:r>
              <a:rPr lang="en-GB" sz="1350" b="1">
                <a:solidFill>
                  <a:prstClr val="black"/>
                </a:solidFill>
                <a:latin typeface="Arial" panose="020B0604020202020204" pitchFamily="34" charset="0"/>
                <a:cs typeface="Arial" panose="020B0604020202020204" pitchFamily="34" charset="0"/>
              </a:rPr>
              <a:t>Project Goals agreed</a:t>
            </a:r>
          </a:p>
        </p:txBody>
      </p:sp>
      <p:cxnSp>
        <p:nvCxnSpPr>
          <p:cNvPr id="2" name="Straight Connector 1">
            <a:extLst>
              <a:ext uri="{FF2B5EF4-FFF2-40B4-BE49-F238E27FC236}">
                <a16:creationId xmlns:a16="http://schemas.microsoft.com/office/drawing/2014/main" id="{64BB5A35-3763-0902-3196-F237788A18C3}"/>
              </a:ext>
            </a:extLst>
          </p:cNvPr>
          <p:cNvCxnSpPr>
            <a:cxnSpLocks/>
          </p:cNvCxnSpPr>
          <p:nvPr/>
        </p:nvCxnSpPr>
        <p:spPr>
          <a:xfrm flipV="1">
            <a:off x="7643759" y="2376154"/>
            <a:ext cx="0" cy="7902128"/>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65E51EBC-2ACE-FA12-B3BE-4020440C0899}"/>
              </a:ext>
            </a:extLst>
          </p:cNvPr>
          <p:cNvCxnSpPr>
            <a:cxnSpLocks/>
          </p:cNvCxnSpPr>
          <p:nvPr/>
        </p:nvCxnSpPr>
        <p:spPr>
          <a:xfrm flipV="1">
            <a:off x="6309578" y="1724795"/>
            <a:ext cx="0" cy="8562206"/>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890540C5-F582-FB5A-584D-FC906B244D30}"/>
              </a:ext>
            </a:extLst>
          </p:cNvPr>
          <p:cNvSpPr txBox="1"/>
          <p:nvPr/>
        </p:nvSpPr>
        <p:spPr>
          <a:xfrm>
            <a:off x="6661151" y="4731239"/>
            <a:ext cx="427040" cy="5471651"/>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defTabSz="1371600"/>
            <a:r>
              <a:rPr lang="en-GB" sz="1575">
                <a:solidFill>
                  <a:prstClr val="black"/>
                </a:solidFill>
                <a:latin typeface="Arial" panose="020B0604020202020204" pitchFamily="34" charset="0"/>
                <a:cs typeface="Arial" panose="020B0604020202020204" pitchFamily="34" charset="0"/>
              </a:rPr>
              <a:t>Letters to CEO’s and Medical directors (beginning of June)</a:t>
            </a:r>
          </a:p>
        </p:txBody>
      </p:sp>
      <p:sp>
        <p:nvSpPr>
          <p:cNvPr id="9" name="TextBox 8">
            <a:extLst>
              <a:ext uri="{FF2B5EF4-FFF2-40B4-BE49-F238E27FC236}">
                <a16:creationId xmlns:a16="http://schemas.microsoft.com/office/drawing/2014/main" id="{BF5F76EF-3713-5954-445E-F6A0B1A87433}"/>
              </a:ext>
            </a:extLst>
          </p:cNvPr>
          <p:cNvSpPr txBox="1"/>
          <p:nvPr/>
        </p:nvSpPr>
        <p:spPr>
          <a:xfrm>
            <a:off x="5055013" y="1120422"/>
            <a:ext cx="2554211" cy="5078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1371600"/>
            <a:r>
              <a:rPr lang="en-GB" sz="1350" b="1">
                <a:solidFill>
                  <a:prstClr val="black"/>
                </a:solidFill>
                <a:latin typeface="Arial" panose="020B0604020202020204" pitchFamily="34" charset="0"/>
                <a:cs typeface="Arial" panose="020B0604020202020204" pitchFamily="34" charset="0"/>
              </a:rPr>
              <a:t>Tim Briggs set SWAG CA the challenge – 19</a:t>
            </a:r>
            <a:r>
              <a:rPr lang="en-GB" sz="1350" b="1" baseline="30000">
                <a:solidFill>
                  <a:prstClr val="black"/>
                </a:solidFill>
                <a:latin typeface="Arial" panose="020B0604020202020204" pitchFamily="34" charset="0"/>
                <a:cs typeface="Arial" panose="020B0604020202020204" pitchFamily="34" charset="0"/>
              </a:rPr>
              <a:t>th</a:t>
            </a:r>
            <a:r>
              <a:rPr lang="en-GB" sz="1350" b="1">
                <a:solidFill>
                  <a:prstClr val="black"/>
                </a:solidFill>
                <a:latin typeface="Arial" panose="020B0604020202020204" pitchFamily="34" charset="0"/>
                <a:cs typeface="Arial" panose="020B0604020202020204" pitchFamily="34" charset="0"/>
              </a:rPr>
              <a:t> May</a:t>
            </a:r>
          </a:p>
        </p:txBody>
      </p:sp>
      <p:sp>
        <p:nvSpPr>
          <p:cNvPr id="17" name="TextBox 16">
            <a:extLst>
              <a:ext uri="{FF2B5EF4-FFF2-40B4-BE49-F238E27FC236}">
                <a16:creationId xmlns:a16="http://schemas.microsoft.com/office/drawing/2014/main" id="{384F016A-8FB6-3B6B-07EF-40344C6727AC}"/>
              </a:ext>
            </a:extLst>
          </p:cNvPr>
          <p:cNvSpPr txBox="1"/>
          <p:nvPr/>
        </p:nvSpPr>
        <p:spPr>
          <a:xfrm>
            <a:off x="6979250" y="1982984"/>
            <a:ext cx="1259946"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1371600"/>
            <a:r>
              <a:rPr lang="en-GB" sz="1350" b="1">
                <a:solidFill>
                  <a:prstClr val="black"/>
                </a:solidFill>
                <a:latin typeface="Arial" panose="020B0604020202020204" pitchFamily="34" charset="0"/>
                <a:cs typeface="Arial" panose="020B0604020202020204" pitchFamily="34" charset="0"/>
              </a:rPr>
              <a:t>DM Start</a:t>
            </a:r>
          </a:p>
        </p:txBody>
      </p:sp>
      <p:cxnSp>
        <p:nvCxnSpPr>
          <p:cNvPr id="19" name="Straight Connector 18">
            <a:extLst>
              <a:ext uri="{FF2B5EF4-FFF2-40B4-BE49-F238E27FC236}">
                <a16:creationId xmlns:a16="http://schemas.microsoft.com/office/drawing/2014/main" id="{B3E74040-852A-B3B8-96FD-2B458C82010E}"/>
              </a:ext>
            </a:extLst>
          </p:cNvPr>
          <p:cNvCxnSpPr>
            <a:cxnSpLocks/>
          </p:cNvCxnSpPr>
          <p:nvPr/>
        </p:nvCxnSpPr>
        <p:spPr>
          <a:xfrm flipV="1">
            <a:off x="15960143" y="2259375"/>
            <a:ext cx="0" cy="802650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C0C822AC-6194-E471-D932-9053C7087DE4}"/>
              </a:ext>
            </a:extLst>
          </p:cNvPr>
          <p:cNvSpPr txBox="1"/>
          <p:nvPr/>
        </p:nvSpPr>
        <p:spPr>
          <a:xfrm>
            <a:off x="15156694" y="1829060"/>
            <a:ext cx="1914827" cy="3000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1371600"/>
            <a:r>
              <a:rPr lang="en-GB" sz="1350" b="1">
                <a:solidFill>
                  <a:prstClr val="black"/>
                </a:solidFill>
                <a:latin typeface="Arial" panose="020B0604020202020204" pitchFamily="34" charset="0"/>
                <a:cs typeface="Arial" panose="020B0604020202020204" pitchFamily="34" charset="0"/>
              </a:rPr>
              <a:t>⭐⭐⭐⭐</a:t>
            </a:r>
            <a:r>
              <a:rPr lang="en-GB" sz="1350" b="1">
                <a:solidFill>
                  <a:prstClr val="black"/>
                </a:solidFill>
                <a:latin typeface="Calibri"/>
              </a:rPr>
              <a:t> Q3 close</a:t>
            </a:r>
            <a:endParaRPr lang="en-GB" sz="1350" b="1">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30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12E85-9A0C-61DC-BB6B-E53E2CBD9F1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2A8C29E-F717-DCA0-3E2A-77E60A2D82C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2577" y="4734914"/>
            <a:ext cx="18300578" cy="4818269"/>
          </a:xfrm>
          <a:prstGeom prst="rect">
            <a:avLst/>
          </a:prstGeom>
        </p:spPr>
      </p:pic>
      <p:sp>
        <p:nvSpPr>
          <p:cNvPr id="11" name="Freeform 2">
            <a:extLst>
              <a:ext uri="{FF2B5EF4-FFF2-40B4-BE49-F238E27FC236}">
                <a16:creationId xmlns:a16="http://schemas.microsoft.com/office/drawing/2014/main" id="{38CE3C4B-09EF-C4E8-84DE-A2569B2147BE}"/>
              </a:ext>
            </a:extLst>
          </p:cNvPr>
          <p:cNvSpPr/>
          <p:nvPr/>
        </p:nvSpPr>
        <p:spPr>
          <a:xfrm>
            <a:off x="14867632" y="8720"/>
            <a:ext cx="3418370" cy="1405302"/>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5"/>
            <a:stretch>
              <a:fillRect t="-11858" b="-11858"/>
            </a:stretch>
          </a:blipFill>
        </p:spPr>
        <p:txBody>
          <a:bodyPr/>
          <a:lstStyle/>
          <a:p>
            <a:pPr defTabSz="1371600"/>
            <a:endParaRPr lang="en-GB">
              <a:solidFill>
                <a:prstClr val="black"/>
              </a:solidFill>
              <a:latin typeface="Calibri"/>
            </a:endParaRPr>
          </a:p>
        </p:txBody>
      </p:sp>
      <p:pic>
        <p:nvPicPr>
          <p:cNvPr id="3" name="Picture 2" descr="A logo for a cancer awareness event&#10;&#10;AI-generated content may be incorrect.">
            <a:extLst>
              <a:ext uri="{FF2B5EF4-FFF2-40B4-BE49-F238E27FC236}">
                <a16:creationId xmlns:a16="http://schemas.microsoft.com/office/drawing/2014/main" id="{8452C4BD-CF04-A426-D568-F282D37C1E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8720"/>
            <a:ext cx="3804080" cy="1405302"/>
          </a:xfrm>
          <a:prstGeom prst="rect">
            <a:avLst/>
          </a:prstGeom>
        </p:spPr>
      </p:pic>
      <p:sp>
        <p:nvSpPr>
          <p:cNvPr id="6" name="TextBox 5">
            <a:extLst>
              <a:ext uri="{FF2B5EF4-FFF2-40B4-BE49-F238E27FC236}">
                <a16:creationId xmlns:a16="http://schemas.microsoft.com/office/drawing/2014/main" id="{038617E6-9D0D-D6BB-E95C-15DC6E3F4ED6}"/>
              </a:ext>
            </a:extLst>
          </p:cNvPr>
          <p:cNvSpPr txBox="1"/>
          <p:nvPr/>
        </p:nvSpPr>
        <p:spPr>
          <a:xfrm>
            <a:off x="4719486" y="147214"/>
            <a:ext cx="9606114" cy="738664"/>
          </a:xfrm>
          <a:prstGeom prst="rect">
            <a:avLst/>
          </a:prstGeom>
          <a:noFill/>
        </p:spPr>
        <p:txBody>
          <a:bodyPr wrap="square" rtlCol="0">
            <a:spAutoFit/>
          </a:bodyPr>
          <a:lstStyle/>
          <a:p>
            <a:pPr defTabSz="1371600"/>
            <a:r>
              <a:rPr lang="en-GB" sz="4200" b="1" u="sng">
                <a:solidFill>
                  <a:prstClr val="black"/>
                </a:solidFill>
                <a:latin typeface="Arial" panose="020B0604020202020204" pitchFamily="34" charset="0"/>
                <a:cs typeface="Arial" panose="020B0604020202020204" pitchFamily="34" charset="0"/>
              </a:rPr>
              <a:t>Urology FDS Monthly Performance</a:t>
            </a:r>
          </a:p>
        </p:txBody>
      </p:sp>
      <p:cxnSp>
        <p:nvCxnSpPr>
          <p:cNvPr id="7" name="Straight Connector 6">
            <a:extLst>
              <a:ext uri="{FF2B5EF4-FFF2-40B4-BE49-F238E27FC236}">
                <a16:creationId xmlns:a16="http://schemas.microsoft.com/office/drawing/2014/main" id="{E63094F9-8854-159A-5AB1-0C4FF0C76580}"/>
              </a:ext>
            </a:extLst>
          </p:cNvPr>
          <p:cNvCxnSpPr>
            <a:cxnSpLocks/>
          </p:cNvCxnSpPr>
          <p:nvPr/>
        </p:nvCxnSpPr>
        <p:spPr>
          <a:xfrm flipV="1">
            <a:off x="14196567" y="2543964"/>
            <a:ext cx="0" cy="6613137"/>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58C29D52-4CEF-E46E-8886-5954FD13F8F0}"/>
              </a:ext>
            </a:extLst>
          </p:cNvPr>
          <p:cNvSpPr txBox="1"/>
          <p:nvPr/>
        </p:nvSpPr>
        <p:spPr>
          <a:xfrm>
            <a:off x="13611082" y="2513417"/>
            <a:ext cx="1257941" cy="3000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1371600"/>
            <a:r>
              <a:rPr lang="en-GB" sz="1350">
                <a:solidFill>
                  <a:prstClr val="black"/>
                </a:solidFill>
                <a:latin typeface="Calibri"/>
              </a:rPr>
              <a:t>⭐ 30 days</a:t>
            </a:r>
            <a:endParaRPr lang="en-GB" sz="1350">
              <a:solidFill>
                <a:prstClr val="black"/>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B458A22-D93E-CEFD-6D2B-FAACD0C27B88}"/>
              </a:ext>
            </a:extLst>
          </p:cNvPr>
          <p:cNvCxnSpPr>
            <a:cxnSpLocks/>
          </p:cNvCxnSpPr>
          <p:nvPr/>
        </p:nvCxnSpPr>
        <p:spPr>
          <a:xfrm flipV="1">
            <a:off x="12520509" y="2282331"/>
            <a:ext cx="0" cy="687477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27BBAA48-7608-651E-AADE-8B0318446E50}"/>
              </a:ext>
            </a:extLst>
          </p:cNvPr>
          <p:cNvSpPr txBox="1"/>
          <p:nvPr/>
        </p:nvSpPr>
        <p:spPr>
          <a:xfrm>
            <a:off x="11898170" y="1620742"/>
            <a:ext cx="1335728" cy="5078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1371600"/>
            <a:r>
              <a:rPr lang="en-GB" sz="1350">
                <a:solidFill>
                  <a:prstClr val="black"/>
                </a:solidFill>
                <a:latin typeface="Arial" panose="020B0604020202020204" pitchFamily="34" charset="0"/>
                <a:cs typeface="Arial" panose="020B0604020202020204" pitchFamily="34" charset="0"/>
              </a:rPr>
              <a:t>Project goals agreed</a:t>
            </a:r>
          </a:p>
        </p:txBody>
      </p:sp>
      <p:cxnSp>
        <p:nvCxnSpPr>
          <p:cNvPr id="2" name="Straight Connector 1">
            <a:extLst>
              <a:ext uri="{FF2B5EF4-FFF2-40B4-BE49-F238E27FC236}">
                <a16:creationId xmlns:a16="http://schemas.microsoft.com/office/drawing/2014/main" id="{D3256DF9-637C-3D3B-3C92-DA4645CDE2DD}"/>
              </a:ext>
            </a:extLst>
          </p:cNvPr>
          <p:cNvCxnSpPr>
            <a:cxnSpLocks/>
          </p:cNvCxnSpPr>
          <p:nvPr/>
        </p:nvCxnSpPr>
        <p:spPr>
          <a:xfrm flipV="1">
            <a:off x="10045796" y="2282331"/>
            <a:ext cx="0" cy="6874770"/>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7DC3E280-2106-8004-2B2C-E72C0D9F0C42}"/>
              </a:ext>
            </a:extLst>
          </p:cNvPr>
          <p:cNvCxnSpPr>
            <a:cxnSpLocks/>
          </p:cNvCxnSpPr>
          <p:nvPr/>
        </p:nvCxnSpPr>
        <p:spPr>
          <a:xfrm flipV="1">
            <a:off x="11100305" y="2779938"/>
            <a:ext cx="0" cy="6377163"/>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8D97A1F6-D7C0-56A1-3E08-B8235BD6F4E5}"/>
              </a:ext>
            </a:extLst>
          </p:cNvPr>
          <p:cNvCxnSpPr>
            <a:cxnSpLocks/>
          </p:cNvCxnSpPr>
          <p:nvPr/>
        </p:nvCxnSpPr>
        <p:spPr>
          <a:xfrm flipV="1">
            <a:off x="15479888" y="2234336"/>
            <a:ext cx="0" cy="6922766"/>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4A98BDBD-A2F7-7054-D8C2-829A103254F3}"/>
              </a:ext>
            </a:extLst>
          </p:cNvPr>
          <p:cNvSpPr txBox="1"/>
          <p:nvPr/>
        </p:nvSpPr>
        <p:spPr>
          <a:xfrm>
            <a:off x="14756138" y="2001616"/>
            <a:ext cx="1447499" cy="3000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1371600"/>
            <a:r>
              <a:rPr lang="en-GB" sz="1350">
                <a:solidFill>
                  <a:prstClr val="black"/>
                </a:solidFill>
                <a:latin typeface="Calibri"/>
              </a:rPr>
              <a:t>⭐⭐ 60 days</a:t>
            </a:r>
            <a:endParaRPr lang="en-GB" sz="135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FE006DC-FF6C-48E7-47C8-FA387AED8D12}"/>
              </a:ext>
            </a:extLst>
          </p:cNvPr>
          <p:cNvSpPr txBox="1"/>
          <p:nvPr/>
        </p:nvSpPr>
        <p:spPr>
          <a:xfrm>
            <a:off x="10325615" y="2933667"/>
            <a:ext cx="507831" cy="4966950"/>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lIns="137160" tIns="68580" rIns="137160" bIns="68580" rtlCol="0" anchor="t">
            <a:spAutoFit/>
          </a:bodyPr>
          <a:lstStyle/>
          <a:p>
            <a:pPr defTabSz="1371600"/>
            <a:r>
              <a:rPr lang="en-GB" sz="1500">
                <a:solidFill>
                  <a:prstClr val="black"/>
                </a:solidFill>
                <a:latin typeface="Arial"/>
                <a:cs typeface="Arial"/>
              </a:rPr>
              <a:t>Letters to CEO’s &amp; Medical directors (beginning of June)</a:t>
            </a:r>
          </a:p>
        </p:txBody>
      </p:sp>
      <p:sp>
        <p:nvSpPr>
          <p:cNvPr id="9" name="TextBox 8">
            <a:extLst>
              <a:ext uri="{FF2B5EF4-FFF2-40B4-BE49-F238E27FC236}">
                <a16:creationId xmlns:a16="http://schemas.microsoft.com/office/drawing/2014/main" id="{72ADE1AE-F625-71FD-E42E-0177D3431C55}"/>
              </a:ext>
            </a:extLst>
          </p:cNvPr>
          <p:cNvSpPr txBox="1"/>
          <p:nvPr/>
        </p:nvSpPr>
        <p:spPr>
          <a:xfrm>
            <a:off x="8607355" y="1666878"/>
            <a:ext cx="2554211" cy="5078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1371600"/>
            <a:r>
              <a:rPr lang="en-GB" sz="1350" b="1">
                <a:solidFill>
                  <a:prstClr val="black"/>
                </a:solidFill>
                <a:latin typeface="Arial" panose="020B0604020202020204" pitchFamily="34" charset="0"/>
                <a:cs typeface="Arial" panose="020B0604020202020204" pitchFamily="34" charset="0"/>
              </a:rPr>
              <a:t>Tim Briggs set SWAG CA the challenge – 19</a:t>
            </a:r>
            <a:r>
              <a:rPr lang="en-GB" sz="1350" b="1" baseline="30000">
                <a:solidFill>
                  <a:prstClr val="black"/>
                </a:solidFill>
                <a:latin typeface="Arial" panose="020B0604020202020204" pitchFamily="34" charset="0"/>
                <a:cs typeface="Arial" panose="020B0604020202020204" pitchFamily="34" charset="0"/>
              </a:rPr>
              <a:t>th</a:t>
            </a:r>
            <a:r>
              <a:rPr lang="en-GB" sz="1350" b="1">
                <a:solidFill>
                  <a:prstClr val="black"/>
                </a:solidFill>
                <a:latin typeface="Arial" panose="020B0604020202020204" pitchFamily="34" charset="0"/>
                <a:cs typeface="Arial" panose="020B0604020202020204" pitchFamily="34" charset="0"/>
              </a:rPr>
              <a:t> May</a:t>
            </a:r>
          </a:p>
        </p:txBody>
      </p:sp>
      <p:sp>
        <p:nvSpPr>
          <p:cNvPr id="12" name="TextBox 11">
            <a:extLst>
              <a:ext uri="{FF2B5EF4-FFF2-40B4-BE49-F238E27FC236}">
                <a16:creationId xmlns:a16="http://schemas.microsoft.com/office/drawing/2014/main" id="{145D8DFE-516F-91F9-2F89-C3CA44DFC0B8}"/>
              </a:ext>
            </a:extLst>
          </p:cNvPr>
          <p:cNvSpPr txBox="1"/>
          <p:nvPr/>
        </p:nvSpPr>
        <p:spPr>
          <a:xfrm>
            <a:off x="10505394" y="2360080"/>
            <a:ext cx="1259946" cy="3000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defTabSz="1371600"/>
            <a:r>
              <a:rPr lang="en-GB" sz="1350" b="1">
                <a:solidFill>
                  <a:prstClr val="black"/>
                </a:solidFill>
                <a:latin typeface="Arial" panose="020B0604020202020204" pitchFamily="34" charset="0"/>
                <a:cs typeface="Arial" panose="020B0604020202020204" pitchFamily="34" charset="0"/>
              </a:rPr>
              <a:t>DM Start</a:t>
            </a:r>
          </a:p>
        </p:txBody>
      </p:sp>
      <p:cxnSp>
        <p:nvCxnSpPr>
          <p:cNvPr id="16" name="Straight Connector 15">
            <a:extLst>
              <a:ext uri="{FF2B5EF4-FFF2-40B4-BE49-F238E27FC236}">
                <a16:creationId xmlns:a16="http://schemas.microsoft.com/office/drawing/2014/main" id="{FEF4D680-0A18-D47D-5BB6-A40263C8CD18}"/>
              </a:ext>
            </a:extLst>
          </p:cNvPr>
          <p:cNvCxnSpPr>
            <a:cxnSpLocks/>
          </p:cNvCxnSpPr>
          <p:nvPr/>
        </p:nvCxnSpPr>
        <p:spPr>
          <a:xfrm flipV="1">
            <a:off x="16968408" y="1856450"/>
            <a:ext cx="0" cy="7300652"/>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217632A1-23E4-26E1-31AA-B433419855B8}"/>
              </a:ext>
            </a:extLst>
          </p:cNvPr>
          <p:cNvSpPr txBox="1"/>
          <p:nvPr/>
        </p:nvSpPr>
        <p:spPr>
          <a:xfrm>
            <a:off x="16123457" y="1510202"/>
            <a:ext cx="1695099" cy="3000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1371600"/>
            <a:r>
              <a:rPr lang="en-GB" sz="1350">
                <a:solidFill>
                  <a:prstClr val="black"/>
                </a:solidFill>
                <a:latin typeface="Calibri"/>
              </a:rPr>
              <a:t>⭐⭐⭐ 90 days</a:t>
            </a:r>
            <a:endParaRPr lang="en-GB" sz="135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9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F3F39-6EAA-47DE-C08A-1FCFF7DDE9F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2034A7-485B-1FCC-D796-320549165FAA}"/>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pic>
        <p:nvPicPr>
          <p:cNvPr id="7" name="Picture 6" descr="A logo for a cancer awareness event&#10;&#10;AI-generated content may be incorrect.">
            <a:extLst>
              <a:ext uri="{FF2B5EF4-FFF2-40B4-BE49-F238E27FC236}">
                <a16:creationId xmlns:a16="http://schemas.microsoft.com/office/drawing/2014/main" id="{2DCD4DE6-1D39-7FA7-F143-FB045B49F917}"/>
              </a:ext>
            </a:extLst>
          </p:cNvPr>
          <p:cNvPicPr>
            <a:picLocks noChangeAspect="1"/>
          </p:cNvPicPr>
          <p:nvPr/>
        </p:nvPicPr>
        <p:blipFill>
          <a:blip r:embed="rId4" cstate="print">
            <a:extLst>
              <a:ext uri="{28A0092B-C50C-407E-A947-70E740481C1C}">
                <a14:useLocalDpi xmlns:a14="http://schemas.microsoft.com/office/drawing/2010/main" val="0"/>
              </a:ext>
            </a:extLst>
          </a:blip>
          <a:srcRect l="1543" t="20219" r="-1543" b="23512"/>
          <a:stretch/>
        </p:blipFill>
        <p:spPr>
          <a:xfrm>
            <a:off x="191083" y="315870"/>
            <a:ext cx="3782705" cy="1197262"/>
          </a:xfrm>
          <a:prstGeom prst="rect">
            <a:avLst/>
          </a:prstGeom>
        </p:spPr>
      </p:pic>
      <p:pic>
        <p:nvPicPr>
          <p:cNvPr id="5" name="Picture 4">
            <a:extLst>
              <a:ext uri="{FF2B5EF4-FFF2-40B4-BE49-F238E27FC236}">
                <a16:creationId xmlns:a16="http://schemas.microsoft.com/office/drawing/2014/main" id="{194A597C-5CE8-18D1-CE58-380AE054AD8E}"/>
              </a:ext>
            </a:extLst>
          </p:cNvPr>
          <p:cNvPicPr>
            <a:picLocks noChangeAspect="1"/>
          </p:cNvPicPr>
          <p:nvPr/>
        </p:nvPicPr>
        <p:blipFill>
          <a:blip r:embed="rId5"/>
          <a:stretch>
            <a:fillRect/>
          </a:stretch>
        </p:blipFill>
        <p:spPr>
          <a:xfrm>
            <a:off x="9571209" y="3445040"/>
            <a:ext cx="8716791" cy="4483106"/>
          </a:xfrm>
          <a:prstGeom prst="rect">
            <a:avLst/>
          </a:prstGeom>
        </p:spPr>
      </p:pic>
      <p:sp>
        <p:nvSpPr>
          <p:cNvPr id="6" name="TextBox 5">
            <a:extLst>
              <a:ext uri="{FF2B5EF4-FFF2-40B4-BE49-F238E27FC236}">
                <a16:creationId xmlns:a16="http://schemas.microsoft.com/office/drawing/2014/main" id="{72324ABD-F856-0BAD-EF66-BC6E0D30CF3A}"/>
              </a:ext>
            </a:extLst>
          </p:cNvPr>
          <p:cNvSpPr txBox="1"/>
          <p:nvPr/>
        </p:nvSpPr>
        <p:spPr>
          <a:xfrm>
            <a:off x="10654146" y="2109753"/>
            <a:ext cx="5999018"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Urology FDS November 2025</a:t>
            </a:r>
          </a:p>
        </p:txBody>
      </p:sp>
      <p:sp>
        <p:nvSpPr>
          <p:cNvPr id="8" name="TextBox 7">
            <a:extLst>
              <a:ext uri="{FF2B5EF4-FFF2-40B4-BE49-F238E27FC236}">
                <a16:creationId xmlns:a16="http://schemas.microsoft.com/office/drawing/2014/main" id="{2FA6F6C3-0970-ACA2-C830-AE6E5E0E868D}"/>
              </a:ext>
            </a:extLst>
          </p:cNvPr>
          <p:cNvSpPr txBox="1"/>
          <p:nvPr/>
        </p:nvSpPr>
        <p:spPr>
          <a:xfrm>
            <a:off x="609600" y="2109754"/>
            <a:ext cx="5195455"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Urology FDS May 2025</a:t>
            </a:r>
          </a:p>
        </p:txBody>
      </p:sp>
      <p:pic>
        <p:nvPicPr>
          <p:cNvPr id="11" name="Picture 10">
            <a:extLst>
              <a:ext uri="{FF2B5EF4-FFF2-40B4-BE49-F238E27FC236}">
                <a16:creationId xmlns:a16="http://schemas.microsoft.com/office/drawing/2014/main" id="{8CEC8811-537E-283C-050D-91D0E04752D4}"/>
              </a:ext>
            </a:extLst>
          </p:cNvPr>
          <p:cNvPicPr>
            <a:picLocks noChangeAspect="1"/>
          </p:cNvPicPr>
          <p:nvPr/>
        </p:nvPicPr>
        <p:blipFill>
          <a:blip r:embed="rId6"/>
          <a:stretch>
            <a:fillRect/>
          </a:stretch>
        </p:blipFill>
        <p:spPr>
          <a:xfrm>
            <a:off x="191083" y="3269171"/>
            <a:ext cx="8716791" cy="4658975"/>
          </a:xfrm>
          <a:prstGeom prst="rect">
            <a:avLst/>
          </a:prstGeom>
        </p:spPr>
      </p:pic>
    </p:spTree>
    <p:extLst>
      <p:ext uri="{BB962C8B-B14F-4D97-AF65-F5344CB8AC3E}">
        <p14:creationId xmlns:p14="http://schemas.microsoft.com/office/powerpoint/2010/main" val="59751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52D3B-423E-6E19-0950-4DA54C4F0F6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7E7435A-64EA-F68E-1DC3-36F8B70B3FF7}"/>
              </a:ext>
            </a:extLst>
          </p:cNvPr>
          <p:cNvSpPr/>
          <p:nvPr/>
        </p:nvSpPr>
        <p:spPr>
          <a:xfrm>
            <a:off x="13838083" y="208976"/>
            <a:ext cx="4258834" cy="1639447"/>
          </a:xfrm>
          <a:custGeom>
            <a:avLst/>
            <a:gdLst/>
            <a:ahLst/>
            <a:cxnLst/>
            <a:rect l="l" t="t" r="r" b="b"/>
            <a:pathLst>
              <a:path w="4258834" h="1639447">
                <a:moveTo>
                  <a:pt x="0" y="0"/>
                </a:moveTo>
                <a:lnTo>
                  <a:pt x="4258834" y="0"/>
                </a:lnTo>
                <a:lnTo>
                  <a:pt x="4258834" y="1639448"/>
                </a:lnTo>
                <a:lnTo>
                  <a:pt x="0" y="1639448"/>
                </a:lnTo>
                <a:lnTo>
                  <a:pt x="0" y="0"/>
                </a:lnTo>
                <a:close/>
              </a:path>
            </a:pathLst>
          </a:custGeom>
          <a:blipFill>
            <a:blip r:embed="rId3"/>
            <a:stretch>
              <a:fillRect t="-11858" b="-11858"/>
            </a:stretch>
          </a:blipFill>
        </p:spPr>
        <p:txBody>
          <a:bodyPr/>
          <a:lstStyle/>
          <a:p>
            <a:endParaRPr lang="en-GB"/>
          </a:p>
        </p:txBody>
      </p:sp>
      <p:pic>
        <p:nvPicPr>
          <p:cNvPr id="7" name="Picture 6" descr="A logo for a cancer awareness event&#10;&#10;AI-generated content may be incorrect.">
            <a:extLst>
              <a:ext uri="{FF2B5EF4-FFF2-40B4-BE49-F238E27FC236}">
                <a16:creationId xmlns:a16="http://schemas.microsoft.com/office/drawing/2014/main" id="{5DC5CC45-0753-3F07-3004-5625487AE01F}"/>
              </a:ext>
            </a:extLst>
          </p:cNvPr>
          <p:cNvPicPr>
            <a:picLocks noChangeAspect="1"/>
          </p:cNvPicPr>
          <p:nvPr/>
        </p:nvPicPr>
        <p:blipFill>
          <a:blip r:embed="rId4" cstate="print">
            <a:extLst>
              <a:ext uri="{28A0092B-C50C-407E-A947-70E740481C1C}">
                <a14:useLocalDpi xmlns:a14="http://schemas.microsoft.com/office/drawing/2010/main" val="0"/>
              </a:ext>
            </a:extLst>
          </a:blip>
          <a:srcRect l="1543" t="20219" r="-1543" b="23512"/>
          <a:stretch/>
        </p:blipFill>
        <p:spPr>
          <a:xfrm>
            <a:off x="191083" y="315870"/>
            <a:ext cx="3782705" cy="1197262"/>
          </a:xfrm>
          <a:prstGeom prst="rect">
            <a:avLst/>
          </a:prstGeom>
        </p:spPr>
      </p:pic>
      <p:sp>
        <p:nvSpPr>
          <p:cNvPr id="6" name="TextBox 5">
            <a:extLst>
              <a:ext uri="{FF2B5EF4-FFF2-40B4-BE49-F238E27FC236}">
                <a16:creationId xmlns:a16="http://schemas.microsoft.com/office/drawing/2014/main" id="{23CF234E-A9BF-B1CC-73C3-8CF4D1850EC2}"/>
              </a:ext>
            </a:extLst>
          </p:cNvPr>
          <p:cNvSpPr txBox="1"/>
          <p:nvPr/>
        </p:nvSpPr>
        <p:spPr>
          <a:xfrm>
            <a:off x="10654146" y="2109753"/>
            <a:ext cx="5999018"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Urology 62d November 2025</a:t>
            </a:r>
          </a:p>
        </p:txBody>
      </p:sp>
      <p:sp>
        <p:nvSpPr>
          <p:cNvPr id="8" name="TextBox 7">
            <a:extLst>
              <a:ext uri="{FF2B5EF4-FFF2-40B4-BE49-F238E27FC236}">
                <a16:creationId xmlns:a16="http://schemas.microsoft.com/office/drawing/2014/main" id="{F2174CCA-DA5D-5712-6909-96678E4EEA18}"/>
              </a:ext>
            </a:extLst>
          </p:cNvPr>
          <p:cNvSpPr txBox="1"/>
          <p:nvPr/>
        </p:nvSpPr>
        <p:spPr>
          <a:xfrm>
            <a:off x="609600" y="2109754"/>
            <a:ext cx="5195455"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Urology 62d May 2025</a:t>
            </a:r>
          </a:p>
        </p:txBody>
      </p:sp>
      <p:pic>
        <p:nvPicPr>
          <p:cNvPr id="4" name="Picture 3">
            <a:extLst>
              <a:ext uri="{FF2B5EF4-FFF2-40B4-BE49-F238E27FC236}">
                <a16:creationId xmlns:a16="http://schemas.microsoft.com/office/drawing/2014/main" id="{F403ADF8-79B6-0C3C-DF52-352EE456282E}"/>
              </a:ext>
            </a:extLst>
          </p:cNvPr>
          <p:cNvPicPr>
            <a:picLocks noChangeAspect="1"/>
          </p:cNvPicPr>
          <p:nvPr/>
        </p:nvPicPr>
        <p:blipFill>
          <a:blip r:embed="rId5"/>
          <a:stretch>
            <a:fillRect/>
          </a:stretch>
        </p:blipFill>
        <p:spPr>
          <a:xfrm>
            <a:off x="191083" y="3108612"/>
            <a:ext cx="8803560" cy="4705351"/>
          </a:xfrm>
          <a:prstGeom prst="rect">
            <a:avLst/>
          </a:prstGeom>
        </p:spPr>
      </p:pic>
      <p:pic>
        <p:nvPicPr>
          <p:cNvPr id="13" name="Picture 12">
            <a:extLst>
              <a:ext uri="{FF2B5EF4-FFF2-40B4-BE49-F238E27FC236}">
                <a16:creationId xmlns:a16="http://schemas.microsoft.com/office/drawing/2014/main" id="{DEAA8DB5-8ED1-0A19-5E26-0D5F09F5D62B}"/>
              </a:ext>
            </a:extLst>
          </p:cNvPr>
          <p:cNvPicPr>
            <a:picLocks noChangeAspect="1"/>
          </p:cNvPicPr>
          <p:nvPr/>
        </p:nvPicPr>
        <p:blipFill>
          <a:blip r:embed="rId6"/>
          <a:stretch>
            <a:fillRect/>
          </a:stretch>
        </p:blipFill>
        <p:spPr>
          <a:xfrm>
            <a:off x="9144000" y="3108612"/>
            <a:ext cx="8803558" cy="4705350"/>
          </a:xfrm>
          <a:prstGeom prst="rect">
            <a:avLst/>
          </a:prstGeom>
        </p:spPr>
      </p:pic>
    </p:spTree>
    <p:extLst>
      <p:ext uri="{BB962C8B-B14F-4D97-AF65-F5344CB8AC3E}">
        <p14:creationId xmlns:p14="http://schemas.microsoft.com/office/powerpoint/2010/main" val="224257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CA11-EF68-8F00-2E2A-362A8809B6FE}"/>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6385FC8-F20A-EF8C-1275-0ED7715C3628}"/>
              </a:ext>
            </a:extLst>
          </p:cNvPr>
          <p:cNvGraphicFramePr/>
          <p:nvPr/>
        </p:nvGraphicFramePr>
        <p:xfrm>
          <a:off x="130313" y="2704476"/>
          <a:ext cx="17272632" cy="70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reeform 4">
            <a:extLst>
              <a:ext uri="{FF2B5EF4-FFF2-40B4-BE49-F238E27FC236}">
                <a16:creationId xmlns:a16="http://schemas.microsoft.com/office/drawing/2014/main" id="{CE925B7C-0557-76B7-F40E-D6EE2E224C05}"/>
              </a:ext>
            </a:extLst>
          </p:cNvPr>
          <p:cNvSpPr/>
          <p:nvPr/>
        </p:nvSpPr>
        <p:spPr>
          <a:xfrm>
            <a:off x="3550214" y="158534"/>
            <a:ext cx="9954771" cy="705896"/>
          </a:xfrm>
          <a:custGeom>
            <a:avLst/>
            <a:gdLst/>
            <a:ahLst/>
            <a:cxnLst/>
            <a:rect l="l" t="t" r="r" b="b"/>
            <a:pathLst>
              <a:path w="7817627" h="1416841">
                <a:moveTo>
                  <a:pt x="0" y="0"/>
                </a:moveTo>
                <a:lnTo>
                  <a:pt x="7817627" y="0"/>
                </a:lnTo>
                <a:lnTo>
                  <a:pt x="7817627" y="1416841"/>
                </a:lnTo>
                <a:lnTo>
                  <a:pt x="0" y="1416841"/>
                </a:lnTo>
                <a:lnTo>
                  <a:pt x="0" y="0"/>
                </a:lnTo>
                <a:close/>
              </a:path>
            </a:pathLst>
          </a:custGeom>
          <a:noFill/>
        </p:spPr>
        <p:txBody>
          <a:bodyPr lIns="137160" tIns="68580" rIns="137160" bIns="68580" anchor="t"/>
          <a:lstStyle/>
          <a:p>
            <a:pPr algn="ctr" defTabSz="1371600">
              <a:defRPr/>
            </a:pPr>
            <a:r>
              <a:rPr lang="en-GB" sz="4800" b="1" dirty="0">
                <a:solidFill>
                  <a:srgbClr val="5C348D"/>
                </a:solidFill>
                <a:latin typeface="Aptos" panose="02110004020202020204"/>
              </a:rPr>
              <a:t>SWAG Key components incorporating NHSE BPTP Prostate diagnostic pathway </a:t>
            </a:r>
            <a:endParaRPr lang="en-US" sz="4800" b="1" dirty="0">
              <a:solidFill>
                <a:srgbClr val="5C348D"/>
              </a:solidFill>
              <a:latin typeface="Aptos" panose="02110004020202020204"/>
            </a:endParaRPr>
          </a:p>
        </p:txBody>
      </p:sp>
      <p:sp>
        <p:nvSpPr>
          <p:cNvPr id="16" name="Rectangle 15">
            <a:extLst>
              <a:ext uri="{FF2B5EF4-FFF2-40B4-BE49-F238E27FC236}">
                <a16:creationId xmlns:a16="http://schemas.microsoft.com/office/drawing/2014/main" id="{D6D1C0DB-EB03-8BAA-05A6-4BB5961CD5DB}"/>
              </a:ext>
            </a:extLst>
          </p:cNvPr>
          <p:cNvSpPr/>
          <p:nvPr/>
        </p:nvSpPr>
        <p:spPr>
          <a:xfrm>
            <a:off x="1133819" y="3875588"/>
            <a:ext cx="2001200" cy="496586"/>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Day 0-2: Triage</a:t>
            </a:r>
            <a:endParaRPr lang="en-GB" sz="1350" dirty="0">
              <a:solidFill>
                <a:prstClr val="black"/>
              </a:solidFill>
              <a:latin typeface="Aptos" panose="02110004020202020204"/>
            </a:endParaRPr>
          </a:p>
        </p:txBody>
      </p:sp>
      <p:sp>
        <p:nvSpPr>
          <p:cNvPr id="60" name="Rectangle 59">
            <a:extLst>
              <a:ext uri="{FF2B5EF4-FFF2-40B4-BE49-F238E27FC236}">
                <a16:creationId xmlns:a16="http://schemas.microsoft.com/office/drawing/2014/main" id="{8E11ADE2-65AB-D8E8-01B4-3EA6D1B9E95E}"/>
              </a:ext>
            </a:extLst>
          </p:cNvPr>
          <p:cNvSpPr/>
          <p:nvPr/>
        </p:nvSpPr>
        <p:spPr>
          <a:xfrm>
            <a:off x="4676882" y="3890744"/>
            <a:ext cx="4172540" cy="496586"/>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By Day 10: OPA/Primary Diagnostics</a:t>
            </a:r>
            <a:endParaRPr lang="en-GB" sz="1350" dirty="0">
              <a:solidFill>
                <a:prstClr val="black"/>
              </a:solidFill>
              <a:latin typeface="Aptos" panose="02110004020202020204"/>
            </a:endParaRPr>
          </a:p>
        </p:txBody>
      </p:sp>
      <p:sp>
        <p:nvSpPr>
          <p:cNvPr id="1044" name="Rectangle 1043">
            <a:extLst>
              <a:ext uri="{FF2B5EF4-FFF2-40B4-BE49-F238E27FC236}">
                <a16:creationId xmlns:a16="http://schemas.microsoft.com/office/drawing/2014/main" id="{19562E1F-23BD-32E3-2B34-C49BF6BCE2DE}"/>
              </a:ext>
            </a:extLst>
          </p:cNvPr>
          <p:cNvSpPr/>
          <p:nvPr/>
        </p:nvSpPr>
        <p:spPr>
          <a:xfrm>
            <a:off x="14326609" y="3889868"/>
            <a:ext cx="2366120" cy="496586"/>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Before Day 25: MDT</a:t>
            </a:r>
            <a:endParaRPr lang="en-GB" sz="1350" dirty="0">
              <a:solidFill>
                <a:prstClr val="black"/>
              </a:solidFill>
              <a:latin typeface="Aptos" panose="02110004020202020204"/>
            </a:endParaRPr>
          </a:p>
        </p:txBody>
      </p:sp>
      <p:sp>
        <p:nvSpPr>
          <p:cNvPr id="1049" name="Rectangle 1048">
            <a:extLst>
              <a:ext uri="{FF2B5EF4-FFF2-40B4-BE49-F238E27FC236}">
                <a16:creationId xmlns:a16="http://schemas.microsoft.com/office/drawing/2014/main" id="{7C7F33E0-A304-9BBD-4925-2D469AC9D0BF}"/>
              </a:ext>
            </a:extLst>
          </p:cNvPr>
          <p:cNvSpPr/>
          <p:nvPr/>
        </p:nvSpPr>
        <p:spPr>
          <a:xfrm>
            <a:off x="14868135" y="6162446"/>
            <a:ext cx="2363280" cy="52429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Day 25 OPA (booked Pre MDT) F2F</a:t>
            </a:r>
            <a:endParaRPr lang="en-GB" sz="1350" dirty="0">
              <a:solidFill>
                <a:prstClr val="black"/>
              </a:solidFill>
              <a:latin typeface="Aptos" panose="02110004020202020204"/>
            </a:endParaRPr>
          </a:p>
        </p:txBody>
      </p:sp>
      <p:sp>
        <p:nvSpPr>
          <p:cNvPr id="59" name="Rectangle 58">
            <a:extLst>
              <a:ext uri="{FF2B5EF4-FFF2-40B4-BE49-F238E27FC236}">
                <a16:creationId xmlns:a16="http://schemas.microsoft.com/office/drawing/2014/main" id="{759D0ACB-834A-EAF0-4821-C3298EC1C273}"/>
              </a:ext>
            </a:extLst>
          </p:cNvPr>
          <p:cNvSpPr/>
          <p:nvPr/>
        </p:nvSpPr>
        <p:spPr>
          <a:xfrm>
            <a:off x="9872330" y="3886631"/>
            <a:ext cx="3087068" cy="496586"/>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Day 10-20: Secondary diagnostics</a:t>
            </a:r>
            <a:endParaRPr lang="en-GB" sz="1350" dirty="0">
              <a:solidFill>
                <a:prstClr val="black"/>
              </a:solidFill>
              <a:latin typeface="Aptos" panose="02110004020202020204"/>
            </a:endParaRPr>
          </a:p>
        </p:txBody>
      </p:sp>
      <p:sp>
        <p:nvSpPr>
          <p:cNvPr id="5" name="TextBox 4">
            <a:extLst>
              <a:ext uri="{FF2B5EF4-FFF2-40B4-BE49-F238E27FC236}">
                <a16:creationId xmlns:a16="http://schemas.microsoft.com/office/drawing/2014/main" id="{B8F01DE4-3121-B24B-B5AE-0D10B412030A}"/>
              </a:ext>
            </a:extLst>
          </p:cNvPr>
          <p:cNvSpPr txBox="1"/>
          <p:nvPr/>
        </p:nvSpPr>
        <p:spPr>
          <a:xfrm>
            <a:off x="14868137" y="8048429"/>
            <a:ext cx="3139428" cy="2031325"/>
          </a:xfrm>
          <a:prstGeom prst="rect">
            <a:avLst/>
          </a:prstGeom>
          <a:noFill/>
          <a:ln>
            <a:solidFill>
              <a:srgbClr val="002060"/>
            </a:solidFill>
          </a:ln>
        </p:spPr>
        <p:txBody>
          <a:bodyPr wrap="square" rtlCol="0">
            <a:spAutoFit/>
          </a:bodyPr>
          <a:lstStyle/>
          <a:p>
            <a:pPr algn="ctr" defTabSz="1371600">
              <a:defRPr/>
            </a:pPr>
            <a:r>
              <a:rPr lang="en-GB" sz="2100" b="1" dirty="0">
                <a:solidFill>
                  <a:srgbClr val="14BDEF"/>
                </a:solidFill>
                <a:latin typeface="Arial" panose="020B0604020202020204" pitchFamily="34" charset="0"/>
                <a:cs typeface="Arial" panose="020B0604020202020204" pitchFamily="34" charset="0"/>
              </a:rPr>
              <a:t>Workforce</a:t>
            </a:r>
          </a:p>
          <a:p>
            <a:pPr algn="ctr" defTabSz="1371600">
              <a:defRPr/>
            </a:pPr>
            <a:r>
              <a:rPr lang="en-GB" sz="2100" b="1" dirty="0">
                <a:solidFill>
                  <a:srgbClr val="62BA46"/>
                </a:solidFill>
                <a:latin typeface="Arial" panose="020B0604020202020204" pitchFamily="34" charset="0"/>
                <a:cs typeface="Arial" panose="020B0604020202020204" pitchFamily="34" charset="0"/>
              </a:rPr>
              <a:t>Protocolisation</a:t>
            </a:r>
          </a:p>
          <a:p>
            <a:pPr algn="ctr" defTabSz="1371600">
              <a:defRPr/>
            </a:pPr>
            <a:r>
              <a:rPr lang="en-GB" sz="2100" b="1" dirty="0">
                <a:solidFill>
                  <a:srgbClr val="002060"/>
                </a:solidFill>
                <a:latin typeface="Arial" panose="020B0604020202020204" pitchFamily="34" charset="0"/>
                <a:cs typeface="Arial" panose="020B0604020202020204" pitchFamily="34" charset="0"/>
              </a:rPr>
              <a:t>Monitoring</a:t>
            </a:r>
          </a:p>
          <a:p>
            <a:pPr algn="ctr" defTabSz="1371600">
              <a:defRPr/>
            </a:pPr>
            <a:r>
              <a:rPr lang="en-GB" sz="2100" b="1" dirty="0">
                <a:solidFill>
                  <a:srgbClr val="9C228E"/>
                </a:solidFill>
                <a:latin typeface="Arial" panose="020B0604020202020204" pitchFamily="34" charset="0"/>
                <a:cs typeface="Arial" panose="020B0604020202020204" pitchFamily="34" charset="0"/>
              </a:rPr>
              <a:t>Triage</a:t>
            </a:r>
          </a:p>
          <a:p>
            <a:pPr algn="ctr" defTabSz="1371600">
              <a:defRPr/>
            </a:pPr>
            <a:r>
              <a:rPr lang="en-GB" sz="2100" b="1" dirty="0">
                <a:solidFill>
                  <a:srgbClr val="F6911E"/>
                </a:solidFill>
                <a:latin typeface="Arial" panose="020B0604020202020204" pitchFamily="34" charset="0"/>
                <a:cs typeface="Arial" panose="020B0604020202020204" pitchFamily="34" charset="0"/>
              </a:rPr>
              <a:t>Process</a:t>
            </a:r>
          </a:p>
          <a:p>
            <a:pPr algn="ctr" defTabSz="1371600">
              <a:defRPr/>
            </a:pPr>
            <a:r>
              <a:rPr lang="en-GB" sz="2100" b="1" dirty="0">
                <a:solidFill>
                  <a:prstClr val="black"/>
                </a:solidFill>
                <a:latin typeface="Arial" panose="020B0604020202020204" pitchFamily="34" charset="0"/>
                <a:cs typeface="Arial" panose="020B0604020202020204" pitchFamily="34" charset="0"/>
              </a:rPr>
              <a:t>No FILL NHSE BPTP</a:t>
            </a:r>
          </a:p>
        </p:txBody>
      </p:sp>
      <p:sp>
        <p:nvSpPr>
          <p:cNvPr id="31" name="Rectangle: Rounded Corners 30">
            <a:extLst>
              <a:ext uri="{FF2B5EF4-FFF2-40B4-BE49-F238E27FC236}">
                <a16:creationId xmlns:a16="http://schemas.microsoft.com/office/drawing/2014/main" id="{B1405F70-D8C5-2FF9-3361-C32A8F184FEC}"/>
              </a:ext>
            </a:extLst>
          </p:cNvPr>
          <p:cNvSpPr/>
          <p:nvPr/>
        </p:nvSpPr>
        <p:spPr>
          <a:xfrm>
            <a:off x="1159265" y="4475996"/>
            <a:ext cx="1900803" cy="59108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Digital triage STT / daily CNS triage / book next step on same day </a:t>
            </a:r>
          </a:p>
        </p:txBody>
      </p:sp>
      <p:sp>
        <p:nvSpPr>
          <p:cNvPr id="32" name="Rectangle: Rounded Corners 31">
            <a:extLst>
              <a:ext uri="{FF2B5EF4-FFF2-40B4-BE49-F238E27FC236}">
                <a16:creationId xmlns:a16="http://schemas.microsoft.com/office/drawing/2014/main" id="{DCC53584-CE39-B965-122A-5321789EF374}"/>
              </a:ext>
            </a:extLst>
          </p:cNvPr>
          <p:cNvSpPr/>
          <p:nvPr/>
        </p:nvSpPr>
        <p:spPr>
          <a:xfrm>
            <a:off x="63961" y="5067086"/>
            <a:ext cx="900686" cy="832311"/>
          </a:xfrm>
          <a:prstGeom prst="roundRect">
            <a:avLst/>
          </a:prstGeom>
          <a:solidFill>
            <a:schemeClr val="accent5">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lIns="137160" tIns="68580" rIns="137160" bIns="68580" rtlCol="0" anchor="ctr"/>
          <a:lstStyle/>
          <a:p>
            <a:pPr algn="ctr" defTabSz="685800">
              <a:defRPr/>
            </a:pPr>
            <a:r>
              <a:rPr lang="en-GB" sz="1200" dirty="0">
                <a:solidFill>
                  <a:prstClr val="white"/>
                </a:solidFill>
                <a:latin typeface="Arial"/>
                <a:cs typeface="Arial"/>
              </a:rPr>
              <a:t>A&amp;G / A&amp;R optimisation</a:t>
            </a:r>
            <a:endParaRPr lang="en-GB" sz="1200" dirty="0">
              <a:solidFill>
                <a:prstClr val="white"/>
              </a:solidFill>
              <a:latin typeface="Arial" panose="020B0604020202020204" pitchFamily="34" charset="0"/>
              <a:cs typeface="Arial" panose="020B0604020202020204" pitchFamily="34" charset="0"/>
            </a:endParaRPr>
          </a:p>
        </p:txBody>
      </p:sp>
      <p:sp>
        <p:nvSpPr>
          <p:cNvPr id="44" name="Rectangle: Rounded Corners 43">
            <a:extLst>
              <a:ext uri="{FF2B5EF4-FFF2-40B4-BE49-F238E27FC236}">
                <a16:creationId xmlns:a16="http://schemas.microsoft.com/office/drawing/2014/main" id="{78FA25B1-3706-983E-00A3-0F4799E00E33}"/>
              </a:ext>
            </a:extLst>
          </p:cNvPr>
          <p:cNvSpPr/>
          <p:nvPr/>
        </p:nvSpPr>
        <p:spPr>
          <a:xfrm>
            <a:off x="2286880" y="6858789"/>
            <a:ext cx="2974583" cy="469284"/>
          </a:xfrm>
          <a:prstGeom prst="roundRect">
            <a:avLst/>
          </a:prstGeom>
          <a:solidFill>
            <a:srgbClr val="00206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Regular STT utilisation monitoring</a:t>
            </a:r>
          </a:p>
        </p:txBody>
      </p:sp>
      <p:sp>
        <p:nvSpPr>
          <p:cNvPr id="45" name="Rectangle: Rounded Corners 44">
            <a:extLst>
              <a:ext uri="{FF2B5EF4-FFF2-40B4-BE49-F238E27FC236}">
                <a16:creationId xmlns:a16="http://schemas.microsoft.com/office/drawing/2014/main" id="{FF4D87BF-A1F2-33DC-AAB0-38ED9AFEBE8F}"/>
              </a:ext>
            </a:extLst>
          </p:cNvPr>
          <p:cNvSpPr/>
          <p:nvPr/>
        </p:nvSpPr>
        <p:spPr>
          <a:xfrm>
            <a:off x="9999931" y="5648739"/>
            <a:ext cx="2802182" cy="33633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Digital pathology reporting</a:t>
            </a:r>
          </a:p>
        </p:txBody>
      </p:sp>
      <p:sp>
        <p:nvSpPr>
          <p:cNvPr id="50" name="Rectangle: Rounded Corners 49">
            <a:extLst>
              <a:ext uri="{FF2B5EF4-FFF2-40B4-BE49-F238E27FC236}">
                <a16:creationId xmlns:a16="http://schemas.microsoft.com/office/drawing/2014/main" id="{7E4DBA6F-25EE-2705-2B79-EECCC2F7C365}"/>
              </a:ext>
            </a:extLst>
          </p:cNvPr>
          <p:cNvSpPr/>
          <p:nvPr/>
        </p:nvSpPr>
        <p:spPr>
          <a:xfrm>
            <a:off x="10400733" y="4490667"/>
            <a:ext cx="2315145" cy="469284"/>
          </a:xfrm>
          <a:prstGeom prst="roundRect">
            <a:avLst/>
          </a:prstGeom>
          <a:solidFill>
            <a:srgbClr val="00B0F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Medical &amp; Non- medical / HCP LATP</a:t>
            </a:r>
          </a:p>
        </p:txBody>
      </p:sp>
      <p:sp>
        <p:nvSpPr>
          <p:cNvPr id="51" name="Rectangle: Rounded Corners 50">
            <a:extLst>
              <a:ext uri="{FF2B5EF4-FFF2-40B4-BE49-F238E27FC236}">
                <a16:creationId xmlns:a16="http://schemas.microsoft.com/office/drawing/2014/main" id="{902A2B8A-3FDF-66E5-1A93-17E100D34C85}"/>
              </a:ext>
            </a:extLst>
          </p:cNvPr>
          <p:cNvSpPr/>
          <p:nvPr/>
        </p:nvSpPr>
        <p:spPr>
          <a:xfrm>
            <a:off x="1252487" y="8849766"/>
            <a:ext cx="13423632" cy="469284"/>
          </a:xfrm>
          <a:prstGeom prst="roundRect">
            <a:avLst/>
          </a:prstGeom>
          <a:solidFill>
            <a:srgbClr val="00206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Live pathway milestone demand capacity / wait times tracking and agile response downstream</a:t>
            </a:r>
          </a:p>
        </p:txBody>
      </p:sp>
      <p:sp>
        <p:nvSpPr>
          <p:cNvPr id="52" name="Rectangle: Rounded Corners 51">
            <a:extLst>
              <a:ext uri="{FF2B5EF4-FFF2-40B4-BE49-F238E27FC236}">
                <a16:creationId xmlns:a16="http://schemas.microsoft.com/office/drawing/2014/main" id="{47476210-4A5C-26C3-75A8-03398E51B825}"/>
              </a:ext>
            </a:extLst>
          </p:cNvPr>
          <p:cNvSpPr/>
          <p:nvPr/>
        </p:nvSpPr>
        <p:spPr>
          <a:xfrm>
            <a:off x="1252488" y="9400544"/>
            <a:ext cx="13423632" cy="46928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Identify and escalation process for at risk milestones</a:t>
            </a:r>
          </a:p>
        </p:txBody>
      </p:sp>
      <p:sp>
        <p:nvSpPr>
          <p:cNvPr id="53" name="Rectangle: Rounded Corners 52">
            <a:extLst>
              <a:ext uri="{FF2B5EF4-FFF2-40B4-BE49-F238E27FC236}">
                <a16:creationId xmlns:a16="http://schemas.microsoft.com/office/drawing/2014/main" id="{031511CC-9B2E-F0BE-2FFE-0BF835189833}"/>
              </a:ext>
            </a:extLst>
          </p:cNvPr>
          <p:cNvSpPr/>
          <p:nvPr/>
        </p:nvSpPr>
        <p:spPr>
          <a:xfrm>
            <a:off x="11171558" y="7136732"/>
            <a:ext cx="2907468" cy="395786"/>
          </a:xfrm>
          <a:prstGeom prst="roundRect">
            <a:avLst/>
          </a:prstGeom>
          <a:solidFill>
            <a:srgbClr val="00B0F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Pathology tracking for MDT readiness </a:t>
            </a:r>
          </a:p>
        </p:txBody>
      </p:sp>
      <p:sp>
        <p:nvSpPr>
          <p:cNvPr id="54" name="Rectangle: Rounded Corners 53">
            <a:extLst>
              <a:ext uri="{FF2B5EF4-FFF2-40B4-BE49-F238E27FC236}">
                <a16:creationId xmlns:a16="http://schemas.microsoft.com/office/drawing/2014/main" id="{38A09D52-3B77-99BA-173D-E3490D770E30}"/>
              </a:ext>
            </a:extLst>
          </p:cNvPr>
          <p:cNvSpPr/>
          <p:nvPr/>
        </p:nvSpPr>
        <p:spPr>
          <a:xfrm>
            <a:off x="7315354" y="7231319"/>
            <a:ext cx="3543680" cy="390063"/>
          </a:xfrm>
          <a:prstGeom prst="roundRect">
            <a:avLst/>
          </a:prstGeom>
          <a:solidFill>
            <a:schemeClr val="accent6">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Non-medical clinic templates standardised</a:t>
            </a:r>
          </a:p>
        </p:txBody>
      </p:sp>
      <p:sp>
        <p:nvSpPr>
          <p:cNvPr id="55" name="Rectangle: Rounded Corners 54">
            <a:extLst>
              <a:ext uri="{FF2B5EF4-FFF2-40B4-BE49-F238E27FC236}">
                <a16:creationId xmlns:a16="http://schemas.microsoft.com/office/drawing/2014/main" id="{00A5D775-F662-0892-C20E-0ACF29237883}"/>
              </a:ext>
            </a:extLst>
          </p:cNvPr>
          <p:cNvSpPr/>
          <p:nvPr/>
        </p:nvSpPr>
        <p:spPr>
          <a:xfrm>
            <a:off x="1337827" y="6231333"/>
            <a:ext cx="4590596" cy="40689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Frail patient pathway – 1</a:t>
            </a:r>
            <a:r>
              <a:rPr lang="en-GB" sz="1200" baseline="30000" dirty="0">
                <a:solidFill>
                  <a:prstClr val="white"/>
                </a:solidFill>
                <a:latin typeface="Arial" panose="020B0604020202020204" pitchFamily="34" charset="0"/>
                <a:cs typeface="Arial" panose="020B0604020202020204" pitchFamily="34" charset="0"/>
              </a:rPr>
              <a:t>st</a:t>
            </a:r>
            <a:r>
              <a:rPr lang="en-GB" sz="1200" dirty="0">
                <a:solidFill>
                  <a:prstClr val="white"/>
                </a:solidFill>
                <a:latin typeface="Arial" panose="020B0604020202020204" pitchFamily="34" charset="0"/>
                <a:cs typeface="Arial" panose="020B0604020202020204" pitchFamily="34" charset="0"/>
              </a:rPr>
              <a:t> seen</a:t>
            </a:r>
          </a:p>
        </p:txBody>
      </p:sp>
      <p:sp>
        <p:nvSpPr>
          <p:cNvPr id="62" name="Rectangle: Rounded Corners 61">
            <a:extLst>
              <a:ext uri="{FF2B5EF4-FFF2-40B4-BE49-F238E27FC236}">
                <a16:creationId xmlns:a16="http://schemas.microsoft.com/office/drawing/2014/main" id="{BFD4352D-4D0E-A07B-8383-72964E1B38F7}"/>
              </a:ext>
            </a:extLst>
          </p:cNvPr>
          <p:cNvSpPr/>
          <p:nvPr/>
        </p:nvSpPr>
        <p:spPr>
          <a:xfrm>
            <a:off x="14868135" y="6760061"/>
            <a:ext cx="2569920" cy="546786"/>
          </a:xfrm>
          <a:prstGeom prst="roundRect">
            <a:avLst/>
          </a:prstGeom>
          <a:solidFill>
            <a:srgbClr val="00B0F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Same day HCP or nurse led BBN clinics</a:t>
            </a:r>
          </a:p>
        </p:txBody>
      </p:sp>
      <p:sp>
        <p:nvSpPr>
          <p:cNvPr id="63" name="Rectangle: Rounded Corners 62">
            <a:extLst>
              <a:ext uri="{FF2B5EF4-FFF2-40B4-BE49-F238E27FC236}">
                <a16:creationId xmlns:a16="http://schemas.microsoft.com/office/drawing/2014/main" id="{EEC83F4E-280E-A4D1-0A55-6294BC4DB87A}"/>
              </a:ext>
            </a:extLst>
          </p:cNvPr>
          <p:cNvSpPr/>
          <p:nvPr/>
        </p:nvSpPr>
        <p:spPr>
          <a:xfrm>
            <a:off x="14154154" y="4493468"/>
            <a:ext cx="2974583" cy="469284"/>
          </a:xfrm>
          <a:prstGeom prst="roundRect">
            <a:avLst/>
          </a:prstGeom>
          <a:solidFill>
            <a:schemeClr val="accent6">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Protocolised MDT Standards of Care</a:t>
            </a:r>
          </a:p>
        </p:txBody>
      </p:sp>
      <p:sp>
        <p:nvSpPr>
          <p:cNvPr id="1024" name="Rectangle: Rounded Corners 1023">
            <a:extLst>
              <a:ext uri="{FF2B5EF4-FFF2-40B4-BE49-F238E27FC236}">
                <a16:creationId xmlns:a16="http://schemas.microsoft.com/office/drawing/2014/main" id="{49A816E3-E294-EE5A-0260-E63CFCD1DCF0}"/>
              </a:ext>
            </a:extLst>
          </p:cNvPr>
          <p:cNvSpPr/>
          <p:nvPr/>
        </p:nvSpPr>
        <p:spPr>
          <a:xfrm>
            <a:off x="13242128" y="5067992"/>
            <a:ext cx="2168963" cy="462197"/>
          </a:xfrm>
          <a:prstGeom prst="roundRect">
            <a:avLst/>
          </a:prstGeom>
          <a:solidFill>
            <a:srgbClr val="00B0F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Job planned and digitally enabled MDT triage</a:t>
            </a:r>
          </a:p>
        </p:txBody>
      </p:sp>
      <p:sp>
        <p:nvSpPr>
          <p:cNvPr id="1025" name="Rectangle: Rounded Corners 1024">
            <a:extLst>
              <a:ext uri="{FF2B5EF4-FFF2-40B4-BE49-F238E27FC236}">
                <a16:creationId xmlns:a16="http://schemas.microsoft.com/office/drawing/2014/main" id="{545EF521-86C1-2218-B4E3-D000CC9FE2E8}"/>
              </a:ext>
            </a:extLst>
          </p:cNvPr>
          <p:cNvSpPr/>
          <p:nvPr/>
        </p:nvSpPr>
        <p:spPr>
          <a:xfrm>
            <a:off x="1252487" y="8288821"/>
            <a:ext cx="13423631" cy="46978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Digitally enabled administrative processes </a:t>
            </a:r>
          </a:p>
        </p:txBody>
      </p:sp>
      <p:sp>
        <p:nvSpPr>
          <p:cNvPr id="1026" name="Rectangle: Rounded Corners 1025">
            <a:extLst>
              <a:ext uri="{FF2B5EF4-FFF2-40B4-BE49-F238E27FC236}">
                <a16:creationId xmlns:a16="http://schemas.microsoft.com/office/drawing/2014/main" id="{479D807C-BAC9-5237-EFD7-7BA993813276}"/>
              </a:ext>
            </a:extLst>
          </p:cNvPr>
          <p:cNvSpPr/>
          <p:nvPr/>
        </p:nvSpPr>
        <p:spPr>
          <a:xfrm>
            <a:off x="8399" y="6215071"/>
            <a:ext cx="900686" cy="1025276"/>
          </a:xfrm>
          <a:prstGeom prst="roundRect">
            <a:avLst/>
          </a:prstGeom>
          <a:solidFill>
            <a:srgbClr val="00B0F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Rockwood score completeness</a:t>
            </a:r>
          </a:p>
        </p:txBody>
      </p:sp>
      <p:sp>
        <p:nvSpPr>
          <p:cNvPr id="1027" name="Rectangle: Rounded Corners 1026">
            <a:extLst>
              <a:ext uri="{FF2B5EF4-FFF2-40B4-BE49-F238E27FC236}">
                <a16:creationId xmlns:a16="http://schemas.microsoft.com/office/drawing/2014/main" id="{C86724FE-4440-1DAD-BEAC-B0724988A7D9}"/>
              </a:ext>
            </a:extLst>
          </p:cNvPr>
          <p:cNvSpPr/>
          <p:nvPr/>
        </p:nvSpPr>
        <p:spPr>
          <a:xfrm>
            <a:off x="14925919" y="7399670"/>
            <a:ext cx="2477027" cy="4434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Same week surgical / oncological OPA</a:t>
            </a:r>
          </a:p>
        </p:txBody>
      </p:sp>
      <p:sp>
        <p:nvSpPr>
          <p:cNvPr id="1029" name="TextBox 1028">
            <a:extLst>
              <a:ext uri="{FF2B5EF4-FFF2-40B4-BE49-F238E27FC236}">
                <a16:creationId xmlns:a16="http://schemas.microsoft.com/office/drawing/2014/main" id="{2D1B8916-7C0D-3871-F5CB-94CF266CDD1C}"/>
              </a:ext>
            </a:extLst>
          </p:cNvPr>
          <p:cNvSpPr txBox="1"/>
          <p:nvPr/>
        </p:nvSpPr>
        <p:spPr>
          <a:xfrm>
            <a:off x="13504985" y="1358096"/>
            <a:ext cx="4622726" cy="1246495"/>
          </a:xfrm>
          <a:prstGeom prst="rect">
            <a:avLst/>
          </a:prstGeom>
          <a:noFill/>
        </p:spPr>
        <p:txBody>
          <a:bodyPr wrap="square" rtlCol="0">
            <a:spAutoFit/>
          </a:bodyPr>
          <a:lstStyle/>
          <a:p>
            <a:pPr defTabSz="685800">
              <a:defRPr/>
            </a:pPr>
            <a:r>
              <a:rPr lang="en-GB" sz="1500" dirty="0">
                <a:solidFill>
                  <a:prstClr val="black"/>
                </a:solidFill>
                <a:latin typeface="Arial" panose="020B0604020202020204" pitchFamily="34" charset="0"/>
                <a:cs typeface="Arial" panose="020B0604020202020204" pitchFamily="34" charset="0"/>
              </a:rPr>
              <a:t>* Incorporates NHSE BPTP, national 25/26 10-day turnaround target for diagnostic steps and sits alongside clinical decision-making protocols as an overview of the key components needed to develop effective pathways</a:t>
            </a:r>
          </a:p>
        </p:txBody>
      </p:sp>
      <p:sp>
        <p:nvSpPr>
          <p:cNvPr id="2" name="Rectangle: Rounded Corners 1">
            <a:extLst>
              <a:ext uri="{FF2B5EF4-FFF2-40B4-BE49-F238E27FC236}">
                <a16:creationId xmlns:a16="http://schemas.microsoft.com/office/drawing/2014/main" id="{73EEE6C5-DCC4-DD83-1F1F-8D88D2BA0302}"/>
              </a:ext>
            </a:extLst>
          </p:cNvPr>
          <p:cNvSpPr/>
          <p:nvPr/>
        </p:nvSpPr>
        <p:spPr>
          <a:xfrm>
            <a:off x="10515758" y="6303097"/>
            <a:ext cx="2278523" cy="62311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Refer to MDT and post MDT OPA at biopsy</a:t>
            </a:r>
          </a:p>
        </p:txBody>
      </p:sp>
      <p:sp>
        <p:nvSpPr>
          <p:cNvPr id="4" name="Rectangle: Rounded Corners 3">
            <a:extLst>
              <a:ext uri="{FF2B5EF4-FFF2-40B4-BE49-F238E27FC236}">
                <a16:creationId xmlns:a16="http://schemas.microsoft.com/office/drawing/2014/main" id="{A7D5465A-8BFA-6424-D632-0B067561283C}"/>
              </a:ext>
            </a:extLst>
          </p:cNvPr>
          <p:cNvSpPr/>
          <p:nvPr/>
        </p:nvSpPr>
        <p:spPr>
          <a:xfrm>
            <a:off x="4162268" y="5209646"/>
            <a:ext cx="2009375" cy="753350"/>
          </a:xfrm>
          <a:prstGeom prst="roundRect">
            <a:avLst/>
          </a:prstGeom>
          <a:solidFill>
            <a:schemeClr val="accent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200" dirty="0">
                <a:solidFill>
                  <a:prstClr val="white">
                    <a:lumMod val="95000"/>
                  </a:prstClr>
                </a:solidFill>
                <a:latin typeface="Arial" panose="020B0604020202020204" pitchFamily="34" charset="0"/>
                <a:cs typeface="Arial" panose="020B0604020202020204" pitchFamily="34" charset="0"/>
              </a:rPr>
              <a:t>Same day MRI and LATP booking</a:t>
            </a:r>
          </a:p>
        </p:txBody>
      </p:sp>
      <p:sp>
        <p:nvSpPr>
          <p:cNvPr id="7" name="Rectangle: Rounded Corners 6">
            <a:extLst>
              <a:ext uri="{FF2B5EF4-FFF2-40B4-BE49-F238E27FC236}">
                <a16:creationId xmlns:a16="http://schemas.microsoft.com/office/drawing/2014/main" id="{FC0FE5E2-E4EF-C7DE-08A8-1D9647A0A359}"/>
              </a:ext>
            </a:extLst>
          </p:cNvPr>
          <p:cNvSpPr/>
          <p:nvPr/>
        </p:nvSpPr>
        <p:spPr>
          <a:xfrm>
            <a:off x="6477010" y="5214760"/>
            <a:ext cx="1896131" cy="748235"/>
          </a:xfrm>
          <a:prstGeom prst="roundRect">
            <a:avLst/>
          </a:prstGeom>
          <a:solidFill>
            <a:schemeClr val="accent6">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Standardised benign communications</a:t>
            </a:r>
          </a:p>
        </p:txBody>
      </p:sp>
      <p:sp>
        <p:nvSpPr>
          <p:cNvPr id="9" name="Rectangle: Rounded Corners 8">
            <a:extLst>
              <a:ext uri="{FF2B5EF4-FFF2-40B4-BE49-F238E27FC236}">
                <a16:creationId xmlns:a16="http://schemas.microsoft.com/office/drawing/2014/main" id="{D68690C5-09B1-1659-05A6-10A2F3E340F2}"/>
              </a:ext>
            </a:extLst>
          </p:cNvPr>
          <p:cNvSpPr/>
          <p:nvPr/>
        </p:nvSpPr>
        <p:spPr>
          <a:xfrm>
            <a:off x="5484665" y="4546340"/>
            <a:ext cx="2216301" cy="39653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Ai enabled </a:t>
            </a:r>
            <a:r>
              <a:rPr lang="en-GB" sz="1200" dirty="0" err="1">
                <a:solidFill>
                  <a:prstClr val="white"/>
                </a:solidFill>
                <a:latin typeface="Arial" panose="020B0604020202020204" pitchFamily="34" charset="0"/>
                <a:cs typeface="Arial" panose="020B0604020202020204" pitchFamily="34" charset="0"/>
              </a:rPr>
              <a:t>mpMRI</a:t>
            </a:r>
            <a:r>
              <a:rPr lang="en-GB" sz="1200" dirty="0">
                <a:solidFill>
                  <a:prstClr val="white"/>
                </a:solidFill>
                <a:latin typeface="Arial" panose="020B0604020202020204" pitchFamily="34" charset="0"/>
                <a:cs typeface="Arial" panose="020B0604020202020204" pitchFamily="34" charset="0"/>
              </a:rPr>
              <a:t> and network reporting</a:t>
            </a:r>
          </a:p>
        </p:txBody>
      </p:sp>
      <p:sp>
        <p:nvSpPr>
          <p:cNvPr id="10" name="Rectangle: Rounded Corners 9">
            <a:extLst>
              <a:ext uri="{FF2B5EF4-FFF2-40B4-BE49-F238E27FC236}">
                <a16:creationId xmlns:a16="http://schemas.microsoft.com/office/drawing/2014/main" id="{7397D88C-9EEE-1EAC-B6A3-ADD8454760C6}"/>
              </a:ext>
            </a:extLst>
          </p:cNvPr>
          <p:cNvSpPr/>
          <p:nvPr/>
        </p:nvSpPr>
        <p:spPr>
          <a:xfrm>
            <a:off x="7929621" y="4549427"/>
            <a:ext cx="2315145" cy="395786"/>
          </a:xfrm>
          <a:prstGeom prst="roundRect">
            <a:avLst/>
          </a:prstGeom>
          <a:solidFill>
            <a:schemeClr val="accent6">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b="1" dirty="0">
                <a:solidFill>
                  <a:prstClr val="white"/>
                </a:solidFill>
                <a:latin typeface="Arial" panose="020B0604020202020204" pitchFamily="34" charset="0"/>
                <a:cs typeface="Arial" panose="020B0604020202020204" pitchFamily="34" charset="0"/>
              </a:rPr>
              <a:t>SWAG biopsy protocol</a:t>
            </a:r>
          </a:p>
        </p:txBody>
      </p:sp>
      <p:sp>
        <p:nvSpPr>
          <p:cNvPr id="11" name="Rectangle: Rounded Corners 10">
            <a:extLst>
              <a:ext uri="{FF2B5EF4-FFF2-40B4-BE49-F238E27FC236}">
                <a16:creationId xmlns:a16="http://schemas.microsoft.com/office/drawing/2014/main" id="{F2958B9B-05B0-0848-A7B6-7DE7791EDAAE}"/>
              </a:ext>
            </a:extLst>
          </p:cNvPr>
          <p:cNvSpPr/>
          <p:nvPr/>
        </p:nvSpPr>
        <p:spPr>
          <a:xfrm>
            <a:off x="9951370" y="5082634"/>
            <a:ext cx="2974583" cy="443423"/>
          </a:xfrm>
          <a:prstGeom prst="roundRect">
            <a:avLst/>
          </a:prstGeom>
          <a:solidFill>
            <a:schemeClr val="accent6">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b="1" dirty="0">
                <a:solidFill>
                  <a:prstClr val="white"/>
                </a:solidFill>
                <a:latin typeface="Arial" panose="020B0604020202020204" pitchFamily="34" charset="0"/>
                <a:cs typeface="Arial" panose="020B0604020202020204" pitchFamily="34" charset="0"/>
              </a:rPr>
              <a:t>SWAG best practice pathology processes</a:t>
            </a:r>
            <a:endParaRPr lang="en-GB" sz="1200" dirty="0">
              <a:solidFill>
                <a:prstClr val="white"/>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DCC8599E-0A9E-245B-3092-361DCA736076}"/>
              </a:ext>
            </a:extLst>
          </p:cNvPr>
          <p:cNvSpPr/>
          <p:nvPr/>
        </p:nvSpPr>
        <p:spPr>
          <a:xfrm>
            <a:off x="1278626" y="7850537"/>
            <a:ext cx="13397492" cy="395786"/>
          </a:xfrm>
          <a:prstGeom prst="roundRect">
            <a:avLst/>
          </a:prstGeom>
          <a:solidFill>
            <a:srgbClr val="00B0F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Navigator supports patient through the pathway, ensures milestone completion and supports benign communications</a:t>
            </a:r>
          </a:p>
        </p:txBody>
      </p:sp>
      <p:sp>
        <p:nvSpPr>
          <p:cNvPr id="15" name="Rectangle: Rounded Corners 14">
            <a:extLst>
              <a:ext uri="{FF2B5EF4-FFF2-40B4-BE49-F238E27FC236}">
                <a16:creationId xmlns:a16="http://schemas.microsoft.com/office/drawing/2014/main" id="{E3642DF3-07DD-F888-EF2C-55561C65B5C4}"/>
              </a:ext>
            </a:extLst>
          </p:cNvPr>
          <p:cNvSpPr/>
          <p:nvPr/>
        </p:nvSpPr>
        <p:spPr>
          <a:xfrm>
            <a:off x="13242128" y="5599582"/>
            <a:ext cx="2363280" cy="453071"/>
          </a:xfrm>
          <a:prstGeom prst="roundRect">
            <a:avLst/>
          </a:prstGeom>
          <a:solidFill>
            <a:srgbClr val="92D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b="1" dirty="0">
                <a:solidFill>
                  <a:prstClr val="white"/>
                </a:solidFill>
                <a:latin typeface="Arial" panose="020B0604020202020204" pitchFamily="34" charset="0"/>
                <a:cs typeface="Arial" panose="020B0604020202020204" pitchFamily="34" charset="0"/>
              </a:rPr>
              <a:t>Standardised SWAG staging pathway</a:t>
            </a:r>
          </a:p>
        </p:txBody>
      </p:sp>
      <p:sp>
        <p:nvSpPr>
          <p:cNvPr id="17" name="Rectangle: Rounded Corners 16">
            <a:extLst>
              <a:ext uri="{FF2B5EF4-FFF2-40B4-BE49-F238E27FC236}">
                <a16:creationId xmlns:a16="http://schemas.microsoft.com/office/drawing/2014/main" id="{46A3C574-4995-762A-2F4A-8471E8410CDC}"/>
              </a:ext>
            </a:extLst>
          </p:cNvPr>
          <p:cNvSpPr/>
          <p:nvPr/>
        </p:nvSpPr>
        <p:spPr>
          <a:xfrm>
            <a:off x="15856332" y="5078066"/>
            <a:ext cx="1912617" cy="860573"/>
          </a:xfrm>
          <a:prstGeom prst="roundRect">
            <a:avLst/>
          </a:prstGeom>
          <a:solidFill>
            <a:schemeClr val="accent6">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Communication low or low to intermediate risk for active monitoring</a:t>
            </a:r>
          </a:p>
        </p:txBody>
      </p:sp>
      <p:sp>
        <p:nvSpPr>
          <p:cNvPr id="14" name="Rectangle 13">
            <a:extLst>
              <a:ext uri="{FF2B5EF4-FFF2-40B4-BE49-F238E27FC236}">
                <a16:creationId xmlns:a16="http://schemas.microsoft.com/office/drawing/2014/main" id="{DF7F6FEF-3C42-FD04-FD5B-3F5EB4115C53}"/>
              </a:ext>
            </a:extLst>
          </p:cNvPr>
          <p:cNvSpPr/>
          <p:nvPr/>
        </p:nvSpPr>
        <p:spPr>
          <a:xfrm>
            <a:off x="1133818" y="3462602"/>
            <a:ext cx="2001200" cy="3393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NHSE BPTP item 2&amp;3 </a:t>
            </a:r>
            <a:endParaRPr lang="en-GB" sz="1350" dirty="0">
              <a:solidFill>
                <a:prstClr val="black"/>
              </a:solidFill>
              <a:latin typeface="Aptos" panose="02110004020202020204"/>
            </a:endParaRPr>
          </a:p>
        </p:txBody>
      </p:sp>
      <p:sp>
        <p:nvSpPr>
          <p:cNvPr id="19" name="Rectangle 18">
            <a:extLst>
              <a:ext uri="{FF2B5EF4-FFF2-40B4-BE49-F238E27FC236}">
                <a16:creationId xmlns:a16="http://schemas.microsoft.com/office/drawing/2014/main" id="{ADBC91E4-115D-7698-BB58-29201756F482}"/>
              </a:ext>
            </a:extLst>
          </p:cNvPr>
          <p:cNvSpPr/>
          <p:nvPr/>
        </p:nvSpPr>
        <p:spPr>
          <a:xfrm>
            <a:off x="5928422" y="3481188"/>
            <a:ext cx="2001200" cy="3393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NHSE BPTP ST mpMRI </a:t>
            </a:r>
            <a:endParaRPr lang="en-GB" sz="1350" dirty="0">
              <a:solidFill>
                <a:prstClr val="black"/>
              </a:solidFill>
              <a:latin typeface="Aptos" panose="02110004020202020204"/>
            </a:endParaRPr>
          </a:p>
        </p:txBody>
      </p:sp>
      <p:sp>
        <p:nvSpPr>
          <p:cNvPr id="20" name="Rectangle 19">
            <a:extLst>
              <a:ext uri="{FF2B5EF4-FFF2-40B4-BE49-F238E27FC236}">
                <a16:creationId xmlns:a16="http://schemas.microsoft.com/office/drawing/2014/main" id="{DEF4192D-EFF7-C347-8AFC-7D03A4DC5027}"/>
              </a:ext>
            </a:extLst>
          </p:cNvPr>
          <p:cNvSpPr/>
          <p:nvPr/>
        </p:nvSpPr>
        <p:spPr>
          <a:xfrm>
            <a:off x="9899489" y="3485324"/>
            <a:ext cx="2889077" cy="3553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NHSE BPTP item 8 reported LATP </a:t>
            </a:r>
            <a:endParaRPr lang="en-GB" sz="1350" dirty="0">
              <a:solidFill>
                <a:prstClr val="black"/>
              </a:solidFill>
              <a:latin typeface="Aptos" panose="02110004020202020204"/>
            </a:endParaRPr>
          </a:p>
        </p:txBody>
      </p:sp>
      <p:sp>
        <p:nvSpPr>
          <p:cNvPr id="21" name="Rectangle 20">
            <a:extLst>
              <a:ext uri="{FF2B5EF4-FFF2-40B4-BE49-F238E27FC236}">
                <a16:creationId xmlns:a16="http://schemas.microsoft.com/office/drawing/2014/main" id="{077B2085-D62A-4988-7FE7-486EB101F1E1}"/>
              </a:ext>
            </a:extLst>
          </p:cNvPr>
          <p:cNvSpPr/>
          <p:nvPr/>
        </p:nvSpPr>
        <p:spPr>
          <a:xfrm>
            <a:off x="14326609" y="3474819"/>
            <a:ext cx="2366120" cy="3222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NHSE BPTP item 10</a:t>
            </a:r>
            <a:endParaRPr lang="en-GB" sz="1350" dirty="0">
              <a:solidFill>
                <a:prstClr val="black"/>
              </a:solidFill>
              <a:latin typeface="Aptos" panose="02110004020202020204"/>
            </a:endParaRPr>
          </a:p>
        </p:txBody>
      </p:sp>
    </p:spTree>
    <p:extLst>
      <p:ext uri="{BB962C8B-B14F-4D97-AF65-F5344CB8AC3E}">
        <p14:creationId xmlns:p14="http://schemas.microsoft.com/office/powerpoint/2010/main" val="262379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CA11-EF68-8F00-2E2A-362A8809B6FE}"/>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6385FC8-F20A-EF8C-1275-0ED7715C3628}"/>
              </a:ext>
            </a:extLst>
          </p:cNvPr>
          <p:cNvGraphicFramePr/>
          <p:nvPr/>
        </p:nvGraphicFramePr>
        <p:xfrm>
          <a:off x="130313" y="2704476"/>
          <a:ext cx="17272632" cy="70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reeform 4">
            <a:extLst>
              <a:ext uri="{FF2B5EF4-FFF2-40B4-BE49-F238E27FC236}">
                <a16:creationId xmlns:a16="http://schemas.microsoft.com/office/drawing/2014/main" id="{CE925B7C-0557-76B7-F40E-D6EE2E224C05}"/>
              </a:ext>
            </a:extLst>
          </p:cNvPr>
          <p:cNvSpPr/>
          <p:nvPr/>
        </p:nvSpPr>
        <p:spPr>
          <a:xfrm>
            <a:off x="3617406" y="265849"/>
            <a:ext cx="9954771" cy="705896"/>
          </a:xfrm>
          <a:custGeom>
            <a:avLst/>
            <a:gdLst/>
            <a:ahLst/>
            <a:cxnLst/>
            <a:rect l="l" t="t" r="r" b="b"/>
            <a:pathLst>
              <a:path w="7817627" h="1416841">
                <a:moveTo>
                  <a:pt x="0" y="0"/>
                </a:moveTo>
                <a:lnTo>
                  <a:pt x="7817627" y="0"/>
                </a:lnTo>
                <a:lnTo>
                  <a:pt x="7817627" y="1416841"/>
                </a:lnTo>
                <a:lnTo>
                  <a:pt x="0" y="1416841"/>
                </a:lnTo>
                <a:lnTo>
                  <a:pt x="0" y="0"/>
                </a:lnTo>
                <a:close/>
              </a:path>
            </a:pathLst>
          </a:custGeom>
          <a:noFill/>
        </p:spPr>
        <p:txBody>
          <a:bodyPr lIns="137160" tIns="68580" rIns="137160" bIns="68580" anchor="t"/>
          <a:lstStyle/>
          <a:p>
            <a:pPr algn="ctr" defTabSz="1371600">
              <a:defRPr/>
            </a:pPr>
            <a:r>
              <a:rPr lang="en-GB" sz="4800" b="1" dirty="0">
                <a:solidFill>
                  <a:srgbClr val="5C348D"/>
                </a:solidFill>
                <a:latin typeface="Aptos" panose="02110004020202020204"/>
              </a:rPr>
              <a:t>SWAG key components incorporating NHSE BPTP Bladder diagnostic pathway* </a:t>
            </a:r>
            <a:endParaRPr lang="en-US" sz="4800" b="1" dirty="0">
              <a:solidFill>
                <a:srgbClr val="5C348D"/>
              </a:solidFill>
              <a:latin typeface="Aptos" panose="02110004020202020204"/>
            </a:endParaRPr>
          </a:p>
        </p:txBody>
      </p:sp>
      <p:sp>
        <p:nvSpPr>
          <p:cNvPr id="16" name="Rectangle 15">
            <a:extLst>
              <a:ext uri="{FF2B5EF4-FFF2-40B4-BE49-F238E27FC236}">
                <a16:creationId xmlns:a16="http://schemas.microsoft.com/office/drawing/2014/main" id="{D6D1C0DB-EB03-8BAA-05A6-4BB5961CD5DB}"/>
              </a:ext>
            </a:extLst>
          </p:cNvPr>
          <p:cNvSpPr/>
          <p:nvPr/>
        </p:nvSpPr>
        <p:spPr>
          <a:xfrm>
            <a:off x="1127101" y="3876476"/>
            <a:ext cx="2001200" cy="496586"/>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Day 0-2: Triage</a:t>
            </a:r>
            <a:endParaRPr lang="en-GB" sz="1350" dirty="0">
              <a:solidFill>
                <a:prstClr val="black"/>
              </a:solidFill>
              <a:latin typeface="Aptos" panose="02110004020202020204"/>
            </a:endParaRPr>
          </a:p>
        </p:txBody>
      </p:sp>
      <p:sp>
        <p:nvSpPr>
          <p:cNvPr id="60" name="Rectangle 59">
            <a:extLst>
              <a:ext uri="{FF2B5EF4-FFF2-40B4-BE49-F238E27FC236}">
                <a16:creationId xmlns:a16="http://schemas.microsoft.com/office/drawing/2014/main" id="{8E11ADE2-65AB-D8E8-01B4-3EA6D1B9E95E}"/>
              </a:ext>
            </a:extLst>
          </p:cNvPr>
          <p:cNvSpPr/>
          <p:nvPr/>
        </p:nvSpPr>
        <p:spPr>
          <a:xfrm>
            <a:off x="4573819" y="3875395"/>
            <a:ext cx="4172540" cy="496586"/>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Day 2-10: OPA/Primary Diagnostics</a:t>
            </a:r>
            <a:endParaRPr lang="en-GB" sz="1350" dirty="0">
              <a:solidFill>
                <a:prstClr val="black"/>
              </a:solidFill>
              <a:latin typeface="Aptos" panose="02110004020202020204"/>
            </a:endParaRPr>
          </a:p>
        </p:txBody>
      </p:sp>
      <p:sp>
        <p:nvSpPr>
          <p:cNvPr id="1044" name="Rectangle 1043">
            <a:extLst>
              <a:ext uri="{FF2B5EF4-FFF2-40B4-BE49-F238E27FC236}">
                <a16:creationId xmlns:a16="http://schemas.microsoft.com/office/drawing/2014/main" id="{19562E1F-23BD-32E3-2B34-C49BF6BCE2DE}"/>
              </a:ext>
            </a:extLst>
          </p:cNvPr>
          <p:cNvSpPr/>
          <p:nvPr/>
        </p:nvSpPr>
        <p:spPr>
          <a:xfrm>
            <a:off x="14130102" y="3885652"/>
            <a:ext cx="2981730" cy="496586"/>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Day 14-25: local or specialist MDT</a:t>
            </a:r>
            <a:endParaRPr lang="en-GB" sz="1350" dirty="0">
              <a:solidFill>
                <a:prstClr val="black"/>
              </a:solidFill>
              <a:latin typeface="Aptos" panose="02110004020202020204"/>
            </a:endParaRPr>
          </a:p>
        </p:txBody>
      </p:sp>
      <p:sp>
        <p:nvSpPr>
          <p:cNvPr id="1049" name="Rectangle 1048">
            <a:extLst>
              <a:ext uri="{FF2B5EF4-FFF2-40B4-BE49-F238E27FC236}">
                <a16:creationId xmlns:a16="http://schemas.microsoft.com/office/drawing/2014/main" id="{7C7F33E0-A304-9BBD-4925-2D469AC9D0BF}"/>
              </a:ext>
            </a:extLst>
          </p:cNvPr>
          <p:cNvSpPr/>
          <p:nvPr/>
        </p:nvSpPr>
        <p:spPr>
          <a:xfrm>
            <a:off x="14782661" y="6039345"/>
            <a:ext cx="2363280" cy="52429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a:solidFill>
                  <a:prstClr val="black"/>
                </a:solidFill>
                <a:latin typeface="Aptos"/>
              </a:rPr>
              <a:t>Day 25 OPA (booked Pre MDT) F2F</a:t>
            </a:r>
            <a:endParaRPr lang="en-GB" sz="1350">
              <a:solidFill>
                <a:prstClr val="black"/>
              </a:solidFill>
              <a:latin typeface="Aptos" panose="02110004020202020204"/>
            </a:endParaRPr>
          </a:p>
        </p:txBody>
      </p:sp>
      <p:sp>
        <p:nvSpPr>
          <p:cNvPr id="59" name="Rectangle 58">
            <a:extLst>
              <a:ext uri="{FF2B5EF4-FFF2-40B4-BE49-F238E27FC236}">
                <a16:creationId xmlns:a16="http://schemas.microsoft.com/office/drawing/2014/main" id="{759D0ACB-834A-EAF0-4821-C3298EC1C273}"/>
              </a:ext>
            </a:extLst>
          </p:cNvPr>
          <p:cNvSpPr/>
          <p:nvPr/>
        </p:nvSpPr>
        <p:spPr>
          <a:xfrm>
            <a:off x="9916507" y="3897646"/>
            <a:ext cx="3043448" cy="496586"/>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Day 10-20: TURBT and Secondary Diagnostics</a:t>
            </a:r>
            <a:endParaRPr lang="en-GB" sz="1350" dirty="0">
              <a:solidFill>
                <a:prstClr val="black"/>
              </a:solidFill>
              <a:latin typeface="Aptos" panose="02110004020202020204"/>
            </a:endParaRPr>
          </a:p>
        </p:txBody>
      </p:sp>
      <p:sp>
        <p:nvSpPr>
          <p:cNvPr id="31" name="Rectangle: Rounded Corners 30">
            <a:extLst>
              <a:ext uri="{FF2B5EF4-FFF2-40B4-BE49-F238E27FC236}">
                <a16:creationId xmlns:a16="http://schemas.microsoft.com/office/drawing/2014/main" id="{B1405F70-D8C5-2FF9-3361-C32A8F184FEC}"/>
              </a:ext>
            </a:extLst>
          </p:cNvPr>
          <p:cNvSpPr/>
          <p:nvPr/>
        </p:nvSpPr>
        <p:spPr>
          <a:xfrm>
            <a:off x="1159265" y="4475996"/>
            <a:ext cx="1900803" cy="46688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Daily CNS / on call triage ST one stop </a:t>
            </a:r>
          </a:p>
        </p:txBody>
      </p:sp>
      <p:sp>
        <p:nvSpPr>
          <p:cNvPr id="32" name="Rectangle: Rounded Corners 31">
            <a:extLst>
              <a:ext uri="{FF2B5EF4-FFF2-40B4-BE49-F238E27FC236}">
                <a16:creationId xmlns:a16="http://schemas.microsoft.com/office/drawing/2014/main" id="{DCC53584-CE39-B965-122A-5321789EF374}"/>
              </a:ext>
            </a:extLst>
          </p:cNvPr>
          <p:cNvSpPr/>
          <p:nvPr/>
        </p:nvSpPr>
        <p:spPr>
          <a:xfrm>
            <a:off x="55121" y="5071841"/>
            <a:ext cx="1245915" cy="1413260"/>
          </a:xfrm>
          <a:prstGeom prst="roundRect">
            <a:avLst/>
          </a:prstGeom>
          <a:solidFill>
            <a:schemeClr val="accent5">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lIns="137160" tIns="68580" rIns="137160" bIns="68580" rtlCol="0" anchor="ctr"/>
          <a:lstStyle/>
          <a:p>
            <a:pPr algn="ctr" defTabSz="685800">
              <a:defRPr/>
            </a:pPr>
            <a:r>
              <a:rPr lang="en-GB" sz="1200" dirty="0">
                <a:solidFill>
                  <a:prstClr val="white"/>
                </a:solidFill>
                <a:latin typeface="Arial"/>
                <a:cs typeface="Arial"/>
              </a:rPr>
              <a:t>A&amp;G optimisation</a:t>
            </a:r>
          </a:p>
          <a:p>
            <a:pPr algn="ctr" defTabSz="685800">
              <a:defRPr/>
            </a:pPr>
            <a:r>
              <a:rPr lang="en-GB" sz="1200" dirty="0">
                <a:solidFill>
                  <a:prstClr val="white"/>
                </a:solidFill>
                <a:latin typeface="Arial"/>
                <a:cs typeface="Arial"/>
              </a:rPr>
              <a:t>Frail and  Nonvisible Haematuria patients</a:t>
            </a:r>
            <a:endParaRPr lang="en-GB" sz="1200" dirty="0">
              <a:solidFill>
                <a:prstClr val="white"/>
              </a:solidFill>
              <a:latin typeface="Arial" panose="020B06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FF4D87BF-A1F2-33DC-AAB0-38ED9AFEBE8F}"/>
              </a:ext>
            </a:extLst>
          </p:cNvPr>
          <p:cNvSpPr/>
          <p:nvPr/>
        </p:nvSpPr>
        <p:spPr>
          <a:xfrm>
            <a:off x="11386257" y="5810440"/>
            <a:ext cx="1889247" cy="39578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Digital pathology reporting</a:t>
            </a:r>
          </a:p>
        </p:txBody>
      </p:sp>
      <p:sp>
        <p:nvSpPr>
          <p:cNvPr id="51" name="Rectangle: Rounded Corners 50">
            <a:extLst>
              <a:ext uri="{FF2B5EF4-FFF2-40B4-BE49-F238E27FC236}">
                <a16:creationId xmlns:a16="http://schemas.microsoft.com/office/drawing/2014/main" id="{902A2B8A-3FDF-66E5-1A93-17E100D34C85}"/>
              </a:ext>
            </a:extLst>
          </p:cNvPr>
          <p:cNvSpPr/>
          <p:nvPr/>
        </p:nvSpPr>
        <p:spPr>
          <a:xfrm>
            <a:off x="1252487" y="8849766"/>
            <a:ext cx="13423632" cy="469284"/>
          </a:xfrm>
          <a:prstGeom prst="roundRect">
            <a:avLst/>
          </a:prstGeom>
          <a:solidFill>
            <a:srgbClr val="00206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Live pathway milestone demand capacity / wait times tracking and agile response downstream</a:t>
            </a:r>
          </a:p>
        </p:txBody>
      </p:sp>
      <p:sp>
        <p:nvSpPr>
          <p:cNvPr id="52" name="Rectangle: Rounded Corners 51">
            <a:extLst>
              <a:ext uri="{FF2B5EF4-FFF2-40B4-BE49-F238E27FC236}">
                <a16:creationId xmlns:a16="http://schemas.microsoft.com/office/drawing/2014/main" id="{47476210-4A5C-26C3-75A8-03398E51B825}"/>
              </a:ext>
            </a:extLst>
          </p:cNvPr>
          <p:cNvSpPr/>
          <p:nvPr/>
        </p:nvSpPr>
        <p:spPr>
          <a:xfrm>
            <a:off x="1252488" y="9400544"/>
            <a:ext cx="13423632" cy="46928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Identify and escalation process for at risk milestones</a:t>
            </a:r>
          </a:p>
        </p:txBody>
      </p:sp>
      <p:sp>
        <p:nvSpPr>
          <p:cNvPr id="53" name="Rectangle: Rounded Corners 52">
            <a:extLst>
              <a:ext uri="{FF2B5EF4-FFF2-40B4-BE49-F238E27FC236}">
                <a16:creationId xmlns:a16="http://schemas.microsoft.com/office/drawing/2014/main" id="{031511CC-9B2E-F0BE-2FFE-0BF835189833}"/>
              </a:ext>
            </a:extLst>
          </p:cNvPr>
          <p:cNvSpPr/>
          <p:nvPr/>
        </p:nvSpPr>
        <p:spPr>
          <a:xfrm>
            <a:off x="10392824" y="5221264"/>
            <a:ext cx="2907468" cy="395786"/>
          </a:xfrm>
          <a:prstGeom prst="roundRect">
            <a:avLst/>
          </a:prstGeom>
          <a:solidFill>
            <a:srgbClr val="00B0F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Pathology and radiology tracking for MDT readiness </a:t>
            </a:r>
          </a:p>
        </p:txBody>
      </p:sp>
      <p:sp>
        <p:nvSpPr>
          <p:cNvPr id="54" name="Rectangle: Rounded Corners 53">
            <a:extLst>
              <a:ext uri="{FF2B5EF4-FFF2-40B4-BE49-F238E27FC236}">
                <a16:creationId xmlns:a16="http://schemas.microsoft.com/office/drawing/2014/main" id="{38A09D52-3B77-99BA-173D-E3490D770E30}"/>
              </a:ext>
            </a:extLst>
          </p:cNvPr>
          <p:cNvSpPr/>
          <p:nvPr/>
        </p:nvSpPr>
        <p:spPr>
          <a:xfrm>
            <a:off x="10359266" y="7078127"/>
            <a:ext cx="2974584" cy="457638"/>
          </a:xfrm>
          <a:prstGeom prst="roundRect">
            <a:avLst/>
          </a:prstGeom>
          <a:solidFill>
            <a:schemeClr val="accent6">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Non-medical clinic templates standardised</a:t>
            </a:r>
          </a:p>
        </p:txBody>
      </p:sp>
      <p:sp>
        <p:nvSpPr>
          <p:cNvPr id="55" name="Rectangle: Rounded Corners 54">
            <a:extLst>
              <a:ext uri="{FF2B5EF4-FFF2-40B4-BE49-F238E27FC236}">
                <a16:creationId xmlns:a16="http://schemas.microsoft.com/office/drawing/2014/main" id="{00A5D775-F662-0892-C20E-0ACF29237883}"/>
              </a:ext>
            </a:extLst>
          </p:cNvPr>
          <p:cNvSpPr/>
          <p:nvPr/>
        </p:nvSpPr>
        <p:spPr>
          <a:xfrm>
            <a:off x="2181545" y="5782405"/>
            <a:ext cx="2615322" cy="32243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Frail patient pathway</a:t>
            </a:r>
          </a:p>
        </p:txBody>
      </p:sp>
      <p:sp>
        <p:nvSpPr>
          <p:cNvPr id="62" name="Rectangle: Rounded Corners 61">
            <a:extLst>
              <a:ext uri="{FF2B5EF4-FFF2-40B4-BE49-F238E27FC236}">
                <a16:creationId xmlns:a16="http://schemas.microsoft.com/office/drawing/2014/main" id="{BFD4352D-4D0E-A07B-8383-72964E1B38F7}"/>
              </a:ext>
            </a:extLst>
          </p:cNvPr>
          <p:cNvSpPr/>
          <p:nvPr/>
        </p:nvSpPr>
        <p:spPr>
          <a:xfrm>
            <a:off x="14815218" y="6694365"/>
            <a:ext cx="2569920" cy="546786"/>
          </a:xfrm>
          <a:prstGeom prst="roundRect">
            <a:avLst/>
          </a:prstGeom>
          <a:solidFill>
            <a:srgbClr val="00B0F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Same day HCP and nurse led BBN clinics</a:t>
            </a:r>
          </a:p>
        </p:txBody>
      </p:sp>
      <p:sp>
        <p:nvSpPr>
          <p:cNvPr id="63" name="Rectangle: Rounded Corners 62">
            <a:extLst>
              <a:ext uri="{FF2B5EF4-FFF2-40B4-BE49-F238E27FC236}">
                <a16:creationId xmlns:a16="http://schemas.microsoft.com/office/drawing/2014/main" id="{EEC83F4E-280E-A4D1-0A55-6294BC4DB87A}"/>
              </a:ext>
            </a:extLst>
          </p:cNvPr>
          <p:cNvSpPr/>
          <p:nvPr/>
        </p:nvSpPr>
        <p:spPr>
          <a:xfrm>
            <a:off x="14171359" y="4546340"/>
            <a:ext cx="2974583" cy="620049"/>
          </a:xfrm>
          <a:prstGeom prst="roundRect">
            <a:avLst/>
          </a:prstGeom>
          <a:solidFill>
            <a:schemeClr val="accent6">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Protocolised MDT Standards of Care for low-risk BC pending GIRFT guidance</a:t>
            </a:r>
          </a:p>
        </p:txBody>
      </p:sp>
      <p:sp>
        <p:nvSpPr>
          <p:cNvPr id="1024" name="Rectangle: Rounded Corners 1023">
            <a:extLst>
              <a:ext uri="{FF2B5EF4-FFF2-40B4-BE49-F238E27FC236}">
                <a16:creationId xmlns:a16="http://schemas.microsoft.com/office/drawing/2014/main" id="{49A816E3-E294-EE5A-0260-E63CFCD1DCF0}"/>
              </a:ext>
            </a:extLst>
          </p:cNvPr>
          <p:cNvSpPr/>
          <p:nvPr/>
        </p:nvSpPr>
        <p:spPr>
          <a:xfrm>
            <a:off x="13572177" y="5247883"/>
            <a:ext cx="1643976" cy="598223"/>
          </a:xfrm>
          <a:prstGeom prst="roundRect">
            <a:avLst/>
          </a:prstGeom>
          <a:solidFill>
            <a:srgbClr val="00B0F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Job planned and digitally enabled MDT triage</a:t>
            </a:r>
          </a:p>
        </p:txBody>
      </p:sp>
      <p:sp>
        <p:nvSpPr>
          <p:cNvPr id="1025" name="Rectangle: Rounded Corners 1024">
            <a:extLst>
              <a:ext uri="{FF2B5EF4-FFF2-40B4-BE49-F238E27FC236}">
                <a16:creationId xmlns:a16="http://schemas.microsoft.com/office/drawing/2014/main" id="{545EF521-86C1-2218-B4E3-D000CC9FE2E8}"/>
              </a:ext>
            </a:extLst>
          </p:cNvPr>
          <p:cNvSpPr/>
          <p:nvPr/>
        </p:nvSpPr>
        <p:spPr>
          <a:xfrm>
            <a:off x="1252487" y="8288821"/>
            <a:ext cx="13423631" cy="46978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Digitally enabled administrative processes </a:t>
            </a:r>
          </a:p>
        </p:txBody>
      </p:sp>
      <p:sp>
        <p:nvSpPr>
          <p:cNvPr id="2" name="Rectangle: Rounded Corners 1">
            <a:extLst>
              <a:ext uri="{FF2B5EF4-FFF2-40B4-BE49-F238E27FC236}">
                <a16:creationId xmlns:a16="http://schemas.microsoft.com/office/drawing/2014/main" id="{73EEE6C5-DCC4-DD83-1F1F-8D88D2BA0302}"/>
              </a:ext>
            </a:extLst>
          </p:cNvPr>
          <p:cNvSpPr/>
          <p:nvPr/>
        </p:nvSpPr>
        <p:spPr>
          <a:xfrm>
            <a:off x="4612940" y="7217814"/>
            <a:ext cx="4940414" cy="46514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Book / Refer to next step diagnostics, local or specialist MDT electronically and post MDT OPA at 1 stop (BPTP item 7,9,10,12)</a:t>
            </a:r>
          </a:p>
        </p:txBody>
      </p:sp>
      <p:sp>
        <p:nvSpPr>
          <p:cNvPr id="4" name="Rectangle: Rounded Corners 3">
            <a:extLst>
              <a:ext uri="{FF2B5EF4-FFF2-40B4-BE49-F238E27FC236}">
                <a16:creationId xmlns:a16="http://schemas.microsoft.com/office/drawing/2014/main" id="{A7D5465A-8BFA-6424-D632-0B067561283C}"/>
              </a:ext>
            </a:extLst>
          </p:cNvPr>
          <p:cNvSpPr/>
          <p:nvPr/>
        </p:nvSpPr>
        <p:spPr>
          <a:xfrm>
            <a:off x="6852922" y="4485821"/>
            <a:ext cx="2009375" cy="395787"/>
          </a:xfrm>
          <a:prstGeom prst="roundRect">
            <a:avLst/>
          </a:prstGeom>
          <a:solidFill>
            <a:schemeClr val="accent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200" dirty="0">
                <a:solidFill>
                  <a:prstClr val="white">
                    <a:lumMod val="95000"/>
                  </a:prstClr>
                </a:solidFill>
                <a:latin typeface="Arial" panose="020B0604020202020204" pitchFamily="34" charset="0"/>
                <a:cs typeface="Arial" panose="020B0604020202020204" pitchFamily="34" charset="0"/>
              </a:rPr>
              <a:t>TULA option </a:t>
            </a:r>
          </a:p>
        </p:txBody>
      </p:sp>
      <p:sp>
        <p:nvSpPr>
          <p:cNvPr id="7" name="Rectangle: Rounded Corners 6">
            <a:extLst>
              <a:ext uri="{FF2B5EF4-FFF2-40B4-BE49-F238E27FC236}">
                <a16:creationId xmlns:a16="http://schemas.microsoft.com/office/drawing/2014/main" id="{FC0FE5E2-E4EF-C7DE-08A8-1D9647A0A359}"/>
              </a:ext>
            </a:extLst>
          </p:cNvPr>
          <p:cNvSpPr/>
          <p:nvPr/>
        </p:nvSpPr>
        <p:spPr>
          <a:xfrm>
            <a:off x="7283045" y="6406464"/>
            <a:ext cx="2234438" cy="635787"/>
          </a:xfrm>
          <a:prstGeom prst="roundRect">
            <a:avLst/>
          </a:prstGeom>
          <a:solidFill>
            <a:schemeClr val="accent6">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Patient informed on the day investigations complete if benign</a:t>
            </a:r>
          </a:p>
        </p:txBody>
      </p:sp>
      <p:sp>
        <p:nvSpPr>
          <p:cNvPr id="9" name="Rectangle: Rounded Corners 8">
            <a:extLst>
              <a:ext uri="{FF2B5EF4-FFF2-40B4-BE49-F238E27FC236}">
                <a16:creationId xmlns:a16="http://schemas.microsoft.com/office/drawing/2014/main" id="{D68690C5-09B1-1659-05A6-10A2F3E340F2}"/>
              </a:ext>
            </a:extLst>
          </p:cNvPr>
          <p:cNvSpPr/>
          <p:nvPr/>
        </p:nvSpPr>
        <p:spPr>
          <a:xfrm>
            <a:off x="4158347" y="4491058"/>
            <a:ext cx="2615322" cy="58078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1 stop with CTU risk stratified upper tract imaging at UIU and hot reporting / 48 hrs</a:t>
            </a:r>
          </a:p>
        </p:txBody>
      </p:sp>
      <p:sp>
        <p:nvSpPr>
          <p:cNvPr id="8" name="Rectangle: Rounded Corners 7">
            <a:extLst>
              <a:ext uri="{FF2B5EF4-FFF2-40B4-BE49-F238E27FC236}">
                <a16:creationId xmlns:a16="http://schemas.microsoft.com/office/drawing/2014/main" id="{5A435D83-BFEE-8561-4927-FA630A12A4E9}"/>
              </a:ext>
            </a:extLst>
          </p:cNvPr>
          <p:cNvSpPr/>
          <p:nvPr/>
        </p:nvSpPr>
        <p:spPr>
          <a:xfrm>
            <a:off x="4514852" y="5115616"/>
            <a:ext cx="1698062" cy="558440"/>
          </a:xfrm>
          <a:prstGeom prst="roundRect">
            <a:avLst/>
          </a:prstGeom>
          <a:solidFill>
            <a:srgbClr val="92D05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200" dirty="0">
                <a:solidFill>
                  <a:prstClr val="white">
                    <a:lumMod val="95000"/>
                  </a:prstClr>
                </a:solidFill>
                <a:latin typeface="Arial" panose="020B0604020202020204" pitchFamily="34" charset="0"/>
                <a:cs typeface="Arial" panose="020B0604020202020204" pitchFamily="34" charset="0"/>
              </a:rPr>
              <a:t>Same day / next day POAC </a:t>
            </a:r>
          </a:p>
        </p:txBody>
      </p:sp>
      <p:sp>
        <p:nvSpPr>
          <p:cNvPr id="11" name="Rectangle: Rounded Corners 10">
            <a:extLst>
              <a:ext uri="{FF2B5EF4-FFF2-40B4-BE49-F238E27FC236}">
                <a16:creationId xmlns:a16="http://schemas.microsoft.com/office/drawing/2014/main" id="{0E7C2626-28C6-3A66-2018-1B1103B8EB23}"/>
              </a:ext>
            </a:extLst>
          </p:cNvPr>
          <p:cNvSpPr/>
          <p:nvPr/>
        </p:nvSpPr>
        <p:spPr>
          <a:xfrm>
            <a:off x="5218688" y="5725208"/>
            <a:ext cx="2594583" cy="413546"/>
          </a:xfrm>
          <a:prstGeom prst="roundRect">
            <a:avLst/>
          </a:prstGeom>
          <a:solidFill>
            <a:srgbClr val="00B0F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HCP &amp; Non-medical flexi cystoscopy</a:t>
            </a:r>
          </a:p>
        </p:txBody>
      </p:sp>
      <p:sp>
        <p:nvSpPr>
          <p:cNvPr id="13" name="Rectangle: Rounded Corners 12">
            <a:extLst>
              <a:ext uri="{FF2B5EF4-FFF2-40B4-BE49-F238E27FC236}">
                <a16:creationId xmlns:a16="http://schemas.microsoft.com/office/drawing/2014/main" id="{FB3FBDD2-0751-BC37-B1AF-58C403FC5E48}"/>
              </a:ext>
            </a:extLst>
          </p:cNvPr>
          <p:cNvSpPr/>
          <p:nvPr/>
        </p:nvSpPr>
        <p:spPr>
          <a:xfrm>
            <a:off x="9123620" y="4447162"/>
            <a:ext cx="2802182" cy="62468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Optimise Day case TURBT / Bladder biopsy and </a:t>
            </a:r>
            <a:r>
              <a:rPr lang="en-GB" sz="1200" dirty="0" err="1">
                <a:solidFill>
                  <a:prstClr val="white"/>
                </a:solidFill>
                <a:latin typeface="Arial" panose="020B0604020202020204" pitchFamily="34" charset="0"/>
                <a:cs typeface="Arial" panose="020B0604020202020204" pitchFamily="34" charset="0"/>
              </a:rPr>
              <a:t>ureterenoscopy</a:t>
            </a:r>
            <a:endParaRPr lang="en-GB" sz="1200" dirty="0">
              <a:solidFill>
                <a:prstClr val="white"/>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A91FB308-FE35-A4DF-D6DA-77230A3E95D5}"/>
              </a:ext>
            </a:extLst>
          </p:cNvPr>
          <p:cNvSpPr/>
          <p:nvPr/>
        </p:nvSpPr>
        <p:spPr>
          <a:xfrm>
            <a:off x="163602" y="6597165"/>
            <a:ext cx="1028952" cy="635787"/>
          </a:xfrm>
          <a:prstGeom prst="roundRect">
            <a:avLst/>
          </a:prstGeom>
          <a:solidFill>
            <a:schemeClr val="accent5">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lIns="137160" tIns="68580" rIns="137160" bIns="68580"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Referral with U&amp;Es</a:t>
            </a:r>
          </a:p>
        </p:txBody>
      </p:sp>
      <p:sp>
        <p:nvSpPr>
          <p:cNvPr id="17" name="Rectangle: Rounded Corners 16">
            <a:extLst>
              <a:ext uri="{FF2B5EF4-FFF2-40B4-BE49-F238E27FC236}">
                <a16:creationId xmlns:a16="http://schemas.microsoft.com/office/drawing/2014/main" id="{3B32D1D5-F321-E015-5F65-85EEDE42705F}"/>
              </a:ext>
            </a:extLst>
          </p:cNvPr>
          <p:cNvSpPr/>
          <p:nvPr/>
        </p:nvSpPr>
        <p:spPr>
          <a:xfrm>
            <a:off x="12122454" y="4448473"/>
            <a:ext cx="1852251" cy="623369"/>
          </a:xfrm>
          <a:prstGeom prst="roundRect">
            <a:avLst/>
          </a:prstGeom>
          <a:solidFill>
            <a:srgbClr val="00B0F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CNS discuss options whilst on ward for TURBT</a:t>
            </a:r>
          </a:p>
        </p:txBody>
      </p:sp>
      <p:sp>
        <p:nvSpPr>
          <p:cNvPr id="18" name="Rectangle: Rounded Corners 17">
            <a:extLst>
              <a:ext uri="{FF2B5EF4-FFF2-40B4-BE49-F238E27FC236}">
                <a16:creationId xmlns:a16="http://schemas.microsoft.com/office/drawing/2014/main" id="{F15FFB3E-2B8F-563D-E1AC-4855451BAF4B}"/>
              </a:ext>
            </a:extLst>
          </p:cNvPr>
          <p:cNvSpPr/>
          <p:nvPr/>
        </p:nvSpPr>
        <p:spPr>
          <a:xfrm>
            <a:off x="10082534" y="5694671"/>
            <a:ext cx="1022600" cy="624680"/>
          </a:xfrm>
          <a:prstGeom prst="roundRect">
            <a:avLst/>
          </a:prstGeom>
          <a:solidFill>
            <a:schemeClr val="accent6">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48-hour histology request</a:t>
            </a:r>
          </a:p>
        </p:txBody>
      </p:sp>
      <p:sp>
        <p:nvSpPr>
          <p:cNvPr id="19" name="Rectangle: Rounded Corners 18">
            <a:extLst>
              <a:ext uri="{FF2B5EF4-FFF2-40B4-BE49-F238E27FC236}">
                <a16:creationId xmlns:a16="http://schemas.microsoft.com/office/drawing/2014/main" id="{510FEFD5-6E90-7AC6-75D1-0284088C235B}"/>
              </a:ext>
            </a:extLst>
          </p:cNvPr>
          <p:cNvSpPr/>
          <p:nvPr/>
        </p:nvSpPr>
        <p:spPr>
          <a:xfrm>
            <a:off x="7702181" y="5163003"/>
            <a:ext cx="2320229" cy="386784"/>
          </a:xfrm>
          <a:prstGeom prst="roundRect">
            <a:avLst/>
          </a:prstGeom>
          <a:solidFill>
            <a:schemeClr val="accent6">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High risk TURBT by day 14</a:t>
            </a:r>
          </a:p>
        </p:txBody>
      </p:sp>
      <p:sp>
        <p:nvSpPr>
          <p:cNvPr id="20" name="Rectangle: Rounded Corners 19">
            <a:extLst>
              <a:ext uri="{FF2B5EF4-FFF2-40B4-BE49-F238E27FC236}">
                <a16:creationId xmlns:a16="http://schemas.microsoft.com/office/drawing/2014/main" id="{3848A3AA-B197-DD74-F09E-C3B5A96D66FA}"/>
              </a:ext>
            </a:extLst>
          </p:cNvPr>
          <p:cNvSpPr/>
          <p:nvPr/>
        </p:nvSpPr>
        <p:spPr>
          <a:xfrm>
            <a:off x="1252487" y="7787176"/>
            <a:ext cx="13423631" cy="395786"/>
          </a:xfrm>
          <a:prstGeom prst="roundRect">
            <a:avLst/>
          </a:prstGeom>
          <a:solidFill>
            <a:srgbClr val="00B0F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Navigator supports patient through the pathway, ensures milestone completion and supports benign communications</a:t>
            </a:r>
          </a:p>
        </p:txBody>
      </p:sp>
      <p:sp>
        <p:nvSpPr>
          <p:cNvPr id="10" name="Rectangle: Rounded Corners 9">
            <a:extLst>
              <a:ext uri="{FF2B5EF4-FFF2-40B4-BE49-F238E27FC236}">
                <a16:creationId xmlns:a16="http://schemas.microsoft.com/office/drawing/2014/main" id="{BF368F5F-D2DB-98AC-FFFF-6469A3FF9C45}"/>
              </a:ext>
            </a:extLst>
          </p:cNvPr>
          <p:cNvSpPr/>
          <p:nvPr/>
        </p:nvSpPr>
        <p:spPr>
          <a:xfrm>
            <a:off x="10429514" y="6432476"/>
            <a:ext cx="2764026" cy="421352"/>
          </a:xfrm>
          <a:prstGeom prst="roundRect">
            <a:avLst/>
          </a:prstGeom>
          <a:solidFill>
            <a:srgbClr val="92D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Standardised SWAG staging pathway</a:t>
            </a:r>
          </a:p>
        </p:txBody>
      </p:sp>
      <p:sp>
        <p:nvSpPr>
          <p:cNvPr id="23" name="Rectangle 22">
            <a:extLst>
              <a:ext uri="{FF2B5EF4-FFF2-40B4-BE49-F238E27FC236}">
                <a16:creationId xmlns:a16="http://schemas.microsoft.com/office/drawing/2014/main" id="{88452A0F-B7B4-CCE0-7ECE-543E52F072B1}"/>
              </a:ext>
            </a:extLst>
          </p:cNvPr>
          <p:cNvSpPr/>
          <p:nvPr/>
        </p:nvSpPr>
        <p:spPr>
          <a:xfrm>
            <a:off x="1133818" y="3462602"/>
            <a:ext cx="2001200" cy="3393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NHSE BPTP item 1-4 </a:t>
            </a:r>
            <a:endParaRPr lang="en-GB" sz="1350" dirty="0">
              <a:solidFill>
                <a:prstClr val="black"/>
              </a:solidFill>
              <a:latin typeface="Aptos" panose="02110004020202020204"/>
            </a:endParaRPr>
          </a:p>
        </p:txBody>
      </p:sp>
      <p:sp>
        <p:nvSpPr>
          <p:cNvPr id="24" name="Rectangle 23">
            <a:extLst>
              <a:ext uri="{FF2B5EF4-FFF2-40B4-BE49-F238E27FC236}">
                <a16:creationId xmlns:a16="http://schemas.microsoft.com/office/drawing/2014/main" id="{695FDD0D-9455-16F7-EC4E-B844D88583F8}"/>
              </a:ext>
            </a:extLst>
          </p:cNvPr>
          <p:cNvSpPr/>
          <p:nvPr/>
        </p:nvSpPr>
        <p:spPr>
          <a:xfrm>
            <a:off x="5856408" y="3467513"/>
            <a:ext cx="2086113" cy="3343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NHSE BPTP item 5,6&amp;8 </a:t>
            </a:r>
            <a:endParaRPr lang="en-GB" sz="1350" dirty="0">
              <a:solidFill>
                <a:prstClr val="black"/>
              </a:solidFill>
              <a:latin typeface="Aptos" panose="02110004020202020204"/>
            </a:endParaRPr>
          </a:p>
        </p:txBody>
      </p:sp>
      <p:sp>
        <p:nvSpPr>
          <p:cNvPr id="25" name="Rectangle 24">
            <a:extLst>
              <a:ext uri="{FF2B5EF4-FFF2-40B4-BE49-F238E27FC236}">
                <a16:creationId xmlns:a16="http://schemas.microsoft.com/office/drawing/2014/main" id="{C62F5F4D-80F0-A4B2-7F13-2EDDCF7CA964}"/>
              </a:ext>
            </a:extLst>
          </p:cNvPr>
          <p:cNvSpPr/>
          <p:nvPr/>
        </p:nvSpPr>
        <p:spPr>
          <a:xfrm>
            <a:off x="10524710" y="3473796"/>
            <a:ext cx="2086113" cy="3343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NHSE BPTP item 7&amp;9 </a:t>
            </a:r>
            <a:endParaRPr lang="en-GB" sz="1350" dirty="0">
              <a:solidFill>
                <a:prstClr val="black"/>
              </a:solidFill>
              <a:latin typeface="Aptos" panose="02110004020202020204"/>
            </a:endParaRPr>
          </a:p>
        </p:txBody>
      </p:sp>
      <p:sp>
        <p:nvSpPr>
          <p:cNvPr id="26" name="Rectangle 25">
            <a:extLst>
              <a:ext uri="{FF2B5EF4-FFF2-40B4-BE49-F238E27FC236}">
                <a16:creationId xmlns:a16="http://schemas.microsoft.com/office/drawing/2014/main" id="{6D5C4743-F1AF-620B-FDF6-14057A8A3B23}"/>
              </a:ext>
            </a:extLst>
          </p:cNvPr>
          <p:cNvSpPr/>
          <p:nvPr/>
        </p:nvSpPr>
        <p:spPr>
          <a:xfrm>
            <a:off x="14394165" y="3478925"/>
            <a:ext cx="2086113" cy="3343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350" b="1" dirty="0">
                <a:solidFill>
                  <a:prstClr val="black"/>
                </a:solidFill>
                <a:latin typeface="Aptos"/>
              </a:rPr>
              <a:t>NHSE BPTP item 10&amp;12</a:t>
            </a:r>
            <a:endParaRPr lang="en-GB" sz="1350" dirty="0">
              <a:solidFill>
                <a:prstClr val="black"/>
              </a:solidFill>
              <a:latin typeface="Aptos" panose="02110004020202020204"/>
            </a:endParaRPr>
          </a:p>
        </p:txBody>
      </p:sp>
      <p:sp>
        <p:nvSpPr>
          <p:cNvPr id="27" name="TextBox 26">
            <a:extLst>
              <a:ext uri="{FF2B5EF4-FFF2-40B4-BE49-F238E27FC236}">
                <a16:creationId xmlns:a16="http://schemas.microsoft.com/office/drawing/2014/main" id="{4EDBD7FC-6F77-4C6A-EC67-0B60057B0C76}"/>
              </a:ext>
            </a:extLst>
          </p:cNvPr>
          <p:cNvSpPr txBox="1"/>
          <p:nvPr/>
        </p:nvSpPr>
        <p:spPr>
          <a:xfrm>
            <a:off x="14868137" y="8048429"/>
            <a:ext cx="3139428" cy="2031325"/>
          </a:xfrm>
          <a:prstGeom prst="rect">
            <a:avLst/>
          </a:prstGeom>
          <a:noFill/>
          <a:ln>
            <a:solidFill>
              <a:srgbClr val="002060"/>
            </a:solidFill>
          </a:ln>
        </p:spPr>
        <p:txBody>
          <a:bodyPr wrap="square" rtlCol="0">
            <a:spAutoFit/>
          </a:bodyPr>
          <a:lstStyle/>
          <a:p>
            <a:pPr algn="ctr" defTabSz="1371600">
              <a:defRPr/>
            </a:pPr>
            <a:r>
              <a:rPr lang="en-GB" sz="2100" b="1" dirty="0">
                <a:solidFill>
                  <a:srgbClr val="14BDEF"/>
                </a:solidFill>
                <a:latin typeface="Arial" panose="020B0604020202020204" pitchFamily="34" charset="0"/>
                <a:cs typeface="Arial" panose="020B0604020202020204" pitchFamily="34" charset="0"/>
              </a:rPr>
              <a:t>Workforce</a:t>
            </a:r>
          </a:p>
          <a:p>
            <a:pPr algn="ctr" defTabSz="1371600">
              <a:defRPr/>
            </a:pPr>
            <a:r>
              <a:rPr lang="en-GB" sz="2100" b="1" dirty="0">
                <a:solidFill>
                  <a:srgbClr val="62BA46"/>
                </a:solidFill>
                <a:latin typeface="Arial" panose="020B0604020202020204" pitchFamily="34" charset="0"/>
                <a:cs typeface="Arial" panose="020B0604020202020204" pitchFamily="34" charset="0"/>
              </a:rPr>
              <a:t>Protocolisation</a:t>
            </a:r>
          </a:p>
          <a:p>
            <a:pPr algn="ctr" defTabSz="1371600">
              <a:defRPr/>
            </a:pPr>
            <a:r>
              <a:rPr lang="en-GB" sz="2100" b="1" dirty="0">
                <a:solidFill>
                  <a:srgbClr val="002060"/>
                </a:solidFill>
                <a:latin typeface="Arial" panose="020B0604020202020204" pitchFamily="34" charset="0"/>
                <a:cs typeface="Arial" panose="020B0604020202020204" pitchFamily="34" charset="0"/>
              </a:rPr>
              <a:t>Monitoring</a:t>
            </a:r>
          </a:p>
          <a:p>
            <a:pPr algn="ctr" defTabSz="1371600">
              <a:defRPr/>
            </a:pPr>
            <a:r>
              <a:rPr lang="en-GB" sz="2100" b="1" dirty="0">
                <a:solidFill>
                  <a:srgbClr val="9C228E"/>
                </a:solidFill>
                <a:latin typeface="Arial" panose="020B0604020202020204" pitchFamily="34" charset="0"/>
                <a:cs typeface="Arial" panose="020B0604020202020204" pitchFamily="34" charset="0"/>
              </a:rPr>
              <a:t>Triage</a:t>
            </a:r>
          </a:p>
          <a:p>
            <a:pPr algn="ctr" defTabSz="1371600">
              <a:defRPr/>
            </a:pPr>
            <a:r>
              <a:rPr lang="en-GB" sz="2100" b="1" dirty="0">
                <a:solidFill>
                  <a:srgbClr val="F6911E"/>
                </a:solidFill>
                <a:latin typeface="Arial" panose="020B0604020202020204" pitchFamily="34" charset="0"/>
                <a:cs typeface="Arial" panose="020B0604020202020204" pitchFamily="34" charset="0"/>
              </a:rPr>
              <a:t>Process</a:t>
            </a:r>
          </a:p>
          <a:p>
            <a:pPr algn="ctr" defTabSz="1371600">
              <a:defRPr/>
            </a:pPr>
            <a:r>
              <a:rPr lang="en-GB" sz="2100" b="1" dirty="0">
                <a:solidFill>
                  <a:prstClr val="black"/>
                </a:solidFill>
                <a:latin typeface="Arial" panose="020B0604020202020204" pitchFamily="34" charset="0"/>
                <a:cs typeface="Arial" panose="020B0604020202020204" pitchFamily="34" charset="0"/>
              </a:rPr>
              <a:t>No FILL NHSE BPTP</a:t>
            </a:r>
          </a:p>
        </p:txBody>
      </p:sp>
      <p:sp>
        <p:nvSpPr>
          <p:cNvPr id="28" name="Rectangle: Rounded Corners 27">
            <a:extLst>
              <a:ext uri="{FF2B5EF4-FFF2-40B4-BE49-F238E27FC236}">
                <a16:creationId xmlns:a16="http://schemas.microsoft.com/office/drawing/2014/main" id="{45E335C9-7181-A621-114E-AFE7BCD45CE6}"/>
              </a:ext>
            </a:extLst>
          </p:cNvPr>
          <p:cNvSpPr/>
          <p:nvPr/>
        </p:nvSpPr>
        <p:spPr>
          <a:xfrm>
            <a:off x="6037130" y="5200631"/>
            <a:ext cx="1245915" cy="395787"/>
          </a:xfrm>
          <a:prstGeom prst="roundRect">
            <a:avLst/>
          </a:prstGeom>
          <a:solidFill>
            <a:srgbClr val="00B0F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en-GB" sz="1200" dirty="0">
                <a:solidFill>
                  <a:prstClr val="white">
                    <a:lumMod val="95000"/>
                  </a:prstClr>
                </a:solidFill>
                <a:latin typeface="Arial" panose="020B0604020202020204" pitchFamily="34" charset="0"/>
                <a:cs typeface="Arial" panose="020B0604020202020204" pitchFamily="34" charset="0"/>
              </a:rPr>
              <a:t>POAC by CNS</a:t>
            </a:r>
          </a:p>
        </p:txBody>
      </p:sp>
      <p:sp>
        <p:nvSpPr>
          <p:cNvPr id="29" name="TextBox 28">
            <a:extLst>
              <a:ext uri="{FF2B5EF4-FFF2-40B4-BE49-F238E27FC236}">
                <a16:creationId xmlns:a16="http://schemas.microsoft.com/office/drawing/2014/main" id="{C339F7F4-260A-4353-E616-03A80C1D68C4}"/>
              </a:ext>
            </a:extLst>
          </p:cNvPr>
          <p:cNvSpPr txBox="1"/>
          <p:nvPr/>
        </p:nvSpPr>
        <p:spPr>
          <a:xfrm>
            <a:off x="13642381" y="1193854"/>
            <a:ext cx="3957173" cy="1477328"/>
          </a:xfrm>
          <a:prstGeom prst="rect">
            <a:avLst/>
          </a:prstGeom>
          <a:noFill/>
        </p:spPr>
        <p:txBody>
          <a:bodyPr wrap="square" rtlCol="0">
            <a:spAutoFit/>
          </a:bodyPr>
          <a:lstStyle/>
          <a:p>
            <a:pPr defTabSz="685800">
              <a:defRPr/>
            </a:pPr>
            <a:r>
              <a:rPr lang="en-GB" sz="1500" dirty="0">
                <a:solidFill>
                  <a:prstClr val="black"/>
                </a:solidFill>
                <a:latin typeface="Arial" panose="020B0604020202020204" pitchFamily="34" charset="0"/>
                <a:cs typeface="Arial" panose="020B0604020202020204" pitchFamily="34" charset="0"/>
              </a:rPr>
              <a:t>* Incorporates NHSE BPTP, national 25/26 10-day turnaround target for diagnostic steps and sits alongside clinical decision-making protocols as an overview of the key components needed to develop effective pathways</a:t>
            </a:r>
          </a:p>
        </p:txBody>
      </p:sp>
      <p:sp>
        <p:nvSpPr>
          <p:cNvPr id="5" name="Rectangle: Rounded Corners 4">
            <a:extLst>
              <a:ext uri="{FF2B5EF4-FFF2-40B4-BE49-F238E27FC236}">
                <a16:creationId xmlns:a16="http://schemas.microsoft.com/office/drawing/2014/main" id="{8B008C4B-2E7E-D808-788E-F916A8F2ECB7}"/>
              </a:ext>
            </a:extLst>
          </p:cNvPr>
          <p:cNvSpPr/>
          <p:nvPr/>
        </p:nvSpPr>
        <p:spPr>
          <a:xfrm>
            <a:off x="1597709" y="5051228"/>
            <a:ext cx="2363985" cy="62004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Non NG12 criteria telephone Appointment / Letter to GP</a:t>
            </a:r>
          </a:p>
        </p:txBody>
      </p:sp>
      <p:sp>
        <p:nvSpPr>
          <p:cNvPr id="12" name="Rectangle: Rounded Corners 11">
            <a:extLst>
              <a:ext uri="{FF2B5EF4-FFF2-40B4-BE49-F238E27FC236}">
                <a16:creationId xmlns:a16="http://schemas.microsoft.com/office/drawing/2014/main" id="{A5528E45-C019-D636-26E9-D93356344D6C}"/>
              </a:ext>
            </a:extLst>
          </p:cNvPr>
          <p:cNvSpPr/>
          <p:nvPr/>
        </p:nvSpPr>
        <p:spPr>
          <a:xfrm>
            <a:off x="4919060" y="6422373"/>
            <a:ext cx="2104739" cy="62004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Staging request if MIBC working diagnosis</a:t>
            </a:r>
          </a:p>
        </p:txBody>
      </p:sp>
      <p:sp>
        <p:nvSpPr>
          <p:cNvPr id="14" name="Rectangle: Rounded Corners 13">
            <a:extLst>
              <a:ext uri="{FF2B5EF4-FFF2-40B4-BE49-F238E27FC236}">
                <a16:creationId xmlns:a16="http://schemas.microsoft.com/office/drawing/2014/main" id="{721CF593-ABF1-1ACB-09E5-6988DCB8100E}"/>
              </a:ext>
            </a:extLst>
          </p:cNvPr>
          <p:cNvSpPr/>
          <p:nvPr/>
        </p:nvSpPr>
        <p:spPr>
          <a:xfrm>
            <a:off x="8162592" y="5669375"/>
            <a:ext cx="1698063" cy="62004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85800">
              <a:defRPr/>
            </a:pPr>
            <a:r>
              <a:rPr lang="en-GB" sz="1200" dirty="0">
                <a:solidFill>
                  <a:prstClr val="white"/>
                </a:solidFill>
                <a:latin typeface="Arial" panose="020B0604020202020204" pitchFamily="34" charset="0"/>
                <a:cs typeface="Arial" panose="020B0604020202020204" pitchFamily="34" charset="0"/>
              </a:rPr>
              <a:t>Weekly Bladder scheduling meeting*</a:t>
            </a:r>
          </a:p>
        </p:txBody>
      </p:sp>
    </p:spTree>
    <p:extLst>
      <p:ext uri="{BB962C8B-B14F-4D97-AF65-F5344CB8AC3E}">
        <p14:creationId xmlns:p14="http://schemas.microsoft.com/office/powerpoint/2010/main" val="2180379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57a745c2831ca74bcbd310a7117c2cfc">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39cba77ebfacbff92d2a4acd8e0ea4b7"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7A1CBD-775D-4CB6-9F6B-436746915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f492b9-0e1d-4676-9635-78fd8c5ab9d8"/>
    <ds:schemaRef ds:uri="d77f7b61-7249-402e-9088-bb30bc752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3C84AD-5903-4142-B330-1E3609D31A29}">
  <ds:schemaRefs>
    <ds:schemaRef ds:uri="http://purl.org/dc/elements/1.1/"/>
    <ds:schemaRef ds:uri="http://purl.org/dc/dcmitype/"/>
    <ds:schemaRef ds:uri="83bf93d6-90ef-4c40-b432-3688ee462b88"/>
    <ds:schemaRef ds:uri="http://schemas.microsoft.com/office/2006/metadata/properties"/>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infopath/2007/PartnerControls"/>
    <ds:schemaRef ds:uri="e2187767-90b3-4883-b7e5-3532ba822f20"/>
    <ds:schemaRef ds:uri="d77f7b61-7249-402e-9088-bb30bc752eb7"/>
    <ds:schemaRef ds:uri="28f492b9-0e1d-4676-9635-78fd8c5ab9d8"/>
  </ds:schemaRefs>
</ds:datastoreItem>
</file>

<file path=customXml/itemProps3.xml><?xml version="1.0" encoding="utf-8"?>
<ds:datastoreItem xmlns:ds="http://schemas.openxmlformats.org/officeDocument/2006/customXml" ds:itemID="{1C32FD9E-DA7F-47AE-AC77-6A32D859C6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337</TotalTime>
  <Words>2652</Words>
  <Application>Microsoft Office PowerPoint</Application>
  <PresentationFormat>Custom</PresentationFormat>
  <Paragraphs>438</Paragraphs>
  <Slides>20</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Aptos Display</vt:lpstr>
      <vt:lpstr>Calibri</vt:lpstr>
      <vt:lpstr>Dreaming Outloud Pro</vt:lpstr>
      <vt:lpstr>Arial</vt:lpstr>
      <vt:lpstr>Aptos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SWAG pp templates</dc:title>
  <dc:creator>Prasanth Kunjumon</dc:creator>
  <cp:lastModifiedBy>Helen Dunderdale</cp:lastModifiedBy>
  <cp:revision>48</cp:revision>
  <dcterms:created xsi:type="dcterms:W3CDTF">2006-08-16T00:00:00Z</dcterms:created>
  <dcterms:modified xsi:type="dcterms:W3CDTF">2026-01-29T12:29:00Z</dcterms:modified>
  <dc:identifier>DAGLHforbZA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y fmtid="{D5CDD505-2E9C-101B-9397-08002B2CF9AE}" pid="3" name="MediaServiceImageTags">
    <vt:lpwstr/>
  </property>
</Properties>
</file>