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73" r:id="rId6"/>
    <p:sldId id="277" r:id="rId7"/>
    <p:sldId id="267" r:id="rId8"/>
    <p:sldId id="270" r:id="rId9"/>
    <p:sldId id="274" r:id="rId10"/>
    <p:sldId id="275" r:id="rId11"/>
    <p:sldId id="276" r:id="rId12"/>
    <p:sldId id="263" r:id="rId13"/>
    <p:sldId id="271" r:id="rId14"/>
    <p:sldId id="278" r:id="rId15"/>
    <p:sldId id="258" r:id="rId16"/>
    <p:sldId id="285" r:id="rId17"/>
    <p:sldId id="265" r:id="rId18"/>
    <p:sldId id="286" r:id="rId19"/>
    <p:sldId id="279" r:id="rId20"/>
    <p:sldId id="280" r:id="rId21"/>
    <p:sldId id="282" r:id="rId22"/>
    <p:sldId id="281" r:id="rId23"/>
    <p:sldId id="284" r:id="rId24"/>
    <p:sldId id="287" r:id="rId25"/>
    <p:sldId id="2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69" autoAdjust="0"/>
  </p:normalViewPr>
  <p:slideViewPr>
    <p:cSldViewPr snapToGrid="0" snapToObjects="1">
      <p:cViewPr varScale="1">
        <p:scale>
          <a:sx n="58" d="100"/>
          <a:sy n="58" d="100"/>
        </p:scale>
        <p:origin x="217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41A70D97-1250-4EFB-9735-E8AB7B74CC03}"/>
    <pc:docChg chg="modShowInfo">
      <pc:chgData name="Helen Dunderdale" userId="18a57383-fa13-4764-88a8-9272bfc7f4aa" providerId="ADAL" clId="{41A70D97-1250-4EFB-9735-E8AB7B74CC03}" dt="2026-01-29T12:28:28.599"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65615-C5E9-404A-879E-4F2D53E627B7}" type="datetimeFigureOut">
              <a:rPr lang="en-GB" smtClean="0"/>
              <a:t>29/01/2026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28381-1203-46C0-AD7B-1ABB5F63DF2B}" type="slidenum">
              <a:rPr lang="en-GB" smtClean="0"/>
              <a:t>‹#›</a:t>
            </a:fld>
            <a:endParaRPr lang="en-GB"/>
          </a:p>
        </p:txBody>
      </p:sp>
    </p:spTree>
    <p:extLst>
      <p:ext uri="{BB962C8B-B14F-4D97-AF65-F5344CB8AC3E}">
        <p14:creationId xmlns:p14="http://schemas.microsoft.com/office/powerpoint/2010/main" val="19023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haven’t got very long to go through this ……but I think we have to make some changes throughout the pathway if we are to not drown </a:t>
            </a:r>
          </a:p>
          <a:p>
            <a:endParaRPr lang="en-US" dirty="0"/>
          </a:p>
          <a:p>
            <a:r>
              <a:rPr lang="en-US" dirty="0"/>
              <a:t>This presentation comes from a </a:t>
            </a:r>
            <a:r>
              <a:rPr lang="en-US" dirty="0" err="1"/>
              <a:t>backround</a:t>
            </a:r>
            <a:r>
              <a:rPr lang="en-US" dirty="0"/>
              <a:t> personal feeling of walking through treacle most of the time to get anything changed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Jon has managed to calm me down as he tells me you guys are already sorting out most of this stuff and its just </a:t>
            </a:r>
            <a:r>
              <a:rPr lang="en-US" dirty="0" err="1"/>
              <a:t>southmead</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is part of adherence to the teaching of master </a:t>
            </a:r>
            <a:r>
              <a:rPr lang="en-US" dirty="0" err="1"/>
              <a:t>shifu</a:t>
            </a:r>
            <a:r>
              <a:rPr lang="en-US" dirty="0"/>
              <a:t> so I can try and must  path to inner peace </a:t>
            </a:r>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1</a:t>
            </a:fld>
            <a:endParaRPr lang="en-GB"/>
          </a:p>
        </p:txBody>
      </p:sp>
    </p:spTree>
    <p:extLst>
      <p:ext uri="{BB962C8B-B14F-4D97-AF65-F5344CB8AC3E}">
        <p14:creationId xmlns:p14="http://schemas.microsoft.com/office/powerpoint/2010/main" val="171690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we get onto fu after normal biopsies …….Ok follow up after normal investigations …. Where are we now </a:t>
            </a:r>
          </a:p>
          <a:p>
            <a:endParaRPr lang="en-US" dirty="0"/>
          </a:p>
          <a:p>
            <a:r>
              <a:rPr lang="en-US" dirty="0"/>
              <a:t>Just for info – David bowie song where are we now ended a 10 year period without releasing any music – released on his 66 birthday </a:t>
            </a:r>
          </a:p>
          <a:p>
            <a:endParaRPr lang="en-US" dirty="0"/>
          </a:p>
          <a:p>
            <a:r>
              <a:rPr lang="en-US" dirty="0"/>
              <a:t>Here are 2 examples at either end of the spectrum regarding advice after normal investigations </a:t>
            </a:r>
          </a:p>
          <a:p>
            <a:endParaRPr lang="en-US" dirty="0"/>
          </a:p>
          <a:p>
            <a:endParaRPr lang="en-US" dirty="0"/>
          </a:p>
        </p:txBody>
      </p:sp>
      <p:sp>
        <p:nvSpPr>
          <p:cNvPr id="4" name="Slide Number Placeholder 3"/>
          <p:cNvSpPr>
            <a:spLocks noGrp="1"/>
          </p:cNvSpPr>
          <p:nvPr>
            <p:ph type="sldNum" sz="quarter" idx="5"/>
          </p:nvPr>
        </p:nvSpPr>
        <p:spPr/>
        <p:txBody>
          <a:bodyPr/>
          <a:lstStyle/>
          <a:p>
            <a:fld id="{C4E28381-1203-46C0-AD7B-1ABB5F63DF2B}" type="slidenum">
              <a:rPr lang="en-GB" smtClean="0"/>
              <a:t>10</a:t>
            </a:fld>
            <a:endParaRPr lang="en-GB"/>
          </a:p>
        </p:txBody>
      </p:sp>
    </p:spTree>
    <p:extLst>
      <p:ext uri="{BB962C8B-B14F-4D97-AF65-F5344CB8AC3E}">
        <p14:creationId xmlns:p14="http://schemas.microsoft.com/office/powerpoint/2010/main" val="52360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type of approach is in keeping with the flawed NICE guidance – the background to the over-cautious guidelines is the assumption that all patients on a 2ww pathway are at high risk of diagnosis of significant cancer</a:t>
            </a:r>
          </a:p>
          <a:p>
            <a:endParaRPr lang="en-US" dirty="0"/>
          </a:p>
          <a:p>
            <a:r>
              <a:rPr lang="en-US" dirty="0"/>
              <a:t>It therefore suggests rechecking </a:t>
            </a:r>
            <a:r>
              <a:rPr lang="en-US" dirty="0" err="1"/>
              <a:t>psa</a:t>
            </a:r>
            <a:r>
              <a:rPr lang="en-US" dirty="0"/>
              <a:t> at 3-6month intervals </a:t>
            </a:r>
          </a:p>
          <a:p>
            <a:endParaRPr lang="en-US" dirty="0"/>
          </a:p>
          <a:p>
            <a:r>
              <a:rPr lang="en-US" dirty="0"/>
              <a:t>But the patients we see are essentially a screened population so should we not be extrapolating screening data to help us </a:t>
            </a:r>
          </a:p>
          <a:p>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0" dirty="0">
                <a:effectLst/>
                <a:latin typeface="Calibri" panose="020F0502020204030204" pitchFamily="34" charset="0"/>
                <a:ea typeface="Calibri" panose="020F0502020204030204" pitchFamily="34" charset="0"/>
                <a:cs typeface="Times New Roman" panose="02020603050405020304" pitchFamily="18" charset="0"/>
              </a:rPr>
              <a:t>What happens in large screening trials ????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They use </a:t>
            </a:r>
            <a:r>
              <a:rPr lang="en-US" dirty="0"/>
              <a:t>multi year intervals for patient assessment </a:t>
            </a:r>
          </a:p>
          <a:p>
            <a:endParaRPr lang="en-US" dirty="0"/>
          </a:p>
          <a:p>
            <a:r>
              <a:rPr lang="en-US" b="1" dirty="0"/>
              <a:t>So ERCPC used 4 year intervals </a:t>
            </a:r>
            <a:r>
              <a:rPr lang="en-US" dirty="0"/>
              <a:t>, </a:t>
            </a:r>
          </a:p>
          <a:p>
            <a:endParaRPr lang="en-US" dirty="0"/>
          </a:p>
          <a:p>
            <a:r>
              <a:rPr lang="en-US" b="1" dirty="0" err="1"/>
              <a:t>goteburg</a:t>
            </a:r>
            <a:r>
              <a:rPr lang="en-US" b="1" dirty="0"/>
              <a:t> study used 2 year intervals</a:t>
            </a:r>
            <a:r>
              <a:rPr lang="en-US" dirty="0"/>
              <a:t> </a:t>
            </a:r>
          </a:p>
          <a:p>
            <a:endParaRPr lang="en-US" dirty="0"/>
          </a:p>
          <a:p>
            <a:r>
              <a:rPr lang="en-US" dirty="0"/>
              <a:t>….and the patients are not dying in between these periods , so in a screened population that 2-4 year spacing is safe  - and this is using </a:t>
            </a:r>
            <a:r>
              <a:rPr lang="en-US" dirty="0" err="1"/>
              <a:t>psa</a:t>
            </a:r>
            <a:r>
              <a:rPr lang="en-US" dirty="0"/>
              <a:t> alone </a:t>
            </a:r>
          </a:p>
          <a:p>
            <a:endParaRPr lang="en-US" dirty="0"/>
          </a:p>
          <a:p>
            <a:r>
              <a:rPr lang="en-US" dirty="0"/>
              <a:t>If we then look at further analyses looking at </a:t>
            </a:r>
            <a:r>
              <a:rPr lang="en-US" b="1" dirty="0"/>
              <a:t>event rates after a normal </a:t>
            </a:r>
            <a:r>
              <a:rPr lang="en-US" b="1" dirty="0" err="1"/>
              <a:t>mri</a:t>
            </a:r>
            <a:r>
              <a:rPr lang="en-US" b="1" dirty="0"/>
              <a:t> </a:t>
            </a:r>
            <a:r>
              <a:rPr lang="en-US" dirty="0"/>
              <a:t>, so does something dreadful happen in the years after when you investigate a patient and they have a normal </a:t>
            </a:r>
            <a:r>
              <a:rPr lang="en-US" dirty="0" err="1"/>
              <a:t>mri</a:t>
            </a:r>
            <a:r>
              <a:rPr lang="en-US" dirty="0"/>
              <a:t>   ……..</a:t>
            </a:r>
            <a:r>
              <a:rPr lang="en-US" b="1" dirty="0"/>
              <a:t>we find that they are very low up to 5 years after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Finally in the diagnostic setting,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mpMRI</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has a high negative predictive value for clinically significant prostate cancer (PROMIS reported an NPV ≈89%), but it is not 100% — some cases are still found on subsequent biopsy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NB ERSPC 160 000 men recent 23 year data – better than breast </a:t>
            </a:r>
          </a:p>
          <a:p>
            <a:r>
              <a:rPr lang="en-US" dirty="0" err="1"/>
              <a:t>Goteburg</a:t>
            </a:r>
            <a:r>
              <a:rPr lang="en-US" dirty="0"/>
              <a:t> 1 trial Swedish – 20 000 men using </a:t>
            </a:r>
            <a:r>
              <a:rPr lang="en-US" dirty="0" err="1"/>
              <a:t>psa</a:t>
            </a:r>
            <a:r>
              <a:rPr lang="en-US" dirty="0"/>
              <a:t> alone</a:t>
            </a:r>
          </a:p>
          <a:p>
            <a:r>
              <a:rPr lang="en-US" dirty="0" err="1"/>
              <a:t>Goteburg</a:t>
            </a:r>
            <a:r>
              <a:rPr lang="en-US" dirty="0"/>
              <a:t> 2 used </a:t>
            </a:r>
            <a:r>
              <a:rPr lang="en-US" dirty="0" err="1"/>
              <a:t>psa</a:t>
            </a:r>
            <a:r>
              <a:rPr lang="en-US" dirty="0"/>
              <a:t> and </a:t>
            </a:r>
            <a:r>
              <a:rPr lang="en-US" dirty="0" err="1"/>
              <a:t>mri</a:t>
            </a:r>
            <a:r>
              <a:rPr lang="en-US" dirty="0"/>
              <a:t> to reduce overdiagnosis but still find aggressive cancers – using targeted biopsy for </a:t>
            </a:r>
            <a:r>
              <a:rPr lang="en-US" dirty="0" err="1"/>
              <a:t>mri</a:t>
            </a:r>
            <a:r>
              <a:rPr lang="en-US" dirty="0"/>
              <a:t> lesions rather than systematic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11</a:t>
            </a:fld>
            <a:endParaRPr lang="en-GB"/>
          </a:p>
        </p:txBody>
      </p:sp>
    </p:spTree>
    <p:extLst>
      <p:ext uri="{BB962C8B-B14F-4D97-AF65-F5344CB8AC3E}">
        <p14:creationId xmlns:p14="http://schemas.microsoft.com/office/powerpoint/2010/main" val="395261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do we mean by a normal investigations ???</a:t>
            </a:r>
          </a:p>
          <a:p>
            <a:endParaRPr lang="en-US" dirty="0"/>
          </a:p>
          <a:p>
            <a:r>
              <a:rPr lang="en-US" dirty="0"/>
              <a:t>A normal </a:t>
            </a:r>
            <a:r>
              <a:rPr lang="en-US" dirty="0" err="1"/>
              <a:t>psa</a:t>
            </a:r>
            <a:r>
              <a:rPr lang="en-US" dirty="0"/>
              <a:t> in the community …. I will come back to that in a minute </a:t>
            </a:r>
          </a:p>
          <a:p>
            <a:endParaRPr lang="en-US" dirty="0"/>
          </a:p>
          <a:p>
            <a:r>
              <a:rPr lang="en-US" dirty="0"/>
              <a:t>But for us </a:t>
            </a:r>
            <a:r>
              <a:rPr lang="en-US" dirty="0" err="1"/>
              <a:t>im</a:t>
            </a:r>
            <a:r>
              <a:rPr lang="en-US" dirty="0"/>
              <a:t> talking about </a:t>
            </a:r>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12</a:t>
            </a:fld>
            <a:endParaRPr lang="en-GB"/>
          </a:p>
        </p:txBody>
      </p:sp>
    </p:spTree>
    <p:extLst>
      <p:ext uri="{BB962C8B-B14F-4D97-AF65-F5344CB8AC3E}">
        <p14:creationId xmlns:p14="http://schemas.microsoft.com/office/powerpoint/2010/main" val="449889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quickly point you towards the table again – the statistics related to the chance of CSCAP are unsurprisingly reflected in the results – what I mean is that we are not trying to monitor patients in hospital or discharge patients to primary care who have a </a:t>
            </a:r>
            <a:r>
              <a:rPr lang="en-US" dirty="0" err="1"/>
              <a:t>psa</a:t>
            </a:r>
            <a:r>
              <a:rPr lang="en-US" dirty="0"/>
              <a:t> of 18 , </a:t>
            </a:r>
            <a:r>
              <a:rPr lang="en-US" dirty="0" err="1"/>
              <a:t>pirads</a:t>
            </a:r>
            <a:r>
              <a:rPr lang="en-US" dirty="0"/>
              <a:t> 5 and a </a:t>
            </a:r>
            <a:r>
              <a:rPr lang="en-US" dirty="0" err="1"/>
              <a:t>psad</a:t>
            </a:r>
            <a:r>
              <a:rPr lang="en-US" dirty="0"/>
              <a:t> of 0.45 with normal biopsies – we diagnose them with cancer </a:t>
            </a:r>
          </a:p>
          <a:p>
            <a:endParaRPr lang="en-US" dirty="0"/>
          </a:p>
          <a:p>
            <a:r>
              <a:rPr lang="en-US" dirty="0"/>
              <a:t>We should also be mindful of some exceptions or caveats </a:t>
            </a:r>
          </a:p>
          <a:p>
            <a:endParaRPr lang="en-US" dirty="0"/>
          </a:p>
          <a:p>
            <a:r>
              <a:rPr lang="en-US" dirty="0"/>
              <a:t>1 if you haven’t got prostate tissue or if the patient was wriggling around then we need to be careful</a:t>
            </a:r>
          </a:p>
          <a:p>
            <a:endParaRPr lang="en-US" dirty="0"/>
          </a:p>
          <a:p>
            <a:r>
              <a:rPr lang="en-US" dirty="0"/>
              <a:t>So for example there were 2 patients who apparently had a PIRADS 4 appearance and 1 one with a PIRADS 5 appearance – both PIRADS 4 were downgraded and the </a:t>
            </a:r>
            <a:r>
              <a:rPr lang="en-US" dirty="0" err="1"/>
              <a:t>Pirads</a:t>
            </a:r>
            <a:r>
              <a:rPr lang="en-US" dirty="0"/>
              <a:t> 5 had a repeat biopsy</a:t>
            </a:r>
          </a:p>
          <a:p>
            <a:endParaRPr lang="en-US" dirty="0"/>
          </a:p>
          <a:p>
            <a:r>
              <a:rPr lang="en-US" dirty="0"/>
              <a:t>We should also take the opportunity to advise no further assessments in those patients who , having been assessed , do not have an appropriate life expectancy or PS </a:t>
            </a:r>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13</a:t>
            </a:fld>
            <a:endParaRPr lang="en-GB"/>
          </a:p>
        </p:txBody>
      </p:sp>
    </p:spTree>
    <p:extLst>
      <p:ext uri="{BB962C8B-B14F-4D97-AF65-F5344CB8AC3E}">
        <p14:creationId xmlns:p14="http://schemas.microsoft.com/office/powerpoint/2010/main" val="399023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should we actually do ?????</a:t>
            </a:r>
          </a:p>
          <a:p>
            <a:endParaRPr lang="en-US" dirty="0"/>
          </a:p>
          <a:p>
            <a:r>
              <a:rPr lang="en-US" dirty="0"/>
              <a:t>But what if you have a </a:t>
            </a:r>
            <a:r>
              <a:rPr lang="en-US" dirty="0" err="1"/>
              <a:t>pirads</a:t>
            </a:r>
            <a:r>
              <a:rPr lang="en-US" dirty="0"/>
              <a:t> 1 or 2 and a </a:t>
            </a:r>
            <a:r>
              <a:rPr lang="en-US" dirty="0" err="1"/>
              <a:t>psad</a:t>
            </a:r>
            <a:r>
              <a:rPr lang="en-US" dirty="0"/>
              <a:t> of &lt;0.2 </a:t>
            </a:r>
          </a:p>
          <a:p>
            <a:endParaRPr lang="en-US" dirty="0"/>
          </a:p>
          <a:p>
            <a:r>
              <a:rPr lang="en-US" dirty="0"/>
              <a:t>I think a minimum is no </a:t>
            </a:r>
            <a:r>
              <a:rPr lang="en-US" dirty="0" err="1"/>
              <a:t>psa</a:t>
            </a:r>
            <a:r>
              <a:rPr lang="en-US" dirty="0"/>
              <a:t> for 2-4 years but the UKNSC does not support a screening program so maybe we adopt the Cornish approach </a:t>
            </a:r>
          </a:p>
          <a:p>
            <a:endParaRPr lang="en-US" dirty="0"/>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14</a:t>
            </a:fld>
            <a:endParaRPr lang="en-GB"/>
          </a:p>
        </p:txBody>
      </p:sp>
    </p:spTree>
    <p:extLst>
      <p:ext uri="{BB962C8B-B14F-4D97-AF65-F5344CB8AC3E}">
        <p14:creationId xmlns:p14="http://schemas.microsoft.com/office/powerpoint/2010/main" val="41445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So lets go down the rabbit hole of a </a:t>
            </a:r>
            <a:r>
              <a:rPr lang="en-GB" b="0" dirty="0" err="1"/>
              <a:t>pirads</a:t>
            </a:r>
            <a:r>
              <a:rPr lang="en-GB" b="0" dirty="0"/>
              <a:t> 3 </a:t>
            </a:r>
            <a:r>
              <a:rPr lang="en-GB" b="0" dirty="0" err="1"/>
              <a:t>mri</a:t>
            </a:r>
            <a:r>
              <a:rPr lang="en-GB" b="0" dirty="0"/>
              <a:t>, </a:t>
            </a:r>
            <a:r>
              <a:rPr lang="en-GB" b="0" dirty="0" err="1"/>
              <a:t>psad</a:t>
            </a:r>
            <a:r>
              <a:rPr lang="en-GB" b="0" dirty="0"/>
              <a:t> of more than 0.15 and normal biopsy  – bit of a midfield , but I think its actually ok </a:t>
            </a:r>
          </a:p>
          <a:p>
            <a:endParaRPr lang="en-GB" b="0" dirty="0"/>
          </a:p>
          <a:p>
            <a:r>
              <a:rPr lang="en-GB" b="0" dirty="0"/>
              <a:t>Many of these patients will morph into patients you don’t have to worry about but those with a </a:t>
            </a:r>
            <a:r>
              <a:rPr lang="en-GB" b="0" dirty="0" err="1"/>
              <a:t>psad</a:t>
            </a:r>
            <a:r>
              <a:rPr lang="en-GB" b="0" dirty="0"/>
              <a:t> which remains elevated should be re-evaluated </a:t>
            </a:r>
          </a:p>
          <a:p>
            <a:endParaRPr lang="en-GB" b="0" dirty="0"/>
          </a:p>
          <a:p>
            <a:r>
              <a:rPr lang="en-GB" b="0" dirty="0"/>
              <a:t>And </a:t>
            </a:r>
            <a:r>
              <a:rPr lang="en-GB" b="0" dirty="0" err="1"/>
              <a:t>Ive</a:t>
            </a:r>
            <a:r>
              <a:rPr lang="en-GB" b="0" dirty="0"/>
              <a:t> summarised a number of papers into one small slide </a:t>
            </a:r>
          </a:p>
          <a:p>
            <a:endParaRPr lang="en-GB" b="1" dirty="0"/>
          </a:p>
          <a:p>
            <a:endParaRPr lang="en-GB" b="1" dirty="0"/>
          </a:p>
          <a:p>
            <a:r>
              <a:rPr lang="en-GB" b="1" dirty="0"/>
              <a:t>PI-RADS 3 lesion before biopsy:</a:t>
            </a:r>
            <a:br>
              <a:rPr lang="en-GB" dirty="0"/>
            </a:br>
            <a:r>
              <a:rPr lang="en-GB" b="1" dirty="0"/>
              <a:t>15–20% </a:t>
            </a:r>
            <a:r>
              <a:rPr lang="en-GB" b="1" dirty="0" err="1"/>
              <a:t>csPCa</a:t>
            </a:r>
            <a:br>
              <a:rPr lang="en-GB" dirty="0"/>
            </a:br>
            <a:r>
              <a:rPr lang="en-GB" i="1" dirty="0"/>
              <a:t>(</a:t>
            </a:r>
            <a:r>
              <a:rPr lang="en-GB" i="1" dirty="0" err="1"/>
              <a:t>Schoots</a:t>
            </a:r>
            <a:r>
              <a:rPr lang="en-GB" i="1" dirty="0"/>
              <a:t> et al., European Urology 2018)</a:t>
            </a:r>
            <a:endParaRPr lang="en-GB" dirty="0"/>
          </a:p>
          <a:p>
            <a:r>
              <a:rPr lang="en-GB" b="1" dirty="0"/>
              <a:t>After negative MRI-targeted ± systematic biopsy:</a:t>
            </a:r>
            <a:br>
              <a:rPr lang="en-GB" dirty="0"/>
            </a:br>
            <a:r>
              <a:rPr lang="en-GB" b="1" dirty="0"/>
              <a:t>~4% residual </a:t>
            </a:r>
            <a:r>
              <a:rPr lang="en-GB" b="1" dirty="0" err="1"/>
              <a:t>csPCa</a:t>
            </a:r>
            <a:br>
              <a:rPr lang="en-GB" dirty="0"/>
            </a:br>
            <a:r>
              <a:rPr lang="en-GB" i="1" dirty="0"/>
              <a:t>(Porpiglia et al., European Urology 2023)</a:t>
            </a:r>
            <a:endParaRPr lang="en-GB" dirty="0"/>
          </a:p>
          <a:p>
            <a:r>
              <a:rPr lang="en-GB" b="1" dirty="0"/>
              <a:t>Negative follow-up MRI after negative biopsy:</a:t>
            </a:r>
            <a:br>
              <a:rPr lang="en-GB" dirty="0"/>
            </a:br>
            <a:r>
              <a:rPr lang="en-GB" b="1" dirty="0"/>
              <a:t>~0–2% </a:t>
            </a:r>
            <a:r>
              <a:rPr lang="en-GB" b="1" dirty="0" err="1"/>
              <a:t>csPCa</a:t>
            </a:r>
            <a:br>
              <a:rPr lang="en-GB" dirty="0"/>
            </a:br>
            <a:r>
              <a:rPr lang="en-GB" i="1" dirty="0"/>
              <a:t>(Panebianco et al., Radiology 2020)</a:t>
            </a:r>
            <a:endParaRPr lang="en-GB" dirty="0"/>
          </a:p>
          <a:p>
            <a:r>
              <a:rPr lang="en-GB" b="1" dirty="0"/>
              <a:t>Persistent clinical suspicion / repeat MRI lesion:</a:t>
            </a:r>
            <a:br>
              <a:rPr lang="en-GB" dirty="0"/>
            </a:br>
            <a:r>
              <a:rPr lang="en-GB" b="1" dirty="0"/>
              <a:t>Up to ~23% </a:t>
            </a:r>
            <a:r>
              <a:rPr lang="en-GB" b="1" dirty="0" err="1"/>
              <a:t>csPCa</a:t>
            </a:r>
            <a:br>
              <a:rPr lang="en-GB" dirty="0"/>
            </a:br>
            <a:r>
              <a:rPr lang="en-GB" i="1" dirty="0"/>
              <a:t>(</a:t>
            </a:r>
            <a:r>
              <a:rPr lang="en-GB" i="1" dirty="0" err="1"/>
              <a:t>Engehausen</a:t>
            </a:r>
            <a:r>
              <a:rPr lang="en-GB" i="1" dirty="0"/>
              <a:t> et al., Journal of Urology 2020)</a:t>
            </a:r>
            <a:endParaRPr lang="en-GB" dirty="0"/>
          </a:p>
          <a:p>
            <a:r>
              <a:rPr lang="en-GB" b="1" dirty="0"/>
              <a:t>Higher risk consistently associated with:</a:t>
            </a:r>
            <a:br>
              <a:rPr lang="en-GB" dirty="0"/>
            </a:br>
            <a:r>
              <a:rPr lang="en-GB" dirty="0"/>
              <a:t>PSA density ≥ </a:t>
            </a:r>
            <a:r>
              <a:rPr lang="en-GB" b="1" dirty="0"/>
              <a:t>0.15 ng/mL/cm³</a:t>
            </a:r>
            <a:endParaRPr lang="en-GB" dirty="0"/>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15</a:t>
            </a:fld>
            <a:endParaRPr lang="en-GB"/>
          </a:p>
        </p:txBody>
      </p:sp>
    </p:spTree>
    <p:extLst>
      <p:ext uri="{BB962C8B-B14F-4D97-AF65-F5344CB8AC3E}">
        <p14:creationId xmlns:p14="http://schemas.microsoft.com/office/powerpoint/2010/main" val="93759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my BOGOF for </a:t>
            </a:r>
            <a:r>
              <a:rPr lang="en-US" dirty="0" err="1"/>
              <a:t>glenda</a:t>
            </a:r>
            <a:r>
              <a:rPr lang="en-US" dirty="0"/>
              <a:t> and unless we address every bit of the pathway we will drown </a:t>
            </a:r>
          </a:p>
          <a:p>
            <a:endParaRPr lang="en-US" dirty="0"/>
          </a:p>
          <a:p>
            <a:r>
              <a:rPr lang="en-US" dirty="0"/>
              <a:t>I thought I would share a patient from yesterday </a:t>
            </a:r>
          </a:p>
          <a:p>
            <a:endParaRPr lang="en-US" dirty="0"/>
          </a:p>
          <a:p>
            <a:endParaRPr lang="en-US" dirty="0"/>
          </a:p>
          <a:p>
            <a:r>
              <a:rPr lang="en-US" dirty="0"/>
              <a:t>Where does all the info come from – its from screening data, protect and modelling studies </a:t>
            </a:r>
          </a:p>
        </p:txBody>
      </p:sp>
      <p:sp>
        <p:nvSpPr>
          <p:cNvPr id="4" name="Slide Number Placeholder 3"/>
          <p:cNvSpPr>
            <a:spLocks noGrp="1"/>
          </p:cNvSpPr>
          <p:nvPr>
            <p:ph type="sldNum" sz="quarter" idx="5"/>
          </p:nvPr>
        </p:nvSpPr>
        <p:spPr/>
        <p:txBody>
          <a:bodyPr/>
          <a:lstStyle/>
          <a:p>
            <a:fld id="{C4E28381-1203-46C0-AD7B-1ABB5F63DF2B}" type="slidenum">
              <a:rPr lang="en-GB" smtClean="0"/>
              <a:t>16</a:t>
            </a:fld>
            <a:endParaRPr lang="en-GB"/>
          </a:p>
        </p:txBody>
      </p:sp>
    </p:spTree>
    <p:extLst>
      <p:ext uri="{BB962C8B-B14F-4D97-AF65-F5344CB8AC3E}">
        <p14:creationId xmlns:p14="http://schemas.microsoft.com/office/powerpoint/2010/main" val="385489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this all come from</a:t>
            </a:r>
          </a:p>
          <a:p>
            <a:endParaRPr lang="en-US" dirty="0"/>
          </a:p>
          <a:p>
            <a:endParaRPr lang="en-US" dirty="0"/>
          </a:p>
          <a:p>
            <a:r>
              <a:rPr lang="en-US" dirty="0"/>
              <a:t>For example the modelling studies done at MSK show your lifetime risk of Cap if you </a:t>
            </a:r>
            <a:r>
              <a:rPr lang="en-US" dirty="0" err="1"/>
              <a:t>psa</a:t>
            </a:r>
            <a:r>
              <a:rPr lang="en-US" dirty="0"/>
              <a:t> is below 1 at 60 is less than 1%</a:t>
            </a:r>
          </a:p>
          <a:p>
            <a:endParaRPr lang="en-US" dirty="0"/>
          </a:p>
          <a:p>
            <a:r>
              <a:rPr lang="en-GB" b="1" dirty="0"/>
              <a:t>ERSPC (European Randomised Study of Screening for Prostate Cancer)</a:t>
            </a:r>
          </a:p>
          <a:p>
            <a:r>
              <a:rPr lang="en-GB" dirty="0"/>
              <a:t>Men with PSA &lt;1.0–1.5 ng/mL: Extremely low short-term risk of clinically significant cancer</a:t>
            </a:r>
          </a:p>
          <a:p>
            <a:r>
              <a:rPr lang="en-GB" dirty="0"/>
              <a:t>Many centres:</a:t>
            </a:r>
          </a:p>
          <a:p>
            <a:pPr lvl="1"/>
            <a:r>
              <a:rPr lang="en-GB" dirty="0"/>
              <a:t>Re-screened at </a:t>
            </a:r>
            <a:r>
              <a:rPr lang="en-GB" b="1" dirty="0"/>
              <a:t>4 years</a:t>
            </a:r>
            <a:endParaRPr lang="en-GB" dirty="0"/>
          </a:p>
          <a:p>
            <a:r>
              <a:rPr lang="en-GB" dirty="0"/>
              <a:t>Cancer-specific mortality extremely low in this group</a:t>
            </a:r>
          </a:p>
          <a:p>
            <a:r>
              <a:rPr lang="en-GB" dirty="0"/>
              <a:t>📄 Schröder FH et al. </a:t>
            </a:r>
            <a:r>
              <a:rPr lang="en-GB" i="1" dirty="0"/>
              <a:t>NEJM</a:t>
            </a:r>
            <a:r>
              <a:rPr lang="en-GB" dirty="0"/>
              <a:t>. 2009;366:981–990.</a:t>
            </a:r>
          </a:p>
          <a:p>
            <a:br>
              <a:rPr lang="en-GB" dirty="0"/>
            </a:br>
            <a:endParaRPr lang="en-GB" dirty="0"/>
          </a:p>
          <a:p>
            <a:r>
              <a:rPr lang="en-GB" b="1" dirty="0"/>
              <a:t>🇸🇪 Göteborg Screening Trial</a:t>
            </a:r>
          </a:p>
          <a:p>
            <a:r>
              <a:rPr lang="en-GB" dirty="0"/>
              <a:t>Longest follow-up prostate screening trial</a:t>
            </a:r>
          </a:p>
          <a:p>
            <a:r>
              <a:rPr lang="en-GB" dirty="0"/>
              <a:t>PSA &lt;1.0 at age 60: &lt;0.5% risk of prostate cancer death by age 85</a:t>
            </a:r>
          </a:p>
          <a:p>
            <a:r>
              <a:rPr lang="en-GB" dirty="0"/>
              <a:t>Authors explicitly suggest </a:t>
            </a:r>
            <a:r>
              <a:rPr lang="en-GB" b="1" dirty="0"/>
              <a:t>stopping PSA testing</a:t>
            </a:r>
            <a:r>
              <a:rPr lang="en-GB" dirty="0"/>
              <a:t> in low-risk men</a:t>
            </a:r>
          </a:p>
          <a:p>
            <a:r>
              <a:rPr lang="en-GB" dirty="0"/>
              <a:t>📄 Carlsson S et al. </a:t>
            </a:r>
            <a:r>
              <a:rPr lang="en-GB" i="1" dirty="0"/>
              <a:t>BMJ</a:t>
            </a:r>
            <a:r>
              <a:rPr lang="en-GB" dirty="0"/>
              <a:t>. 2014;348:g2296.</a:t>
            </a:r>
          </a:p>
          <a:p>
            <a:br>
              <a:rPr lang="en-GB" dirty="0"/>
            </a:br>
            <a:endParaRPr lang="en-GB" dirty="0"/>
          </a:p>
          <a:p>
            <a:r>
              <a:rPr lang="en-GB" b="1" dirty="0"/>
              <a:t>🇬🇧 </a:t>
            </a:r>
            <a:r>
              <a:rPr lang="en-GB" b="1" dirty="0" err="1"/>
              <a:t>ProtecT</a:t>
            </a:r>
            <a:r>
              <a:rPr lang="en-GB" b="1" dirty="0"/>
              <a:t> / CAP context</a:t>
            </a:r>
          </a:p>
          <a:p>
            <a:r>
              <a:rPr lang="en-GB" dirty="0"/>
              <a:t>Demonstrated:</a:t>
            </a:r>
          </a:p>
          <a:p>
            <a:pPr lvl="1"/>
            <a:r>
              <a:rPr lang="en-GB" dirty="0"/>
              <a:t>High prevalence of indolent disease</a:t>
            </a:r>
          </a:p>
          <a:p>
            <a:pPr lvl="1"/>
            <a:r>
              <a:rPr lang="en-GB" dirty="0"/>
              <a:t>Very low prostate cancer mortality regardless of detection strategy</a:t>
            </a:r>
          </a:p>
          <a:p>
            <a:r>
              <a:rPr lang="en-GB" dirty="0"/>
              <a:t>Supports </a:t>
            </a:r>
            <a:r>
              <a:rPr lang="en-GB" b="1" dirty="0"/>
              <a:t>less frequent testing</a:t>
            </a:r>
            <a:r>
              <a:rPr lang="en-GB" dirty="0"/>
              <a:t> in low-risk men</a:t>
            </a:r>
          </a:p>
          <a:p>
            <a:r>
              <a:rPr lang="en-GB" dirty="0"/>
              <a:t>📄 Hamdy FC et al. </a:t>
            </a:r>
            <a:r>
              <a:rPr lang="en-GB" i="1" dirty="0"/>
              <a:t>NEJM</a:t>
            </a:r>
            <a:r>
              <a:rPr lang="en-GB" dirty="0"/>
              <a:t>. 2016;375:1415–1424.</a:t>
            </a:r>
          </a:p>
          <a:p>
            <a:br>
              <a:rPr lang="en-GB" dirty="0"/>
            </a:br>
            <a:endParaRPr lang="en-GB" dirty="0"/>
          </a:p>
          <a:p>
            <a:r>
              <a:rPr lang="en-GB" b="1" dirty="0"/>
              <a:t>📊 Modelling studies</a:t>
            </a:r>
          </a:p>
          <a:p>
            <a:r>
              <a:rPr lang="en-GB" b="1" dirty="0"/>
              <a:t>Vickers et al., Memorial Sloan Kettering</a:t>
            </a:r>
            <a:endParaRPr lang="en-GB" dirty="0"/>
          </a:p>
          <a:p>
            <a:r>
              <a:rPr lang="en-GB" dirty="0"/>
              <a:t>PSA &lt;1 at age 60:</a:t>
            </a:r>
          </a:p>
          <a:p>
            <a:pPr lvl="1"/>
            <a:r>
              <a:rPr lang="en-GB" dirty="0"/>
              <a:t>Lifetime prostate cancer mortality risk &lt;1%</a:t>
            </a:r>
          </a:p>
          <a:p>
            <a:r>
              <a:rPr lang="en-GB" dirty="0"/>
              <a:t>Suggests:</a:t>
            </a:r>
          </a:p>
          <a:p>
            <a:pPr lvl="1"/>
            <a:r>
              <a:rPr lang="en-GB" dirty="0"/>
              <a:t>Either very infrequent testing (5–10 years)</a:t>
            </a:r>
          </a:p>
          <a:p>
            <a:pPr lvl="1"/>
            <a:r>
              <a:rPr lang="en-GB" dirty="0"/>
              <a:t>Or cessation of testing</a:t>
            </a:r>
          </a:p>
          <a:p>
            <a:r>
              <a:rPr lang="en-GB" dirty="0"/>
              <a:t>📄 Vickers AJ et al. </a:t>
            </a:r>
            <a:r>
              <a:rPr lang="en-GB" i="1" dirty="0"/>
              <a:t>BMJ</a:t>
            </a:r>
            <a:r>
              <a:rPr lang="en-GB" dirty="0"/>
              <a:t>. 2010;341:c4521.</a:t>
            </a:r>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19</a:t>
            </a:fld>
            <a:endParaRPr lang="en-GB"/>
          </a:p>
        </p:txBody>
      </p:sp>
    </p:spTree>
    <p:extLst>
      <p:ext uri="{BB962C8B-B14F-4D97-AF65-F5344CB8AC3E}">
        <p14:creationId xmlns:p14="http://schemas.microsoft.com/office/powerpoint/2010/main" val="228904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a:t>
            </a:r>
          </a:p>
          <a:p>
            <a:r>
              <a:rPr lang="en-GB" sz="1200" kern="1200" dirty="0">
                <a:solidFill>
                  <a:schemeClr val="tx1"/>
                </a:solidFill>
                <a:effectLst/>
                <a:latin typeface="+mn-lt"/>
                <a:ea typeface="+mn-ea"/>
                <a:cs typeface="+mn-cs"/>
              </a:rPr>
              <a:t>When </a:t>
            </a:r>
            <a:r>
              <a:rPr lang="en-GB" sz="1200" b="1" kern="1200" dirty="0">
                <a:solidFill>
                  <a:schemeClr val="tx1"/>
                </a:solidFill>
                <a:effectLst/>
                <a:latin typeface="+mn-lt"/>
                <a:ea typeface="+mn-ea"/>
                <a:cs typeface="+mn-cs"/>
              </a:rPr>
              <a:t>PSA is normal</a:t>
            </a:r>
            <a:r>
              <a:rPr lang="en-GB" sz="1200" kern="1200" dirty="0">
                <a:solidFill>
                  <a:schemeClr val="tx1"/>
                </a:solidFill>
                <a:effectLst/>
                <a:latin typeface="+mn-lt"/>
                <a:ea typeface="+mn-ea"/>
                <a:cs typeface="+mn-cs"/>
              </a:rPr>
              <a:t>, an abnormal DRE </a:t>
            </a:r>
            <a:r>
              <a:rPr lang="en-GB" sz="1200" b="1" kern="1200" dirty="0">
                <a:solidFill>
                  <a:schemeClr val="tx1"/>
                </a:solidFill>
                <a:effectLst/>
                <a:latin typeface="+mn-lt"/>
                <a:ea typeface="+mn-ea"/>
                <a:cs typeface="+mn-cs"/>
              </a:rPr>
              <a:t>almost never uncovers significant prostate cancer</a:t>
            </a:r>
            <a:r>
              <a:rPr lang="en-GB" sz="1200" kern="1200" dirty="0">
                <a:solidFill>
                  <a:schemeClr val="tx1"/>
                </a:solidFill>
                <a:effectLst/>
                <a:latin typeface="+mn-lt"/>
                <a:ea typeface="+mn-ea"/>
                <a:cs typeface="+mn-cs"/>
              </a:rPr>
              <a:t>:</a:t>
            </a:r>
          </a:p>
          <a:p>
            <a:pPr lvl="0"/>
            <a:r>
              <a:rPr lang="en-GB" sz="1200" b="1" kern="1200" dirty="0">
                <a:solidFill>
                  <a:schemeClr val="tx1"/>
                </a:solidFill>
                <a:effectLst/>
                <a:latin typeface="+mn-lt"/>
                <a:ea typeface="+mn-ea"/>
                <a:cs typeface="+mn-cs"/>
              </a:rPr>
              <a:t>Clinically significant (Gleason ≥ 7):</a:t>
            </a:r>
            <a:r>
              <a:rPr lang="en-GB" sz="1200" kern="1200" dirty="0">
                <a:solidFill>
                  <a:schemeClr val="tx1"/>
                </a:solidFill>
                <a:effectLst/>
                <a:latin typeface="+mn-lt"/>
                <a:ea typeface="+mn-ea"/>
                <a:cs typeface="+mn-cs"/>
              </a:rPr>
              <a:t> ≈ 1 in 1,000–1,300 men</a:t>
            </a:r>
          </a:p>
          <a:p>
            <a:pPr lvl="0"/>
            <a:r>
              <a:rPr lang="en-GB" sz="1200" b="1" kern="1200" dirty="0">
                <a:solidFill>
                  <a:schemeClr val="tx1"/>
                </a:solidFill>
                <a:effectLst/>
                <a:latin typeface="+mn-lt"/>
                <a:ea typeface="+mn-ea"/>
                <a:cs typeface="+mn-cs"/>
              </a:rPr>
              <a:t>Any prostate cancer (including indolent):</a:t>
            </a:r>
            <a:r>
              <a:rPr lang="en-GB" sz="1200" kern="1200" dirty="0">
                <a:solidFill>
                  <a:schemeClr val="tx1"/>
                </a:solidFill>
                <a:effectLst/>
                <a:latin typeface="+mn-lt"/>
                <a:ea typeface="+mn-ea"/>
                <a:cs typeface="+mn-cs"/>
              </a:rPr>
              <a:t> ≈ 1 in 200–300 men </a:t>
            </a:r>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20</a:t>
            </a:fld>
            <a:endParaRPr lang="en-GB"/>
          </a:p>
        </p:txBody>
      </p:sp>
    </p:spTree>
    <p:extLst>
      <p:ext uri="{BB962C8B-B14F-4D97-AF65-F5344CB8AC3E}">
        <p14:creationId xmlns:p14="http://schemas.microsoft.com/office/powerpoint/2010/main" val="200163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A81D975-F87F-30D5-5D66-14BA707300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AD79271-DF66-3AA1-266B-9ED1F91DD6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Where to start …..,I have this </a:t>
            </a:r>
            <a:r>
              <a:rPr lang="en-GB" altLang="en-US" dirty="0" err="1">
                <a:ea typeface="ＭＳ Ｐゴシック" panose="020B0600070205080204" pitchFamily="34" charset="-128"/>
              </a:rPr>
              <a:t>rtale</a:t>
            </a:r>
            <a:r>
              <a:rPr lang="en-GB" altLang="en-US" dirty="0">
                <a:ea typeface="ＭＳ Ｐゴシック" panose="020B0600070205080204" pitchFamily="34" charset="-128"/>
              </a:rPr>
              <a:t> over 2 ears ago it coincided with the lancet article about prostate cases </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And urged opinion leaders and healthcare policy makers to mark their findings about the impending increase on prostate cancer diagnoses and everything which goes with it  </a:t>
            </a:r>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1E593C77-A940-DB51-5926-B16D6BAE39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CE0927-D2A0-486D-A181-9C865073B4AB}"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thought I would share some random facts and things to consider </a:t>
            </a:r>
            <a:r>
              <a:rPr lang="en-US" dirty="0" err="1"/>
              <a:t>ver</a:t>
            </a:r>
            <a:r>
              <a:rPr lang="en-US" dirty="0"/>
              <a:t> the next 2 slides when listening to the presentation </a:t>
            </a:r>
          </a:p>
          <a:p>
            <a:endParaRPr lang="en-US" dirty="0"/>
          </a:p>
          <a:p>
            <a:r>
              <a:rPr lang="en-US" dirty="0"/>
              <a:t>Based on what we do , we should be diagnosing at least a 3% of the patient with cancer  </a:t>
            </a:r>
          </a:p>
          <a:p>
            <a:endParaRPr lang="en-US" dirty="0"/>
          </a:p>
          <a:p>
            <a:r>
              <a:rPr lang="en-US" dirty="0"/>
              <a:t>At 23 years after the start of the trial – approx. 3 years of life was gained by men who had a RP</a:t>
            </a:r>
          </a:p>
          <a:p>
            <a:endParaRPr lang="en-US" dirty="0"/>
          </a:p>
          <a:p>
            <a:r>
              <a:rPr lang="en-US" dirty="0"/>
              <a:t>More recently we have had the national screening committee advice against routine screening </a:t>
            </a:r>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3</a:t>
            </a:fld>
            <a:endParaRPr lang="en-GB"/>
          </a:p>
        </p:txBody>
      </p:sp>
    </p:spTree>
    <p:extLst>
      <p:ext uri="{BB962C8B-B14F-4D97-AF65-F5344CB8AC3E}">
        <p14:creationId xmlns:p14="http://schemas.microsoft.com/office/powerpoint/2010/main" val="21604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 thought I would just pause on the risk of prostate if I walk up to the first man outside and ask him his age </a:t>
            </a:r>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4</a:t>
            </a:fld>
            <a:endParaRPr lang="en-GB"/>
          </a:p>
        </p:txBody>
      </p:sp>
    </p:spTree>
    <p:extLst>
      <p:ext uri="{BB962C8B-B14F-4D97-AF65-F5344CB8AC3E}">
        <p14:creationId xmlns:p14="http://schemas.microsoft.com/office/powerpoint/2010/main" val="291537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the preamble what am I trying to do with this talk</a:t>
            </a:r>
          </a:p>
          <a:p>
            <a:endParaRPr lang="en-US" dirty="0"/>
          </a:p>
          <a:p>
            <a:r>
              <a:rPr lang="en-US" b="1" dirty="0"/>
              <a:t>1 Remove abnormal DRE from 2ww referral guidelines </a:t>
            </a:r>
          </a:p>
          <a:p>
            <a:endParaRPr lang="en-US" dirty="0"/>
          </a:p>
          <a:p>
            <a:r>
              <a:rPr lang="en-US" b="1" dirty="0"/>
              <a:t>2 Tighten up indications for patients proceeding to biopsy – and I think this is more a NBT issue but worth mentioning here for context </a:t>
            </a:r>
          </a:p>
          <a:p>
            <a:endParaRPr lang="en-US" b="1" dirty="0"/>
          </a:p>
          <a:p>
            <a:r>
              <a:rPr lang="en-US" b="1" dirty="0"/>
              <a:t>3 suggest a plan for FU after normal investigations after a 2ww referral for suspected prostate cancer</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am going to use data from large screening cohorts and thereby give clear guidance to primary care regarding FU to dramatically reduce the intensity of work required, maintain safety and give clear guidance on re-referral </a:t>
            </a:r>
          </a:p>
          <a:p>
            <a:endParaRPr lang="en-US" b="1" dirty="0"/>
          </a:p>
          <a:p>
            <a:r>
              <a:rPr lang="en-US" b="1" dirty="0"/>
              <a:t>4 and finally as a BOGOF I thought we could provide some robust guidance for primary care to use in the de facto screening </a:t>
            </a:r>
            <a:r>
              <a:rPr lang="en-US" b="1" dirty="0" err="1"/>
              <a:t>programme</a:t>
            </a:r>
            <a:r>
              <a:rPr lang="en-US" b="1" dirty="0"/>
              <a:t> which exists in many practices </a:t>
            </a:r>
          </a:p>
          <a:p>
            <a:endParaRPr lang="en-US" b="1" dirty="0"/>
          </a:p>
          <a:p>
            <a:r>
              <a:rPr lang="en-US" b="1" dirty="0"/>
              <a:t>What these last 2 aspects currently do is come together and form a </a:t>
            </a:r>
            <a:r>
              <a:rPr lang="en-US" b="1" dirty="0" err="1"/>
              <a:t>defacto</a:t>
            </a:r>
            <a:r>
              <a:rPr lang="en-US" b="1" dirty="0"/>
              <a:t> screening </a:t>
            </a:r>
            <a:r>
              <a:rPr lang="en-US" b="1" dirty="0" err="1"/>
              <a:t>porgramme</a:t>
            </a:r>
            <a:r>
              <a:rPr lang="en-US" b="1"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5</a:t>
            </a:fld>
            <a:endParaRPr lang="en-GB"/>
          </a:p>
        </p:txBody>
      </p:sp>
    </p:spTree>
    <p:extLst>
      <p:ext uri="{BB962C8B-B14F-4D97-AF65-F5344CB8AC3E}">
        <p14:creationId xmlns:p14="http://schemas.microsoft.com/office/powerpoint/2010/main" val="219209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abnormal DRE – now I think this is pretty straight forward </a:t>
            </a:r>
          </a:p>
          <a:p>
            <a:endParaRPr lang="en-US" dirty="0"/>
          </a:p>
          <a:p>
            <a:r>
              <a:rPr lang="en-US" dirty="0"/>
              <a:t>Now the concern we </a:t>
            </a:r>
            <a:r>
              <a:rPr lang="en-US" dirty="0" err="1"/>
              <a:t>alI</a:t>
            </a:r>
            <a:r>
              <a:rPr lang="en-US" dirty="0"/>
              <a:t> have is that men referred with an abnormal DRE and normal </a:t>
            </a:r>
            <a:r>
              <a:rPr lang="en-US" dirty="0" err="1"/>
              <a:t>psa</a:t>
            </a:r>
            <a:r>
              <a:rPr lang="en-US" dirty="0"/>
              <a:t>  represent a group of patients who </a:t>
            </a:r>
            <a:r>
              <a:rPr lang="en-US" dirty="0" err="1"/>
              <a:t>harbour</a:t>
            </a:r>
            <a:r>
              <a:rPr lang="en-US" dirty="0"/>
              <a:t> non </a:t>
            </a:r>
            <a:r>
              <a:rPr lang="en-US" dirty="0" err="1"/>
              <a:t>psa</a:t>
            </a:r>
            <a:r>
              <a:rPr lang="en-US" dirty="0"/>
              <a:t> secreting </a:t>
            </a:r>
            <a:r>
              <a:rPr lang="en-US" dirty="0" err="1"/>
              <a:t>tumours</a:t>
            </a:r>
            <a:r>
              <a:rPr lang="en-US" dirty="0"/>
              <a:t> </a:t>
            </a:r>
          </a:p>
          <a:p>
            <a:endParaRPr lang="en-US" dirty="0"/>
          </a:p>
          <a:p>
            <a:r>
              <a:rPr lang="en-US" dirty="0"/>
              <a:t>So is that true ??? – lets look at the PLCO – remember 76000 men with an annual </a:t>
            </a:r>
            <a:r>
              <a:rPr lang="en-US" dirty="0" err="1"/>
              <a:t>dre</a:t>
            </a:r>
            <a:r>
              <a:rPr lang="en-US" dirty="0"/>
              <a:t> and </a:t>
            </a:r>
            <a:r>
              <a:rPr lang="en-US" dirty="0" err="1"/>
              <a:t>psa</a:t>
            </a:r>
            <a:r>
              <a:rPr lang="en-US" dirty="0"/>
              <a:t> ignoring the issues between the trial arm it still provided an enormous amount of data on this topic  </a:t>
            </a:r>
          </a:p>
          <a:p>
            <a:endParaRPr lang="en-US" dirty="0"/>
          </a:p>
          <a:p>
            <a:r>
              <a:rPr lang="en-US" dirty="0"/>
              <a:t>Pinsky used the PLCO data and looked at the incremental yield of </a:t>
            </a:r>
            <a:r>
              <a:rPr lang="en-US" dirty="0" err="1"/>
              <a:t>dre</a:t>
            </a:r>
            <a:r>
              <a:rPr lang="en-US" dirty="0"/>
              <a:t> when he </a:t>
            </a:r>
            <a:r>
              <a:rPr lang="en-US" dirty="0" err="1"/>
              <a:t>psa</a:t>
            </a:r>
            <a:r>
              <a:rPr lang="en-US" dirty="0"/>
              <a:t> was below 4 – so the </a:t>
            </a:r>
            <a:r>
              <a:rPr lang="en-US" dirty="0" err="1"/>
              <a:t>ppv</a:t>
            </a:r>
            <a:r>
              <a:rPr lang="en-US" dirty="0"/>
              <a:t> or the probability of an abnormal </a:t>
            </a:r>
            <a:r>
              <a:rPr lang="en-US" dirty="0" err="1"/>
              <a:t>dre</a:t>
            </a:r>
            <a:r>
              <a:rPr lang="en-US" dirty="0"/>
              <a:t> equating to a significant prostate cancer is 0.08%  and </a:t>
            </a:r>
          </a:p>
          <a:p>
            <a:endParaRPr lang="en-US" dirty="0"/>
          </a:p>
          <a:p>
            <a:r>
              <a:rPr lang="en-US" dirty="0"/>
              <a:t>Then when you add </a:t>
            </a:r>
            <a:r>
              <a:rPr lang="en-US" dirty="0" err="1"/>
              <a:t>psa</a:t>
            </a:r>
            <a:r>
              <a:rPr lang="en-US" dirty="0"/>
              <a:t> and </a:t>
            </a:r>
            <a:r>
              <a:rPr lang="en-US" dirty="0" err="1"/>
              <a:t>dre</a:t>
            </a:r>
            <a:r>
              <a:rPr lang="en-US" dirty="0"/>
              <a:t> together with higher </a:t>
            </a:r>
            <a:r>
              <a:rPr lang="en-US" dirty="0" err="1"/>
              <a:t>psa’s</a:t>
            </a:r>
            <a:r>
              <a:rPr lang="en-US" dirty="0"/>
              <a:t>  DRE rarely find additional cancers with the majority being identified by PSA</a:t>
            </a:r>
          </a:p>
          <a:p>
            <a:endParaRPr lang="en-US" dirty="0"/>
          </a:p>
          <a:p>
            <a:r>
              <a:rPr lang="en-US" dirty="0"/>
              <a:t>Then if we look at similar analyses of ERSPC related cohorts we find that the finding of CSCAP with a </a:t>
            </a:r>
            <a:r>
              <a:rPr lang="en-US" dirty="0" err="1"/>
              <a:t>psa</a:t>
            </a:r>
            <a:r>
              <a:rPr lang="en-US" dirty="0"/>
              <a:t> of less than 3 is very rare </a:t>
            </a:r>
          </a:p>
          <a:p>
            <a:endParaRPr lang="en-US" dirty="0"/>
          </a:p>
          <a:p>
            <a:r>
              <a:rPr lang="en-US" dirty="0"/>
              <a:t>Then when we look at the aged PCPT which is actually consistent with ERSPC the an abnormal </a:t>
            </a:r>
            <a:r>
              <a:rPr lang="en-US" dirty="0" err="1"/>
              <a:t>dre</a:t>
            </a:r>
            <a:r>
              <a:rPr lang="en-US" dirty="0"/>
              <a:t> has a very low </a:t>
            </a:r>
            <a:r>
              <a:rPr lang="en-US" dirty="0" err="1"/>
              <a:t>ppv</a:t>
            </a:r>
            <a:endParaRPr lang="en-US" dirty="0"/>
          </a:p>
          <a:p>
            <a:endParaRPr lang="en-US" dirty="0"/>
          </a:p>
          <a:p>
            <a:r>
              <a:rPr lang="en-US" dirty="0"/>
              <a:t>Finally We then have data from UK and US primary care data and also the protect study that reinforces the idea that </a:t>
            </a:r>
            <a:r>
              <a:rPr lang="en-US" dirty="0" err="1"/>
              <a:t>psa</a:t>
            </a:r>
            <a:r>
              <a:rPr lang="en-US" dirty="0"/>
              <a:t> is the </a:t>
            </a:r>
            <a:r>
              <a:rPr lang="en-US" b="1" dirty="0"/>
              <a:t>dominant triage test </a:t>
            </a:r>
            <a:r>
              <a:rPr lang="en-US" dirty="0"/>
              <a:t>and </a:t>
            </a:r>
            <a:r>
              <a:rPr lang="en-US" b="1" dirty="0"/>
              <a:t>DRE has little diagnostic value </a:t>
            </a:r>
            <a:r>
              <a:rPr lang="en-US" dirty="0"/>
              <a:t>when the </a:t>
            </a:r>
            <a:r>
              <a:rPr lang="en-US" dirty="0" err="1"/>
              <a:t>psa</a:t>
            </a:r>
            <a:r>
              <a:rPr lang="en-US" dirty="0"/>
              <a:t> is normal </a:t>
            </a:r>
          </a:p>
          <a:p>
            <a:endParaRPr lang="en-US" dirty="0"/>
          </a:p>
          <a:p>
            <a:r>
              <a:rPr lang="en-US" dirty="0"/>
              <a:t>Now just to be balanced and demonstrate some historical memory – part of the idea regarding the importance of DRE comes from data using </a:t>
            </a:r>
            <a:r>
              <a:rPr lang="en-US" dirty="0" err="1"/>
              <a:t>dre</a:t>
            </a:r>
            <a:r>
              <a:rPr lang="en-US" dirty="0"/>
              <a:t> alone in the pre-</a:t>
            </a:r>
            <a:r>
              <a:rPr lang="en-US" dirty="0" err="1"/>
              <a:t>psa</a:t>
            </a:r>
            <a:r>
              <a:rPr lang="en-US" dirty="0"/>
              <a:t> era where inevitably higher detection rates were found – but these data are not applicable </a:t>
            </a:r>
          </a:p>
          <a:p>
            <a:endParaRPr lang="en-US" dirty="0"/>
          </a:p>
          <a:p>
            <a:r>
              <a:rPr lang="en-GB" b="1" dirty="0"/>
              <a:t>🇬🇧 UK primary care data</a:t>
            </a:r>
          </a:p>
          <a:p>
            <a:r>
              <a:rPr lang="en-GB" b="1" dirty="0"/>
              <a:t>Hamilton et al., British Journal of General Practice, 2005</a:t>
            </a:r>
            <a:endParaRPr lang="en-GB" dirty="0"/>
          </a:p>
          <a:p>
            <a:r>
              <a:rPr lang="en-GB" i="1" dirty="0"/>
              <a:t>Risk of prostate cancer in symptomatic men in primary care </a:t>
            </a:r>
            <a:r>
              <a:rPr lang="en-GB" dirty="0"/>
              <a:t>DRE adds </a:t>
            </a:r>
            <a:r>
              <a:rPr lang="en-GB" b="1" dirty="0"/>
              <a:t>little diagnostic value</a:t>
            </a:r>
            <a:r>
              <a:rPr lang="en-GB" dirty="0"/>
              <a:t> when PSA is normal</a:t>
            </a:r>
          </a:p>
          <a:p>
            <a:r>
              <a:rPr lang="en-GB" dirty="0"/>
              <a:t>📄 Hamilton W et al. </a:t>
            </a:r>
            <a:r>
              <a:rPr lang="en-GB" i="1" dirty="0"/>
              <a:t>Br J Gen </a:t>
            </a:r>
            <a:r>
              <a:rPr lang="en-GB" i="1" dirty="0" err="1"/>
              <a:t>Pract</a:t>
            </a:r>
            <a:r>
              <a:rPr lang="en-GB" dirty="0"/>
              <a:t>. 2005;55:617–621.</a:t>
            </a:r>
          </a:p>
          <a:p>
            <a:endParaRPr lang="en-GB" dirty="0"/>
          </a:p>
          <a:p>
            <a:r>
              <a:rPr lang="en-GB" b="1" dirty="0"/>
              <a:t>🇬🇧 CAP trial / </a:t>
            </a:r>
            <a:r>
              <a:rPr lang="en-GB" b="1" dirty="0" err="1"/>
              <a:t>ProtecT</a:t>
            </a:r>
            <a:r>
              <a:rPr lang="en-GB" b="1" dirty="0"/>
              <a:t> screening context</a:t>
            </a:r>
          </a:p>
          <a:p>
            <a:r>
              <a:rPr lang="en-GB" b="1" dirty="0"/>
              <a:t>Lane et al., 2014 – </a:t>
            </a:r>
            <a:r>
              <a:rPr lang="en-GB" b="1" dirty="0" err="1"/>
              <a:t>ProtecT</a:t>
            </a:r>
            <a:r>
              <a:rPr lang="en-GB" b="1" dirty="0"/>
              <a:t> study</a:t>
            </a:r>
            <a:endParaRPr lang="en-GB" dirty="0"/>
          </a:p>
          <a:p>
            <a:r>
              <a:rPr lang="en-GB" dirty="0"/>
              <a:t>Showed that many cancers detected via DRE alone were:</a:t>
            </a:r>
          </a:p>
          <a:p>
            <a:pPr lvl="1"/>
            <a:r>
              <a:rPr lang="en-GB" dirty="0"/>
              <a:t>Low grade</a:t>
            </a:r>
          </a:p>
          <a:p>
            <a:pPr lvl="1"/>
            <a:r>
              <a:rPr lang="en-GB" dirty="0"/>
              <a:t>Clinically insignificant</a:t>
            </a:r>
          </a:p>
          <a:p>
            <a:r>
              <a:rPr lang="en-GB" dirty="0"/>
              <a:t>Reinforced PSA as the dominant triage test</a:t>
            </a:r>
          </a:p>
          <a:p>
            <a:r>
              <a:rPr lang="en-GB" dirty="0"/>
              <a:t>📄 Lane JA et al. </a:t>
            </a:r>
            <a:r>
              <a:rPr lang="en-GB" i="1" dirty="0"/>
              <a:t>J Natl Cancer Inst</a:t>
            </a:r>
            <a:r>
              <a:rPr lang="en-GB" dirty="0"/>
              <a:t>. 2014.</a:t>
            </a:r>
          </a:p>
          <a:p>
            <a:br>
              <a:rPr lang="en-GB" dirty="0"/>
            </a:br>
            <a:endParaRPr lang="en-GB" dirty="0"/>
          </a:p>
          <a:p>
            <a:r>
              <a:rPr lang="en-GB" b="1" dirty="0"/>
              <a:t>🇺🇸 US primary care and screening data</a:t>
            </a:r>
          </a:p>
          <a:p>
            <a:r>
              <a:rPr lang="en-GB" b="1" dirty="0"/>
              <a:t>Thompson et al., PCPT (Prostate Cancer Prevention Trial)</a:t>
            </a:r>
            <a:endParaRPr lang="en-GB" dirty="0"/>
          </a:p>
          <a:p>
            <a:r>
              <a:rPr lang="en-GB" dirty="0"/>
              <a:t>DRE abnormality modestly increased cancer detection</a:t>
            </a:r>
          </a:p>
          <a:p>
            <a:r>
              <a:rPr lang="en-GB" dirty="0"/>
              <a:t>But </a:t>
            </a:r>
            <a:r>
              <a:rPr lang="en-GB" b="1" dirty="0"/>
              <a:t>PSA was far more predictive</a:t>
            </a:r>
            <a:endParaRPr lang="en-GB" dirty="0"/>
          </a:p>
          <a:p>
            <a:r>
              <a:rPr lang="en-GB" dirty="0"/>
              <a:t>DRE had limited value at low PSA levels</a:t>
            </a:r>
          </a:p>
          <a:p>
            <a:r>
              <a:rPr lang="en-GB" dirty="0"/>
              <a:t>📄 Thompson IM et al. </a:t>
            </a:r>
            <a:r>
              <a:rPr lang="en-GB" i="1" dirty="0"/>
              <a:t>NEJM</a:t>
            </a:r>
            <a:r>
              <a:rPr lang="en-GB" dirty="0"/>
              <a:t>. 2004;350:2239–2246.</a:t>
            </a:r>
          </a:p>
          <a:p>
            <a:br>
              <a:rPr lang="en-GB" dirty="0"/>
            </a:br>
            <a:endParaRPr lang="en-GB" dirty="0"/>
          </a:p>
          <a:p>
            <a:r>
              <a:rPr lang="en-GB" b="1" dirty="0"/>
              <a:t>🇺🇸 Contemporary review</a:t>
            </a:r>
          </a:p>
          <a:p>
            <a:r>
              <a:rPr lang="en-GB" b="1" dirty="0"/>
              <a:t>Mottet et al. / EAU Guidelines</a:t>
            </a:r>
            <a:endParaRPr lang="en-GB" dirty="0"/>
          </a:p>
          <a:p>
            <a:r>
              <a:rPr lang="en-GB" dirty="0"/>
              <a:t>DRE:</a:t>
            </a:r>
          </a:p>
          <a:p>
            <a:pPr lvl="1"/>
            <a:r>
              <a:rPr lang="en-GB" dirty="0"/>
              <a:t>Poor sensitivity for anterior and small tumours</a:t>
            </a:r>
          </a:p>
          <a:p>
            <a:pPr lvl="1"/>
            <a:r>
              <a:rPr lang="en-GB" dirty="0"/>
              <a:t>Low reproducibility in non-specialist settings</a:t>
            </a:r>
          </a:p>
          <a:p>
            <a:r>
              <a:rPr lang="en-GB" dirty="0"/>
              <a:t>Explicitly states DRE should </a:t>
            </a:r>
            <a:r>
              <a:rPr lang="en-GB" b="1" dirty="0"/>
              <a:t>not be used as a standalone screening test</a:t>
            </a:r>
            <a:endParaRPr lang="en-GB" dirty="0"/>
          </a:p>
          <a:p>
            <a:r>
              <a:rPr lang="en-GB" dirty="0"/>
              <a:t>📄 EAU Prostate Cancer Guidelines 2024–2025</a:t>
            </a:r>
          </a:p>
          <a:p>
            <a:endParaRPr lang="en-GB" dirty="0"/>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6</a:t>
            </a:fld>
            <a:endParaRPr lang="en-GB"/>
          </a:p>
        </p:txBody>
      </p:sp>
    </p:spTree>
    <p:extLst>
      <p:ext uri="{BB962C8B-B14F-4D97-AF65-F5344CB8AC3E}">
        <p14:creationId xmlns:p14="http://schemas.microsoft.com/office/powerpoint/2010/main" val="60375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put is visually – you can see the yield of any cancer and any clinically significant prostate cancer when the </a:t>
            </a:r>
            <a:r>
              <a:rPr lang="en-US" dirty="0" err="1"/>
              <a:t>psa</a:t>
            </a:r>
            <a:r>
              <a:rPr lang="en-US" dirty="0"/>
              <a:t> is over 4 ( irrespective of the </a:t>
            </a:r>
            <a:r>
              <a:rPr lang="en-US" dirty="0" err="1"/>
              <a:t>dre</a:t>
            </a:r>
            <a:r>
              <a:rPr lang="en-US" dirty="0"/>
              <a:t> and when its under 4 with an abnormal </a:t>
            </a:r>
            <a:r>
              <a:rPr lang="en-US" dirty="0" err="1"/>
              <a:t>dre</a:t>
            </a:r>
            <a:r>
              <a:rPr lang="en-US" dirty="0"/>
              <a:t> ) </a:t>
            </a:r>
          </a:p>
          <a:p>
            <a:endParaRPr lang="en-US" dirty="0"/>
          </a:p>
          <a:p>
            <a:pPr lvl="0"/>
            <a:r>
              <a:rPr lang="en-GB" sz="1200" kern="1200" dirty="0">
                <a:solidFill>
                  <a:schemeClr val="tx1"/>
                </a:solidFill>
                <a:effectLst/>
                <a:latin typeface="+mn-lt"/>
                <a:ea typeface="+mn-ea"/>
                <a:cs typeface="+mn-cs"/>
              </a:rPr>
              <a:t>In addition these observations are reflected in data from the region – I wanted to thank Liz from </a:t>
            </a:r>
            <a:r>
              <a:rPr lang="en-GB" sz="1200" kern="1200" dirty="0" err="1">
                <a:solidFill>
                  <a:schemeClr val="tx1"/>
                </a:solidFill>
                <a:effectLst/>
                <a:latin typeface="+mn-lt"/>
                <a:ea typeface="+mn-ea"/>
                <a:cs typeface="+mn-cs"/>
              </a:rPr>
              <a:t>truro</a:t>
            </a:r>
            <a:r>
              <a:rPr lang="en-GB" sz="1200" kern="1200" dirty="0">
                <a:solidFill>
                  <a:schemeClr val="tx1"/>
                </a:solidFill>
                <a:effectLst/>
                <a:latin typeface="+mn-lt"/>
                <a:ea typeface="+mn-ea"/>
                <a:cs typeface="+mn-cs"/>
              </a:rPr>
              <a:t> who is miles ahead on all these thing , and whenever I speak to her she keeps me sane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170 patients , more than 95% were discharged at the first review and 2 patients were found to have prostate cancer </a:t>
            </a:r>
          </a:p>
          <a:p>
            <a:endParaRPr lang="en-US" dirty="0"/>
          </a:p>
          <a:p>
            <a:endParaRPr lang="en-US" dirty="0"/>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7</a:t>
            </a:fld>
            <a:endParaRPr lang="en-GB"/>
          </a:p>
        </p:txBody>
      </p:sp>
    </p:spTree>
    <p:extLst>
      <p:ext uri="{BB962C8B-B14F-4D97-AF65-F5344CB8AC3E}">
        <p14:creationId xmlns:p14="http://schemas.microsoft.com/office/powerpoint/2010/main" val="241884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quick mention on who proceeds to biopsy based on their MRI and the flip side of this it shows us some of the patients who are discharged after their MRI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remember that the decisions about whether to biopsy are being delivered at the coal face by clinicians who are risk averse and less experienced and I who welcome robust guidance so we can make things easier and control the number of inappropriate biopsies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below you have green , yellow , orange and red and a suggestion of whether to biopsy </a:t>
            </a:r>
          </a:p>
          <a:p>
            <a:endParaRPr lang="en-US" dirty="0"/>
          </a:p>
          <a:p>
            <a:r>
              <a:rPr lang="en-US" dirty="0"/>
              <a:t>I particularly want to bring your attention to </a:t>
            </a:r>
            <a:r>
              <a:rPr lang="en-US" dirty="0" err="1"/>
              <a:t>pirads</a:t>
            </a:r>
            <a:r>
              <a:rPr lang="en-US" dirty="0"/>
              <a:t> 1 and 2 and the risk of cancer if your PSAD is less than 0.2 – this group have a normal assessment and should be discharged </a:t>
            </a:r>
            <a:endParaRPr lang="en-GB" dirty="0"/>
          </a:p>
        </p:txBody>
      </p:sp>
      <p:sp>
        <p:nvSpPr>
          <p:cNvPr id="4" name="Slide Number Placeholder 3"/>
          <p:cNvSpPr>
            <a:spLocks noGrp="1"/>
          </p:cNvSpPr>
          <p:nvPr>
            <p:ph type="sldNum" sz="quarter" idx="5"/>
          </p:nvPr>
        </p:nvSpPr>
        <p:spPr/>
        <p:txBody>
          <a:bodyPr/>
          <a:lstStyle/>
          <a:p>
            <a:fld id="{C4E28381-1203-46C0-AD7B-1ABB5F63DF2B}" type="slidenum">
              <a:rPr lang="en-GB" smtClean="0"/>
              <a:t>8</a:t>
            </a:fld>
            <a:endParaRPr lang="en-GB"/>
          </a:p>
        </p:txBody>
      </p:sp>
    </p:spTree>
    <p:extLst>
      <p:ext uri="{BB962C8B-B14F-4D97-AF65-F5344CB8AC3E}">
        <p14:creationId xmlns:p14="http://schemas.microsoft.com/office/powerpoint/2010/main" val="18394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not a detailed discussion about who to biopsy but in summary and I wanted to raise the issue of us having shared decision making with the patient</a:t>
            </a:r>
          </a:p>
          <a:p>
            <a:endParaRPr lang="en-US" dirty="0"/>
          </a:p>
          <a:p>
            <a:r>
              <a:rPr lang="en-US" dirty="0"/>
              <a:t>This study in a nature open access journal examines this group quite well </a:t>
            </a:r>
          </a:p>
          <a:p>
            <a:endParaRPr lang="en-US" dirty="0"/>
          </a:p>
          <a:p>
            <a:r>
              <a:rPr lang="en-US" dirty="0"/>
              <a:t>This paper looks at patients who had a </a:t>
            </a:r>
            <a:r>
              <a:rPr lang="en-US" dirty="0" err="1"/>
              <a:t>pirads</a:t>
            </a:r>
            <a:r>
              <a:rPr lang="en-US" dirty="0"/>
              <a:t> 3 at first review and who then had either a biopsy straight off or an interval </a:t>
            </a:r>
            <a:r>
              <a:rPr lang="en-US" dirty="0" err="1"/>
              <a:t>mri</a:t>
            </a:r>
            <a:r>
              <a:rPr lang="en-US" dirty="0"/>
              <a:t> </a:t>
            </a:r>
          </a:p>
          <a:p>
            <a:r>
              <a:rPr lang="en-US" dirty="0"/>
              <a:t>remember we have lots of </a:t>
            </a:r>
            <a:r>
              <a:rPr lang="en-US" dirty="0" err="1"/>
              <a:t>pirads</a:t>
            </a:r>
            <a:r>
              <a:rPr lang="en-US" dirty="0"/>
              <a:t> 3 appearances , these patients have a very low short term CS CAP risk </a:t>
            </a:r>
          </a:p>
          <a:p>
            <a:endParaRPr lang="en-US" dirty="0"/>
          </a:p>
          <a:p>
            <a:endParaRPr lang="en-US" dirty="0"/>
          </a:p>
          <a:p>
            <a:r>
              <a:rPr lang="en-US" dirty="0"/>
              <a:t>After a short interval up to 2 years , 23% were downgraded , 22% were upgraded and the remainder stayed the same </a:t>
            </a:r>
          </a:p>
          <a:p>
            <a:endParaRPr lang="en-US" dirty="0"/>
          </a:p>
          <a:p>
            <a:r>
              <a:rPr lang="en-US" dirty="0"/>
              <a:t>In the downgraded and stable group no </a:t>
            </a:r>
            <a:r>
              <a:rPr lang="en-US" dirty="0" err="1"/>
              <a:t>Cscap</a:t>
            </a:r>
            <a:r>
              <a:rPr lang="en-US" dirty="0"/>
              <a:t> were found and every CS CAP revealed themselves with an upgrade </a:t>
            </a:r>
          </a:p>
          <a:p>
            <a:endParaRPr lang="en-US" dirty="0"/>
          </a:p>
          <a:p>
            <a:r>
              <a:rPr lang="en-US" dirty="0"/>
              <a:t>In the upgrade group 23% were diagnosed with a CSCAP </a:t>
            </a:r>
          </a:p>
          <a:p>
            <a:endParaRPr lang="en-US" dirty="0"/>
          </a:p>
          <a:p>
            <a:r>
              <a:rPr lang="en-US" dirty="0"/>
              <a:t>and no patients were harmed from a delayed diagnosis in those who were upgraded </a:t>
            </a:r>
          </a:p>
          <a:p>
            <a:endParaRPr lang="en-US" dirty="0"/>
          </a:p>
          <a:p>
            <a:r>
              <a:rPr lang="en-US" dirty="0"/>
              <a:t>So should this group not have a discussion and simply be given a repeat </a:t>
            </a:r>
            <a:r>
              <a:rPr lang="en-US" dirty="0" err="1"/>
              <a:t>mri</a:t>
            </a:r>
            <a:r>
              <a:rPr lang="en-US" dirty="0"/>
              <a:t> in 24 months – reducing the number of normal investigations which we have to deal with ?? </a:t>
            </a:r>
          </a:p>
          <a:p>
            <a:endParaRPr lang="en-US" dirty="0"/>
          </a:p>
        </p:txBody>
      </p:sp>
      <p:sp>
        <p:nvSpPr>
          <p:cNvPr id="4" name="Slide Number Placeholder 3"/>
          <p:cNvSpPr>
            <a:spLocks noGrp="1"/>
          </p:cNvSpPr>
          <p:nvPr>
            <p:ph type="sldNum" sz="quarter" idx="5"/>
          </p:nvPr>
        </p:nvSpPr>
        <p:spPr/>
        <p:txBody>
          <a:bodyPr/>
          <a:lstStyle/>
          <a:p>
            <a:fld id="{C4E28381-1203-46C0-AD7B-1ABB5F63DF2B}" type="slidenum">
              <a:rPr lang="en-GB" smtClean="0"/>
              <a:t>9</a:t>
            </a:fld>
            <a:endParaRPr lang="en-GB"/>
          </a:p>
        </p:txBody>
      </p:sp>
    </p:spTree>
    <p:extLst>
      <p:ext uri="{BB962C8B-B14F-4D97-AF65-F5344CB8AC3E}">
        <p14:creationId xmlns:p14="http://schemas.microsoft.com/office/powerpoint/2010/main" val="171360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408" y="4813351"/>
            <a:ext cx="2968053" cy="1470025"/>
          </a:xfrm>
        </p:spPr>
        <p:txBody>
          <a:bodyPr>
            <a:normAutofit/>
          </a:bodyPr>
          <a:lstStyle/>
          <a:p>
            <a:r>
              <a:rPr lang="en-US"/>
              <a:t>Anthony Koupparis </a:t>
            </a:r>
            <a:endParaRPr lang="en-US" dirty="0"/>
          </a:p>
        </p:txBody>
      </p:sp>
      <p:pic>
        <p:nvPicPr>
          <p:cNvPr id="5" name="Picture 4">
            <a:extLst>
              <a:ext uri="{FF2B5EF4-FFF2-40B4-BE49-F238E27FC236}">
                <a16:creationId xmlns:a16="http://schemas.microsoft.com/office/drawing/2014/main" id="{89EBF737-622A-48DE-1B74-7674C3A41ADF}"/>
              </a:ext>
            </a:extLst>
          </p:cNvPr>
          <p:cNvPicPr>
            <a:picLocks noChangeAspect="1"/>
          </p:cNvPicPr>
          <p:nvPr/>
        </p:nvPicPr>
        <p:blipFill>
          <a:blip r:embed="rId3"/>
          <a:stretch>
            <a:fillRect/>
          </a:stretch>
        </p:blipFill>
        <p:spPr>
          <a:xfrm>
            <a:off x="104932" y="237345"/>
            <a:ext cx="3848705" cy="5638800"/>
          </a:xfrm>
          <a:prstGeom prst="rect">
            <a:avLst/>
          </a:prstGeom>
        </p:spPr>
      </p:pic>
      <p:pic>
        <p:nvPicPr>
          <p:cNvPr id="9" name="Picture 8">
            <a:extLst>
              <a:ext uri="{FF2B5EF4-FFF2-40B4-BE49-F238E27FC236}">
                <a16:creationId xmlns:a16="http://schemas.microsoft.com/office/drawing/2014/main" id="{2551B0AE-88D8-2964-9513-FE2C3FDD7C70}"/>
              </a:ext>
            </a:extLst>
          </p:cNvPr>
          <p:cNvPicPr>
            <a:picLocks noChangeAspect="1"/>
          </p:cNvPicPr>
          <p:nvPr/>
        </p:nvPicPr>
        <p:blipFill>
          <a:blip r:embed="rId4"/>
          <a:stretch>
            <a:fillRect/>
          </a:stretch>
        </p:blipFill>
        <p:spPr>
          <a:xfrm>
            <a:off x="3620124" y="1408796"/>
            <a:ext cx="5418944" cy="32958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D26FA9-48B1-501F-3E04-2E0DED9BFE1C}"/>
              </a:ext>
            </a:extLst>
          </p:cNvPr>
          <p:cNvPicPr>
            <a:picLocks noChangeAspect="1"/>
          </p:cNvPicPr>
          <p:nvPr/>
        </p:nvPicPr>
        <p:blipFill>
          <a:blip r:embed="rId3"/>
          <a:srcRect r="14608" b="-1"/>
          <a:stretch>
            <a:fillRect/>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163C0B-719F-2FBE-C820-D4FB88D2ACB7}"/>
              </a:ext>
            </a:extLst>
          </p:cNvPr>
          <p:cNvSpPr>
            <a:spLocks noGrp="1"/>
          </p:cNvSpPr>
          <p:nvPr>
            <p:ph idx="1"/>
          </p:nvPr>
        </p:nvSpPr>
        <p:spPr>
          <a:xfrm>
            <a:off x="5269043" y="539646"/>
            <a:ext cx="3702570" cy="5637317"/>
          </a:xfrm>
        </p:spPr>
        <p:txBody>
          <a:bodyPr>
            <a:normAutofit lnSpcReduction="10000"/>
          </a:bodyPr>
          <a:lstStyle/>
          <a:p>
            <a:pPr>
              <a:lnSpc>
                <a:spcPct val="90000"/>
              </a:lnSpc>
            </a:pPr>
            <a:endParaRPr lang="en-US" sz="1800" dirty="0"/>
          </a:p>
          <a:p>
            <a:pPr>
              <a:lnSpc>
                <a:spcPct val="90000"/>
              </a:lnSpc>
            </a:pPr>
            <a:r>
              <a:rPr lang="en-US" sz="2000" dirty="0"/>
              <a:t>6 monthly </a:t>
            </a:r>
            <a:r>
              <a:rPr lang="en-US" sz="2000" dirty="0" err="1"/>
              <a:t>psa</a:t>
            </a:r>
            <a:r>
              <a:rPr lang="en-US" sz="2000" dirty="0"/>
              <a:t> tests with your GP and we would suggest a re-referral when the level reaches…..</a:t>
            </a:r>
          </a:p>
          <a:p>
            <a:pPr marL="0" indent="0">
              <a:lnSpc>
                <a:spcPct val="90000"/>
              </a:lnSpc>
              <a:buNone/>
            </a:pPr>
            <a:endParaRPr lang="en-US" sz="2000" dirty="0"/>
          </a:p>
          <a:p>
            <a:pPr>
              <a:lnSpc>
                <a:spcPct val="90000"/>
              </a:lnSpc>
            </a:pPr>
            <a:r>
              <a:rPr lang="en-US" sz="2000" dirty="0"/>
              <a:t>I am writing with the results of your recent prostate MRI scan. I am pleased to inform you that this shows no worrying features. This is extremely good news. You do not require any further investigations or treatment. </a:t>
            </a:r>
            <a:r>
              <a:rPr lang="en-US" sz="2000" b="1" dirty="0"/>
              <a:t>The value of repeat PSA testing is unproven to show benefit. If you wish to have a further PSA test, we would not recommend this for at least 2 -3 years</a:t>
            </a:r>
            <a:r>
              <a:rPr lang="en-US" sz="2000" dirty="0"/>
              <a:t>.”</a:t>
            </a:r>
            <a:endParaRPr lang="en-GB" sz="2000" dirty="0"/>
          </a:p>
        </p:txBody>
      </p:sp>
    </p:spTree>
    <p:extLst>
      <p:ext uri="{BB962C8B-B14F-4D97-AF65-F5344CB8AC3E}">
        <p14:creationId xmlns:p14="http://schemas.microsoft.com/office/powerpoint/2010/main" val="198005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B45-7B94-80DC-C545-15547A47DC2B}"/>
              </a:ext>
            </a:extLst>
          </p:cNvPr>
          <p:cNvSpPr>
            <a:spLocks noGrp="1"/>
          </p:cNvSpPr>
          <p:nvPr>
            <p:ph type="title"/>
          </p:nvPr>
        </p:nvSpPr>
        <p:spPr>
          <a:xfrm>
            <a:off x="457200" y="715637"/>
            <a:ext cx="8229600" cy="1143000"/>
          </a:xfrm>
        </p:spPr>
        <p:txBody>
          <a:bodyPr>
            <a:normAutofit fontScale="90000"/>
          </a:bodyPr>
          <a:lstStyle/>
          <a:p>
            <a:br>
              <a:rPr lang="en-GB" dirty="0"/>
            </a:br>
            <a:endParaRPr lang="en-GB" dirty="0"/>
          </a:p>
        </p:txBody>
      </p:sp>
      <p:sp>
        <p:nvSpPr>
          <p:cNvPr id="3" name="Content Placeholder 2">
            <a:extLst>
              <a:ext uri="{FF2B5EF4-FFF2-40B4-BE49-F238E27FC236}">
                <a16:creationId xmlns:a16="http://schemas.microsoft.com/office/drawing/2014/main" id="{4EC79EE4-4D74-408E-5B07-2C9CDF092F09}"/>
              </a:ext>
            </a:extLst>
          </p:cNvPr>
          <p:cNvSpPr>
            <a:spLocks noGrp="1"/>
          </p:cNvSpPr>
          <p:nvPr>
            <p:ph idx="1"/>
          </p:nvPr>
        </p:nvSpPr>
        <p:spPr>
          <a:xfrm>
            <a:off x="457200" y="944380"/>
            <a:ext cx="8072203" cy="5197984"/>
          </a:xfrm>
        </p:spPr>
        <p:txBody>
          <a:bodyPr>
            <a:normAutofit/>
          </a:bodyPr>
          <a:lstStyle/>
          <a:p>
            <a:r>
              <a:rPr lang="en-US" dirty="0"/>
              <a:t>Nice guidance for follow up deliberately cautious </a:t>
            </a:r>
          </a:p>
          <a:p>
            <a:r>
              <a:rPr lang="en-US" dirty="0"/>
              <a:t>Large screening trial use multi-year intervals</a:t>
            </a:r>
          </a:p>
          <a:p>
            <a:r>
              <a:rPr lang="en-GB" dirty="0"/>
              <a:t>Several cohorts with negative MRI show low event rates of </a:t>
            </a:r>
            <a:r>
              <a:rPr lang="en-GB" dirty="0" err="1"/>
              <a:t>csCAP</a:t>
            </a:r>
            <a:r>
              <a:rPr lang="en-GB" dirty="0"/>
              <a:t> over 2–5 years </a:t>
            </a:r>
          </a:p>
          <a:p>
            <a:r>
              <a:rPr lang="en-GB" dirty="0" err="1"/>
              <a:t>mpMRI</a:t>
            </a:r>
            <a:r>
              <a:rPr lang="en-GB" dirty="0"/>
              <a:t> has a high NPP for </a:t>
            </a:r>
            <a:r>
              <a:rPr lang="en-GB" dirty="0" err="1"/>
              <a:t>csCAP</a:t>
            </a:r>
            <a:r>
              <a:rPr lang="en-GB" dirty="0"/>
              <a:t> (PROMIS reported an NPV ≈89%) -  </a:t>
            </a:r>
            <a:r>
              <a:rPr lang="en-GB" b="1" dirty="0"/>
              <a:t>but it is not 100%</a:t>
            </a:r>
          </a:p>
          <a:p>
            <a:endParaRPr lang="en-GB" dirty="0"/>
          </a:p>
        </p:txBody>
      </p:sp>
      <p:sp>
        <p:nvSpPr>
          <p:cNvPr id="4" name="TextBox 3">
            <a:extLst>
              <a:ext uri="{FF2B5EF4-FFF2-40B4-BE49-F238E27FC236}">
                <a16:creationId xmlns:a16="http://schemas.microsoft.com/office/drawing/2014/main" id="{B7B4446F-0329-8FA9-7FD0-585E438AB312}"/>
              </a:ext>
            </a:extLst>
          </p:cNvPr>
          <p:cNvSpPr txBox="1"/>
          <p:nvPr/>
        </p:nvSpPr>
        <p:spPr>
          <a:xfrm>
            <a:off x="5508000" y="6040693"/>
            <a:ext cx="3506400" cy="738664"/>
          </a:xfrm>
          <a:prstGeom prst="rect">
            <a:avLst/>
          </a:prstGeom>
          <a:noFill/>
        </p:spPr>
        <p:txBody>
          <a:bodyPr wrap="square" rtlCol="0">
            <a:spAutoFit/>
          </a:bodyPr>
          <a:lstStyle/>
          <a:p>
            <a:r>
              <a:rPr lang="it-IT" sz="1400" dirty="0"/>
              <a:t>ERSCPC NEJM 2009 </a:t>
            </a:r>
          </a:p>
          <a:p>
            <a:r>
              <a:rPr lang="it-IT" sz="1400" dirty="0" err="1"/>
              <a:t>Kortenbach</a:t>
            </a:r>
            <a:r>
              <a:rPr lang="it-IT" sz="1400" dirty="0"/>
              <a:t>. </a:t>
            </a:r>
            <a:r>
              <a:rPr lang="it-IT" sz="1400" dirty="0" err="1"/>
              <a:t>Heliyon</a:t>
            </a:r>
            <a:r>
              <a:rPr lang="it-IT" sz="1400" dirty="0"/>
              <a:t>. 2021 </a:t>
            </a:r>
            <a:r>
              <a:rPr lang="it-IT" sz="1400" dirty="0" err="1"/>
              <a:t>Nov</a:t>
            </a:r>
            <a:r>
              <a:rPr lang="it-IT" sz="1400" dirty="0"/>
              <a:t> 6;7(11)</a:t>
            </a:r>
          </a:p>
          <a:p>
            <a:r>
              <a:rPr lang="it-IT" sz="1400" dirty="0"/>
              <a:t>PROMIS </a:t>
            </a:r>
            <a:endParaRPr lang="en-GB" sz="1400" dirty="0"/>
          </a:p>
        </p:txBody>
      </p:sp>
    </p:spTree>
    <p:extLst>
      <p:ext uri="{BB962C8B-B14F-4D97-AF65-F5344CB8AC3E}">
        <p14:creationId xmlns:p14="http://schemas.microsoft.com/office/powerpoint/2010/main" val="224839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What Do We Mean by Normal Investigations?</a:t>
            </a:r>
          </a:p>
        </p:txBody>
      </p:sp>
      <p:sp>
        <p:nvSpPr>
          <p:cNvPr id="3" name="Content Placeholder 2"/>
          <p:cNvSpPr>
            <a:spLocks noGrp="1"/>
          </p:cNvSpPr>
          <p:nvPr>
            <p:ph idx="1"/>
          </p:nvPr>
        </p:nvSpPr>
        <p:spPr>
          <a:xfrm>
            <a:off x="457200" y="2102399"/>
            <a:ext cx="8229600" cy="4525963"/>
          </a:xfrm>
        </p:spPr>
        <p:txBody>
          <a:bodyPr/>
          <a:lstStyle/>
          <a:p>
            <a:r>
              <a:rPr dirty="0"/>
              <a:t>Normal PSA in community OR</a:t>
            </a:r>
          </a:p>
          <a:p>
            <a:r>
              <a:rPr dirty="0"/>
              <a:t>Raised PSA with</a:t>
            </a:r>
          </a:p>
          <a:p>
            <a:pPr lvl="1"/>
            <a:r>
              <a:rPr dirty="0"/>
              <a:t>Normal MRI (PI-RADS 1–2</a:t>
            </a:r>
            <a:r>
              <a:rPr lang="en-US" dirty="0"/>
              <a:t> </a:t>
            </a:r>
            <a:r>
              <a:rPr dirty="0"/>
              <a:t>)</a:t>
            </a:r>
            <a:r>
              <a:rPr lang="en-US" dirty="0"/>
              <a:t> with PSAD &lt;0.2  </a:t>
            </a:r>
          </a:p>
          <a:p>
            <a:pPr lvl="1"/>
            <a:r>
              <a:rPr lang="en-US" dirty="0"/>
              <a:t>PIRADS 3 MRI with PSAD &lt;0.1</a:t>
            </a:r>
            <a:endParaRPr dirty="0"/>
          </a:p>
          <a:p>
            <a:pPr lvl="1"/>
            <a:r>
              <a:rPr dirty="0"/>
              <a:t>Negative MRI-targeted biopsy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42C3-83E9-81BC-9C24-80B9CA8FABED}"/>
              </a:ext>
            </a:extLst>
          </p:cNvPr>
          <p:cNvSpPr>
            <a:spLocks noGrp="1"/>
          </p:cNvSpPr>
          <p:nvPr>
            <p:ph type="title"/>
          </p:nvPr>
        </p:nvSpPr>
        <p:spPr/>
        <p:txBody>
          <a:bodyPr/>
          <a:lstStyle/>
          <a:p>
            <a:r>
              <a:rPr lang="en-US" dirty="0"/>
              <a:t>Exceptions/Caveats </a:t>
            </a:r>
            <a:endParaRPr lang="en-GB" dirty="0"/>
          </a:p>
        </p:txBody>
      </p:sp>
      <p:sp>
        <p:nvSpPr>
          <p:cNvPr id="3" name="Content Placeholder 2">
            <a:extLst>
              <a:ext uri="{FF2B5EF4-FFF2-40B4-BE49-F238E27FC236}">
                <a16:creationId xmlns:a16="http://schemas.microsoft.com/office/drawing/2014/main" id="{8F7202AB-2710-773B-4424-0EEF090F932C}"/>
              </a:ext>
            </a:extLst>
          </p:cNvPr>
          <p:cNvSpPr>
            <a:spLocks noGrp="1"/>
          </p:cNvSpPr>
          <p:nvPr>
            <p:ph idx="1"/>
          </p:nvPr>
        </p:nvSpPr>
        <p:spPr/>
        <p:txBody>
          <a:bodyPr/>
          <a:lstStyle/>
          <a:p>
            <a:r>
              <a:rPr lang="en-US" dirty="0"/>
              <a:t>Well performed MRI guided biopsies and quality MRI images </a:t>
            </a:r>
          </a:p>
          <a:p>
            <a:r>
              <a:rPr lang="en-US" dirty="0"/>
              <a:t>Discordant findings </a:t>
            </a:r>
          </a:p>
          <a:p>
            <a:r>
              <a:rPr lang="en-US" dirty="0"/>
              <a:t>Very high </a:t>
            </a:r>
            <a:r>
              <a:rPr lang="en-US" dirty="0" err="1"/>
              <a:t>psa</a:t>
            </a:r>
            <a:r>
              <a:rPr lang="en-US" dirty="0"/>
              <a:t> values </a:t>
            </a:r>
          </a:p>
          <a:p>
            <a:r>
              <a:rPr lang="en-US" dirty="0"/>
              <a:t>Life expectancy and PS </a:t>
            </a:r>
            <a:endParaRPr lang="en-GB" dirty="0"/>
          </a:p>
        </p:txBody>
      </p:sp>
      <p:pic>
        <p:nvPicPr>
          <p:cNvPr id="5" name="Picture 4">
            <a:extLst>
              <a:ext uri="{FF2B5EF4-FFF2-40B4-BE49-F238E27FC236}">
                <a16:creationId xmlns:a16="http://schemas.microsoft.com/office/drawing/2014/main" id="{5709BDAD-00CF-93BA-8390-359115AC1536}"/>
              </a:ext>
            </a:extLst>
          </p:cNvPr>
          <p:cNvPicPr>
            <a:picLocks noChangeAspect="1"/>
          </p:cNvPicPr>
          <p:nvPr/>
        </p:nvPicPr>
        <p:blipFill>
          <a:blip r:embed="rId3"/>
          <a:stretch>
            <a:fillRect/>
          </a:stretch>
        </p:blipFill>
        <p:spPr>
          <a:xfrm>
            <a:off x="0" y="4368149"/>
            <a:ext cx="9144000" cy="2215213"/>
          </a:xfrm>
          <a:prstGeom prst="rect">
            <a:avLst/>
          </a:prstGeom>
        </p:spPr>
      </p:pic>
    </p:spTree>
    <p:extLst>
      <p:ext uri="{BB962C8B-B14F-4D97-AF65-F5344CB8AC3E}">
        <p14:creationId xmlns:p14="http://schemas.microsoft.com/office/powerpoint/2010/main" val="382292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Suggested Follow-up </a:t>
            </a:r>
            <a:r>
              <a:rPr lang="en-US" dirty="0"/>
              <a:t>Guidelines</a:t>
            </a:r>
            <a:endParaRPr dirty="0"/>
          </a:p>
        </p:txBody>
      </p:sp>
      <p:sp>
        <p:nvSpPr>
          <p:cNvPr id="3" name="Content Placeholder 2"/>
          <p:cNvSpPr>
            <a:spLocks noGrp="1"/>
          </p:cNvSpPr>
          <p:nvPr>
            <p:ph idx="1"/>
          </p:nvPr>
        </p:nvSpPr>
        <p:spPr/>
        <p:txBody>
          <a:bodyPr/>
          <a:lstStyle/>
          <a:p>
            <a:r>
              <a:rPr sz="3600" dirty="0"/>
              <a:t>PI-RADS 1–2 &amp; PSA density &lt;0.</a:t>
            </a:r>
            <a:r>
              <a:rPr lang="en-US" sz="3600" dirty="0"/>
              <a:t>2</a:t>
            </a:r>
            <a:r>
              <a:rPr sz="3600" dirty="0"/>
              <a:t>:</a:t>
            </a:r>
          </a:p>
          <a:p>
            <a:pPr marL="0" indent="0">
              <a:buNone/>
            </a:pPr>
            <a:r>
              <a:rPr lang="en-US" sz="3600" dirty="0"/>
              <a:t>	</a:t>
            </a:r>
            <a:r>
              <a:rPr sz="3600" dirty="0"/>
              <a:t>– PSA at 2–4 years </a:t>
            </a:r>
            <a:r>
              <a:rPr lang="en-US" sz="3600" dirty="0"/>
              <a:t>(</a:t>
            </a:r>
            <a:r>
              <a:rPr sz="3600" dirty="0"/>
              <a:t>or stop testing</a:t>
            </a:r>
            <a:r>
              <a:rPr lang="en-US" sz="3600" dirty="0"/>
              <a:t>)</a:t>
            </a:r>
            <a:endParaRPr sz="3600" dirty="0"/>
          </a:p>
          <a:p>
            <a:pPr lvl="1"/>
            <a:r>
              <a:rPr lang="en-US" sz="3600" dirty="0"/>
              <a:t>If </a:t>
            </a:r>
            <a:r>
              <a:rPr sz="3600" dirty="0"/>
              <a:t>PSA</a:t>
            </a:r>
            <a:r>
              <a:rPr lang="en-US" sz="3600" dirty="0"/>
              <a:t>D </a:t>
            </a:r>
            <a:r>
              <a:rPr sz="3600" dirty="0"/>
              <a:t>&gt;0.20 re-refer</a:t>
            </a:r>
            <a:endParaRPr lang="en-US" sz="3600" dirty="0"/>
          </a:p>
          <a:p>
            <a:r>
              <a:rPr lang="it-IT" sz="3600" dirty="0"/>
              <a:t>PI-RADS 3 &amp; PSA </a:t>
            </a:r>
            <a:r>
              <a:rPr lang="it-IT" sz="3600" dirty="0" err="1"/>
              <a:t>density</a:t>
            </a:r>
            <a:r>
              <a:rPr lang="it-IT" sz="3600" dirty="0"/>
              <a:t> &lt;0.1</a:t>
            </a:r>
          </a:p>
          <a:p>
            <a:pPr lvl="1"/>
            <a:r>
              <a:rPr lang="en-GB" sz="3600" dirty="0"/>
              <a:t>PSA at 2–4 years</a:t>
            </a:r>
            <a:endParaRPr lang="it-IT" sz="3600" dirty="0"/>
          </a:p>
          <a:p>
            <a:pPr lvl="1"/>
            <a:r>
              <a:rPr lang="it-IT" sz="3600" dirty="0" err="1"/>
              <a:t>If</a:t>
            </a:r>
            <a:r>
              <a:rPr lang="it-IT" sz="3600" dirty="0"/>
              <a:t> PSAD &gt;0.15 re-</a:t>
            </a:r>
            <a:r>
              <a:rPr lang="it-IT" sz="3600" dirty="0" err="1"/>
              <a:t>refer</a:t>
            </a:r>
            <a:endParaRPr lang="it-IT" sz="3600" dirty="0"/>
          </a:p>
          <a:p>
            <a:pPr marL="0" indent="0">
              <a:buNone/>
            </a:pPr>
            <a:endParaRPr lang="it-IT" dirty="0"/>
          </a:p>
          <a:p>
            <a:pPr marL="457200" lvl="1" indent="0">
              <a:buNone/>
            </a:pPr>
            <a:endParaRPr lang="it-IT" dirty="0"/>
          </a:p>
          <a:p>
            <a:pPr lvl="1"/>
            <a:endParaRPr lang="it-IT" dirty="0"/>
          </a:p>
          <a:p>
            <a:pPr lvl="1"/>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C25B2-A58B-E1F4-7ACB-6874C58EE05B}"/>
              </a:ext>
            </a:extLst>
          </p:cNvPr>
          <p:cNvSpPr>
            <a:spLocks noGrp="1"/>
          </p:cNvSpPr>
          <p:nvPr>
            <p:ph idx="1"/>
          </p:nvPr>
        </p:nvSpPr>
        <p:spPr>
          <a:xfrm>
            <a:off x="164619" y="494676"/>
            <a:ext cx="4227499" cy="5631488"/>
          </a:xfrm>
        </p:spPr>
        <p:txBody>
          <a:bodyPr>
            <a:normAutofit/>
          </a:bodyPr>
          <a:lstStyle/>
          <a:p>
            <a:pPr marL="0" indent="0">
              <a:buNone/>
            </a:pPr>
            <a:endParaRPr lang="en-US" sz="2800" dirty="0"/>
          </a:p>
          <a:p>
            <a:endParaRPr lang="en-US" sz="2800" dirty="0"/>
          </a:p>
          <a:p>
            <a:r>
              <a:rPr lang="en-US" sz="2800" dirty="0"/>
              <a:t>PI-RADS 3 &amp; PSAD &gt;0.15 and negative biopsy </a:t>
            </a:r>
          </a:p>
          <a:p>
            <a:pPr lvl="1"/>
            <a:r>
              <a:rPr lang="en-US" sz="2400" dirty="0"/>
              <a:t>Residual risk approx. 3-5%</a:t>
            </a:r>
          </a:p>
          <a:p>
            <a:pPr lvl="1"/>
            <a:r>
              <a:rPr lang="en-US" sz="2400" dirty="0"/>
              <a:t>Elevated PSAD warrants repeat assessment </a:t>
            </a:r>
          </a:p>
          <a:p>
            <a:r>
              <a:rPr lang="en-US" sz="2800" dirty="0"/>
              <a:t>PSA 2 yearly and re-refer if PSAD &gt;0.2</a:t>
            </a:r>
          </a:p>
          <a:p>
            <a:pPr marL="457200" lvl="1" indent="0">
              <a:buNone/>
            </a:pPr>
            <a:endParaRPr lang="en-GB" dirty="0"/>
          </a:p>
        </p:txBody>
      </p:sp>
      <p:sp>
        <p:nvSpPr>
          <p:cNvPr id="4" name="TextBox 3">
            <a:extLst>
              <a:ext uri="{FF2B5EF4-FFF2-40B4-BE49-F238E27FC236}">
                <a16:creationId xmlns:a16="http://schemas.microsoft.com/office/drawing/2014/main" id="{94E002F0-68B9-04D6-F908-C22FB296DE44}"/>
              </a:ext>
            </a:extLst>
          </p:cNvPr>
          <p:cNvSpPr txBox="1"/>
          <p:nvPr/>
        </p:nvSpPr>
        <p:spPr>
          <a:xfrm>
            <a:off x="3725056" y="4901782"/>
            <a:ext cx="4961744" cy="369332"/>
          </a:xfrm>
          <a:prstGeom prst="rect">
            <a:avLst/>
          </a:prstGeom>
          <a:noFill/>
        </p:spPr>
        <p:txBody>
          <a:bodyPr wrap="square" rtlCol="0">
            <a:spAutoFit/>
          </a:bodyPr>
          <a:lstStyle/>
          <a:p>
            <a:r>
              <a:rPr lang="en-US"/>
              <a:t>   </a:t>
            </a:r>
            <a:endParaRPr lang="en-GB" dirty="0"/>
          </a:p>
        </p:txBody>
      </p:sp>
      <p:sp>
        <p:nvSpPr>
          <p:cNvPr id="7" name="Rectangle 3">
            <a:extLst>
              <a:ext uri="{FF2B5EF4-FFF2-40B4-BE49-F238E27FC236}">
                <a16:creationId xmlns:a16="http://schemas.microsoft.com/office/drawing/2014/main" id="{5D447C24-5104-89B9-4187-C5E2A5F26486}"/>
              </a:ext>
            </a:extLst>
          </p:cNvPr>
          <p:cNvSpPr>
            <a:spLocks noGrp="1" noChangeArrowheads="1"/>
          </p:cNvSpPr>
          <p:nvPr>
            <p:ph type="title"/>
          </p:nvPr>
        </p:nvSpPr>
        <p:spPr bwMode="auto">
          <a:xfrm>
            <a:off x="0" y="5649109"/>
            <a:ext cx="897938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Schoots</a:t>
            </a:r>
            <a:r>
              <a:rPr kumimoji="0" lang="en-US" altLang="en-US" sz="1400" b="0" i="0" u="none" strike="noStrike" cap="none" normalizeH="0" baseline="0" dirty="0">
                <a:ln>
                  <a:noFill/>
                </a:ln>
                <a:solidFill>
                  <a:schemeClr val="tx1"/>
                </a:solidFill>
                <a:effectLst/>
                <a:latin typeface="Arial" panose="020B0604020202020204" pitchFamily="34" charset="0"/>
              </a:rPr>
              <a:t> IG, et al. </a:t>
            </a:r>
            <a:r>
              <a:rPr kumimoji="0" lang="en-US" altLang="en-US" sz="1400" b="0" i="1" u="none" strike="noStrike" cap="none" normalizeH="0" baseline="0" dirty="0">
                <a:ln>
                  <a:noFill/>
                </a:ln>
                <a:solidFill>
                  <a:schemeClr val="tx1"/>
                </a:solidFill>
                <a:effectLst/>
                <a:latin typeface="Arial" panose="020B0604020202020204" pitchFamily="34" charset="0"/>
              </a:rPr>
              <a:t>MRI in active surveillance of prostate cancer: A systematic review.</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1" i="0" u="none" strike="noStrike" cap="none" normalizeH="0" baseline="0" dirty="0" err="1">
                <a:ln>
                  <a:noFill/>
                </a:ln>
                <a:solidFill>
                  <a:schemeClr val="tx1"/>
                </a:solidFill>
                <a:effectLst/>
                <a:latin typeface="Arial" panose="020B0604020202020204" pitchFamily="34" charset="0"/>
              </a:rPr>
              <a:t>Eur</a:t>
            </a:r>
            <a:r>
              <a:rPr kumimoji="0" lang="en-US" altLang="en-US" sz="1400" b="1" i="0" u="none" strike="noStrike" cap="none" normalizeH="0" baseline="0" dirty="0">
                <a:ln>
                  <a:noFill/>
                </a:ln>
                <a:solidFill>
                  <a:schemeClr val="tx1"/>
                </a:solidFill>
                <a:effectLst/>
                <a:latin typeface="Arial" panose="020B0604020202020204" pitchFamily="34" charset="0"/>
              </a:rPr>
              <a:t> Urol.</a:t>
            </a:r>
            <a:r>
              <a:rPr kumimoji="0" lang="en-US" altLang="en-US" sz="1400" b="0" i="0" u="none" strike="noStrike" cap="none" normalizeH="0" baseline="0" dirty="0">
                <a:ln>
                  <a:noFill/>
                </a:ln>
                <a:solidFill>
                  <a:schemeClr val="tx1"/>
                </a:solidFill>
                <a:effectLst/>
                <a:latin typeface="Arial" panose="020B0604020202020204" pitchFamily="34" charset="0"/>
              </a:rPr>
              <a:t> 2018.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Porpiglia F, et al. </a:t>
            </a:r>
            <a:r>
              <a:rPr kumimoji="0" lang="en-US" altLang="en-US" sz="1400" b="0" i="1" u="none" strike="noStrike" cap="none" normalizeH="0" baseline="0" dirty="0">
                <a:ln>
                  <a:noFill/>
                </a:ln>
                <a:solidFill>
                  <a:schemeClr val="tx1"/>
                </a:solidFill>
                <a:effectLst/>
                <a:latin typeface="Arial" panose="020B0604020202020204" pitchFamily="34" charset="0"/>
              </a:rPr>
              <a:t>Prostate cancer detection after negative MRI-targeted biopsy.</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1" i="0" u="none" strike="noStrike" cap="none" normalizeH="0" baseline="0" dirty="0" err="1">
                <a:ln>
                  <a:noFill/>
                </a:ln>
                <a:solidFill>
                  <a:schemeClr val="tx1"/>
                </a:solidFill>
                <a:effectLst/>
                <a:latin typeface="Arial" panose="020B0604020202020204" pitchFamily="34" charset="0"/>
              </a:rPr>
              <a:t>Eur</a:t>
            </a:r>
            <a:r>
              <a:rPr kumimoji="0" lang="en-US" altLang="en-US" sz="1400" b="1" i="0" u="none" strike="noStrike" cap="none" normalizeH="0" baseline="0" dirty="0">
                <a:ln>
                  <a:noFill/>
                </a:ln>
                <a:solidFill>
                  <a:schemeClr val="tx1"/>
                </a:solidFill>
                <a:effectLst/>
                <a:latin typeface="Arial" panose="020B0604020202020204" pitchFamily="34" charset="0"/>
              </a:rPr>
              <a:t> Urol.</a:t>
            </a:r>
            <a:r>
              <a:rPr kumimoji="0" lang="en-US" altLang="en-US" sz="1400" b="0" i="0" u="none" strike="noStrike" cap="none" normalizeH="0" baseline="0" dirty="0">
                <a:ln>
                  <a:noFill/>
                </a:ln>
                <a:solidFill>
                  <a:schemeClr val="tx1"/>
                </a:solidFill>
                <a:effectLst/>
                <a:latin typeface="Arial" panose="020B0604020202020204" pitchFamily="34" charset="0"/>
              </a:rPr>
              <a:t> 2023.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Arial" panose="020B0604020202020204" pitchFamily="34" charset="0"/>
              </a:rPr>
              <a:t>Panebianco V, et al. </a:t>
            </a:r>
            <a:r>
              <a:rPr kumimoji="0" lang="en-US" altLang="en-US" sz="1400" b="0" i="1" u="none" strike="noStrike" cap="none" normalizeH="0" baseline="0" dirty="0">
                <a:ln>
                  <a:noFill/>
                </a:ln>
                <a:solidFill>
                  <a:schemeClr val="tx1"/>
                </a:solidFill>
                <a:effectLst/>
                <a:latin typeface="Arial" panose="020B0604020202020204" pitchFamily="34" charset="0"/>
              </a:rPr>
              <a:t>Negative multiparametric MRI for prostate cancer: Follow-up outcomes.</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1" i="0" u="none" strike="noStrike" cap="none" normalizeH="0" baseline="0" dirty="0">
                <a:ln>
                  <a:noFill/>
                </a:ln>
                <a:solidFill>
                  <a:schemeClr val="tx1"/>
                </a:solidFill>
                <a:effectLst/>
                <a:latin typeface="Arial" panose="020B0604020202020204" pitchFamily="34" charset="0"/>
              </a:rPr>
              <a:t>Radiology.</a:t>
            </a:r>
            <a:r>
              <a:rPr kumimoji="0" lang="en-US" altLang="en-US" sz="1400" b="0" i="0" u="none" strike="noStrike" cap="none" normalizeH="0" baseline="0" dirty="0">
                <a:ln>
                  <a:noFill/>
                </a:ln>
                <a:solidFill>
                  <a:schemeClr val="tx1"/>
                </a:solidFill>
                <a:effectLst/>
                <a:latin typeface="Arial" panose="020B0604020202020204" pitchFamily="34" charset="0"/>
              </a:rPr>
              <a:t> 2020.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chemeClr val="tx1"/>
                </a:solidFill>
                <a:effectLst/>
                <a:latin typeface="Arial" panose="020B0604020202020204" pitchFamily="34" charset="0"/>
              </a:rPr>
              <a:t>Engehausen</a:t>
            </a:r>
            <a:r>
              <a:rPr kumimoji="0" lang="en-US" altLang="en-US" sz="1400" b="0" i="0" u="none" strike="noStrike" cap="none" normalizeH="0" baseline="0" dirty="0">
                <a:ln>
                  <a:noFill/>
                </a:ln>
                <a:solidFill>
                  <a:schemeClr val="tx1"/>
                </a:solidFill>
                <a:effectLst/>
                <a:latin typeface="Arial" panose="020B0604020202020204" pitchFamily="34" charset="0"/>
              </a:rPr>
              <a:t> DG, et al. </a:t>
            </a:r>
            <a:r>
              <a:rPr kumimoji="0" lang="en-US" altLang="en-US" sz="1400" b="0" i="1" u="none" strike="noStrike" cap="none" normalizeH="0" baseline="0" dirty="0">
                <a:ln>
                  <a:noFill/>
                </a:ln>
                <a:solidFill>
                  <a:schemeClr val="tx1"/>
                </a:solidFill>
                <a:effectLst/>
                <a:latin typeface="Arial" panose="020B0604020202020204" pitchFamily="34" charset="0"/>
              </a:rPr>
              <a:t>Cancer detection on repeat biopsy after negative MRI-targeted biopsy.</a:t>
            </a: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400" b="1" i="0" u="none" strike="noStrike" cap="none" normalizeH="0" baseline="0" dirty="0">
                <a:ln>
                  <a:noFill/>
                </a:ln>
                <a:solidFill>
                  <a:schemeClr val="tx1"/>
                </a:solidFill>
                <a:effectLst/>
                <a:latin typeface="Arial" panose="020B0604020202020204" pitchFamily="34" charset="0"/>
              </a:rPr>
              <a:t>J Urol.</a:t>
            </a:r>
            <a:r>
              <a:rPr kumimoji="0" lang="en-US" altLang="en-US" sz="1400" b="0" i="0" u="none" strike="noStrike" cap="none" normalizeH="0" baseline="0" dirty="0">
                <a:ln>
                  <a:noFill/>
                </a:ln>
                <a:solidFill>
                  <a:schemeClr val="tx1"/>
                </a:solidFill>
                <a:effectLst/>
                <a:latin typeface="Arial" panose="020B0604020202020204" pitchFamily="34" charset="0"/>
              </a:rPr>
              <a:t> 2020.</a:t>
            </a:r>
          </a:p>
        </p:txBody>
      </p:sp>
      <p:pic>
        <p:nvPicPr>
          <p:cNvPr id="5" name="Picture 4">
            <a:extLst>
              <a:ext uri="{FF2B5EF4-FFF2-40B4-BE49-F238E27FC236}">
                <a16:creationId xmlns:a16="http://schemas.microsoft.com/office/drawing/2014/main" id="{9B45AAB3-2224-AA71-7540-5C4703FD595F}"/>
              </a:ext>
            </a:extLst>
          </p:cNvPr>
          <p:cNvPicPr>
            <a:picLocks noChangeAspect="1"/>
          </p:cNvPicPr>
          <p:nvPr/>
        </p:nvPicPr>
        <p:blipFill>
          <a:blip r:embed="rId3"/>
          <a:stretch>
            <a:fillRect/>
          </a:stretch>
        </p:blipFill>
        <p:spPr>
          <a:xfrm>
            <a:off x="4700530" y="958279"/>
            <a:ext cx="4227227" cy="4227227"/>
          </a:xfrm>
          <a:prstGeom prst="rect">
            <a:avLst/>
          </a:prstGeom>
        </p:spPr>
      </p:pic>
    </p:spTree>
    <p:extLst>
      <p:ext uri="{BB962C8B-B14F-4D97-AF65-F5344CB8AC3E}">
        <p14:creationId xmlns:p14="http://schemas.microsoft.com/office/powerpoint/2010/main" val="286586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5D59-65AA-0C7A-DD14-6B8017150F9D}"/>
              </a:ext>
            </a:extLst>
          </p:cNvPr>
          <p:cNvSpPr>
            <a:spLocks noGrp="1"/>
          </p:cNvSpPr>
          <p:nvPr>
            <p:ph type="title"/>
          </p:nvPr>
        </p:nvSpPr>
        <p:spPr/>
        <p:txBody>
          <a:bodyPr/>
          <a:lstStyle/>
          <a:p>
            <a:r>
              <a:rPr lang="en-US" dirty="0"/>
              <a:t>Primary care guidance on PSA </a:t>
            </a:r>
            <a:endParaRPr lang="en-GB" dirty="0"/>
          </a:p>
        </p:txBody>
      </p:sp>
      <p:sp>
        <p:nvSpPr>
          <p:cNvPr id="3" name="Content Placeholder 2">
            <a:extLst>
              <a:ext uri="{FF2B5EF4-FFF2-40B4-BE49-F238E27FC236}">
                <a16:creationId xmlns:a16="http://schemas.microsoft.com/office/drawing/2014/main" id="{D73B3D56-C70C-096A-C4D0-AF63F29441A5}"/>
              </a:ext>
            </a:extLst>
          </p:cNvPr>
          <p:cNvSpPr>
            <a:spLocks noGrp="1"/>
          </p:cNvSpPr>
          <p:nvPr>
            <p:ph idx="1"/>
          </p:nvPr>
        </p:nvSpPr>
        <p:spPr/>
        <p:txBody>
          <a:bodyPr>
            <a:normAutofit fontScale="85000" lnSpcReduction="10000"/>
          </a:bodyPr>
          <a:lstStyle/>
          <a:p>
            <a:pPr lvl="0"/>
            <a:r>
              <a:rPr lang="en-GB" b="1" dirty="0"/>
              <a:t>PSA testing is not recommended for all men</a:t>
            </a:r>
            <a:r>
              <a:rPr lang="en-GB" dirty="0"/>
              <a:t> (no routine population screening).</a:t>
            </a:r>
          </a:p>
          <a:p>
            <a:pPr lvl="0"/>
            <a:r>
              <a:rPr lang="en-GB" dirty="0"/>
              <a:t>Testing should be </a:t>
            </a:r>
            <a:r>
              <a:rPr lang="en-GB" b="1" dirty="0"/>
              <a:t>individualised based on age, life expectancy, and risk factors</a:t>
            </a:r>
            <a:r>
              <a:rPr lang="en-GB" dirty="0"/>
              <a:t>.</a:t>
            </a:r>
          </a:p>
          <a:p>
            <a:pPr lvl="0"/>
            <a:r>
              <a:rPr lang="en-GB" dirty="0"/>
              <a:t>A </a:t>
            </a:r>
            <a:r>
              <a:rPr lang="en-GB" b="1" dirty="0"/>
              <a:t>baseline PSA</a:t>
            </a:r>
            <a:r>
              <a:rPr lang="en-GB" dirty="0"/>
              <a:t> in middle age (45–50y) can guide future strategy.</a:t>
            </a:r>
          </a:p>
          <a:p>
            <a:pPr lvl="0"/>
            <a:r>
              <a:rPr lang="en-GB" dirty="0"/>
              <a:t>Men with a </a:t>
            </a:r>
            <a:r>
              <a:rPr lang="en-GB" b="1" dirty="0"/>
              <a:t>PSA below the age-specific median</a:t>
            </a:r>
            <a:r>
              <a:rPr lang="en-GB" dirty="0"/>
              <a:t> have very low risk and can be re-tested </a:t>
            </a:r>
            <a:r>
              <a:rPr lang="en-GB" b="1" dirty="0"/>
              <a:t>in 5–10 years, or not at all if older/limited life expectancy</a:t>
            </a:r>
            <a:r>
              <a:rPr lang="en-GB" dirty="0"/>
              <a:t>.</a:t>
            </a:r>
          </a:p>
          <a:p>
            <a:pPr lvl="0"/>
            <a:r>
              <a:rPr lang="en-GB" dirty="0"/>
              <a:t>Repeat testing intervals should be </a:t>
            </a:r>
            <a:r>
              <a:rPr lang="en-GB" b="1" dirty="0"/>
              <a:t>shorter for higher PSA values</a:t>
            </a:r>
            <a:r>
              <a:rPr lang="en-GB" dirty="0"/>
              <a:t>, even if still within the normal range.</a:t>
            </a:r>
          </a:p>
          <a:p>
            <a:endParaRPr lang="en-GB" dirty="0"/>
          </a:p>
        </p:txBody>
      </p:sp>
    </p:spTree>
    <p:extLst>
      <p:ext uri="{BB962C8B-B14F-4D97-AF65-F5344CB8AC3E}">
        <p14:creationId xmlns:p14="http://schemas.microsoft.com/office/powerpoint/2010/main" val="133887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2BF5-8E43-B707-9889-EE816FCB764C}"/>
              </a:ext>
            </a:extLst>
          </p:cNvPr>
          <p:cNvSpPr>
            <a:spLocks noGrp="1"/>
          </p:cNvSpPr>
          <p:nvPr>
            <p:ph type="title"/>
          </p:nvPr>
        </p:nvSpPr>
        <p:spPr>
          <a:xfrm>
            <a:off x="457200" y="1065600"/>
            <a:ext cx="8229600" cy="1000800"/>
          </a:xfrm>
        </p:spPr>
        <p:txBody>
          <a:bodyPr>
            <a:normAutofit fontScale="90000"/>
          </a:bodyPr>
          <a:lstStyle/>
          <a:p>
            <a:r>
              <a:rPr lang="en-GB" b="1" dirty="0"/>
              <a:t>Suggested GP Guidelines: </a:t>
            </a:r>
            <a:br>
              <a:rPr lang="en-GB" b="1" dirty="0"/>
            </a:br>
            <a:r>
              <a:rPr lang="en-GB" b="1" dirty="0"/>
              <a:t>Eligibility for PSA Testing</a:t>
            </a:r>
            <a:br>
              <a:rPr lang="en-GB" dirty="0"/>
            </a:br>
            <a:br>
              <a:rPr lang="en-GB" dirty="0"/>
            </a:br>
            <a:endParaRPr lang="en-GB" dirty="0"/>
          </a:p>
        </p:txBody>
      </p:sp>
      <p:sp>
        <p:nvSpPr>
          <p:cNvPr id="3" name="Content Placeholder 2">
            <a:extLst>
              <a:ext uri="{FF2B5EF4-FFF2-40B4-BE49-F238E27FC236}">
                <a16:creationId xmlns:a16="http://schemas.microsoft.com/office/drawing/2014/main" id="{6EF28BC6-FE52-5813-BF8D-A20DBB56C8A2}"/>
              </a:ext>
            </a:extLst>
          </p:cNvPr>
          <p:cNvSpPr>
            <a:spLocks noGrp="1"/>
          </p:cNvSpPr>
          <p:nvPr>
            <p:ph idx="1"/>
          </p:nvPr>
        </p:nvSpPr>
        <p:spPr>
          <a:xfrm>
            <a:off x="457200" y="2311200"/>
            <a:ext cx="8229600" cy="3814963"/>
          </a:xfrm>
        </p:spPr>
        <p:txBody>
          <a:bodyPr/>
          <a:lstStyle/>
          <a:p>
            <a:pPr lvl="0"/>
            <a:r>
              <a:rPr lang="en-GB" dirty="0"/>
              <a:t>Offer PSA only after informed discussion of pros/cons.</a:t>
            </a:r>
          </a:p>
          <a:p>
            <a:pPr lvl="0"/>
            <a:r>
              <a:rPr lang="en-GB" dirty="0"/>
              <a:t>Consider in:</a:t>
            </a:r>
          </a:p>
          <a:p>
            <a:pPr lvl="1"/>
            <a:r>
              <a:rPr lang="en-GB" dirty="0"/>
              <a:t>Age 45–70 with ≥10y life expectancy.</a:t>
            </a:r>
          </a:p>
          <a:p>
            <a:pPr lvl="1"/>
            <a:r>
              <a:rPr lang="en-GB" dirty="0"/>
              <a:t>Higher-risk groups: Black ethnicity, BRCA2 carriers, strong family history.</a:t>
            </a:r>
          </a:p>
          <a:p>
            <a:endParaRPr lang="en-GB" dirty="0"/>
          </a:p>
        </p:txBody>
      </p:sp>
    </p:spTree>
    <p:extLst>
      <p:ext uri="{BB962C8B-B14F-4D97-AF65-F5344CB8AC3E}">
        <p14:creationId xmlns:p14="http://schemas.microsoft.com/office/powerpoint/2010/main" val="359743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C61D-1948-2677-03D4-773F510EE8CC}"/>
              </a:ext>
            </a:extLst>
          </p:cNvPr>
          <p:cNvSpPr>
            <a:spLocks noGrp="1"/>
          </p:cNvSpPr>
          <p:nvPr>
            <p:ph type="title"/>
          </p:nvPr>
        </p:nvSpPr>
        <p:spPr>
          <a:xfrm>
            <a:off x="457200" y="778638"/>
            <a:ext cx="8229600" cy="1143000"/>
          </a:xfrm>
        </p:spPr>
        <p:txBody>
          <a:bodyPr>
            <a:normAutofit fontScale="90000"/>
          </a:bodyPr>
          <a:lstStyle/>
          <a:p>
            <a:r>
              <a:rPr lang="en-GB" b="1" dirty="0"/>
              <a:t>Suggested GP Guidelines: </a:t>
            </a:r>
            <a:br>
              <a:rPr lang="en-GB" b="1" dirty="0"/>
            </a:br>
            <a:r>
              <a:rPr lang="en-GB" b="1" dirty="0"/>
              <a:t>When Not to Repeat PSA</a:t>
            </a:r>
            <a:br>
              <a:rPr lang="en-GB" dirty="0"/>
            </a:br>
            <a:endParaRPr lang="en-GB" dirty="0"/>
          </a:p>
        </p:txBody>
      </p:sp>
      <p:sp>
        <p:nvSpPr>
          <p:cNvPr id="3" name="Content Placeholder 2">
            <a:extLst>
              <a:ext uri="{FF2B5EF4-FFF2-40B4-BE49-F238E27FC236}">
                <a16:creationId xmlns:a16="http://schemas.microsoft.com/office/drawing/2014/main" id="{B15F8461-6C61-EC4F-96DD-D23EACF62BFC}"/>
              </a:ext>
            </a:extLst>
          </p:cNvPr>
          <p:cNvSpPr>
            <a:spLocks noGrp="1"/>
          </p:cNvSpPr>
          <p:nvPr>
            <p:ph idx="1"/>
          </p:nvPr>
        </p:nvSpPr>
        <p:spPr>
          <a:xfrm>
            <a:off x="457200" y="2197800"/>
            <a:ext cx="8229600" cy="4525963"/>
          </a:xfrm>
        </p:spPr>
        <p:txBody>
          <a:bodyPr/>
          <a:lstStyle/>
          <a:p>
            <a:pPr lvl="0"/>
            <a:r>
              <a:rPr lang="en-GB" dirty="0"/>
              <a:t>Age &gt;70 with PSA &lt;1.0 ng/mL → no further PSA needed.</a:t>
            </a:r>
          </a:p>
          <a:p>
            <a:pPr lvl="0"/>
            <a:r>
              <a:rPr lang="en-GB" dirty="0"/>
              <a:t>Life expectancy &lt;10 years → PSA testing generally not indicated.</a:t>
            </a:r>
          </a:p>
          <a:p>
            <a:pPr lvl="0"/>
            <a:r>
              <a:rPr lang="en-GB" dirty="0"/>
              <a:t>Men not wanting screening after informed discussion.</a:t>
            </a:r>
          </a:p>
          <a:p>
            <a:endParaRPr lang="en-GB" dirty="0"/>
          </a:p>
        </p:txBody>
      </p:sp>
    </p:spTree>
    <p:extLst>
      <p:ext uri="{BB962C8B-B14F-4D97-AF65-F5344CB8AC3E}">
        <p14:creationId xmlns:p14="http://schemas.microsoft.com/office/powerpoint/2010/main" val="162051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8C62-78E2-4F54-ACD6-2B69878FD4D7}"/>
              </a:ext>
            </a:extLst>
          </p:cNvPr>
          <p:cNvSpPr>
            <a:spLocks noGrp="1"/>
          </p:cNvSpPr>
          <p:nvPr>
            <p:ph type="title"/>
          </p:nvPr>
        </p:nvSpPr>
        <p:spPr/>
        <p:txBody>
          <a:bodyPr>
            <a:normAutofit fontScale="90000"/>
          </a:bodyPr>
          <a:lstStyle/>
          <a:p>
            <a:r>
              <a:rPr lang="en-GB" b="1" dirty="0"/>
              <a:t>Suggested GP Guidelines: </a:t>
            </a:r>
            <a:br>
              <a:rPr lang="en-GB" b="1" dirty="0"/>
            </a:br>
            <a:r>
              <a:rPr lang="en-GB" b="1" dirty="0"/>
              <a:t>Intervals after a normal PSA</a:t>
            </a:r>
            <a:endParaRPr lang="en-GB" dirty="0"/>
          </a:p>
        </p:txBody>
      </p:sp>
      <p:sp>
        <p:nvSpPr>
          <p:cNvPr id="3" name="Content Placeholder 2">
            <a:extLst>
              <a:ext uri="{FF2B5EF4-FFF2-40B4-BE49-F238E27FC236}">
                <a16:creationId xmlns:a16="http://schemas.microsoft.com/office/drawing/2014/main" id="{067F7D46-7A71-DF66-D825-653B5790E080}"/>
              </a:ext>
            </a:extLst>
          </p:cNvPr>
          <p:cNvSpPr>
            <a:spLocks noGrp="1"/>
          </p:cNvSpPr>
          <p:nvPr>
            <p:ph idx="1"/>
          </p:nvPr>
        </p:nvSpPr>
        <p:spPr/>
        <p:txBody>
          <a:bodyPr>
            <a:normAutofit/>
          </a:bodyPr>
          <a:lstStyle/>
          <a:p>
            <a:pPr lvl="1"/>
            <a:r>
              <a:rPr lang="en-GB" b="1" dirty="0"/>
              <a:t>PSA &lt;1.0 ng/mL at age 45–60</a:t>
            </a:r>
            <a:r>
              <a:rPr lang="en-GB" dirty="0"/>
              <a:t> → recheck at </a:t>
            </a:r>
            <a:r>
              <a:rPr lang="en-GB" b="1" dirty="0"/>
              <a:t>8–10 years</a:t>
            </a:r>
            <a:r>
              <a:rPr lang="en-GB" dirty="0"/>
              <a:t> (or not again if over 60 and low risk).</a:t>
            </a:r>
          </a:p>
          <a:p>
            <a:pPr lvl="1"/>
            <a:r>
              <a:rPr lang="en-GB" b="1" dirty="0"/>
              <a:t>PSA 1.0–2.0 ng/mL at age 45–60</a:t>
            </a:r>
            <a:r>
              <a:rPr lang="en-GB" dirty="0"/>
              <a:t> → recheck at </a:t>
            </a:r>
            <a:r>
              <a:rPr lang="en-GB" b="1" dirty="0"/>
              <a:t>2–4 years</a:t>
            </a:r>
            <a:r>
              <a:rPr lang="en-GB" dirty="0"/>
              <a:t>.</a:t>
            </a:r>
          </a:p>
          <a:p>
            <a:pPr lvl="1"/>
            <a:r>
              <a:rPr lang="en-GB" b="1" dirty="0"/>
              <a:t>PSA &lt;1.0 ng/mL at age ≥60</a:t>
            </a:r>
            <a:r>
              <a:rPr lang="en-GB" dirty="0"/>
              <a:t> → may </a:t>
            </a:r>
            <a:r>
              <a:rPr lang="en-GB" b="1" dirty="0"/>
              <a:t>stop further PSA testing</a:t>
            </a:r>
            <a:r>
              <a:rPr lang="en-GB" dirty="0"/>
              <a:t> (risk of prostate cancer death by age 85 is very low).</a:t>
            </a:r>
          </a:p>
          <a:p>
            <a:pPr lvl="1"/>
            <a:r>
              <a:rPr lang="en-GB" b="1" dirty="0"/>
              <a:t>PSA ≥2.0 ng/mL at age ≥60</a:t>
            </a:r>
            <a:r>
              <a:rPr lang="en-GB" dirty="0"/>
              <a:t> </a:t>
            </a:r>
            <a:r>
              <a:rPr lang="en-GB" b="1" dirty="0"/>
              <a:t>but still “normal”</a:t>
            </a:r>
            <a:r>
              <a:rPr lang="en-GB" dirty="0"/>
              <a:t> → recheck at </a:t>
            </a:r>
            <a:r>
              <a:rPr lang="en-GB" b="1" dirty="0"/>
              <a:t>1–2 years</a:t>
            </a:r>
            <a:r>
              <a:rPr lang="en-GB" dirty="0"/>
              <a:t>, as risk is higher.</a:t>
            </a:r>
          </a:p>
          <a:p>
            <a:endParaRPr lang="en-GB" dirty="0"/>
          </a:p>
        </p:txBody>
      </p:sp>
    </p:spTree>
    <p:extLst>
      <p:ext uri="{BB962C8B-B14F-4D97-AF65-F5344CB8AC3E}">
        <p14:creationId xmlns:p14="http://schemas.microsoft.com/office/powerpoint/2010/main" val="385833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4">
            <a:extLst>
              <a:ext uri="{FF2B5EF4-FFF2-40B4-BE49-F238E27FC236}">
                <a16:creationId xmlns:a16="http://schemas.microsoft.com/office/drawing/2014/main" id="{62FEB9E2-BE61-3111-9778-099E730F26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5575" y="1223963"/>
            <a:ext cx="7702550" cy="1671637"/>
          </a:xfrm>
        </p:spPr>
      </p:pic>
      <p:pic>
        <p:nvPicPr>
          <p:cNvPr id="33795" name="Picture 6">
            <a:extLst>
              <a:ext uri="{FF2B5EF4-FFF2-40B4-BE49-F238E27FC236}">
                <a16:creationId xmlns:a16="http://schemas.microsoft.com/office/drawing/2014/main" id="{E6523A34-77A4-4943-1AD2-AC892BFCD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8" y="3578225"/>
            <a:ext cx="58102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F879-82AB-25D8-96AB-D761439944DE}"/>
              </a:ext>
            </a:extLst>
          </p:cNvPr>
          <p:cNvSpPr>
            <a:spLocks noGrp="1"/>
          </p:cNvSpPr>
          <p:nvPr>
            <p:ph type="title"/>
          </p:nvPr>
        </p:nvSpPr>
        <p:spPr/>
        <p:txBody>
          <a:bodyPr/>
          <a:lstStyle/>
          <a:p>
            <a:r>
              <a:rPr lang="en-US" dirty="0"/>
              <a:t>Summary </a:t>
            </a:r>
            <a:endParaRPr lang="en-GB" dirty="0"/>
          </a:p>
        </p:txBody>
      </p:sp>
      <p:sp>
        <p:nvSpPr>
          <p:cNvPr id="3" name="Content Placeholder 2">
            <a:extLst>
              <a:ext uri="{FF2B5EF4-FFF2-40B4-BE49-F238E27FC236}">
                <a16:creationId xmlns:a16="http://schemas.microsoft.com/office/drawing/2014/main" id="{23132F3B-ED4D-D20E-4D46-C9AAF81A0C1D}"/>
              </a:ext>
            </a:extLst>
          </p:cNvPr>
          <p:cNvSpPr>
            <a:spLocks noGrp="1"/>
          </p:cNvSpPr>
          <p:nvPr>
            <p:ph idx="1"/>
          </p:nvPr>
        </p:nvSpPr>
        <p:spPr/>
        <p:txBody>
          <a:bodyPr/>
          <a:lstStyle/>
          <a:p>
            <a:r>
              <a:rPr lang="en-GB" dirty="0"/>
              <a:t>When </a:t>
            </a:r>
            <a:r>
              <a:rPr lang="en-GB" b="1" dirty="0"/>
              <a:t>PSA is normal</a:t>
            </a:r>
            <a:r>
              <a:rPr lang="en-GB" dirty="0"/>
              <a:t>, an abnormal DRE </a:t>
            </a:r>
            <a:r>
              <a:rPr lang="en-GB" b="1" dirty="0"/>
              <a:t>almost never uncovers significant prostate cancer</a:t>
            </a:r>
            <a:endParaRPr lang="en-GB" dirty="0"/>
          </a:p>
          <a:p>
            <a:r>
              <a:rPr lang="en-GB" dirty="0"/>
              <a:t>Possible to have robust guidance for biopsy </a:t>
            </a:r>
          </a:p>
          <a:p>
            <a:r>
              <a:rPr lang="en-GB" dirty="0"/>
              <a:t>Cannot continue to perform high intensity screening programme after normal investigations </a:t>
            </a:r>
          </a:p>
          <a:p>
            <a:r>
              <a:rPr lang="en-GB" dirty="0"/>
              <a:t>Cannot continue to check </a:t>
            </a:r>
            <a:r>
              <a:rPr lang="en-GB" dirty="0" err="1"/>
              <a:t>psa’s</a:t>
            </a:r>
            <a:r>
              <a:rPr lang="en-GB" dirty="0"/>
              <a:t> in the community without consideration </a:t>
            </a:r>
          </a:p>
        </p:txBody>
      </p:sp>
    </p:spTree>
    <p:extLst>
      <p:ext uri="{BB962C8B-B14F-4D97-AF65-F5344CB8AC3E}">
        <p14:creationId xmlns:p14="http://schemas.microsoft.com/office/powerpoint/2010/main" val="163782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family guy prosate exam.png">
            <a:extLst>
              <a:ext uri="{FF2B5EF4-FFF2-40B4-BE49-F238E27FC236}">
                <a16:creationId xmlns:a16="http://schemas.microsoft.com/office/drawing/2014/main" id="{FE5D695C-7BF7-97BC-2235-DA402859BE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872" y="1170769"/>
            <a:ext cx="7778256" cy="405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27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References</a:t>
            </a:r>
          </a:p>
        </p:txBody>
      </p:sp>
      <p:sp>
        <p:nvSpPr>
          <p:cNvPr id="3" name="Content Placeholder 2"/>
          <p:cNvSpPr>
            <a:spLocks noGrp="1"/>
          </p:cNvSpPr>
          <p:nvPr>
            <p:ph idx="1"/>
          </p:nvPr>
        </p:nvSpPr>
        <p:spPr/>
        <p:txBody>
          <a:bodyPr>
            <a:normAutofit lnSpcReduction="10000"/>
          </a:bodyPr>
          <a:lstStyle/>
          <a:p>
            <a:r>
              <a:t>• PROMIS Study – Lancet 2017</a:t>
            </a:r>
          </a:p>
          <a:p>
            <a:r>
              <a:t>• ERSPC Trial – NEJM</a:t>
            </a:r>
          </a:p>
          <a:p>
            <a:r>
              <a:t>• Göteborg Screening Trial</a:t>
            </a:r>
          </a:p>
          <a:p>
            <a:r>
              <a:t>• EAU Prostate Cancer Guidelines 2024–2025</a:t>
            </a:r>
          </a:p>
          <a:p>
            <a:r>
              <a:t>• NICE NG131 (Prostate cancer)</a:t>
            </a:r>
          </a:p>
          <a:p>
            <a:r>
              <a:t>• GIRFT Urology Report – Prostate Cancer Diagnostics</a:t>
            </a:r>
          </a:p>
          <a:p>
            <a:r>
              <a:t>• Ahmed HU et al. Eur Urol (MRI NPV data)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9ED48-0C26-95F9-BE01-6C9FADB996BE}"/>
              </a:ext>
            </a:extLst>
          </p:cNvPr>
          <p:cNvSpPr>
            <a:spLocks noGrp="1"/>
          </p:cNvSpPr>
          <p:nvPr>
            <p:ph idx="1"/>
          </p:nvPr>
        </p:nvSpPr>
        <p:spPr>
          <a:xfrm>
            <a:off x="457200" y="1094282"/>
            <a:ext cx="8229600" cy="5031882"/>
          </a:xfrm>
        </p:spPr>
        <p:txBody>
          <a:bodyPr>
            <a:normAutofit/>
          </a:bodyPr>
          <a:lstStyle/>
          <a:p>
            <a:r>
              <a:rPr lang="en-US" sz="4400" dirty="0"/>
              <a:t>NICE 2WW referral criteria 3% cancer detection rate </a:t>
            </a:r>
          </a:p>
          <a:p>
            <a:r>
              <a:rPr lang="en-US" sz="4400" dirty="0"/>
              <a:t>G3pT1 = Gleason 9/10 pT3b N1</a:t>
            </a:r>
          </a:p>
          <a:p>
            <a:r>
              <a:rPr lang="en-US" sz="4400" dirty="0"/>
              <a:t>Bill-Axelson – 8 years ! </a:t>
            </a:r>
          </a:p>
          <a:p>
            <a:endParaRPr lang="en-GB" sz="4400" dirty="0"/>
          </a:p>
        </p:txBody>
      </p:sp>
      <p:pic>
        <p:nvPicPr>
          <p:cNvPr id="2" name="Picture 1">
            <a:extLst>
              <a:ext uri="{FF2B5EF4-FFF2-40B4-BE49-F238E27FC236}">
                <a16:creationId xmlns:a16="http://schemas.microsoft.com/office/drawing/2014/main" id="{A99795CB-DBEB-0AB6-A044-DE4B8935D320}"/>
              </a:ext>
            </a:extLst>
          </p:cNvPr>
          <p:cNvPicPr>
            <a:picLocks noChangeAspect="1"/>
          </p:cNvPicPr>
          <p:nvPr/>
        </p:nvPicPr>
        <p:blipFill>
          <a:blip r:embed="rId3"/>
          <a:stretch>
            <a:fillRect/>
          </a:stretch>
        </p:blipFill>
        <p:spPr>
          <a:xfrm>
            <a:off x="498348" y="4544002"/>
            <a:ext cx="8188452" cy="1944756"/>
          </a:xfrm>
          <a:prstGeom prst="rect">
            <a:avLst/>
          </a:prstGeom>
        </p:spPr>
      </p:pic>
    </p:spTree>
    <p:extLst>
      <p:ext uri="{BB962C8B-B14F-4D97-AF65-F5344CB8AC3E}">
        <p14:creationId xmlns:p14="http://schemas.microsoft.com/office/powerpoint/2010/main" val="314723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Baseline Risk of Prostate Cancer by Age</a:t>
            </a:r>
          </a:p>
        </p:txBody>
      </p:sp>
      <p:sp>
        <p:nvSpPr>
          <p:cNvPr id="3" name="Content Placeholder 2"/>
          <p:cNvSpPr>
            <a:spLocks noGrp="1"/>
          </p:cNvSpPr>
          <p:nvPr>
            <p:ph idx="1"/>
          </p:nvPr>
        </p:nvSpPr>
        <p:spPr/>
        <p:txBody>
          <a:bodyPr/>
          <a:lstStyle/>
          <a:p>
            <a:r>
              <a:rPr dirty="0"/>
              <a:t>Approximate lifetime risk of being diagnosed:</a:t>
            </a:r>
          </a:p>
          <a:p>
            <a:r>
              <a:rPr dirty="0"/>
              <a:t>Age 40–49: &lt;2%</a:t>
            </a:r>
          </a:p>
          <a:p>
            <a:r>
              <a:rPr dirty="0"/>
              <a:t>Age 50–59: ~5–10%</a:t>
            </a:r>
          </a:p>
          <a:p>
            <a:r>
              <a:rPr dirty="0"/>
              <a:t>Age 60–69: ~15–25%</a:t>
            </a:r>
          </a:p>
          <a:p>
            <a:r>
              <a:rPr dirty="0"/>
              <a:t>Age ≥70: &gt;30%</a:t>
            </a:r>
          </a:p>
          <a:p>
            <a:r>
              <a:rPr dirty="0"/>
              <a:t>Many cancers are indolent and not life-limiting</a:t>
            </a:r>
          </a:p>
        </p:txBody>
      </p:sp>
    </p:spTree>
    <p:extLst>
      <p:ext uri="{BB962C8B-B14F-4D97-AF65-F5344CB8AC3E}">
        <p14:creationId xmlns:p14="http://schemas.microsoft.com/office/powerpoint/2010/main" val="341944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FD57-A150-AB25-6C27-C09780C18BAF}"/>
              </a:ext>
            </a:extLst>
          </p:cNvPr>
          <p:cNvSpPr>
            <a:spLocks noGrp="1"/>
          </p:cNvSpPr>
          <p:nvPr>
            <p:ph type="title"/>
          </p:nvPr>
        </p:nvSpPr>
        <p:spPr/>
        <p:txBody>
          <a:bodyPr/>
          <a:lstStyle/>
          <a:p>
            <a:r>
              <a:rPr lang="en-US" dirty="0"/>
              <a:t>Objectives</a:t>
            </a:r>
            <a:endParaRPr lang="en-GB" dirty="0"/>
          </a:p>
        </p:txBody>
      </p:sp>
      <p:sp>
        <p:nvSpPr>
          <p:cNvPr id="3" name="Content Placeholder 2">
            <a:extLst>
              <a:ext uri="{FF2B5EF4-FFF2-40B4-BE49-F238E27FC236}">
                <a16:creationId xmlns:a16="http://schemas.microsoft.com/office/drawing/2014/main" id="{F5B5CC28-78F2-5535-3C9A-7353766DCE88}"/>
              </a:ext>
            </a:extLst>
          </p:cNvPr>
          <p:cNvSpPr>
            <a:spLocks noGrp="1"/>
          </p:cNvSpPr>
          <p:nvPr>
            <p:ph idx="1"/>
          </p:nvPr>
        </p:nvSpPr>
        <p:spPr/>
        <p:txBody>
          <a:bodyPr/>
          <a:lstStyle/>
          <a:p>
            <a:r>
              <a:rPr lang="en-US" dirty="0"/>
              <a:t>Abnormal DRE and normal PSA</a:t>
            </a:r>
          </a:p>
          <a:p>
            <a:r>
              <a:rPr lang="en-US" dirty="0"/>
              <a:t>Indications for biopsy </a:t>
            </a:r>
          </a:p>
          <a:p>
            <a:r>
              <a:rPr lang="en-US" dirty="0"/>
              <a:t>Follow up after normal investigations</a:t>
            </a:r>
          </a:p>
          <a:p>
            <a:r>
              <a:rPr lang="en-US" dirty="0"/>
              <a:t>Primary care guidance for </a:t>
            </a:r>
            <a:r>
              <a:rPr lang="en-US" dirty="0" err="1"/>
              <a:t>psa</a:t>
            </a:r>
            <a:r>
              <a:rPr lang="en-US" dirty="0"/>
              <a:t> alone  </a:t>
            </a:r>
            <a:endParaRPr lang="en-GB" dirty="0"/>
          </a:p>
        </p:txBody>
      </p:sp>
    </p:spTree>
    <p:extLst>
      <p:ext uri="{BB962C8B-B14F-4D97-AF65-F5344CB8AC3E}">
        <p14:creationId xmlns:p14="http://schemas.microsoft.com/office/powerpoint/2010/main" val="338650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FE79-7870-D32F-070C-76BAA4943901}"/>
              </a:ext>
            </a:extLst>
          </p:cNvPr>
          <p:cNvSpPr>
            <a:spLocks noGrp="1"/>
          </p:cNvSpPr>
          <p:nvPr>
            <p:ph type="title"/>
          </p:nvPr>
        </p:nvSpPr>
        <p:spPr>
          <a:xfrm>
            <a:off x="457200" y="57600"/>
            <a:ext cx="8229600" cy="835200"/>
          </a:xfrm>
        </p:spPr>
        <p:txBody>
          <a:bodyPr/>
          <a:lstStyle/>
          <a:p>
            <a:r>
              <a:rPr lang="en-US" dirty="0"/>
              <a:t>Abnormal DRE </a:t>
            </a:r>
            <a:endParaRPr lang="en-GB" dirty="0"/>
          </a:p>
        </p:txBody>
      </p:sp>
      <p:graphicFrame>
        <p:nvGraphicFramePr>
          <p:cNvPr id="4" name="Content Placeholder 3">
            <a:extLst>
              <a:ext uri="{FF2B5EF4-FFF2-40B4-BE49-F238E27FC236}">
                <a16:creationId xmlns:a16="http://schemas.microsoft.com/office/drawing/2014/main" id="{8EB441D3-2F3D-3FBF-30F3-F912389C9DEE}"/>
              </a:ext>
            </a:extLst>
          </p:cNvPr>
          <p:cNvGraphicFramePr>
            <a:graphicFrameLocks noGrp="1"/>
          </p:cNvGraphicFramePr>
          <p:nvPr>
            <p:ph idx="1"/>
            <p:extLst>
              <p:ext uri="{D42A27DB-BD31-4B8C-83A1-F6EECF244321}">
                <p14:modId xmlns:p14="http://schemas.microsoft.com/office/powerpoint/2010/main" val="4224869546"/>
              </p:ext>
            </p:extLst>
          </p:nvPr>
        </p:nvGraphicFramePr>
        <p:xfrm>
          <a:off x="374754" y="821145"/>
          <a:ext cx="8369646" cy="4837642"/>
        </p:xfrm>
        <a:graphic>
          <a:graphicData uri="http://schemas.openxmlformats.org/drawingml/2006/table">
            <a:tbl>
              <a:tblPr firstRow="1" firstCol="1" bandRow="1">
                <a:tableStyleId>{5C22544A-7EE6-4342-B048-85BDC9FD1C3A}</a:tableStyleId>
              </a:tblPr>
              <a:tblGrid>
                <a:gridCol w="2789882">
                  <a:extLst>
                    <a:ext uri="{9D8B030D-6E8A-4147-A177-3AD203B41FA5}">
                      <a16:colId xmlns:a16="http://schemas.microsoft.com/office/drawing/2014/main" val="2113115930"/>
                    </a:ext>
                  </a:extLst>
                </a:gridCol>
                <a:gridCol w="2789882">
                  <a:extLst>
                    <a:ext uri="{9D8B030D-6E8A-4147-A177-3AD203B41FA5}">
                      <a16:colId xmlns:a16="http://schemas.microsoft.com/office/drawing/2014/main" val="3922062819"/>
                    </a:ext>
                  </a:extLst>
                </a:gridCol>
                <a:gridCol w="2789882">
                  <a:extLst>
                    <a:ext uri="{9D8B030D-6E8A-4147-A177-3AD203B41FA5}">
                      <a16:colId xmlns:a16="http://schemas.microsoft.com/office/drawing/2014/main" val="2210257659"/>
                    </a:ext>
                  </a:extLst>
                </a:gridCol>
              </a:tblGrid>
              <a:tr h="352465">
                <a:tc>
                  <a:txBody>
                    <a:bodyPr/>
                    <a:lstStyle/>
                    <a:p>
                      <a:pPr algn="ctr">
                        <a:lnSpc>
                          <a:spcPct val="115000"/>
                        </a:lnSpc>
                        <a:spcAft>
                          <a:spcPts val="1000"/>
                        </a:spcAft>
                        <a:buNone/>
                      </a:pPr>
                      <a:r>
                        <a:rPr lang="en-GB" sz="1800" dirty="0">
                          <a:effectLst/>
                        </a:rPr>
                        <a:t>Study / Analysis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GB" sz="1800" dirty="0">
                          <a:effectLst/>
                        </a:rPr>
                        <a:t>Scenario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GB" sz="1800" dirty="0">
                          <a:effectLst/>
                        </a:rPr>
                        <a:t>                                  Findings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93415971"/>
                  </a:ext>
                </a:extLst>
              </a:tr>
              <a:tr h="1477192">
                <a:tc>
                  <a:txBody>
                    <a:bodyPr/>
                    <a:lstStyle/>
                    <a:p>
                      <a:pPr algn="ctr">
                        <a:lnSpc>
                          <a:spcPct val="115000"/>
                        </a:lnSpc>
                        <a:spcAft>
                          <a:spcPts val="1000"/>
                        </a:spcAft>
                        <a:buNone/>
                      </a:pPr>
                      <a:r>
                        <a:rPr lang="en-GB" sz="1800">
                          <a:effectLst/>
                        </a:rPr>
                        <a:t>PLCO (Pinsky 2018)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GB" sz="1800" dirty="0">
                          <a:effectLst/>
                        </a:rPr>
                        <a:t>DRE abnormal but PSA &lt; 4 ng/mL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GB" sz="1800" dirty="0">
                          <a:effectLst/>
                        </a:rPr>
                        <a:t>DRE added negligible detection benefit; PPV for clinically significant cancer was </a:t>
                      </a:r>
                      <a:r>
                        <a:rPr lang="en-GB" sz="1800" b="1" dirty="0">
                          <a:effectLst/>
                        </a:rPr>
                        <a:t>≈0.08 % (≈1 in 1,250–1,300).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39017850"/>
                  </a:ext>
                </a:extLst>
              </a:tr>
              <a:tr h="886505">
                <a:tc>
                  <a:txBody>
                    <a:bodyPr/>
                    <a:lstStyle/>
                    <a:p>
                      <a:pPr algn="ctr">
                        <a:lnSpc>
                          <a:spcPct val="115000"/>
                        </a:lnSpc>
                        <a:spcAft>
                          <a:spcPts val="1000"/>
                        </a:spcAft>
                        <a:buNone/>
                      </a:pPr>
                      <a:r>
                        <a:rPr lang="en-GB" sz="1800">
                          <a:effectLst/>
                        </a:rPr>
                        <a:t>PLCO (Pinsky 2017, J Natl Cancer Inst)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GB" sz="1800" dirty="0">
                          <a:effectLst/>
                        </a:rPr>
                        <a:t>DRE + PSA combined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GB" sz="1800">
                          <a:effectLst/>
                        </a:rPr>
                        <a:t>Most cancers detected by PSA; DRE alone rarely found additional cases.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75801078"/>
                  </a:ext>
                </a:extLst>
              </a:tr>
              <a:tr h="965152">
                <a:tc>
                  <a:txBody>
                    <a:bodyPr/>
                    <a:lstStyle/>
                    <a:p>
                      <a:pPr algn="ctr">
                        <a:lnSpc>
                          <a:spcPct val="115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Post Hoc ERSPC-related cohorts </a:t>
                      </a:r>
                    </a:p>
                    <a:p>
                      <a:pPr algn="ctr">
                        <a:lnSpc>
                          <a:spcPct val="115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PCPT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GB" sz="1800" dirty="0">
                          <a:effectLst/>
                        </a:rPr>
                        <a:t>DRE abnormal but PSA &lt; 3 ng/mL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CS CAP rare </a:t>
                      </a:r>
                    </a:p>
                    <a:p>
                      <a:pPr algn="ctr">
                        <a:lnSpc>
                          <a:spcPct val="115000"/>
                        </a:lnSpc>
                        <a:spcAft>
                          <a:spcPts val="1000"/>
                        </a:spcAft>
                        <a:buNone/>
                      </a:pPr>
                      <a:r>
                        <a:rPr lang="en-US" dirty="0"/>
                        <a:t>At low PSA levels, abnormal DRE had </a:t>
                      </a:r>
                      <a:r>
                        <a:rPr lang="en-US" b="1" dirty="0"/>
                        <a:t>poor PPV</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29036081"/>
                  </a:ext>
                </a:extLst>
              </a:tr>
              <a:tr h="886505">
                <a:tc>
                  <a:txBody>
                    <a:bodyPr/>
                    <a:lstStyle/>
                    <a:p>
                      <a:pPr algn="ctr">
                        <a:lnSpc>
                          <a:spcPct val="115000"/>
                        </a:lnSpc>
                        <a:spcAft>
                          <a:spcPts val="1000"/>
                        </a:spcAft>
                        <a:buNone/>
                      </a:pPr>
                      <a:r>
                        <a:rPr lang="en-GB" sz="1800" dirty="0">
                          <a:effectLst/>
                        </a:rPr>
                        <a:t>Modern UK &amp; US primary-care data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de-DE" sz="1800">
                          <a:effectLst/>
                        </a:rPr>
                        <a:t>Normal PSA (&lt;3 ng/mL) + abnormal DRE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en-GB" sz="1800" b="1" dirty="0">
                          <a:effectLst/>
                        </a:rPr>
                        <a:t>&lt;0.1 % yield for Grade Group </a:t>
                      </a:r>
                      <a:r>
                        <a:rPr lang="en-GB" sz="1800" dirty="0">
                          <a:effectLst/>
                        </a:rPr>
                        <a:t>≥ 2 (clinically significant).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30386151"/>
                  </a:ext>
                </a:extLst>
              </a:tr>
            </a:tbl>
          </a:graphicData>
        </a:graphic>
      </p:graphicFrame>
      <p:sp>
        <p:nvSpPr>
          <p:cNvPr id="3" name="TextBox 2">
            <a:extLst>
              <a:ext uri="{FF2B5EF4-FFF2-40B4-BE49-F238E27FC236}">
                <a16:creationId xmlns:a16="http://schemas.microsoft.com/office/drawing/2014/main" id="{ED8837EF-2C06-FBAD-4E88-FE4C97185426}"/>
              </a:ext>
            </a:extLst>
          </p:cNvPr>
          <p:cNvSpPr txBox="1"/>
          <p:nvPr/>
        </p:nvSpPr>
        <p:spPr>
          <a:xfrm>
            <a:off x="1881267" y="5846293"/>
            <a:ext cx="7388734" cy="738664"/>
          </a:xfrm>
          <a:prstGeom prst="rect">
            <a:avLst/>
          </a:prstGeom>
          <a:noFill/>
        </p:spPr>
        <p:txBody>
          <a:bodyPr wrap="square" rtlCol="0">
            <a:spAutoFit/>
          </a:bodyPr>
          <a:lstStyle/>
          <a:p>
            <a:r>
              <a:rPr lang="en-GB" sz="1400" dirty="0"/>
              <a:t>Hamilton W et al. </a:t>
            </a:r>
            <a:r>
              <a:rPr lang="en-GB" sz="1400" i="1" dirty="0"/>
              <a:t>Br J Gen </a:t>
            </a:r>
            <a:r>
              <a:rPr lang="en-GB" sz="1400" i="1" dirty="0" err="1"/>
              <a:t>Pract</a:t>
            </a:r>
            <a:r>
              <a:rPr lang="en-GB" sz="1400" dirty="0"/>
              <a:t>. 2005;55:617–621      </a:t>
            </a:r>
            <a:r>
              <a:rPr lang="da-DK" sz="1400" dirty="0"/>
              <a:t>Lane JA et al. </a:t>
            </a:r>
            <a:r>
              <a:rPr lang="da-DK" sz="1400" i="1" dirty="0"/>
              <a:t>J Natl Cancer Inst</a:t>
            </a:r>
            <a:r>
              <a:rPr lang="da-DK" sz="1400" dirty="0"/>
              <a:t>. 2014 Protect </a:t>
            </a:r>
          </a:p>
          <a:p>
            <a:r>
              <a:rPr lang="da-DK" sz="1400" dirty="0"/>
              <a:t>Thompson IM et al. </a:t>
            </a:r>
            <a:r>
              <a:rPr lang="da-DK" sz="1400" i="1" dirty="0"/>
              <a:t>NEJM</a:t>
            </a:r>
            <a:r>
              <a:rPr lang="da-DK" sz="1400" dirty="0"/>
              <a:t>. 2004;350:2239–2246  </a:t>
            </a:r>
            <a:r>
              <a:rPr lang="en-GB" sz="1400" dirty="0"/>
              <a:t>EAU Prostate Cancer Guidelines 2024–2025</a:t>
            </a:r>
          </a:p>
          <a:p>
            <a:r>
              <a:rPr lang="en-GB" sz="1400" dirty="0"/>
              <a:t>Gosselaar C et al. </a:t>
            </a:r>
            <a:r>
              <a:rPr lang="en-GB" sz="1400" dirty="0" err="1"/>
              <a:t>Eur</a:t>
            </a:r>
            <a:r>
              <a:rPr lang="en-GB" sz="1400" dirty="0"/>
              <a:t> Urol. 2008  </a:t>
            </a:r>
            <a:r>
              <a:rPr lang="en-GB" sz="1400" dirty="0" err="1"/>
              <a:t>Roobol</a:t>
            </a:r>
            <a:r>
              <a:rPr lang="en-GB" sz="1400" dirty="0"/>
              <a:t> MJ et al. </a:t>
            </a:r>
            <a:r>
              <a:rPr lang="en-GB" sz="1400" dirty="0" err="1"/>
              <a:t>Eur</a:t>
            </a:r>
            <a:r>
              <a:rPr lang="en-GB" sz="1400" dirty="0"/>
              <a:t> Urol. 2012</a:t>
            </a:r>
          </a:p>
        </p:txBody>
      </p:sp>
    </p:spTree>
    <p:extLst>
      <p:ext uri="{BB962C8B-B14F-4D97-AF65-F5344CB8AC3E}">
        <p14:creationId xmlns:p14="http://schemas.microsoft.com/office/powerpoint/2010/main" val="419928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aph of prostate cancer&#10;&#10;AI-generated content may be incorrect.">
            <a:extLst>
              <a:ext uri="{FF2B5EF4-FFF2-40B4-BE49-F238E27FC236}">
                <a16:creationId xmlns:a16="http://schemas.microsoft.com/office/drawing/2014/main" id="{49F9C0BE-C78F-AD8F-EE59-9FD6819D0D5C}"/>
              </a:ext>
            </a:extLst>
          </p:cNvPr>
          <p:cNvPicPr>
            <a:picLocks noGrp="1" noChangeAspect="1"/>
          </p:cNvPicPr>
          <p:nvPr>
            <p:ph idx="1"/>
          </p:nvPr>
        </p:nvPicPr>
        <p:blipFill>
          <a:blip r:embed="rId3"/>
          <a:stretch>
            <a:fillRect/>
          </a:stretch>
        </p:blipFill>
        <p:spPr>
          <a:xfrm>
            <a:off x="79200" y="136800"/>
            <a:ext cx="8282563" cy="4707000"/>
          </a:xfrm>
          <a:prstGeom prst="rect">
            <a:avLst/>
          </a:prstGeom>
        </p:spPr>
      </p:pic>
      <p:pic>
        <p:nvPicPr>
          <p:cNvPr id="5" name="Picture 4">
            <a:extLst>
              <a:ext uri="{FF2B5EF4-FFF2-40B4-BE49-F238E27FC236}">
                <a16:creationId xmlns:a16="http://schemas.microsoft.com/office/drawing/2014/main" id="{77864A02-1DBF-7EF8-C47C-B311AEE6879A}"/>
              </a:ext>
            </a:extLst>
          </p:cNvPr>
          <p:cNvPicPr>
            <a:picLocks noChangeAspect="1"/>
          </p:cNvPicPr>
          <p:nvPr/>
        </p:nvPicPr>
        <p:blipFill>
          <a:blip r:embed="rId4"/>
          <a:stretch>
            <a:fillRect/>
          </a:stretch>
        </p:blipFill>
        <p:spPr>
          <a:xfrm>
            <a:off x="303699" y="3759300"/>
            <a:ext cx="9085101" cy="2763900"/>
          </a:xfrm>
          <a:prstGeom prst="rect">
            <a:avLst/>
          </a:prstGeom>
        </p:spPr>
      </p:pic>
    </p:spTree>
    <p:extLst>
      <p:ext uri="{BB962C8B-B14F-4D97-AF65-F5344CB8AC3E}">
        <p14:creationId xmlns:p14="http://schemas.microsoft.com/office/powerpoint/2010/main" val="325051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61DD-1DDF-21FF-260A-543610F3E7FC}"/>
              </a:ext>
            </a:extLst>
          </p:cNvPr>
          <p:cNvSpPr>
            <a:spLocks noGrp="1"/>
          </p:cNvSpPr>
          <p:nvPr>
            <p:ph type="title"/>
          </p:nvPr>
        </p:nvSpPr>
        <p:spPr/>
        <p:txBody>
          <a:bodyPr/>
          <a:lstStyle/>
          <a:p>
            <a:r>
              <a:rPr lang="en-US" dirty="0"/>
              <a:t>When to biopsy ???</a:t>
            </a:r>
            <a:endParaRPr lang="en-GB" dirty="0"/>
          </a:p>
        </p:txBody>
      </p:sp>
      <p:pic>
        <p:nvPicPr>
          <p:cNvPr id="4" name="Content Placeholder 3" descr="A colorful chart with text&#10;&#10;AI-generated content may be incorrect.">
            <a:extLst>
              <a:ext uri="{FF2B5EF4-FFF2-40B4-BE49-F238E27FC236}">
                <a16:creationId xmlns:a16="http://schemas.microsoft.com/office/drawing/2014/main" id="{427D70D1-3014-150D-1C8D-76A87D16B154}"/>
              </a:ext>
            </a:extLst>
          </p:cNvPr>
          <p:cNvPicPr>
            <a:picLocks noGrp="1" noChangeAspect="1"/>
          </p:cNvPicPr>
          <p:nvPr>
            <p:ph idx="1"/>
          </p:nvPr>
        </p:nvPicPr>
        <p:blipFill>
          <a:blip r:embed="rId3"/>
          <a:stretch>
            <a:fillRect/>
          </a:stretch>
        </p:blipFill>
        <p:spPr>
          <a:xfrm>
            <a:off x="226799" y="1195201"/>
            <a:ext cx="8562597" cy="5133600"/>
          </a:xfrm>
          <a:prstGeom prst="rect">
            <a:avLst/>
          </a:prstGeom>
        </p:spPr>
      </p:pic>
    </p:spTree>
    <p:extLst>
      <p:ext uri="{BB962C8B-B14F-4D97-AF65-F5344CB8AC3E}">
        <p14:creationId xmlns:p14="http://schemas.microsoft.com/office/powerpoint/2010/main" val="36937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6428"/>
            <a:ext cx="8229600" cy="1143000"/>
          </a:xfrm>
        </p:spPr>
        <p:txBody>
          <a:bodyPr>
            <a:normAutofit fontScale="90000"/>
          </a:bodyPr>
          <a:lstStyle/>
          <a:p>
            <a:r>
              <a:rPr dirty="0"/>
              <a:t>MRI-Based Criteria for Prostate Biopsy</a:t>
            </a:r>
          </a:p>
        </p:txBody>
      </p:sp>
      <p:sp>
        <p:nvSpPr>
          <p:cNvPr id="3" name="Content Placeholder 2"/>
          <p:cNvSpPr>
            <a:spLocks noGrp="1"/>
          </p:cNvSpPr>
          <p:nvPr>
            <p:ph idx="1"/>
          </p:nvPr>
        </p:nvSpPr>
        <p:spPr>
          <a:xfrm>
            <a:off x="299803" y="1015584"/>
            <a:ext cx="8229600" cy="4525963"/>
          </a:xfrm>
        </p:spPr>
        <p:txBody>
          <a:bodyPr>
            <a:normAutofit/>
          </a:bodyPr>
          <a:lstStyle/>
          <a:p>
            <a:r>
              <a:rPr sz="2800" b="1" dirty="0"/>
              <a:t>PI-RADS 1–2</a:t>
            </a:r>
            <a:r>
              <a:rPr sz="2800" dirty="0"/>
              <a:t>:</a:t>
            </a:r>
            <a:endParaRPr lang="en-US" sz="2800" dirty="0"/>
          </a:p>
          <a:p>
            <a:pPr lvl="1"/>
            <a:r>
              <a:rPr dirty="0"/>
              <a:t>N</a:t>
            </a:r>
            <a:r>
              <a:rPr lang="en-US" dirty="0"/>
              <a:t>o</a:t>
            </a:r>
            <a:r>
              <a:rPr dirty="0"/>
              <a:t> biopsy unless PSA</a:t>
            </a:r>
            <a:r>
              <a:rPr lang="en-US" dirty="0"/>
              <a:t>D</a:t>
            </a:r>
            <a:r>
              <a:rPr dirty="0"/>
              <a:t> &gt;0.20 (GIRFT)</a:t>
            </a:r>
          </a:p>
          <a:p>
            <a:r>
              <a:rPr sz="2800" b="1" dirty="0"/>
              <a:t>PI-RADS 3</a:t>
            </a:r>
            <a:r>
              <a:rPr sz="2800" dirty="0"/>
              <a:t>:</a:t>
            </a:r>
            <a:endParaRPr lang="en-US" sz="2800" dirty="0"/>
          </a:p>
          <a:p>
            <a:pPr lvl="1"/>
            <a:r>
              <a:rPr lang="en-US" dirty="0"/>
              <a:t>PSAD &lt;0.10 No biopsy??</a:t>
            </a:r>
            <a:endParaRPr dirty="0"/>
          </a:p>
          <a:p>
            <a:pPr marL="0" indent="0">
              <a:buNone/>
            </a:pPr>
            <a:r>
              <a:rPr lang="en-US" sz="2800" dirty="0"/>
              <a:t>	</a:t>
            </a:r>
            <a:r>
              <a:rPr sz="2800" dirty="0"/>
              <a:t>– </a:t>
            </a:r>
            <a:r>
              <a:rPr lang="en-US" sz="2800" dirty="0"/>
              <a:t>Surveillance vs Biopsy if 0.10 - 0.15 ??MRI </a:t>
            </a:r>
          </a:p>
          <a:p>
            <a:pPr lvl="1"/>
            <a:r>
              <a:rPr dirty="0"/>
              <a:t>PSA</a:t>
            </a:r>
            <a:r>
              <a:rPr lang="en-US" dirty="0"/>
              <a:t>D </a:t>
            </a:r>
            <a:r>
              <a:rPr dirty="0"/>
              <a:t>≥0.15</a:t>
            </a:r>
            <a:r>
              <a:rPr lang="en-US" dirty="0"/>
              <a:t> Biopsy</a:t>
            </a:r>
            <a:endParaRPr dirty="0"/>
          </a:p>
          <a:p>
            <a:r>
              <a:rPr sz="2800" dirty="0"/>
              <a:t> </a:t>
            </a:r>
            <a:r>
              <a:rPr sz="2800" b="1" dirty="0"/>
              <a:t>PI-RADS 4–5</a:t>
            </a:r>
            <a:r>
              <a:rPr sz="2800" dirty="0"/>
              <a:t>:</a:t>
            </a:r>
          </a:p>
          <a:p>
            <a:pPr marL="0" indent="0">
              <a:buNone/>
            </a:pPr>
            <a:r>
              <a:rPr lang="en-US" sz="2800" dirty="0"/>
              <a:t>	</a:t>
            </a:r>
            <a:r>
              <a:rPr sz="2800" dirty="0"/>
              <a:t>– Biopsy recommended</a:t>
            </a:r>
          </a:p>
        </p:txBody>
      </p:sp>
      <p:pic>
        <p:nvPicPr>
          <p:cNvPr id="5" name="Picture 4">
            <a:extLst>
              <a:ext uri="{FF2B5EF4-FFF2-40B4-BE49-F238E27FC236}">
                <a16:creationId xmlns:a16="http://schemas.microsoft.com/office/drawing/2014/main" id="{8E462B69-7EA4-66BD-451D-A426E0ACF933}"/>
              </a:ext>
            </a:extLst>
          </p:cNvPr>
          <p:cNvPicPr>
            <a:picLocks noChangeAspect="1"/>
          </p:cNvPicPr>
          <p:nvPr/>
        </p:nvPicPr>
        <p:blipFill>
          <a:blip r:embed="rId3"/>
          <a:stretch>
            <a:fillRect/>
          </a:stretch>
        </p:blipFill>
        <p:spPr>
          <a:xfrm>
            <a:off x="2259768" y="5203661"/>
            <a:ext cx="6479498" cy="1654339"/>
          </a:xfrm>
          <a:prstGeom prst="rect">
            <a:avLst/>
          </a:prstGeom>
        </p:spPr>
      </p:pic>
    </p:spTree>
    <p:extLst>
      <p:ext uri="{BB962C8B-B14F-4D97-AF65-F5344CB8AC3E}">
        <p14:creationId xmlns:p14="http://schemas.microsoft.com/office/powerpoint/2010/main" val="301379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57a745c2831ca74bcbd310a7117c2cfc">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39cba77ebfacbff92d2a4acd8e0ea4b7"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4E1649-1A9B-4171-95C0-CB2752C48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E0EFBD-EF4A-45FA-A4FF-89983664F2D5}">
  <ds:schemaRefs>
    <ds:schemaRef ds:uri="http://schemas.microsoft.com/office/2006/metadata/properties"/>
    <ds:schemaRef ds:uri="http://schemas.microsoft.com/office/infopath/2007/PartnerControls"/>
    <ds:schemaRef ds:uri="d77f7b61-7249-402e-9088-bb30bc752eb7"/>
    <ds:schemaRef ds:uri="28f492b9-0e1d-4676-9635-78fd8c5ab9d8"/>
  </ds:schemaRefs>
</ds:datastoreItem>
</file>

<file path=customXml/itemProps3.xml><?xml version="1.0" encoding="utf-8"?>
<ds:datastoreItem xmlns:ds="http://schemas.openxmlformats.org/officeDocument/2006/customXml" ds:itemID="{9EF3D6EF-D7FD-451B-B18A-1E9639D9BD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3447</Words>
  <Application>Microsoft Office PowerPoint</Application>
  <PresentationFormat>On-screen Show (4:3)</PresentationFormat>
  <Paragraphs>358</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Aptos</vt:lpstr>
      <vt:lpstr>Arial</vt:lpstr>
      <vt:lpstr>Calibri</vt:lpstr>
      <vt:lpstr>Office Theme</vt:lpstr>
      <vt:lpstr>PowerPoint Presentation</vt:lpstr>
      <vt:lpstr>PowerPoint Presentation</vt:lpstr>
      <vt:lpstr>PowerPoint Presentation</vt:lpstr>
      <vt:lpstr>Baseline Risk of Prostate Cancer by Age</vt:lpstr>
      <vt:lpstr>Objectives</vt:lpstr>
      <vt:lpstr>Abnormal DRE </vt:lpstr>
      <vt:lpstr>PowerPoint Presentation</vt:lpstr>
      <vt:lpstr>When to biopsy ???</vt:lpstr>
      <vt:lpstr>MRI-Based Criteria for Prostate Biopsy</vt:lpstr>
      <vt:lpstr>PowerPoint Presentation</vt:lpstr>
      <vt:lpstr> </vt:lpstr>
      <vt:lpstr>What Do We Mean by Normal Investigations?</vt:lpstr>
      <vt:lpstr>Exceptions/Caveats </vt:lpstr>
      <vt:lpstr>Suggested Follow-up Guidelines</vt:lpstr>
      <vt:lpstr>Schoots IG, et al. MRI in active surveillance of prostate cancer: A systematic review. Eur Urol. 2018. Porpiglia F, et al. Prostate cancer detection after negative MRI-targeted biopsy. Eur Urol. 2023. Panebianco V, et al. Negative multiparametric MRI for prostate cancer: Follow-up outcomes. Radiology. 2020. Engehausen DG, et al. Cancer detection on repeat biopsy after negative MRI-targeted biopsy. J Urol. 2020.</vt:lpstr>
      <vt:lpstr>Primary care guidance on PSA </vt:lpstr>
      <vt:lpstr>Suggested GP Guidelines:  Eligibility for PSA Testing  </vt:lpstr>
      <vt:lpstr>Suggested GP Guidelines:  When Not to Repeat PSA </vt:lpstr>
      <vt:lpstr>Suggested GP Guidelines:  Intervals after a normal PSA</vt:lpstr>
      <vt:lpstr>Summary </vt:lpstr>
      <vt:lpstr>PowerPoint Presentation</vt:lpstr>
      <vt:lpstr>Key 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Anthony Koupparis</dc:creator>
  <cp:keywords/>
  <dc:description>generated using python-pptx</dc:description>
  <cp:lastModifiedBy>Helen Dunderdale</cp:lastModifiedBy>
  <cp:revision>18</cp:revision>
  <dcterms:created xsi:type="dcterms:W3CDTF">2013-01-27T09:14:16Z</dcterms:created>
  <dcterms:modified xsi:type="dcterms:W3CDTF">2026-01-29T12:28:31Z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