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147374375" r:id="rId2"/>
    <p:sldId id="2147374242" r:id="rId3"/>
    <p:sldId id="352" r:id="rId4"/>
    <p:sldId id="2147374283" r:id="rId5"/>
    <p:sldId id="2147475399" r:id="rId6"/>
    <p:sldId id="2147475400" r:id="rId7"/>
    <p:sldId id="259" r:id="rId8"/>
    <p:sldId id="256" r:id="rId9"/>
    <p:sldId id="1079" r:id="rId10"/>
    <p:sldId id="2147374311" r:id="rId11"/>
    <p:sldId id="21474753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9" autoAdjust="0"/>
    <p:restoredTop sz="66588" autoAdjust="0"/>
  </p:normalViewPr>
  <p:slideViewPr>
    <p:cSldViewPr snapToGrid="0">
      <p:cViewPr varScale="1">
        <p:scale>
          <a:sx n="55" d="100"/>
          <a:sy n="55" d="100"/>
        </p:scale>
        <p:origin x="151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Dunderdale" userId="18a57383-fa13-4764-88a8-9272bfc7f4aa" providerId="ADAL" clId="{41A70D97-1250-4EFB-9735-E8AB7B74CC03}"/>
    <pc:docChg chg="modShowInfo">
      <pc:chgData name="Helen Dunderdale" userId="18a57383-fa13-4764-88a8-9272bfc7f4aa" providerId="ADAL" clId="{41A70D97-1250-4EFB-9735-E8AB7B74CC03}" dt="2026-01-29T09:13:32.242" v="0" actId="2744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E62B4-BA38-47A3-9783-60CE331D5039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E9942-8298-4092-8EE7-6C136BD1F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inviting me today</a:t>
            </a:r>
          </a:p>
          <a:p>
            <a:r>
              <a:rPr lang="en-US" dirty="0"/>
              <a:t>I wanted to 1</a:t>
            </a:r>
            <a:r>
              <a:rPr lang="en-US" baseline="30000" dirty="0"/>
              <a:t>st</a:t>
            </a:r>
            <a:r>
              <a:rPr lang="en-US" dirty="0"/>
              <a:t> introduce myself to you all</a:t>
            </a:r>
          </a:p>
          <a:p>
            <a:r>
              <a:rPr lang="en-US" dirty="0"/>
              <a:t>Ad then touch on the prostate pathway mapping work that we are currently developing in the SW GMSA  with support from AZ (Steve Walton)</a:t>
            </a:r>
          </a:p>
          <a:p>
            <a:r>
              <a:rPr lang="en-US" dirty="0"/>
              <a:t>And I will be sharing across SWAG (hopefully in the next few months)</a:t>
            </a:r>
          </a:p>
          <a:p>
            <a:r>
              <a:rPr lang="en-US" dirty="0"/>
              <a:t>So, I’m working for the next 18 months on inherited cancer pathways as the lead nurse</a:t>
            </a:r>
          </a:p>
          <a:p>
            <a:r>
              <a:rPr lang="en-US" dirty="0"/>
              <a:t>Although employed through SWGMSA, hence my email saying I’m based in Devon, I am aligned to SWAG</a:t>
            </a:r>
          </a:p>
          <a:p>
            <a:r>
              <a:rPr lang="en-US" dirty="0"/>
              <a:t>My background was as a colorectal nurse specialist at RUH for well over 20 years</a:t>
            </a:r>
          </a:p>
          <a:p>
            <a:r>
              <a:rPr lang="en-US" dirty="0"/>
              <a:t>But I jumped ship from that clinical role 3 years ago, and caught the genomics bug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1CB66-0BB2-4B62-A9BC-DBA15B8DA2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95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 mentioned earlier that we are looking to develop mainstreaming services in prostate cancer.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Mainstreaming about offering the counselling and consent appointment at the earliest point in the pathway,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In secondary care, this is often done by the patients cancer team, commonly the CNS.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This removes the wait to be seen in clinical genetics and enables resources to be directed when they can best impact patient care, giving access to personalised medicines when needed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Mainstreaming is about adapting our work patterns to make the best use of these drugs (in prostate cancer)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While providing an infrastructure to support decision making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And increase access to safe and appropriate genomic testing.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It DOES NOT replace the expertise in the genetics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Who will still see patients with a strong FH and arrange further testing as appropriate,  or if a proven gene variant to discuss implications, and arrange predictive testing of family members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3AF16-5212-4483-9690-C5797E4E203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40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my final slide </a:t>
            </a:r>
          </a:p>
          <a:p>
            <a:r>
              <a:rPr lang="en-GB" dirty="0"/>
              <a:t>Designed to remind you that genomics is about personalised medicine in it’s broadest sense</a:t>
            </a:r>
          </a:p>
          <a:p>
            <a:r>
              <a:rPr lang="en-GB" dirty="0"/>
              <a:t>It is not just about considering the genetic make up </a:t>
            </a:r>
          </a:p>
          <a:p>
            <a:r>
              <a:rPr lang="en-GB" dirty="0"/>
              <a:t>but also considering all the factors shown above </a:t>
            </a:r>
          </a:p>
          <a:p>
            <a:r>
              <a:rPr lang="en-GB" dirty="0"/>
              <a:t>Embracing all aspects of equality, diversity and inclusion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FED17-EC67-47D6-B4FD-E110A195AD7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0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Genomics has been a ‘buzz word’ for well over 10 years – since the 100K genome project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dirty="0"/>
              <a:t>In 2019, the NHS Long Term Plan in 2019 announced key ambitions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dirty="0"/>
              <a:t>To improve overall survival and to diagnose more cancers at an earlier stage, by 2028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In 2022, the government went a step further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it published Accelerating genomic medicine in the NHS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GB" sz="1200" dirty="0"/>
              <a:t>made a commitment to place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Genomics at the heart of the future and the next generation of healthcare in the NHS,</a:t>
            </a:r>
            <a:r>
              <a:rPr lang="en-GB" sz="12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Last year ‘Fit for the Feature’ was published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Integrating genomics into all aspects of healthcare will be in TEG </a:t>
            </a:r>
            <a:r>
              <a:rPr lang="en-GB" sz="1200" dirty="0" err="1"/>
              <a:t>ral</a:t>
            </a: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If the 3 shift are to be achieved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Moving care from hospital to community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From analogue to digital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And from sickness to prevention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AC8A5-6D4E-4D16-99FE-C91A1F2ADF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12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specifically at Cancer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genomics important in cancer?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know the statistics I’ve just mentioned the reports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 the 5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survival from cancer, and diagnose more people at an earlier stage.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 more personalised medicines, and more diagnoses of those cancer predisposition syndromes (BRCA / Lynch)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see the benefits of personalised medicines in the up side down triangle here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Personalised medicines are now available for treating prostate cancer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so we need to ensure that we have the pathways in place to ensure that eligible patients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identified in a timely manner through somatic (so tumour) and germline testing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Additionally, we need to identify more people who have these cancer predisposition syndromes through cascade testing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FED17-EC67-47D6-B4FD-E110A195AD7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0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NGTD specifies which demonic tests are commissioned by NHSE,</a:t>
            </a:r>
          </a:p>
          <a:p>
            <a:r>
              <a:rPr lang="en-GB" dirty="0"/>
              <a:t>And sets out testing eligibility criteria</a:t>
            </a:r>
          </a:p>
          <a:p>
            <a:r>
              <a:rPr lang="en-GB" dirty="0"/>
              <a:t>It’s developed through international and national review</a:t>
            </a:r>
          </a:p>
          <a:p>
            <a:r>
              <a:rPr lang="en-GB" dirty="0"/>
              <a:t>And led by an expert panel.</a:t>
            </a:r>
          </a:p>
          <a:p>
            <a:r>
              <a:rPr lang="en-GB" dirty="0"/>
              <a:t>It is updated at least annually </a:t>
            </a:r>
          </a:p>
          <a:p>
            <a:r>
              <a:rPr lang="en-GB" dirty="0"/>
              <a:t>Last update was summer ’25</a:t>
            </a:r>
          </a:p>
          <a:p>
            <a:r>
              <a:rPr lang="en-GB" dirty="0"/>
              <a:t>So already use the weblink to access the latest version</a:t>
            </a:r>
          </a:p>
          <a:p>
            <a:r>
              <a:rPr lang="en-GB" dirty="0"/>
              <a:t>There are 2 test directories</a:t>
            </a:r>
          </a:p>
          <a:p>
            <a:r>
              <a:rPr lang="en-GB" dirty="0"/>
              <a:t>Cancer and Rare disease</a:t>
            </a:r>
          </a:p>
          <a:p>
            <a:r>
              <a:rPr lang="en-GB" dirty="0"/>
              <a:t>Please note, inherited cancers sit in the rare and inherited disease directory</a:t>
            </a:r>
          </a:p>
          <a:p>
            <a:r>
              <a:rPr lang="en-GB" dirty="0"/>
              <a:t>An not the cancer one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1BCCE-AFCB-46B1-B494-5A425509B9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1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R430 is the code for the testing of the panel of genes known to be linked to inherited prostate cancers</a:t>
            </a:r>
          </a:p>
          <a:p>
            <a:r>
              <a:rPr lang="en-GB" dirty="0"/>
              <a:t>The criteria encompasses </a:t>
            </a:r>
          </a:p>
          <a:p>
            <a:r>
              <a:rPr lang="en-GB" dirty="0"/>
              <a:t>Diagnosis under 50 </a:t>
            </a:r>
            <a:r>
              <a:rPr lang="en-GB" dirty="0" err="1"/>
              <a:t>yrs</a:t>
            </a:r>
            <a:r>
              <a:rPr lang="en-GB" dirty="0"/>
              <a:t>, or 60 if metastatic</a:t>
            </a:r>
          </a:p>
          <a:p>
            <a:r>
              <a:rPr lang="en-GB" dirty="0"/>
              <a:t>FH particularly Ashkenazi Jewish ancestry or from </a:t>
            </a:r>
            <a:r>
              <a:rPr lang="en-GB" dirty="0" err="1"/>
              <a:t>Whalsay</a:t>
            </a:r>
            <a:r>
              <a:rPr lang="en-GB" dirty="0"/>
              <a:t> in the Shetland</a:t>
            </a:r>
          </a:p>
          <a:p>
            <a:r>
              <a:rPr lang="en-GB" dirty="0"/>
              <a:t>A high </a:t>
            </a:r>
            <a:r>
              <a:rPr lang="en-GB" dirty="0" err="1"/>
              <a:t>CanRisk</a:t>
            </a:r>
            <a:r>
              <a:rPr lang="en-GB" dirty="0"/>
              <a:t> score is also considered an eligible criteria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AC8A5-6D4E-4D16-99FE-C91A1F2ADF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748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UK Cancer Genetics Group has also set out these guidelines for prostate cancer</a:t>
            </a:r>
          </a:p>
          <a:p>
            <a:r>
              <a:rPr lang="en-GB" dirty="0"/>
              <a:t>Again FH is important – and it’s not just for prostate cancer</a:t>
            </a:r>
          </a:p>
          <a:p>
            <a:r>
              <a:rPr lang="en-GB" dirty="0"/>
              <a:t>The panel looks at genes found in the homologous repair pathway –where the BRCA genes are found</a:t>
            </a:r>
          </a:p>
          <a:p>
            <a:r>
              <a:rPr lang="en-GB" dirty="0"/>
              <a:t>As well as the Lynch Syndrome genes</a:t>
            </a:r>
          </a:p>
          <a:p>
            <a:r>
              <a:rPr lang="en-GB" dirty="0"/>
              <a:t>And screening is now available for men with a known BRCA variant from aged 45 to 61 using PSA + MRI if raised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E9942-8298-4092-8EE7-6C136BD1FE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762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test directory also includes R444.2 </a:t>
            </a:r>
          </a:p>
          <a:p>
            <a:r>
              <a:rPr lang="en-GB" dirty="0"/>
              <a:t>It was preceded by R444.1 for breast cancer) hence the 2</a:t>
            </a:r>
          </a:p>
          <a:p>
            <a:r>
              <a:rPr lang="en-GB" dirty="0"/>
              <a:t>R444.2 is a crucial step in ensuring ongoing personalised cancer care</a:t>
            </a:r>
          </a:p>
          <a:p>
            <a:r>
              <a:rPr lang="en-GB" dirty="0"/>
              <a:t>As it links the genomic test results to a targeted therapy</a:t>
            </a:r>
          </a:p>
          <a:p>
            <a:r>
              <a:rPr lang="en-GB" dirty="0"/>
              <a:t>Men with metastatic castrate – resistant prostate cancer </a:t>
            </a:r>
          </a:p>
          <a:p>
            <a:r>
              <a:rPr lang="en-GB" dirty="0"/>
              <a:t>are offered this test to identify inherited germline </a:t>
            </a:r>
            <a:r>
              <a:rPr lang="en-GB" i="1" dirty="0"/>
              <a:t>BRCA1 / 2 </a:t>
            </a:r>
            <a:r>
              <a:rPr lang="en-GB" dirty="0"/>
              <a:t>variants to determine eligibility for the PARP inhibitor, </a:t>
            </a:r>
            <a:r>
              <a:rPr lang="en-GB" dirty="0" err="1"/>
              <a:t>olaparib</a:t>
            </a:r>
            <a:r>
              <a:rPr lang="en-GB" dirty="0"/>
              <a:t>, </a:t>
            </a:r>
          </a:p>
          <a:p>
            <a:r>
              <a:rPr lang="en-GB" dirty="0"/>
              <a:t>This is only, after initial somatic tumour testing has failed or provided insufficient tissue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E9942-8298-4092-8EE7-6C136BD1FE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223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what are we doing in SWAG</a:t>
            </a:r>
          </a:p>
          <a:p>
            <a:r>
              <a:rPr lang="en-GB" dirty="0"/>
              <a:t>Well it’s a Work in progress</a:t>
            </a:r>
          </a:p>
          <a:p>
            <a:r>
              <a:rPr lang="en-GB" dirty="0"/>
              <a:t>Starting with mapping the pathway</a:t>
            </a:r>
          </a:p>
          <a:p>
            <a:r>
              <a:rPr lang="en-GB" dirty="0"/>
              <a:t>And focussing on developing mainstreaming services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E9942-8298-4092-8EE7-6C136BD1FE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74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Pathway mapping is no easy task</a:t>
            </a:r>
          </a:p>
          <a:p>
            <a:r>
              <a:rPr lang="en-GB" dirty="0"/>
              <a:t>This is what the proposed pathway for R444.2 looks like ATM</a:t>
            </a:r>
          </a:p>
          <a:p>
            <a:r>
              <a:rPr lang="en-GB" dirty="0"/>
              <a:t>We are identifying a working group to look at each step in detail</a:t>
            </a:r>
          </a:p>
          <a:p>
            <a:r>
              <a:rPr lang="en-GB" dirty="0"/>
              <a:t>(Do let me , or the SW GMSA, know if you’d like to be part of this work)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E9942-8298-4092-8EE7-6C136BD1FE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2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95CA7-D9F1-42E1-A401-9925CD39A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EF020-0EFA-4C84-A2CD-94000DC9C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8CF9F-01E0-47F6-AFE6-CAEB0B72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1687-1D3B-43B9-A1A3-90D822BDF56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FCC33-89BC-459D-B064-4BE6B7B4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4A461-4770-4271-8ED7-914083A6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DB94-C0C5-4274-A4FA-E595709E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462E-2FE8-487E-83B9-65AA7B1C3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B55DF-573E-4DDA-9D9B-8A1A35969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273F2-6AD2-4F59-9548-2C055522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1687-1D3B-43B9-A1A3-90D822BDF56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9F3F3-4543-49A3-B7CD-62EF1BB0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2EBDD-06FA-47ED-9C65-9DB0D30A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DB94-C0C5-4274-A4FA-E595709E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14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5F20B2-977D-4BFF-BE76-01B355E98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90496-A17E-4A8C-A7CB-70E83E1CF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FE95A-27A6-408B-B08F-AFBBF7CE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1687-1D3B-43B9-A1A3-90D822BDF56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99FE3-E81E-4EC7-BD28-A723227E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DF712-CE01-49F3-88CA-3735E46A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DB94-C0C5-4274-A4FA-E595709E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2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78C-F270-4B97-8DBC-0110F3EE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EC6CF-2623-4F67-85A9-F5E81F89F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21D60-CF0B-4E4C-BF73-9FDD3B52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1687-1D3B-43B9-A1A3-90D822BDF56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EB819-0FD6-4E33-ABD7-14A70F5C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5B93A-80A1-48BA-826C-81350A77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DB94-C0C5-4274-A4FA-E595709E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74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FDF3-0443-4D70-BBD9-23AAE2FC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22D04-F699-4017-AE66-9D4804049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8591D-49C6-45D4-BA78-F4245677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1687-1D3B-43B9-A1A3-90D822BDF56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1DB6C-488B-4768-9769-10A4484C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6AB60-ED29-4B6F-B594-87B46B01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DB94-C0C5-4274-A4FA-E595709E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7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B2D99-FEE0-4F01-B00C-BAE91D1F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4F52C-FDED-4419-BA8E-AFC7569AF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42F8E-D985-4885-950F-9B0CC1B28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75BBF-EAF8-4304-94D2-40001D0D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1687-1D3B-43B9-A1A3-90D822BDF56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97FEB-9C1D-43ED-92AE-C4255E33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EFAE2-34D7-400F-BDF6-6DB9C719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DB94-C0C5-4274-A4FA-E595709E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73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F3A8-268D-4BE8-808C-E897028F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F81E5-3DCF-47DA-8B69-17CCC519C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2E45E-F22D-4F43-A9CE-1B7E14AFF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880681-29AD-4424-95FC-72B87450C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DFEFD-884C-494B-A42B-7FD669A55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D3AB3-A2C1-40A9-8E36-975C0FF1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1687-1D3B-43B9-A1A3-90D822BDF56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E8A571-9F67-4556-8A21-A8EA41EDF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B96D7A-6E4C-4695-B925-048A7814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DB94-C0C5-4274-A4FA-E595709E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5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5F99B-D339-4225-BDA9-56F090AA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D1C0B-DBA3-43DA-873A-EC4A70E5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1687-1D3B-43B9-A1A3-90D822BDF56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1EE83-DE1A-4975-97D9-347A24A7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B3120-5CC7-47E9-AC85-5FFA69F8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DB94-C0C5-4274-A4FA-E595709E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8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E13B69-3835-4B21-B9D1-4EF345CE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1687-1D3B-43B9-A1A3-90D822BDF56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8F258-FDC1-45AE-9A64-F6BA8F77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32EC-AFBA-4054-B374-3DDDBA29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DB94-C0C5-4274-A4FA-E595709E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21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FC90-AC8C-4710-B58C-26FCF343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DD902-47FE-428E-BBAD-22D9AD41F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5A2E7-B986-44D8-A119-875044380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4D481-ED9E-4A06-AE02-AA9994A4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1687-1D3B-43B9-A1A3-90D822BDF56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B9AC5-48B3-4936-8F79-EB329B69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0D7F0-F3AC-4D86-AEF1-F282E19D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DB94-C0C5-4274-A4FA-E595709E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06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C1B7-2948-4A7D-AA0F-C3EB9FE2C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65377-8297-4932-AA17-9F9035417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A2F6A-DC1A-45F9-BC17-B93F4C2F8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CD099-61D3-417F-BA97-6FA157EF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1687-1D3B-43B9-A1A3-90D822BDF56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21F85-9E86-4D17-B524-396F0FE4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9CB3D-7B6D-45E7-B0B7-C4B586DA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DB94-C0C5-4274-A4FA-E595709E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11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7C21FE-D97D-4FC9-A81E-90ABEE05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82AE8-EBB4-41E3-9F41-B293A4714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71BF7-2E4B-4D26-A1C6-C8417E673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11687-1D3B-43B9-A1A3-90D822BDF56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23315-5B8E-45B1-A83A-EE7D5E220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B707F-1229-42F9-B591-777FC75D8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0DB94-C0C5-4274-A4FA-E595709E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50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emf"/><Relationship Id="rId7" Type="http://schemas.openxmlformats.org/officeDocument/2006/relationships/hyperlink" Target="https://www.southwestgenomics.nhs.uk/cancer/r430-r444-2-and-r240-inherited-prostate-cancer-and-parp-inhibitor-treatment-for-prostate-cance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ngland.nhs.uk/publication/national-genomic-test-directories/" TargetMode="External"/><Relationship Id="rId5" Type="http://schemas.openxmlformats.org/officeDocument/2006/relationships/hyperlink" Target="mailto:SWGLHexports@nbt.nhs.uk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7E5A6C-F50B-4C44-8458-80719C528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73" y="0"/>
            <a:ext cx="7538527" cy="6860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8BA471-4016-42DC-9822-99D426B61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728" y="1154271"/>
            <a:ext cx="6637768" cy="1316841"/>
          </a:xfrm>
        </p:spPr>
        <p:txBody>
          <a:bodyPr anchor="t">
            <a:noAutofit/>
          </a:bodyPr>
          <a:lstStyle/>
          <a:p>
            <a:pPr algn="l"/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GMSA prostate genomic pathway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819B87-B8A7-B076-8B66-981F825F915E}"/>
              </a:ext>
            </a:extLst>
          </p:cNvPr>
          <p:cNvSpPr txBox="1">
            <a:spLocks/>
          </p:cNvSpPr>
          <p:nvPr/>
        </p:nvSpPr>
        <p:spPr>
          <a:xfrm>
            <a:off x="433754" y="2979275"/>
            <a:ext cx="7950882" cy="1316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AE9CEA-EFBC-4CA3-8E41-73A043F23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83" y="149994"/>
            <a:ext cx="3005329" cy="879110"/>
          </a:xfrm>
          <a:prstGeom prst="rect">
            <a:avLst/>
          </a:prstGeom>
        </p:spPr>
      </p:pic>
      <p:pic>
        <p:nvPicPr>
          <p:cNvPr id="13" name="Picture 4" descr="1,274 Twitter Logo Stock Video Footage - 4K and HD Video Clips |  Shutterstock">
            <a:extLst>
              <a:ext uri="{FF2B5EF4-FFF2-40B4-BE49-F238E27FC236}">
                <a16:creationId xmlns:a16="http://schemas.microsoft.com/office/drawing/2014/main" id="{D1C34DB8-60B0-4B18-B786-E4AADC40D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2" y="5991589"/>
            <a:ext cx="1145233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8496FB-97B5-42E4-ACA0-FBF1FEAF8C4F}"/>
              </a:ext>
            </a:extLst>
          </p:cNvPr>
          <p:cNvSpPr txBox="1"/>
          <p:nvPr/>
        </p:nvSpPr>
        <p:spPr>
          <a:xfrm>
            <a:off x="433754" y="6386147"/>
            <a:ext cx="37980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@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SWGenomics / @SWGLH / @NHSgms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FE598A4-CFFA-42B4-9C06-AD009B4743CF}"/>
              </a:ext>
            </a:extLst>
          </p:cNvPr>
          <p:cNvSpPr txBox="1"/>
          <p:nvPr/>
        </p:nvSpPr>
        <p:spPr>
          <a:xfrm>
            <a:off x="433754" y="4296115"/>
            <a:ext cx="6746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Siobhan John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Inherited Cancer Nurse Lead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SW GMSA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 to SWAG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53C51E-7740-449C-81B5-C86357502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54" y="2550796"/>
            <a:ext cx="1138300" cy="15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87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3E3643-31B8-41BD-B716-9B2772D8FBC4}"/>
              </a:ext>
            </a:extLst>
          </p:cNvPr>
          <p:cNvSpPr txBox="1"/>
          <p:nvPr/>
        </p:nvSpPr>
        <p:spPr>
          <a:xfrm>
            <a:off x="240113" y="227025"/>
            <a:ext cx="9503817" cy="66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en-GB" sz="3733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Mainstreaming in Genomic Medicine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3B33D-2DD8-4828-948E-3A34E4A3A6CF}"/>
              </a:ext>
            </a:extLst>
          </p:cNvPr>
          <p:cNvSpPr txBox="1"/>
          <p:nvPr/>
        </p:nvSpPr>
        <p:spPr>
          <a:xfrm>
            <a:off x="371948" y="1272132"/>
            <a:ext cx="60447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52" indent="-380952" defTabSz="914309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diagnosis at the earliest point in the pathway</a:t>
            </a:r>
          </a:p>
          <a:p>
            <a:pPr marL="380952" indent="-380952" defTabSz="914309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Proactively direct resources where they can impact on patient care most</a:t>
            </a:r>
          </a:p>
          <a:p>
            <a:pPr marL="380952" indent="-380952" defTabSz="914309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 the way we work to make the best use of new technologies</a:t>
            </a:r>
          </a:p>
          <a:p>
            <a:pPr marL="380952" indent="-380952" defTabSz="914309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an infrastructure which supports decision making</a:t>
            </a:r>
          </a:p>
          <a:p>
            <a:pPr marL="380952" indent="-380952" defTabSz="914309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access to safe and appropriate genomic testing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881E6A-5380-4351-9470-DD32B88E886A}"/>
              </a:ext>
            </a:extLst>
          </p:cNvPr>
          <p:cNvSpPr txBox="1"/>
          <p:nvPr/>
        </p:nvSpPr>
        <p:spPr>
          <a:xfrm>
            <a:off x="71619" y="893724"/>
            <a:ext cx="1857959" cy="461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09"/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is…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E33EAD-5896-4608-B79C-E5521CF26B15}"/>
              </a:ext>
            </a:extLst>
          </p:cNvPr>
          <p:cNvSpPr txBox="1"/>
          <p:nvPr/>
        </p:nvSpPr>
        <p:spPr>
          <a:xfrm>
            <a:off x="51346" y="5188096"/>
            <a:ext cx="2324179" cy="461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09"/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it’s not…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A4017F-0568-4082-AADD-029D8EB3BDCA}"/>
              </a:ext>
            </a:extLst>
          </p:cNvPr>
          <p:cNvSpPr txBox="1"/>
          <p:nvPr/>
        </p:nvSpPr>
        <p:spPr>
          <a:xfrm>
            <a:off x="371949" y="5649701"/>
            <a:ext cx="6044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replacement for the expertise in the genetics service</a:t>
            </a:r>
          </a:p>
        </p:txBody>
      </p:sp>
      <p:pic>
        <p:nvPicPr>
          <p:cNvPr id="1026" name="Picture 2" descr="GenomSys - Genomics and cancer - Genomic Corner">
            <a:extLst>
              <a:ext uri="{FF2B5EF4-FFF2-40B4-BE49-F238E27FC236}">
                <a16:creationId xmlns:a16="http://schemas.microsoft.com/office/drawing/2014/main" id="{9156CFE0-E7A3-4947-A2DE-DAAEDC3F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85" y="4166856"/>
            <a:ext cx="4646226" cy="2613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ereditary Cancer, Hereditary Breast and Ovarian Cancer, and BRCA1 and BRCA2">
            <a:extLst>
              <a:ext uri="{FF2B5EF4-FFF2-40B4-BE49-F238E27FC236}">
                <a16:creationId xmlns:a16="http://schemas.microsoft.com/office/drawing/2014/main" id="{0772027C-E491-4955-8A18-580C104DB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211" y="809856"/>
            <a:ext cx="3111213" cy="335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80F692-6E17-E7D0-7C5C-AFF009068F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150422"/>
            <a:ext cx="2116216" cy="61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6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79816-7905-AF3A-2449-44144D1E6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>
            <a:extLst>
              <a:ext uri="{FF2B5EF4-FFF2-40B4-BE49-F238E27FC236}">
                <a16:creationId xmlns:a16="http://schemas.microsoft.com/office/drawing/2014/main" id="{C6F169F1-C72E-25B5-8ACB-39DDA423F921}"/>
              </a:ext>
            </a:extLst>
          </p:cNvPr>
          <p:cNvSpPr txBox="1"/>
          <p:nvPr/>
        </p:nvSpPr>
        <p:spPr>
          <a:xfrm>
            <a:off x="127186" y="524485"/>
            <a:ext cx="16296589" cy="328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3730" b="1" dirty="0">
                <a:solidFill>
                  <a:srgbClr val="0072CE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Equality, Diversity &amp; Inclusion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9AB81-2B95-F1CB-FCE9-9492F487F07C}"/>
              </a:ext>
            </a:extLst>
          </p:cNvPr>
          <p:cNvSpPr txBox="1"/>
          <p:nvPr/>
        </p:nvSpPr>
        <p:spPr>
          <a:xfrm>
            <a:off x="127186" y="1113116"/>
            <a:ext cx="7211459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Race, age, sex assigned at birth and history of adoption can influence the availability and choice of testing offered or the medical management of the patient following diagnosis</a:t>
            </a:r>
          </a:p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persons ethnic or social background, religion or culture can influence their perception of genomic testing and the options available to them.</a:t>
            </a:r>
          </a:p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persons physical or learning difficulty, first language or location of home should be considered to ensure they have appropriate access to appointments and understanding of verbal and written information</a:t>
            </a:r>
          </a:p>
          <a:p>
            <a:pPr marL="285764" indent="-285764" defTabSz="914446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4" descr="A group of paper people holding hands&#10;&#10;AI-generated content may be incorrect.">
            <a:extLst>
              <a:ext uri="{FF2B5EF4-FFF2-40B4-BE49-F238E27FC236}">
                <a16:creationId xmlns:a16="http://schemas.microsoft.com/office/drawing/2014/main" id="{562CA858-7BFC-0E34-DC74-DDFD6DFC2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45" y="2011508"/>
            <a:ext cx="4525136" cy="295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BDA70D-ABAC-49C8-BD96-64BB82355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193" y="235216"/>
            <a:ext cx="3005588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5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3E3643-31B8-41BD-B716-9B2772D8FBC4}"/>
              </a:ext>
            </a:extLst>
          </p:cNvPr>
          <p:cNvSpPr txBox="1"/>
          <p:nvPr/>
        </p:nvSpPr>
        <p:spPr>
          <a:xfrm>
            <a:off x="239349" y="226607"/>
            <a:ext cx="691731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the Background?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5BDB8A-7332-47D7-ADF5-6DD34AFE1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534" y="1561978"/>
            <a:ext cx="2567366" cy="3519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C5741D-2096-4AAE-847B-E170A4A73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98" y="3218566"/>
            <a:ext cx="2272145" cy="326846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8875DA-9AC0-4EFE-B41E-F37053A787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078"/>
          <a:stretch/>
        </p:blipFill>
        <p:spPr>
          <a:xfrm>
            <a:off x="787638" y="1626983"/>
            <a:ext cx="1819088" cy="117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A80EBA-5D72-49C7-9908-505720B06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91" y="149995"/>
            <a:ext cx="2100321" cy="614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E6F35C-8DA3-4C82-8096-3DB24E4F4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5349" y="1409700"/>
            <a:ext cx="3705529" cy="52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8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70133-E795-8639-81D4-56C27CDC1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721A75F2-37E1-088C-DEDF-2282774D9BA6}"/>
              </a:ext>
            </a:extLst>
          </p:cNvPr>
          <p:cNvSpPr txBox="1"/>
          <p:nvPr/>
        </p:nvSpPr>
        <p:spPr>
          <a:xfrm>
            <a:off x="333862" y="550489"/>
            <a:ext cx="16296589" cy="320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3730" b="1" dirty="0">
                <a:solidFill>
                  <a:srgbClr val="0072CE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Why is genomics important in cancer?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8BBB4B-5D99-72C7-E1B0-78675288E39C}"/>
              </a:ext>
            </a:extLst>
          </p:cNvPr>
          <p:cNvSpPr/>
          <p:nvPr/>
        </p:nvSpPr>
        <p:spPr>
          <a:xfrm>
            <a:off x="654007" y="870961"/>
            <a:ext cx="5441993" cy="2265555"/>
          </a:xfrm>
          <a:prstGeom prst="rect">
            <a:avLst/>
          </a:prstGeom>
          <a:solidFill>
            <a:srgbClr val="003087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70">
              <a:defRPr/>
            </a:pPr>
            <a:endParaRPr lang="en-GB" sz="16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70">
              <a:defRPr/>
            </a:pPr>
            <a:endParaRPr lang="en-GB" sz="1333" kern="0" dirty="0">
              <a:solidFill>
                <a:prstClr val="whit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228611" indent="-228611" defTabSz="609488">
              <a:buFont typeface="Arial" panose="020B0604020202020204" pitchFamily="34" charset="0"/>
              <a:buChar char="•"/>
              <a:defRPr/>
            </a:pPr>
            <a:endParaRPr lang="en-GB" sz="1333" kern="0" dirty="0">
              <a:solidFill>
                <a:prstClr val="whit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defTabSz="609488">
              <a:defRPr/>
            </a:pPr>
            <a:endParaRPr lang="en-GB" sz="1333" kern="0" dirty="0">
              <a:solidFill>
                <a:prstClr val="whit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228611" indent="-228611" defTabSz="609488"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prstClr val="whit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Over 350,000 people are diagnosed with cancer every year</a:t>
            </a:r>
          </a:p>
          <a:p>
            <a:pPr marL="228611" indent="-228611" defTabSz="609488"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prstClr val="whit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Over 160,000 people die from cancer every year</a:t>
            </a:r>
          </a:p>
          <a:p>
            <a:pPr marL="228611" indent="-228611" defTabSz="609570"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prstClr val="whit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Diagnosis at early stage = better prognosis</a:t>
            </a:r>
          </a:p>
          <a:p>
            <a:pPr marL="228611" indent="-228611" defTabSz="609488"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prstClr val="whit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More personalised treatments available, with improved outcomes </a:t>
            </a:r>
          </a:p>
          <a:p>
            <a:pPr algn="ctr" defTabSz="609488">
              <a:defRPr/>
            </a:pPr>
            <a:endParaRPr lang="en-GB" sz="1333" kern="0" dirty="0">
              <a:solidFill>
                <a:prstClr val="whit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253981" indent="-253981" algn="ctr" defTabSz="609570">
              <a:buFont typeface="Arial" panose="020B0604020202020204" pitchFamily="34" charset="0"/>
              <a:buChar char="•"/>
              <a:defRPr/>
            </a:pPr>
            <a:endParaRPr lang="en-GB" sz="16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3981" indent="-253981" algn="ctr" defTabSz="609570">
              <a:buFont typeface="Arial" panose="020B0604020202020204" pitchFamily="34" charset="0"/>
              <a:buChar char="•"/>
              <a:defRPr/>
            </a:pPr>
            <a:endParaRPr lang="en-GB" sz="16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70">
              <a:defRPr/>
            </a:pPr>
            <a:endParaRPr lang="en-GB" sz="16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F3847-D860-271F-5284-CBEAD2A88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61" y="3281438"/>
            <a:ext cx="6512987" cy="357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D69CA0-AD08-9705-F448-7782F87E0A0A}"/>
              </a:ext>
            </a:extLst>
          </p:cNvPr>
          <p:cNvSpPr txBox="1"/>
          <p:nvPr/>
        </p:nvSpPr>
        <p:spPr>
          <a:xfrm>
            <a:off x="7029660" y="1131441"/>
            <a:ext cx="4828478" cy="245195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base">
              <a:spcAft>
                <a:spcPts val="750"/>
              </a:spcAft>
            </a:pPr>
            <a:r>
              <a:rPr lang="en-GB" sz="2000" b="1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2028, 55,000 more people each year will survive their cancer for five years or more; and</a:t>
            </a:r>
          </a:p>
          <a:p>
            <a:pPr fontAlgn="base">
              <a:spcAft>
                <a:spcPts val="750"/>
              </a:spcAft>
            </a:pPr>
            <a:endParaRPr lang="en-GB" sz="2000" b="1" dirty="0">
              <a:solidFill>
                <a:srgbClr val="20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750"/>
              </a:spcAft>
            </a:pPr>
            <a:r>
              <a:rPr lang="en-GB" sz="2000" b="1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2028, 75% of people with cancer will be diagnosed at an early stage (stage one or two).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24ECD0-9BD8-AFED-7702-586FCC40B944}"/>
              </a:ext>
            </a:extLst>
          </p:cNvPr>
          <p:cNvSpPr/>
          <p:nvPr/>
        </p:nvSpPr>
        <p:spPr>
          <a:xfrm>
            <a:off x="7037039" y="4014858"/>
            <a:ext cx="4895464" cy="1323439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base">
              <a:spcAft>
                <a:spcPts val="750"/>
              </a:spcAft>
            </a:pPr>
            <a:r>
              <a:rPr lang="en-GB" sz="2000" b="1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Genomics is a central element for shifting from reactive to proactive healthcare, focusing on prevention and personalised medicine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844946-535F-4531-A416-12BF935A9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5297" y="153893"/>
            <a:ext cx="209720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3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1335" y="290723"/>
            <a:ext cx="7795464" cy="591287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09">
              <a:defRPr/>
            </a:pPr>
            <a:r>
              <a:rPr lang="en-GB" sz="3733" b="1" dirty="0">
                <a:solidFill>
                  <a:srgbClr val="005E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Genomic Test Directory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5BCF38-D653-4FD3-9787-F6189F5C8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1745" y="977821"/>
            <a:ext cx="11996406" cy="59128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EC64B7-8202-4E42-96AF-706E4F1D8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84" y="1883525"/>
            <a:ext cx="7028723" cy="134303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85415" indent="-285415" defTabSz="913327">
              <a:spcBef>
                <a:spcPts val="0"/>
              </a:spcBef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Defines all the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genomic tests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commissioned by NHSE</a:t>
            </a:r>
          </a:p>
          <a:p>
            <a:pPr marL="0" indent="0" defTabSz="913327">
              <a:spcBef>
                <a:spcPts val="0"/>
              </a:spcBef>
              <a:buNone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– specifies appropriate tests for each clinical indication</a:t>
            </a:r>
          </a:p>
          <a:p>
            <a:pPr marL="0" indent="0" defTabSz="913327">
              <a:spcBef>
                <a:spcPts val="0"/>
              </a:spcBef>
              <a:buNone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415" indent="-285415" defTabSz="913327">
              <a:spcBef>
                <a:spcPts val="0"/>
              </a:spcBef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through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national/ international review </a:t>
            </a:r>
          </a:p>
          <a:p>
            <a:pPr marL="285415" indent="-285415" defTabSz="913327">
              <a:spcBef>
                <a:spcPts val="0"/>
              </a:spcBef>
              <a:defRPr/>
            </a:pP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415" indent="-285415" defTabSz="913327">
              <a:spcBef>
                <a:spcPts val="0"/>
              </a:spcBef>
              <a:defRPr/>
            </a:pP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annually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led by expert review panel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2AC8A-F8E9-D5FB-F485-2182ED1C7C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321" y="150422"/>
            <a:ext cx="2329319" cy="681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9784D2-07CA-90D9-9B70-EEFEB8142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107" y="4518579"/>
            <a:ext cx="2294531" cy="22945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60CA5E-FBE4-48CD-94AB-2E09588322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4559" y="885049"/>
            <a:ext cx="4238092" cy="44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2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3E3643-31B8-41BD-B716-9B2772D8FBC4}"/>
              </a:ext>
            </a:extLst>
          </p:cNvPr>
          <p:cNvSpPr txBox="1"/>
          <p:nvPr/>
        </p:nvSpPr>
        <p:spPr>
          <a:xfrm>
            <a:off x="322398" y="149995"/>
            <a:ext cx="8908068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733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NGTD Testing Criteria (R430)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733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Inherited Prostate Cancer</a:t>
            </a:r>
            <a:endParaRPr kumimoji="0" lang="en-GB" sz="3733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A80EBA-5D72-49C7-9908-505720B06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91" y="149995"/>
            <a:ext cx="2100321" cy="6143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5D383E-39D9-4906-8E77-7B9869BF229A}"/>
              </a:ext>
            </a:extLst>
          </p:cNvPr>
          <p:cNvSpPr/>
          <p:nvPr/>
        </p:nvSpPr>
        <p:spPr>
          <a:xfrm>
            <a:off x="322398" y="1348800"/>
            <a:ext cx="1126066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Diagnosed with prostate cancer &lt;50 years of 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Ashkenazi Jewish ancestry and prostate cancer at any 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&gt;1 grandparent from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Whalsay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(Shetland) and prostate cancer at any 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Diagnosed with metastatic prostate cancer &lt;60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Diagnosed with prostate cancer with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CanRisk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score of &gt;10% and where they do not meet criteria for R207 or R210 – see overlapping Clinical Indications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Genetic testing may occasionally be appropriate outside these criteria following discussion at a specialist MDT with a cancer geneticist present</a:t>
            </a:r>
          </a:p>
        </p:txBody>
      </p:sp>
    </p:spTree>
    <p:extLst>
      <p:ext uri="{BB962C8B-B14F-4D97-AF65-F5344CB8AC3E}">
        <p14:creationId xmlns:p14="http://schemas.microsoft.com/office/powerpoint/2010/main" val="127412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87BB0-81F1-44E3-807F-0688A126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67" y="230188"/>
            <a:ext cx="10515600" cy="1325563"/>
          </a:xfrm>
        </p:spPr>
        <p:txBody>
          <a:bodyPr>
            <a:normAutofit/>
          </a:bodyPr>
          <a:lstStyle/>
          <a:p>
            <a:r>
              <a:rPr lang="en-GB" sz="373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UKCGG guidelines for prostate cancer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2BBE0C-9C7F-4C11-BBB7-0E14F387EB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29464" y="230188"/>
            <a:ext cx="2097206" cy="60965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54E708-BBA6-4DDD-8EAE-2E8FB01CC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267" y="1825625"/>
            <a:ext cx="10659533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Prostate cancer and significant FH of breast, ovarian or prostate cancer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Target genes include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BRCA1/2, ATM, PALB2, CHEK2, MLH1, MSH2, MSH6</a:t>
            </a: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Screening for men with known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BRCA1/2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variant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7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5E16A8-89EA-44ED-8AC5-E966C6DA5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72" y="983098"/>
            <a:ext cx="5644438" cy="3112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8E7F60-9FDF-465A-A7C4-571570C18B72}"/>
              </a:ext>
            </a:extLst>
          </p:cNvPr>
          <p:cNvSpPr/>
          <p:nvPr/>
        </p:nvSpPr>
        <p:spPr>
          <a:xfrm>
            <a:off x="435384" y="435931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adults with HER2-negative, high-risk early breast cancer who have inherited faults in their BRCA1 or BRCA2 genes, after surgery and chemotherapy</a:t>
            </a:r>
          </a:p>
          <a:p>
            <a:r>
              <a:rPr lang="en-GB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adults with previously treated hormone-relapsed metastatic prostate cancer who have the same BRCA mutations.</a:t>
            </a:r>
            <a:endParaRPr lang="en-GB" b="0" i="0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4A2CA-BBF7-4B41-A865-A0406F472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859" y="983098"/>
            <a:ext cx="4321191" cy="5407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852FA18-C58D-4FFC-A663-636B92C14DEB}"/>
              </a:ext>
            </a:extLst>
          </p:cNvPr>
          <p:cNvSpPr txBox="1">
            <a:spLocks/>
          </p:cNvSpPr>
          <p:nvPr/>
        </p:nvSpPr>
        <p:spPr>
          <a:xfrm>
            <a:off x="341072" y="350049"/>
            <a:ext cx="9053447" cy="570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733" b="1" dirty="0">
                <a:solidFill>
                  <a:srgbClr val="005E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Eligibility to prescribe </a:t>
            </a:r>
            <a:r>
              <a:rPr lang="en-GB" sz="3733" b="1" dirty="0" err="1">
                <a:solidFill>
                  <a:srgbClr val="005E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Olaparib</a:t>
            </a:r>
            <a:r>
              <a:rPr lang="en-GB" sz="3733" b="1" dirty="0">
                <a:solidFill>
                  <a:srgbClr val="005E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R444</a:t>
            </a:r>
            <a:endParaRPr lang="en-GB" sz="1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E1A2DF-32CA-4E02-85F6-0965E6B4D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88" y="149994"/>
            <a:ext cx="2261024" cy="6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5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6876E9-2064-45F6-8014-851E6E0FE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9144000" cy="165576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Work in progress!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Pathway mapping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Developing mainstreaming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2DDCF-544B-4049-BC92-40BFAA53D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463" y="177270"/>
            <a:ext cx="2097206" cy="609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3F57E4-948F-4241-B809-038F94970497}"/>
              </a:ext>
            </a:extLst>
          </p:cNvPr>
          <p:cNvSpPr/>
          <p:nvPr/>
        </p:nvSpPr>
        <p:spPr>
          <a:xfrm>
            <a:off x="1032934" y="482097"/>
            <a:ext cx="6096000" cy="66633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GB" sz="373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Prostate pathway</a:t>
            </a:r>
          </a:p>
        </p:txBody>
      </p:sp>
    </p:spTree>
    <p:extLst>
      <p:ext uri="{BB962C8B-B14F-4D97-AF65-F5344CB8AC3E}">
        <p14:creationId xmlns:p14="http://schemas.microsoft.com/office/powerpoint/2010/main" val="400386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F5839A-B464-4855-B60E-0831E11F1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518" y="38501"/>
            <a:ext cx="4640113" cy="678099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333F44E-4A9A-4502-8813-C2D70E6A481F}"/>
              </a:ext>
            </a:extLst>
          </p:cNvPr>
          <p:cNvGrpSpPr/>
          <p:nvPr/>
        </p:nvGrpSpPr>
        <p:grpSpPr>
          <a:xfrm>
            <a:off x="7063813" y="105009"/>
            <a:ext cx="1810335" cy="321105"/>
            <a:chOff x="2080471" y="989901"/>
            <a:chExt cx="1459684" cy="652630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0CC04FEB-DF5C-4773-87D9-76BD0C17DD4A}"/>
                </a:ext>
              </a:extLst>
            </p:cNvPr>
            <p:cNvSpPr/>
            <p:nvPr/>
          </p:nvSpPr>
          <p:spPr>
            <a:xfrm>
              <a:off x="2080471" y="989901"/>
              <a:ext cx="1459684" cy="612648"/>
            </a:xfrm>
            <a:prstGeom prst="wedgeRoundRectCallout">
              <a:avLst>
                <a:gd name="adj1" fmla="val -55529"/>
                <a:gd name="adj2" fmla="val 22412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3E2DDE-8315-4E50-A1C1-00E11112CB74}"/>
                </a:ext>
              </a:extLst>
            </p:cNvPr>
            <p:cNvSpPr/>
            <p:nvPr/>
          </p:nvSpPr>
          <p:spPr>
            <a:xfrm>
              <a:off x="2087091" y="1045860"/>
              <a:ext cx="1441163" cy="596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Straight to MDT discussion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1EB637-ECB1-432B-B110-BABF8295A9AA}"/>
              </a:ext>
            </a:extLst>
          </p:cNvPr>
          <p:cNvGrpSpPr/>
          <p:nvPr/>
        </p:nvGrpSpPr>
        <p:grpSpPr>
          <a:xfrm>
            <a:off x="620583" y="4229148"/>
            <a:ext cx="4326160" cy="399460"/>
            <a:chOff x="2072834" y="933365"/>
            <a:chExt cx="1459684" cy="533721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CECC160E-2607-44C8-90CF-C3770F34BFE3}"/>
                </a:ext>
              </a:extLst>
            </p:cNvPr>
            <p:cNvSpPr/>
            <p:nvPr/>
          </p:nvSpPr>
          <p:spPr>
            <a:xfrm>
              <a:off x="2072834" y="933365"/>
              <a:ext cx="1459684" cy="533721"/>
            </a:xfrm>
            <a:prstGeom prst="wedgeRoundRectCallout">
              <a:avLst>
                <a:gd name="adj1" fmla="val 58454"/>
                <a:gd name="adj2" fmla="val -50620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07FD1B-8D31-4B25-BEAB-2A796935A56C}"/>
                </a:ext>
              </a:extLst>
            </p:cNvPr>
            <p:cNvSpPr/>
            <p:nvPr/>
          </p:nvSpPr>
          <p:spPr>
            <a:xfrm>
              <a:off x="2080471" y="937296"/>
              <a:ext cx="1323334" cy="451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Test to Treat complete for second line treatment as required</a:t>
              </a:r>
            </a:p>
            <a:p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(R240 confirmatory testing not required)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7C496E-0221-45DE-AC38-1C9DC5C61D4B}"/>
              </a:ext>
            </a:extLst>
          </p:cNvPr>
          <p:cNvGrpSpPr/>
          <p:nvPr/>
        </p:nvGrpSpPr>
        <p:grpSpPr>
          <a:xfrm>
            <a:off x="6948771" y="3006427"/>
            <a:ext cx="4402187" cy="580957"/>
            <a:chOff x="7467072" y="3479728"/>
            <a:chExt cx="4060492" cy="580957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7A496C4-899A-44D7-98EE-49C95485164A}"/>
                </a:ext>
              </a:extLst>
            </p:cNvPr>
            <p:cNvSpPr/>
            <p:nvPr/>
          </p:nvSpPr>
          <p:spPr>
            <a:xfrm>
              <a:off x="7467072" y="3479728"/>
              <a:ext cx="4060492" cy="452328"/>
            </a:xfrm>
            <a:prstGeom prst="wedgeRoundRectCallout">
              <a:avLst>
                <a:gd name="adj1" fmla="val -48543"/>
                <a:gd name="adj2" fmla="val -2065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EEF987-C38C-4607-9DED-0C41502A94FF}"/>
                </a:ext>
              </a:extLst>
            </p:cNvPr>
            <p:cNvSpPr/>
            <p:nvPr/>
          </p:nvSpPr>
          <p:spPr>
            <a:xfrm>
              <a:off x="7514283" y="3506687"/>
              <a:ext cx="396606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9207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R444 Germline required where M218 failed. No family history required</a:t>
              </a:r>
            </a:p>
            <a:p>
              <a:pPr indent="-9207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R430 Germline required where strong family history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7EA622-5B90-4E6A-B1DC-83CFABD55C4E}"/>
              </a:ext>
            </a:extLst>
          </p:cNvPr>
          <p:cNvGrpSpPr/>
          <p:nvPr/>
        </p:nvGrpSpPr>
        <p:grpSpPr>
          <a:xfrm>
            <a:off x="855200" y="654703"/>
            <a:ext cx="3886923" cy="246221"/>
            <a:chOff x="5801004" y="555771"/>
            <a:chExt cx="2298283" cy="335757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3D91C90B-CE67-4A57-8B1C-0D923796A273}"/>
                </a:ext>
              </a:extLst>
            </p:cNvPr>
            <p:cNvSpPr/>
            <p:nvPr/>
          </p:nvSpPr>
          <p:spPr>
            <a:xfrm>
              <a:off x="5801004" y="583971"/>
              <a:ext cx="2298282" cy="302806"/>
            </a:xfrm>
            <a:prstGeom prst="wedgeRoundRectCallout">
              <a:avLst>
                <a:gd name="adj1" fmla="val 58585"/>
                <a:gd name="adj2" fmla="val 38042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763D7E4-CB7A-4D6C-9A51-D770C3182B9A}"/>
                </a:ext>
              </a:extLst>
            </p:cNvPr>
            <p:cNvSpPr/>
            <p:nvPr/>
          </p:nvSpPr>
          <p:spPr>
            <a:xfrm>
              <a:off x="5801004" y="555771"/>
              <a:ext cx="2298283" cy="335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MRI and Biopsy could be same day or separate appointments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3A03BD4-4E1F-4B95-9FA8-10F8EC0DB563}"/>
              </a:ext>
            </a:extLst>
          </p:cNvPr>
          <p:cNvGrpSpPr/>
          <p:nvPr/>
        </p:nvGrpSpPr>
        <p:grpSpPr>
          <a:xfrm>
            <a:off x="7164653" y="1167136"/>
            <a:ext cx="4402187" cy="1006153"/>
            <a:chOff x="2013272" y="1593197"/>
            <a:chExt cx="3773777" cy="925408"/>
          </a:xfrm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D3163183-6AC4-4F32-A886-C34EAE53DED8}"/>
                </a:ext>
              </a:extLst>
            </p:cNvPr>
            <p:cNvSpPr/>
            <p:nvPr/>
          </p:nvSpPr>
          <p:spPr>
            <a:xfrm>
              <a:off x="2013272" y="1593197"/>
              <a:ext cx="3689110" cy="733725"/>
            </a:xfrm>
            <a:prstGeom prst="wedgeRoundRectCallout">
              <a:avLst>
                <a:gd name="adj1" fmla="val -64269"/>
                <a:gd name="adj2" fmla="val -12750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B81DA80-F438-4860-8F06-1BA6B5B351C2}"/>
                </a:ext>
              </a:extLst>
            </p:cNvPr>
            <p:cNvSpPr/>
            <p:nvPr/>
          </p:nvSpPr>
          <p:spPr>
            <a:xfrm>
              <a:off x="2022759" y="1619037"/>
              <a:ext cx="3764290" cy="899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Family history Yes/No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Metastatic/molecular status 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Request activate tissue request AND blood  (MDT co-Ordinator/ CNS) (document for lead nurse)</a:t>
              </a:r>
            </a:p>
          </p:txBody>
        </p:sp>
      </p:grp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0D65B2DD-65AF-4492-AD26-5A9FBAA2E63A}"/>
              </a:ext>
            </a:extLst>
          </p:cNvPr>
          <p:cNvSpPr/>
          <p:nvPr/>
        </p:nvSpPr>
        <p:spPr>
          <a:xfrm>
            <a:off x="7001102" y="559846"/>
            <a:ext cx="2854098" cy="393013"/>
          </a:xfrm>
          <a:prstGeom prst="wedgeRoundRectCallout">
            <a:avLst>
              <a:gd name="adj1" fmla="val -85230"/>
              <a:gd name="adj2" fmla="val -11969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7DEE9F-7651-486A-AAB1-6B709DE57492}"/>
              </a:ext>
            </a:extLst>
          </p:cNvPr>
          <p:cNvSpPr/>
          <p:nvPr/>
        </p:nvSpPr>
        <p:spPr>
          <a:xfrm>
            <a:off x="7001102" y="531647"/>
            <a:ext cx="28540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by phone/in clinic – include genomic next steps in patient discussion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35C3DFB-0A84-41FA-94E1-5B2311B8F5E1}"/>
              </a:ext>
            </a:extLst>
          </p:cNvPr>
          <p:cNvGrpSpPr/>
          <p:nvPr/>
        </p:nvGrpSpPr>
        <p:grpSpPr>
          <a:xfrm>
            <a:off x="2756802" y="249439"/>
            <a:ext cx="2035943" cy="295106"/>
            <a:chOff x="6817042" y="583970"/>
            <a:chExt cx="1282244" cy="373058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B937808F-4DAD-4E6C-83DD-9A4CFDFBD93F}"/>
                </a:ext>
              </a:extLst>
            </p:cNvPr>
            <p:cNvSpPr/>
            <p:nvPr/>
          </p:nvSpPr>
          <p:spPr>
            <a:xfrm>
              <a:off x="6817042" y="583970"/>
              <a:ext cx="1282244" cy="338555"/>
            </a:xfrm>
            <a:prstGeom prst="wedgeRoundRectCallout">
              <a:avLst>
                <a:gd name="adj1" fmla="val 60258"/>
                <a:gd name="adj2" fmla="val 22189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268D26A-E37C-4D93-BE37-CC6AD9216D64}"/>
                </a:ext>
              </a:extLst>
            </p:cNvPr>
            <p:cNvSpPr/>
            <p:nvPr/>
          </p:nvSpPr>
          <p:spPr>
            <a:xfrm>
              <a:off x="6817042" y="618473"/>
              <a:ext cx="1282244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Relevant family history taken at triage</a:t>
              </a:r>
            </a:p>
          </p:txBody>
        </p:sp>
      </p:grpSp>
      <p:sp>
        <p:nvSpPr>
          <p:cNvPr id="42" name="Title 3">
            <a:extLst>
              <a:ext uri="{FF2B5EF4-FFF2-40B4-BE49-F238E27FC236}">
                <a16:creationId xmlns:a16="http://schemas.microsoft.com/office/drawing/2014/main" id="{B2331C15-17C4-4199-B16E-D1EDBE8B3431}"/>
              </a:ext>
            </a:extLst>
          </p:cNvPr>
          <p:cNvSpPr txBox="1">
            <a:spLocks/>
          </p:cNvSpPr>
          <p:nvPr/>
        </p:nvSpPr>
        <p:spPr>
          <a:xfrm>
            <a:off x="174697" y="6182616"/>
            <a:ext cx="4034047" cy="39865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fontAlgn="base"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pathways:R444.2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1F8221-2FA8-48CA-BF3F-B683E52CD611}"/>
              </a:ext>
            </a:extLst>
          </p:cNvPr>
          <p:cNvGrpSpPr/>
          <p:nvPr/>
        </p:nvGrpSpPr>
        <p:grpSpPr>
          <a:xfrm>
            <a:off x="855200" y="1085645"/>
            <a:ext cx="2159348" cy="427403"/>
            <a:chOff x="2080471" y="989901"/>
            <a:chExt cx="1459684" cy="1547458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14908B5A-CC87-40B8-A405-7C36E343D092}"/>
                </a:ext>
              </a:extLst>
            </p:cNvPr>
            <p:cNvSpPr/>
            <p:nvPr/>
          </p:nvSpPr>
          <p:spPr>
            <a:xfrm>
              <a:off x="2080471" y="989901"/>
              <a:ext cx="1459684" cy="1462635"/>
            </a:xfrm>
            <a:prstGeom prst="wedgeRoundRectCallout">
              <a:avLst>
                <a:gd name="adj1" fmla="val 76659"/>
                <a:gd name="adj2" fmla="val 29438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430D404-C56D-4F83-A45C-1A6F4FCEC14B}"/>
                </a:ext>
              </a:extLst>
            </p:cNvPr>
            <p:cNvSpPr/>
            <p:nvPr/>
          </p:nvSpPr>
          <p:spPr>
            <a:xfrm>
              <a:off x="2083263" y="1088718"/>
              <a:ext cx="1425740" cy="1448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Requesting managed by MDM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Patient identified metastatic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D80A2AC-5F6A-432B-8394-2EB76A63D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423" y="2069552"/>
            <a:ext cx="2681599" cy="84475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E7D7299-3F1F-4591-82EB-CCACD848F8A1}"/>
              </a:ext>
            </a:extLst>
          </p:cNvPr>
          <p:cNvSpPr txBox="1"/>
          <p:nvPr/>
        </p:nvSpPr>
        <p:spPr>
          <a:xfrm>
            <a:off x="643216" y="2881645"/>
            <a:ext cx="25913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reported to histopathology and clinical team </a:t>
            </a:r>
          </a:p>
        </p:txBody>
      </p:sp>
      <p:sp>
        <p:nvSpPr>
          <p:cNvPr id="46" name="Rounded Rectangular Callout 9">
            <a:extLst>
              <a:ext uri="{FF2B5EF4-FFF2-40B4-BE49-F238E27FC236}">
                <a16:creationId xmlns:a16="http://schemas.microsoft.com/office/drawing/2014/main" id="{1D18098D-0B0B-4182-971D-96485AC488F1}"/>
              </a:ext>
            </a:extLst>
          </p:cNvPr>
          <p:cNvSpPr/>
          <p:nvPr/>
        </p:nvSpPr>
        <p:spPr>
          <a:xfrm>
            <a:off x="7865635" y="5167382"/>
            <a:ext cx="996545" cy="216518"/>
          </a:xfrm>
          <a:prstGeom prst="wedgeRoundRectCallout">
            <a:avLst>
              <a:gd name="adj1" fmla="val -75619"/>
              <a:gd name="adj2" fmla="val -4252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/>
              <a:t>2x4ml EDTA</a:t>
            </a:r>
            <a:endParaRPr lang="en-GB" sz="1000" i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F757603-F359-41F7-975D-32C465816127}"/>
              </a:ext>
            </a:extLst>
          </p:cNvPr>
          <p:cNvSpPr/>
          <p:nvPr/>
        </p:nvSpPr>
        <p:spPr>
          <a:xfrm>
            <a:off x="2272443" y="5504346"/>
            <a:ext cx="22910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SWGLHexports@nbt.nhs.uk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Rounded Rectangular Callout 15">
            <a:extLst>
              <a:ext uri="{FF2B5EF4-FFF2-40B4-BE49-F238E27FC236}">
                <a16:creationId xmlns:a16="http://schemas.microsoft.com/office/drawing/2014/main" id="{A5227383-4ED2-435E-8E8D-95FDD68F8B1B}"/>
              </a:ext>
            </a:extLst>
          </p:cNvPr>
          <p:cNvSpPr/>
          <p:nvPr/>
        </p:nvSpPr>
        <p:spPr>
          <a:xfrm>
            <a:off x="2532062" y="4736374"/>
            <a:ext cx="1794304" cy="626379"/>
          </a:xfrm>
          <a:prstGeom prst="wedgeRoundRectCallout">
            <a:avLst>
              <a:gd name="adj1" fmla="val 125717"/>
              <a:gd name="adj2" fmla="val -6654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GMS Test Order 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Request R444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Sample required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Test details</a:t>
            </a:r>
          </a:p>
        </p:txBody>
      </p:sp>
      <p:sp>
        <p:nvSpPr>
          <p:cNvPr id="51" name="Rounded Rectangular Callout 9">
            <a:extLst>
              <a:ext uri="{FF2B5EF4-FFF2-40B4-BE49-F238E27FC236}">
                <a16:creationId xmlns:a16="http://schemas.microsoft.com/office/drawing/2014/main" id="{8E5F5C79-8A8F-421D-B471-F6CB5530F395}"/>
              </a:ext>
            </a:extLst>
          </p:cNvPr>
          <p:cNvSpPr/>
          <p:nvPr/>
        </p:nvSpPr>
        <p:spPr>
          <a:xfrm>
            <a:off x="4402040" y="5122176"/>
            <a:ext cx="996545" cy="216518"/>
          </a:xfrm>
          <a:prstGeom prst="wedgeRoundRectCallout">
            <a:avLst>
              <a:gd name="adj1" fmla="val 79730"/>
              <a:gd name="adj2" fmla="val -14676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/>
              <a:t>2x4ml EDTA</a:t>
            </a:r>
            <a:endParaRPr lang="en-GB" sz="1000" i="1" dirty="0"/>
          </a:p>
        </p:txBody>
      </p:sp>
      <p:sp>
        <p:nvSpPr>
          <p:cNvPr id="48" name="Rounded Rectangular Callout 9">
            <a:extLst>
              <a:ext uri="{FF2B5EF4-FFF2-40B4-BE49-F238E27FC236}">
                <a16:creationId xmlns:a16="http://schemas.microsoft.com/office/drawing/2014/main" id="{278B8B6E-2515-4003-B3D4-B42237931C40}"/>
              </a:ext>
            </a:extLst>
          </p:cNvPr>
          <p:cNvSpPr/>
          <p:nvPr/>
        </p:nvSpPr>
        <p:spPr>
          <a:xfrm>
            <a:off x="8274930" y="4578063"/>
            <a:ext cx="2930525" cy="543365"/>
          </a:xfrm>
          <a:prstGeom prst="wedgeRoundRectCallout">
            <a:avLst>
              <a:gd name="adj1" fmla="val -72854"/>
              <a:gd name="adj2" fmla="val 1384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Can use code R346 OR clearly label why storage has been requested (GMS Test Order Form v1.3)</a:t>
            </a:r>
          </a:p>
        </p:txBody>
      </p:sp>
      <p:sp>
        <p:nvSpPr>
          <p:cNvPr id="53" name="Rounded Rectangular Callout 9">
            <a:extLst>
              <a:ext uri="{FF2B5EF4-FFF2-40B4-BE49-F238E27FC236}">
                <a16:creationId xmlns:a16="http://schemas.microsoft.com/office/drawing/2014/main" id="{AC1846B5-9C23-4A43-9D17-969AF428D6B3}"/>
              </a:ext>
            </a:extLst>
          </p:cNvPr>
          <p:cNvSpPr/>
          <p:nvPr/>
        </p:nvSpPr>
        <p:spPr>
          <a:xfrm>
            <a:off x="8325485" y="4053792"/>
            <a:ext cx="3485929" cy="455115"/>
          </a:xfrm>
          <a:prstGeom prst="wedgeRoundRectCallout">
            <a:avLst>
              <a:gd name="adj1" fmla="val -69449"/>
              <a:gd name="adj2" fmla="val 6158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Storage of a sample may be offered where the patient may require more time or discussion to make a decision</a:t>
            </a:r>
          </a:p>
        </p:txBody>
      </p:sp>
      <p:sp>
        <p:nvSpPr>
          <p:cNvPr id="54" name="Rounded Rectangular Callout 15">
            <a:extLst>
              <a:ext uri="{FF2B5EF4-FFF2-40B4-BE49-F238E27FC236}">
                <a16:creationId xmlns:a16="http://schemas.microsoft.com/office/drawing/2014/main" id="{903FB107-B828-426B-B54F-37865533697E}"/>
              </a:ext>
            </a:extLst>
          </p:cNvPr>
          <p:cNvSpPr/>
          <p:nvPr/>
        </p:nvSpPr>
        <p:spPr>
          <a:xfrm>
            <a:off x="7168646" y="3544051"/>
            <a:ext cx="3363337" cy="404272"/>
          </a:xfrm>
          <a:prstGeom prst="wedgeRoundRectCallout">
            <a:avLst>
              <a:gd name="adj1" fmla="val -60163"/>
              <a:gd name="adj2" fmla="val 52309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Discussion MUST be recorded in the patient record in accordance with local guideline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2072499-143D-4F4C-8BF8-C361177C357F}"/>
              </a:ext>
            </a:extLst>
          </p:cNvPr>
          <p:cNvSpPr/>
          <p:nvPr/>
        </p:nvSpPr>
        <p:spPr>
          <a:xfrm>
            <a:off x="8717965" y="6294991"/>
            <a:ext cx="37396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Rare and Inherited Disease Eligibility </a:t>
            </a:r>
            <a:r>
              <a:rPr lang="en-GB" sz="1000" dirty="0" err="1">
                <a:solidFill>
                  <a:srgbClr val="000000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Criterea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r>
              <a:rPr lang="en-GB" sz="1000" dirty="0">
                <a:hlinkClick r:id="rId6"/>
              </a:rPr>
              <a:t>https://www.england.nhs.uk/publication/national-genomic-test-directories/</a:t>
            </a:r>
            <a:r>
              <a:rPr lang="en-GB" sz="1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C0AAB-237F-45C7-9CD9-8D1CE5546B66}"/>
              </a:ext>
            </a:extLst>
          </p:cNvPr>
          <p:cNvSpPr txBox="1"/>
          <p:nvPr/>
        </p:nvSpPr>
        <p:spPr>
          <a:xfrm>
            <a:off x="8775733" y="5532956"/>
            <a:ext cx="1646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For forms and information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79934AD-90A6-4F8D-A5C5-866DB5D2A668}"/>
              </a:ext>
            </a:extLst>
          </p:cNvPr>
          <p:cNvSpPr/>
          <p:nvPr/>
        </p:nvSpPr>
        <p:spPr>
          <a:xfrm>
            <a:off x="8741656" y="5750658"/>
            <a:ext cx="35806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hlinkClick r:id="rId7"/>
              </a:rPr>
              <a:t>R430, R444.2 and R240 – inherited prostate cancer and PARP inhibitor treatment for prostate cancer - South West Genomic Medicine Service</a:t>
            </a:r>
            <a:endParaRPr lang="en-GB" sz="10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EED7465-72EF-4593-A5A3-8F2A346556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48" y="162210"/>
            <a:ext cx="1884497" cy="55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17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57a745c2831ca74bcbd310a7117c2cfc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39cba77ebfacbff92d2a4acd8e0ea4b7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47887B-37D3-4FE2-8F9E-21CAF772C3AA}"/>
</file>

<file path=customXml/itemProps2.xml><?xml version="1.0" encoding="utf-8"?>
<ds:datastoreItem xmlns:ds="http://schemas.openxmlformats.org/officeDocument/2006/customXml" ds:itemID="{6A4FE5A9-CAC8-44CE-AF2F-77353162D0C8}"/>
</file>

<file path=customXml/itemProps3.xml><?xml version="1.0" encoding="utf-8"?>
<ds:datastoreItem xmlns:ds="http://schemas.openxmlformats.org/officeDocument/2006/customXml" ds:itemID="{BB66D1D1-564A-41AC-B31F-4E9E9F798F20}"/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1721</Words>
  <Application>Microsoft Office PowerPoint</Application>
  <PresentationFormat>Widescreen</PresentationFormat>
  <Paragraphs>190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Office Theme</vt:lpstr>
      <vt:lpstr>GMSA prostate genomic pathway</vt:lpstr>
      <vt:lpstr>PowerPoint Presentation</vt:lpstr>
      <vt:lpstr>PowerPoint Presentation</vt:lpstr>
      <vt:lpstr>PowerPoint Presentation</vt:lpstr>
      <vt:lpstr>PowerPoint Presentation</vt:lpstr>
      <vt:lpstr>UKCGG guidelines for prostate cancer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GMSA prostate genomic pathway</dc:title>
  <dc:creator>JOHN, Siobhan (ROYAL DEVON UNIVERSITY HEALTHCARE NHS FOUNDATION TRUST)</dc:creator>
  <cp:lastModifiedBy>Helen Dunderdale</cp:lastModifiedBy>
  <cp:revision>26</cp:revision>
  <dcterms:created xsi:type="dcterms:W3CDTF">2026-01-26T12:07:03Z</dcterms:created>
  <dcterms:modified xsi:type="dcterms:W3CDTF">2026-01-29T09:13:34Z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</Properties>
</file>