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6" r:id="rId4"/>
    <p:sldId id="275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CEAB9-0C82-42E1-A8E8-C5E752BD7716}" v="24" dt="2026-01-29T11:04:03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74248" autoAdjust="0"/>
  </p:normalViewPr>
  <p:slideViewPr>
    <p:cSldViewPr snapToGrid="0">
      <p:cViewPr varScale="1">
        <p:scale>
          <a:sx n="61" d="100"/>
          <a:sy n="61" d="100"/>
        </p:scale>
        <p:origin x="152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61DDD-519B-4AE2-AEBF-134AD6C8C5CD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E0FD-F259-4936-863E-C9AF1D202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5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the CVLP scales and more cohort Trials come on-board, so recruitment will become more broad.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0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CA12-34DC-AB01-8EC6-B6EA22AF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4EFCF-85F8-CAA7-2072-C6C5885F8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919A6-21BB-5F56-B889-AE3AA334F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the core message here is that there should be no boundaries when it comes to delivering equity for patients.</a:t>
            </a:r>
          </a:p>
          <a:p>
            <a:endParaRPr lang="en-GB" dirty="0"/>
          </a:p>
          <a:p>
            <a:r>
              <a:rPr lang="en-GB" dirty="0"/>
              <a:t>In terms of the project, our focus area is that served by the host (SWAG) and funder (SWC RRDN)…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D3155-AEAF-1400-937D-B5C7BDE87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1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9EAAC-4791-8CEC-BB17-E82FA6841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928CD-1227-691B-2E5F-4F84F2471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9BA02-D3B7-4237-74D0-3D776A8F1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…But to provide true equity of access and a clear referral pathway for our population in Cornwall and Devon the extended aim is to serve the whole of the South-West. </a:t>
            </a:r>
          </a:p>
          <a:p>
            <a:endParaRPr lang="en-GB" dirty="0"/>
          </a:p>
          <a:p>
            <a:r>
              <a:rPr lang="en-GB" dirty="0"/>
              <a:t>And with the CVLP being hosted and sponsored by Southampton Clinical Trials Unit, and as part of Wessex CA, I’ll drop in Hampshire.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1B2DC-2F35-B450-9463-E1144E4CC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9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B28C-6F09-034F-3C96-F9F1F7211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AEE5E-85B6-D90A-A027-FEABED7A8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A6D39-7C0D-27AE-AE68-FF725EBE8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reduce / remove administrative burden from site teams</a:t>
            </a:r>
          </a:p>
          <a:p>
            <a:r>
              <a:rPr lang="en-GB" dirty="0"/>
              <a:t>To simplify / de-stress research conversations for patients</a:t>
            </a:r>
          </a:p>
          <a:p>
            <a:r>
              <a:rPr lang="en-GB" dirty="0"/>
              <a:t>To proceduralise CVLP so that pathways align regardless of the cohort Trial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EE22-87D5-43A8-0292-AB96356DC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5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C91C0-0739-1960-F534-097F8FEE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836CA-4518-76F1-1C89-62B70B6E1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CE07D-35EC-59CB-1313-ACC23D87E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C0538-40F2-66D0-EC02-C4BF9B57A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E0FD-F259-4936-863E-C9AF1D2027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8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06D8-5A61-87D3-3620-E2B2C94DC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6A773-1DBC-2864-C50A-6537CB9E3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22CB9-189A-43DA-FAAC-5BBE232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0147C-7EEA-A45C-7160-35A3CA98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A54BB-EA14-A78A-2C3B-B6597B88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6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D782-BEF6-141B-08AC-D19E32A5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AF7A0-1533-CF29-DFC1-B93B5BF4C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5DFC-28FF-DCC2-4F5C-4F5E5840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40F7-0E5F-4CF4-408E-68A0E2A3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452E-35E1-E6CB-4844-38FEAA42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9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6D370-E587-5CBD-E553-4BF5D31C5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487DC-7FC2-CB92-5D30-9F41BB1AC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80F7-8130-6D3F-3F08-29F958F0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248D2-8F12-5290-4F50-3EB8EA5B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44A5-804A-6AC7-FB3E-E753C531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3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77EE-599B-77AA-08A6-E4E9A8A5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3EA0-95B8-15C2-FBEA-4F7C6A808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19747-0ED4-C21D-627F-502FBE2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29D61-FA19-58EB-BDB4-DC1567FE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F050B-F9C1-8F87-9AA6-87F607F5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84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FCFE-A83E-835A-873A-3407884F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B6E4-F5B1-4A8B-AC86-BCE3A36E0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4E29F-8F0B-E863-76F0-423B5E2D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2194-9808-AB6A-0CA1-4DD55878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6316-238C-2387-D292-DF0DE219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4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1DAD-E917-6A75-AB6C-617577C7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56A-A781-B9FA-0A5A-82BBC87C1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5E028-BCF9-0707-3731-AC6945633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E35A3-495C-5640-A38A-DC1BA727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F7915-C220-875D-BD14-85B98AA7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9E21F-623E-5B91-C40C-1E051F89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5262-9B6E-4FFC-A9DB-BB03BC18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36FE5-BC36-E93B-AB43-12E43777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1291-D93E-03FA-D976-2A66F18C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1103E-A256-BF86-9C00-A680C3540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3A40A-5E5A-EDF4-5851-782E2DA5B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2962B-D0CC-6634-9822-4BDBE64B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ECCE27-5C47-B613-C786-C7D8F439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9A905-11C7-F024-6B4C-B094792B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3CC5-DCBB-9B52-E575-18310E86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DEA2B-138E-CAB6-11B0-29ADFA59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8A7CF-3C8F-6DE2-F404-8F580D3B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D234E-32A1-550C-95A9-68F81E53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9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E2F24-92D0-3341-130D-2AFDEC8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AFC58-75C8-CFE9-2C00-CFB11E21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3C3B-4BF0-6134-3C7F-918EA322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1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032B-E985-6746-E282-B01FBBB7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FF240-002F-901F-0AFC-D6146B7B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77C16-797D-6B17-079E-7E2F44AA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C998A-97A6-40A5-1E6C-94A91E53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2848A-6120-C009-8D2B-74971435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3B75E-68F7-D998-405F-1BC798CB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1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0D1A-09E8-F17B-A3FB-A5FD9F22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87D40-221B-1D54-81F3-6E2B2C47C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3F6CD-4963-0A66-342E-B57C41988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0C6E0-B9B7-DD17-C6D8-70AFCDEA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0C938-6198-CA68-A8A0-C056FFE7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EC988-2DC0-9645-F503-924E8932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6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E1EF6-E954-14D2-F5A4-75CC4880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EFAE-6753-7B6C-63E2-69E7D5747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D265F-FCA6-2E61-7869-646B0313F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02FD32-FD72-4DD8-B21D-1AC45BCCDF2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3F030-E4C8-ECC7-8572-3E258DDF9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B4C93-8AAF-7221-A82A-83F9CB9B3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DCF9C-F917-4990-B125-896BA3CB7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1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urple and white rectangle&#10;&#10;AI-generated content may be incorrect.">
            <a:extLst>
              <a:ext uri="{FF2B5EF4-FFF2-40B4-BE49-F238E27FC236}">
                <a16:creationId xmlns:a16="http://schemas.microsoft.com/office/drawing/2014/main" id="{C745F057-DA36-911F-9283-08B5F806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/>
        </p:blipFill>
        <p:spPr>
          <a:xfrm>
            <a:off x="9319846" y="5488054"/>
            <a:ext cx="2872154" cy="1369946"/>
          </a:xfrm>
          <a:prstGeom prst="rect">
            <a:avLst/>
          </a:prstGeom>
        </p:spPr>
      </p:pic>
      <p:pic>
        <p:nvPicPr>
          <p:cNvPr id="2" name="Picture 1" descr="A close-up of a purple and white rectangle&#10;&#10;AI-generated content may be incorrect.">
            <a:extLst>
              <a:ext uri="{FF2B5EF4-FFF2-40B4-BE49-F238E27FC236}">
                <a16:creationId xmlns:a16="http://schemas.microsoft.com/office/drawing/2014/main" id="{544ED176-935E-1713-58C2-9038B9524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2"/>
          <a:stretch/>
        </p:blipFill>
        <p:spPr>
          <a:xfrm>
            <a:off x="0" y="0"/>
            <a:ext cx="3024553" cy="1369946"/>
          </a:xfrm>
          <a:prstGeom prst="rect">
            <a:avLst/>
          </a:prstGeom>
        </p:spPr>
      </p:pic>
      <p:pic>
        <p:nvPicPr>
          <p:cNvPr id="7" name="Picture 6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E02230F9-E2FD-2052-6321-F9DF881E0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600"/>
            <a:ext cx="1162320" cy="154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2E0FC-AF9C-BBCD-4D6E-67F1E8C2A1AA}"/>
              </a:ext>
            </a:extLst>
          </p:cNvPr>
          <p:cNvSpPr txBox="1"/>
          <p:nvPr/>
        </p:nvSpPr>
        <p:spPr>
          <a:xfrm>
            <a:off x="1162320" y="5754754"/>
            <a:ext cx="5378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Dr. Tony Timlin</a:t>
            </a:r>
          </a:p>
          <a:p>
            <a:r>
              <a:rPr lang="en-GB" sz="1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SWAG Cancer Alliance, CVLP Regional Manager</a:t>
            </a:r>
          </a:p>
          <a:p>
            <a:r>
              <a:rPr lang="en-GB" sz="1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North Bristol NHS Trust, Research Programme Manager</a:t>
            </a:r>
          </a:p>
          <a:p>
            <a:r>
              <a:rPr lang="en-GB" sz="1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tony.timlin@nbt.nhs.uk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ADF63-F02A-5401-3EBE-4A01F062A144}"/>
              </a:ext>
            </a:extLst>
          </p:cNvPr>
          <p:cNvSpPr txBox="1"/>
          <p:nvPr/>
        </p:nvSpPr>
        <p:spPr>
          <a:xfrm>
            <a:off x="1104381" y="2580818"/>
            <a:ext cx="9983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Cancer Vaccine Launch Pad (CVLP)</a:t>
            </a:r>
          </a:p>
          <a:p>
            <a:pPr algn="ctr"/>
            <a:r>
              <a:rPr lang="en-GB" sz="32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Virtual Research Hub:</a:t>
            </a:r>
            <a:br>
              <a:rPr lang="en-GB" sz="32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</a:br>
            <a:r>
              <a:rPr lang="en-GB" sz="32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Advancing Equity and Excellence in Cancer Trials</a:t>
            </a:r>
          </a:p>
        </p:txBody>
      </p:sp>
    </p:spTree>
    <p:extLst>
      <p:ext uri="{BB962C8B-B14F-4D97-AF65-F5344CB8AC3E}">
        <p14:creationId xmlns:p14="http://schemas.microsoft.com/office/powerpoint/2010/main" val="28258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F1BE7630-6374-2D8F-61A9-78CFE5779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F9113F-DD55-B3D1-FB12-05830BE141F3}"/>
              </a:ext>
            </a:extLst>
          </p:cNvPr>
          <p:cNvSpPr txBox="1"/>
          <p:nvPr/>
        </p:nvSpPr>
        <p:spPr>
          <a:xfrm>
            <a:off x="839469" y="1354677"/>
            <a:ext cx="115487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The CVLP is a multicentre prospective observational cohort study for the collection of tumour samples and matched blood samples from patients with cancer.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Patients may be eligible to enter screening for one of the vaccine (or immunotherapy) trials.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CVLP is a recruitment-for-referral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Provides true equity of access for ALL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4B065-C3F2-81C3-F319-CEE5B0B29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FF09E00E-91BD-56AC-8B36-F04F1A70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3DE59-24D9-AC88-DD83-58789A7A9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091" y="0"/>
            <a:ext cx="10887901" cy="6857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F08E78-3FE0-914C-FC46-3D291CF09DE8}"/>
              </a:ext>
            </a:extLst>
          </p:cNvPr>
          <p:cNvSpPr txBox="1"/>
          <p:nvPr/>
        </p:nvSpPr>
        <p:spPr>
          <a:xfrm>
            <a:off x="1490948" y="1474055"/>
            <a:ext cx="48402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Hind" panose="02000000000000000000" pitchFamily="2" charset="0"/>
                <a:cs typeface="Hind" panose="02000000000000000000" pitchFamily="2" charset="0"/>
              </a:rPr>
              <a:t>South-West: Core Region</a:t>
            </a:r>
          </a:p>
          <a:p>
            <a:endParaRPr lang="en-GB" sz="1600" b="1" u="sng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1600" b="1" dirty="0">
                <a:latin typeface="Hind" panose="02000000000000000000" pitchFamily="2" charset="0"/>
                <a:cs typeface="Hind" panose="02000000000000000000" pitchFamily="2" charset="0"/>
              </a:rPr>
              <a:t>SWAG and SWC RRDN</a:t>
            </a:r>
          </a:p>
          <a:p>
            <a:endParaRPr lang="en-GB" sz="1400" b="1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Pop: 3,919,946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FCEE3-F979-5742-AA8B-2D7DB909488F}"/>
              </a:ext>
            </a:extLst>
          </p:cNvPr>
          <p:cNvSpPr txBox="1"/>
          <p:nvPr/>
        </p:nvSpPr>
        <p:spPr>
          <a:xfrm>
            <a:off x="9675988" y="1406777"/>
            <a:ext cx="1652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Gloucestershire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937,363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C95A7-3B9E-F3E6-654A-3AA8E0223131}"/>
              </a:ext>
            </a:extLst>
          </p:cNvPr>
          <p:cNvSpPr txBox="1"/>
          <p:nvPr/>
        </p:nvSpPr>
        <p:spPr>
          <a:xfrm>
            <a:off x="9866050" y="2059636"/>
            <a:ext cx="272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Bath,</a:t>
            </a:r>
            <a:b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</a:br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Swindon &amp; Wiltshire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940,000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D5FE7-8E9F-4644-3367-D4AECDD4251F}"/>
              </a:ext>
            </a:extLst>
          </p:cNvPr>
          <p:cNvSpPr txBox="1"/>
          <p:nvPr/>
        </p:nvSpPr>
        <p:spPr>
          <a:xfrm>
            <a:off x="8363002" y="5002066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Dorset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781,401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89F84-55AF-3804-067F-A8732E7FAE36}"/>
              </a:ext>
            </a:extLst>
          </p:cNvPr>
          <p:cNvSpPr txBox="1"/>
          <p:nvPr/>
        </p:nvSpPr>
        <p:spPr>
          <a:xfrm>
            <a:off x="5726727" y="2665346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Somerset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982,941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0AD4CC-4AA4-BC31-EBE0-13082B61EFA7}"/>
              </a:ext>
            </a:extLst>
          </p:cNvPr>
          <p:cNvSpPr txBox="1"/>
          <p:nvPr/>
        </p:nvSpPr>
        <p:spPr>
          <a:xfrm>
            <a:off x="6331171" y="1949380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BNSSG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750,000</a:t>
            </a:r>
          </a:p>
        </p:txBody>
      </p:sp>
    </p:spTree>
    <p:extLst>
      <p:ext uri="{BB962C8B-B14F-4D97-AF65-F5344CB8AC3E}">
        <p14:creationId xmlns:p14="http://schemas.microsoft.com/office/powerpoint/2010/main" val="172093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D23A9-9B48-B81C-FF36-F746AC8B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8F80A6E8-6B4C-61ED-2BD0-2345A50CF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35CB9-7893-A8FE-DBE4-9B6377A02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092" y="0"/>
            <a:ext cx="10887899" cy="6857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268D3-D48A-D9C4-7889-311D12F165F5}"/>
              </a:ext>
            </a:extLst>
          </p:cNvPr>
          <p:cNvSpPr txBox="1"/>
          <p:nvPr/>
        </p:nvSpPr>
        <p:spPr>
          <a:xfrm>
            <a:off x="9675988" y="1406777"/>
            <a:ext cx="1652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Gloucestershire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937,363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B2C06-4F23-875A-C0E2-4A08EBEFACC4}"/>
              </a:ext>
            </a:extLst>
          </p:cNvPr>
          <p:cNvSpPr txBox="1"/>
          <p:nvPr/>
        </p:nvSpPr>
        <p:spPr>
          <a:xfrm>
            <a:off x="9866050" y="2059636"/>
            <a:ext cx="272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Bath,</a:t>
            </a:r>
            <a:b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</a:br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Swindon &amp; Wiltshire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940,000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B5532-8317-19D7-A457-10673421E1EC}"/>
              </a:ext>
            </a:extLst>
          </p:cNvPr>
          <p:cNvSpPr txBox="1"/>
          <p:nvPr/>
        </p:nvSpPr>
        <p:spPr>
          <a:xfrm>
            <a:off x="8363002" y="5002066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Dorset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781,401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F0D25-5739-7668-D4A0-D3A6997B5B12}"/>
              </a:ext>
            </a:extLst>
          </p:cNvPr>
          <p:cNvSpPr txBox="1"/>
          <p:nvPr/>
        </p:nvSpPr>
        <p:spPr>
          <a:xfrm>
            <a:off x="5726727" y="2665346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Somerset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982,941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B124E-FC27-A042-7ED8-CCED0D878F44}"/>
              </a:ext>
            </a:extLst>
          </p:cNvPr>
          <p:cNvSpPr txBox="1"/>
          <p:nvPr/>
        </p:nvSpPr>
        <p:spPr>
          <a:xfrm>
            <a:off x="6331171" y="1949380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BNSSG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750,000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E7FA-FFFF-3B59-6CA3-EC4828F29228}"/>
              </a:ext>
            </a:extLst>
          </p:cNvPr>
          <p:cNvSpPr txBox="1"/>
          <p:nvPr/>
        </p:nvSpPr>
        <p:spPr>
          <a:xfrm>
            <a:off x="1490948" y="1474055"/>
            <a:ext cx="48402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Hind" panose="02000000000000000000" pitchFamily="2" charset="0"/>
                <a:cs typeface="Hind" panose="02000000000000000000" pitchFamily="2" charset="0"/>
              </a:rPr>
              <a:t>South-West: Extended Region</a:t>
            </a:r>
          </a:p>
          <a:p>
            <a:endParaRPr lang="en-GB" sz="1600" b="1" u="sng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1600" b="1" dirty="0">
                <a:latin typeface="Hind" panose="02000000000000000000" pitchFamily="2" charset="0"/>
                <a:cs typeface="Hind" panose="02000000000000000000" pitchFamily="2" charset="0"/>
              </a:rPr>
              <a:t>SWAG, SWC RRDN, SWP RRDN…</a:t>
            </a:r>
          </a:p>
          <a:p>
            <a:r>
              <a:rPr lang="en-GB" sz="1600" b="1" dirty="0">
                <a:latin typeface="Hind" panose="02000000000000000000" pitchFamily="2" charset="0"/>
                <a:cs typeface="Hind" panose="02000000000000000000" pitchFamily="2" charset="0"/>
              </a:rPr>
              <a:t>and Hampshire (home of CVLP)</a:t>
            </a:r>
          </a:p>
          <a:p>
            <a:endParaRPr lang="en-GB" sz="1400" b="1" dirty="0"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Pop: 7,633,799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8A4DD-CF10-6E24-07A5-CB0F06082867}"/>
              </a:ext>
            </a:extLst>
          </p:cNvPr>
          <p:cNvSpPr txBox="1"/>
          <p:nvPr/>
        </p:nvSpPr>
        <p:spPr>
          <a:xfrm>
            <a:off x="6095995" y="4963111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Devon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1,218,613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FF53E-E3A0-FF08-6933-C5E0F686BC2D}"/>
              </a:ext>
            </a:extLst>
          </p:cNvPr>
          <p:cNvSpPr txBox="1"/>
          <p:nvPr/>
        </p:nvSpPr>
        <p:spPr>
          <a:xfrm>
            <a:off x="1700640" y="4820711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Cornwall</a:t>
            </a:r>
          </a:p>
          <a:p>
            <a:pPr algn="r"/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574,281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253BA-0D1A-656A-E147-9D961E4AE159}"/>
              </a:ext>
            </a:extLst>
          </p:cNvPr>
          <p:cNvSpPr txBox="1"/>
          <p:nvPr/>
        </p:nvSpPr>
        <p:spPr>
          <a:xfrm>
            <a:off x="10887908" y="3886162"/>
            <a:ext cx="130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Hind" panose="02000000000000000000" pitchFamily="2" charset="0"/>
                <a:cs typeface="Hind" panose="02000000000000000000" pitchFamily="2" charset="0"/>
              </a:rPr>
              <a:t>Hampshire</a:t>
            </a:r>
          </a:p>
          <a:p>
            <a:r>
              <a:rPr lang="en-GB" sz="1200" b="1" dirty="0">
                <a:latin typeface="Hind" panose="02000000000000000000" pitchFamily="2" charset="0"/>
                <a:cs typeface="Hind" panose="02000000000000000000" pitchFamily="2" charset="0"/>
              </a:rPr>
              <a:t>Pop: 1,920,959</a:t>
            </a:r>
          </a:p>
        </p:txBody>
      </p:sp>
    </p:spTree>
    <p:extLst>
      <p:ext uri="{BB962C8B-B14F-4D97-AF65-F5344CB8AC3E}">
        <p14:creationId xmlns:p14="http://schemas.microsoft.com/office/powerpoint/2010/main" val="398822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B22A5-5E43-E3A3-B7B5-5A9D483F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9DB13E44-52B2-9720-A3CD-429EE679D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6F299A-4E33-622E-8116-DE8CB1D5124C}"/>
              </a:ext>
            </a:extLst>
          </p:cNvPr>
          <p:cNvSpPr txBox="1"/>
          <p:nvPr/>
        </p:nvSpPr>
        <p:spPr>
          <a:xfrm>
            <a:off x="839469" y="1354677"/>
            <a:ext cx="1029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Ambition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Regional aim to become a CVLP cancer vaccine delivery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CVLP target to be recruiting at ALL sites across the region…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 …and delivering EVERY cohort trial within region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A944B-3B63-3B8C-EB57-E0574631FAD7}"/>
              </a:ext>
            </a:extLst>
          </p:cNvPr>
          <p:cNvSpPr txBox="1"/>
          <p:nvPr/>
        </p:nvSpPr>
        <p:spPr>
          <a:xfrm>
            <a:off x="839469" y="3396415"/>
            <a:ext cx="10822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Mechanism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Regionalised </a:t>
            </a:r>
            <a:r>
              <a:rPr lang="en-GB" sz="2400" b="1" dirty="0" err="1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eConsent</a:t>
            </a: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 pathway across the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Regionalised </a:t>
            </a:r>
            <a:r>
              <a:rPr lang="en-GB" sz="2400" b="1" dirty="0" err="1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eReferral</a:t>
            </a: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 Tool data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Upskilling research workforce  (API Scheme)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Build capacity for future growth…</a:t>
            </a:r>
          </a:p>
        </p:txBody>
      </p:sp>
    </p:spTree>
    <p:extLst>
      <p:ext uri="{BB962C8B-B14F-4D97-AF65-F5344CB8AC3E}">
        <p14:creationId xmlns:p14="http://schemas.microsoft.com/office/powerpoint/2010/main" val="5270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8E611-15FA-CF7B-E6AA-E477113C2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s of different colors&#10;&#10;AI-generated content may be incorrect.">
            <a:extLst>
              <a:ext uri="{FF2B5EF4-FFF2-40B4-BE49-F238E27FC236}">
                <a16:creationId xmlns:a16="http://schemas.microsoft.com/office/drawing/2014/main" id="{05E28F30-56ED-22A5-41B0-4C011B1B3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29865"/>
            <a:ext cx="992498" cy="99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11C53-D3D2-080E-E9CE-86E33247F86E}"/>
              </a:ext>
            </a:extLst>
          </p:cNvPr>
          <p:cNvSpPr txBox="1"/>
          <p:nvPr/>
        </p:nvSpPr>
        <p:spPr>
          <a:xfrm>
            <a:off x="839469" y="1354677"/>
            <a:ext cx="102961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PIs and Associate PI Scheme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Regionally supported hub and spoke model</a:t>
            </a:r>
          </a:p>
          <a:p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Virtual Research Hub at the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Collaborative network of CVLP PIs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General CVLP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Site API for each cohort trial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Specific to cohort cancer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API support network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53BA2-3AC0-94E1-2736-7E495FDF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416" y="2924337"/>
            <a:ext cx="4654115" cy="34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5C03C-B155-D202-ED64-FB720C6F2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urple and white rectangle&#10;&#10;AI-generated content may be incorrect.">
            <a:extLst>
              <a:ext uri="{FF2B5EF4-FFF2-40B4-BE49-F238E27FC236}">
                <a16:creationId xmlns:a16="http://schemas.microsoft.com/office/drawing/2014/main" id="{B1AE02F0-9C94-7B41-03B7-A820100C4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/>
        </p:blipFill>
        <p:spPr>
          <a:xfrm>
            <a:off x="9319846" y="5488054"/>
            <a:ext cx="2872154" cy="1369946"/>
          </a:xfrm>
          <a:prstGeom prst="rect">
            <a:avLst/>
          </a:prstGeom>
        </p:spPr>
      </p:pic>
      <p:pic>
        <p:nvPicPr>
          <p:cNvPr id="2" name="Picture 1" descr="A close-up of a purple and white rectangle&#10;&#10;AI-generated content may be incorrect.">
            <a:extLst>
              <a:ext uri="{FF2B5EF4-FFF2-40B4-BE49-F238E27FC236}">
                <a16:creationId xmlns:a16="http://schemas.microsoft.com/office/drawing/2014/main" id="{81069C41-AE0B-57E4-F54B-7B6222BF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2"/>
          <a:stretch/>
        </p:blipFill>
        <p:spPr>
          <a:xfrm>
            <a:off x="0" y="0"/>
            <a:ext cx="3024553" cy="1369946"/>
          </a:xfrm>
          <a:prstGeom prst="rect">
            <a:avLst/>
          </a:prstGeom>
        </p:spPr>
      </p:pic>
      <p:pic>
        <p:nvPicPr>
          <p:cNvPr id="7" name="Picture 6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1AAEF888-5E12-761C-6A1D-EEF9D65DC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600"/>
            <a:ext cx="1162320" cy="154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B48761-7F87-EC46-1545-768DA063E7DD}"/>
              </a:ext>
            </a:extLst>
          </p:cNvPr>
          <p:cNvSpPr txBox="1"/>
          <p:nvPr/>
        </p:nvSpPr>
        <p:spPr>
          <a:xfrm>
            <a:off x="1162320" y="3144032"/>
            <a:ext cx="96476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Dr. Tony Timlin</a:t>
            </a:r>
          </a:p>
          <a:p>
            <a:endParaRPr lang="en-GB" sz="3600" b="1" dirty="0">
              <a:solidFill>
                <a:srgbClr val="5C338E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  <a:p>
            <a:r>
              <a:rPr lang="en-GB" sz="32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tony.timlin@nbt.nhs.uk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4471C-0E1B-2A93-0DEA-4F73AFD98F42}"/>
              </a:ext>
            </a:extLst>
          </p:cNvPr>
          <p:cNvSpPr txBox="1"/>
          <p:nvPr/>
        </p:nvSpPr>
        <p:spPr>
          <a:xfrm>
            <a:off x="1104381" y="1290640"/>
            <a:ext cx="9983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5C338E"/>
                </a:solidFill>
                <a:latin typeface="Hind" panose="02000000000000000000" pitchFamily="2" charset="0"/>
                <a:cs typeface="Hind" panose="02000000000000000000" pitchFamily="2" charset="0"/>
              </a:rPr>
              <a:t>Cancer Vaccine Launch Pad (CVLP)</a:t>
            </a:r>
          </a:p>
        </p:txBody>
      </p:sp>
    </p:spTree>
    <p:extLst>
      <p:ext uri="{BB962C8B-B14F-4D97-AF65-F5344CB8AC3E}">
        <p14:creationId xmlns:p14="http://schemas.microsoft.com/office/powerpoint/2010/main" val="388119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57a745c2831ca74bcbd310a7117c2cfc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39cba77ebfacbff92d2a4acd8e0ea4b7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49B36A-2A4F-4E4E-8DA0-F00BD7632780}"/>
</file>

<file path=customXml/itemProps2.xml><?xml version="1.0" encoding="utf-8"?>
<ds:datastoreItem xmlns:ds="http://schemas.openxmlformats.org/officeDocument/2006/customXml" ds:itemID="{7E226FE8-9B03-4EE3-A969-77C1B2DD948A}"/>
</file>

<file path=customXml/itemProps3.xml><?xml version="1.0" encoding="utf-8"?>
<ds:datastoreItem xmlns:ds="http://schemas.openxmlformats.org/officeDocument/2006/customXml" ds:itemID="{A07C800E-FFC1-485C-8B15-77DA5254B19F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469</Words>
  <Application>Microsoft Office PowerPoint</Application>
  <PresentationFormat>Widescreen</PresentationFormat>
  <Paragraphs>95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Hind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Timlin</dc:creator>
  <cp:lastModifiedBy>Helen Dunderdale</cp:lastModifiedBy>
  <cp:revision>2</cp:revision>
  <dcterms:created xsi:type="dcterms:W3CDTF">2026-01-15T13:47:10Z</dcterms:created>
  <dcterms:modified xsi:type="dcterms:W3CDTF">2026-01-29T11:55:04Z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