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91" r:id="rId6"/>
    <p:sldId id="287" r:id="rId7"/>
    <p:sldId id="285" r:id="rId8"/>
    <p:sldId id="288" r:id="rId9"/>
    <p:sldId id="289" r:id="rId10"/>
    <p:sldId id="293" r:id="rId11"/>
    <p:sldId id="290" r:id="rId12"/>
    <p:sldId id="29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Dunderdale" userId="18a57383-fa13-4764-88a8-9272bfc7f4aa" providerId="ADAL" clId="{41A70D97-1250-4EFB-9735-E8AB7B74CC03}"/>
    <pc:docChg chg="modShowInfo">
      <pc:chgData name="Helen Dunderdale" userId="18a57383-fa13-4764-88a8-9272bfc7f4aa" providerId="ADAL" clId="{41A70D97-1250-4EFB-9735-E8AB7B74CC03}" dt="2025-12-03T08:56:20.674" v="0" actId="2744"/>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p:cNvSpPr/>
          <p:nvPr/>
        </p:nvSpPr>
        <p:spPr>
          <a:xfrm>
            <a:off x="537645" y="1710994"/>
            <a:ext cx="11211960" cy="2193618"/>
          </a:xfrm>
          <a:custGeom>
            <a:avLst/>
            <a:gdLst/>
            <a:ahLst/>
            <a:cxnLst/>
            <a:rect l="l" t="t" r="r" b="b"/>
            <a:pathLst>
              <a:path w="13188915" h="2390315">
                <a:moveTo>
                  <a:pt x="0" y="0"/>
                </a:moveTo>
                <a:lnTo>
                  <a:pt x="13188916" y="0"/>
                </a:lnTo>
                <a:lnTo>
                  <a:pt x="13188916" y="2390315"/>
                </a:lnTo>
                <a:lnTo>
                  <a:pt x="0" y="2390315"/>
                </a:lnTo>
                <a:lnTo>
                  <a:pt x="0" y="0"/>
                </a:lnTo>
                <a:close/>
              </a:path>
            </a:pathLst>
          </a:custGeom>
          <a:blipFill>
            <a:blip r:embed="rId3"/>
            <a:stretch>
              <a:fillRect/>
            </a:stretch>
          </a:blipFill>
        </p:spPr>
        <p:txBody>
          <a:bodyPr/>
          <a:lstStyle/>
          <a:p>
            <a:endParaRPr lang="en-GB"/>
          </a:p>
        </p:txBody>
      </p:sp>
      <p:sp>
        <p:nvSpPr>
          <p:cNvPr id="5" name="TextBox 5"/>
          <p:cNvSpPr txBox="1"/>
          <p:nvPr/>
        </p:nvSpPr>
        <p:spPr>
          <a:xfrm>
            <a:off x="1244971" y="1714774"/>
            <a:ext cx="9406784" cy="218649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8790"/>
              </a:lnSpc>
            </a:pPr>
            <a:r>
              <a:rPr lang="en-US" sz="4000" err="1">
                <a:solidFill>
                  <a:srgbClr val="FFFFFF"/>
                </a:solidFill>
                <a:latin typeface="Frutiger"/>
                <a:sym typeface="Frutiger"/>
              </a:rPr>
              <a:t>Teledermatology</a:t>
            </a:r>
            <a:r>
              <a:rPr lang="en-US" sz="4000">
                <a:solidFill>
                  <a:srgbClr val="FFFFFF"/>
                </a:solidFill>
                <a:latin typeface="Frutiger"/>
                <a:sym typeface="Frutiger"/>
              </a:rPr>
              <a:t> </a:t>
            </a:r>
            <a:endParaRPr lang="en-US" sz="4000">
              <a:solidFill>
                <a:srgbClr val="FFFFFF"/>
              </a:solidFill>
              <a:latin typeface="Frutiger"/>
            </a:endParaRPr>
          </a:p>
          <a:p>
            <a:pPr algn="ctr">
              <a:lnSpc>
                <a:spcPts val="8790"/>
              </a:lnSpc>
            </a:pPr>
            <a:r>
              <a:rPr lang="en-US" sz="4000">
                <a:solidFill>
                  <a:srgbClr val="FFFFFF"/>
                </a:solidFill>
                <a:latin typeface="Frutiger"/>
              </a:rPr>
              <a:t>Skin Clinical Advisory Group update</a:t>
            </a:r>
            <a:endParaRPr lang="en-US" sz="6250">
              <a:solidFill>
                <a:srgbClr val="FFFFFF"/>
              </a:solidFill>
              <a:latin typeface="Frutiger"/>
            </a:endParaRPr>
          </a:p>
        </p:txBody>
      </p:sp>
      <p:sp>
        <p:nvSpPr>
          <p:cNvPr id="6" name="TextBox 6"/>
          <p:cNvSpPr txBox="1"/>
          <p:nvPr/>
        </p:nvSpPr>
        <p:spPr>
          <a:xfrm>
            <a:off x="4754972" y="3954736"/>
            <a:ext cx="2682057" cy="560322"/>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620"/>
              </a:lnSpc>
            </a:pPr>
            <a:r>
              <a:rPr lang="en-US" sz="3300">
                <a:solidFill>
                  <a:srgbClr val="FFFFFF"/>
                </a:solidFill>
                <a:latin typeface="Frutiger"/>
                <a:ea typeface="Frutiger"/>
                <a:cs typeface="Frutiger"/>
                <a:sym typeface="Frutiger"/>
              </a:rPr>
              <a:t>Sub-heading</a:t>
            </a:r>
          </a:p>
        </p:txBody>
      </p:sp>
      <p:sp>
        <p:nvSpPr>
          <p:cNvPr id="7" name="Freeform 7"/>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pic>
        <p:nvPicPr>
          <p:cNvPr id="10" name="Picture 9" descr="A blue rectangular object with black border&#10;&#10;AI-generated content may be incorrect.">
            <a:extLst>
              <a:ext uri="{FF2B5EF4-FFF2-40B4-BE49-F238E27FC236}">
                <a16:creationId xmlns:a16="http://schemas.microsoft.com/office/drawing/2014/main" id="{53B8B0F2-B6C0-DAB9-587F-BEEF5ADF67F0}"/>
              </a:ext>
            </a:extLst>
          </p:cNvPr>
          <p:cNvPicPr>
            <a:picLocks noChangeAspect="1"/>
          </p:cNvPicPr>
          <p:nvPr/>
        </p:nvPicPr>
        <p:blipFill>
          <a:blip r:embed="rId5"/>
          <a:stretch>
            <a:fillRect/>
          </a:stretch>
        </p:blipFill>
        <p:spPr>
          <a:xfrm>
            <a:off x="1847850" y="4405313"/>
            <a:ext cx="7934325" cy="1228725"/>
          </a:xfrm>
          <a:prstGeom prst="rect">
            <a:avLst/>
          </a:prstGeom>
        </p:spPr>
      </p:pic>
      <p:sp>
        <p:nvSpPr>
          <p:cNvPr id="11" name="TextBox 10">
            <a:extLst>
              <a:ext uri="{FF2B5EF4-FFF2-40B4-BE49-F238E27FC236}">
                <a16:creationId xmlns:a16="http://schemas.microsoft.com/office/drawing/2014/main" id="{E30F2989-9D49-E9D3-F61B-B5E05DC7DADB}"/>
              </a:ext>
            </a:extLst>
          </p:cNvPr>
          <p:cNvSpPr txBox="1"/>
          <p:nvPr/>
        </p:nvSpPr>
        <p:spPr>
          <a:xfrm>
            <a:off x="1847589" y="4517981"/>
            <a:ext cx="819580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800">
                <a:latin typeface="Frutiger"/>
              </a:rPr>
              <a:t> 3 December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86B7B-F9D2-9B42-EFCC-14196E95ADB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FF90B67-853E-2235-F82F-C5CA0D931774}"/>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695FB8CA-5569-B672-8442-6D7B5B67743E}"/>
              </a:ext>
            </a:extLst>
          </p:cNvPr>
          <p:cNvSpPr/>
          <p:nvPr/>
        </p:nvSpPr>
        <p:spPr>
          <a:xfrm>
            <a:off x="1136651" y="61345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2718D41B-B00D-B504-972A-2FA0C9552513}"/>
              </a:ext>
            </a:extLst>
          </p:cNvPr>
          <p:cNvSpPr txBox="1"/>
          <p:nvPr/>
        </p:nvSpPr>
        <p:spPr>
          <a:xfrm>
            <a:off x="1633515" y="85072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4874"/>
              </a:lnSpc>
            </a:pPr>
            <a:r>
              <a:rPr lang="en-US" sz="3450">
                <a:solidFill>
                  <a:srgbClr val="FFFFFF"/>
                </a:solidFill>
                <a:latin typeface="Frutiger"/>
                <a:sym typeface="Frutiger"/>
              </a:rPr>
              <a:t>At the last CAG</a:t>
            </a:r>
            <a:endParaRPr lang="en-US"/>
          </a:p>
        </p:txBody>
      </p:sp>
      <p:sp>
        <p:nvSpPr>
          <p:cNvPr id="5" name="Freeform 5">
            <a:extLst>
              <a:ext uri="{FF2B5EF4-FFF2-40B4-BE49-F238E27FC236}">
                <a16:creationId xmlns:a16="http://schemas.microsoft.com/office/drawing/2014/main" id="{89E14EB5-08F9-BAE0-75C8-1E4EA7DB681B}"/>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8505AAA4-F048-7D32-F58E-4A2AC2B3B51B}"/>
              </a:ext>
            </a:extLst>
          </p:cNvPr>
          <p:cNvSpPr txBox="1"/>
          <p:nvPr/>
        </p:nvSpPr>
        <p:spPr>
          <a:xfrm>
            <a:off x="781180" y="2007165"/>
            <a:ext cx="10937308" cy="43765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sz="2000" b="1">
                <a:solidFill>
                  <a:srgbClr val="242424"/>
                </a:solidFill>
                <a:latin typeface="Arial"/>
                <a:cs typeface="Arial"/>
              </a:rPr>
              <a:t>In June, the CAG reviewed the status of </a:t>
            </a:r>
            <a:r>
              <a:rPr lang="en-GB" sz="2000" b="1" err="1">
                <a:solidFill>
                  <a:srgbClr val="242424"/>
                </a:solidFill>
                <a:latin typeface="Arial"/>
                <a:cs typeface="Arial"/>
              </a:rPr>
              <a:t>telederm</a:t>
            </a:r>
            <a:r>
              <a:rPr lang="en-GB" sz="2000" b="1">
                <a:solidFill>
                  <a:srgbClr val="242424"/>
                </a:solidFill>
                <a:latin typeface="Arial"/>
                <a:cs typeface="Arial"/>
              </a:rPr>
              <a:t> across the SWAG footprint and were drawn to the following areas</a:t>
            </a:r>
          </a:p>
          <a:p>
            <a:pPr marL="285750" indent="-285750">
              <a:spcBef>
                <a:spcPct val="20000"/>
              </a:spcBef>
              <a:buFont typeface="Arial"/>
              <a:buChar char="•"/>
            </a:pPr>
            <a:r>
              <a:rPr lang="en-GB" sz="2000">
                <a:solidFill>
                  <a:srgbClr val="000000"/>
                </a:solidFill>
                <a:latin typeface="Arial"/>
                <a:cs typeface="Arial"/>
              </a:rPr>
              <a:t>BSW's rollout plans for RUH Bath and Salisbury using a phased solution along a community hub model but with different internal service structures</a:t>
            </a:r>
            <a:endParaRPr lang="en-US" sz="2000">
              <a:solidFill>
                <a:srgbClr val="000000"/>
              </a:solidFill>
              <a:latin typeface="Arial"/>
              <a:cs typeface="Arial"/>
            </a:endParaRPr>
          </a:p>
          <a:p>
            <a:pPr marL="285750" indent="-285750">
              <a:spcBef>
                <a:spcPct val="20000"/>
              </a:spcBef>
              <a:buFont typeface="Arial"/>
              <a:buChar char="•"/>
            </a:pPr>
            <a:r>
              <a:rPr lang="en-GB" sz="2000">
                <a:solidFill>
                  <a:srgbClr val="000000"/>
                </a:solidFill>
                <a:latin typeface="Arial"/>
                <a:cs typeface="Arial"/>
              </a:rPr>
              <a:t>Somerset's plans to extend </a:t>
            </a:r>
            <a:r>
              <a:rPr lang="en-GB" sz="2000" err="1">
                <a:solidFill>
                  <a:srgbClr val="000000"/>
                </a:solidFill>
                <a:latin typeface="Arial"/>
                <a:cs typeface="Arial"/>
              </a:rPr>
              <a:t>telederm</a:t>
            </a:r>
            <a:r>
              <a:rPr lang="en-GB" sz="2000">
                <a:solidFill>
                  <a:srgbClr val="000000"/>
                </a:solidFill>
                <a:latin typeface="Arial"/>
                <a:cs typeface="Arial"/>
              </a:rPr>
              <a:t> from routine dermatology pathways into cancer in a phased approach from autumn</a:t>
            </a:r>
          </a:p>
          <a:p>
            <a:pPr marL="285750" indent="-285750">
              <a:spcBef>
                <a:spcPct val="20000"/>
              </a:spcBef>
              <a:buFont typeface="Arial"/>
              <a:buChar char="•"/>
            </a:pPr>
            <a:r>
              <a:rPr lang="en-GB" sz="2000">
                <a:solidFill>
                  <a:srgbClr val="000000"/>
                </a:solidFill>
                <a:latin typeface="Arial"/>
                <a:cs typeface="Arial"/>
              </a:rPr>
              <a:t>Gloucestershire's acute hub approach and the continued role of their medical photography team supporting the process</a:t>
            </a:r>
          </a:p>
          <a:p>
            <a:pPr marL="285750" indent="-285750">
              <a:spcBef>
                <a:spcPct val="20000"/>
              </a:spcBef>
              <a:buFont typeface="Arial"/>
              <a:buChar char="•"/>
            </a:pPr>
            <a:r>
              <a:rPr lang="en-GB" sz="2000">
                <a:solidFill>
                  <a:srgbClr val="000000"/>
                </a:solidFill>
                <a:latin typeface="Arial"/>
                <a:cs typeface="Arial"/>
              </a:rPr>
              <a:t>BNSSG's pilot of the remaining 5 PCNs in the area in quarter 1</a:t>
            </a:r>
          </a:p>
          <a:p>
            <a:pPr marL="285750" indent="-285750">
              <a:spcBef>
                <a:spcPct val="20000"/>
              </a:spcBef>
              <a:buFont typeface="Arial"/>
              <a:buChar char="•"/>
            </a:pPr>
            <a:endParaRPr lang="en-GB" sz="2000">
              <a:solidFill>
                <a:srgbClr val="000000"/>
              </a:solidFill>
              <a:latin typeface="Arial"/>
              <a:cs typeface="Arial"/>
            </a:endParaRPr>
          </a:p>
          <a:p>
            <a:pPr marL="285750" indent="-285750">
              <a:spcBef>
                <a:spcPct val="20000"/>
              </a:spcBef>
              <a:buFont typeface="Arial"/>
              <a:buChar char="•"/>
            </a:pPr>
            <a:endParaRPr lang="en-GB" sz="3200">
              <a:solidFill>
                <a:srgbClr val="000000"/>
              </a:solidFill>
              <a:latin typeface="Arial"/>
              <a:cs typeface="Arial"/>
            </a:endParaRPr>
          </a:p>
          <a:p>
            <a:pPr marL="285750" indent="-285750">
              <a:buFont typeface="Calibri"/>
              <a:buChar char="-"/>
            </a:pPr>
            <a:endParaRPr lang="en-GB" sz="2000" b="1">
              <a:solidFill>
                <a:srgbClr val="242424"/>
              </a:solidFill>
              <a:latin typeface="Arial"/>
              <a:cs typeface="Arial"/>
            </a:endParaRPr>
          </a:p>
        </p:txBody>
      </p:sp>
    </p:spTree>
    <p:extLst>
      <p:ext uri="{BB962C8B-B14F-4D97-AF65-F5344CB8AC3E}">
        <p14:creationId xmlns:p14="http://schemas.microsoft.com/office/powerpoint/2010/main" val="259516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92C43-8940-DF86-8A28-D4F647D29D9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DF8A28F-5F00-7941-62AB-C6A5E1B3160D}"/>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CFFAF5A8-3433-2484-BA57-94D66263F964}"/>
              </a:ext>
            </a:extLst>
          </p:cNvPr>
          <p:cNvSpPr/>
          <p:nvPr/>
        </p:nvSpPr>
        <p:spPr>
          <a:xfrm>
            <a:off x="1317626" y="28960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ED5D173C-337B-8EFB-6829-E0E6084478B4}"/>
              </a:ext>
            </a:extLst>
          </p:cNvPr>
          <p:cNvSpPr txBox="1"/>
          <p:nvPr/>
        </p:nvSpPr>
        <p:spPr>
          <a:xfrm>
            <a:off x="1557315" y="67927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Picture across SWAG - BSW</a:t>
            </a:r>
            <a:endParaRPr lang="en-US"/>
          </a:p>
        </p:txBody>
      </p:sp>
      <p:sp>
        <p:nvSpPr>
          <p:cNvPr id="5" name="Freeform 5">
            <a:extLst>
              <a:ext uri="{FF2B5EF4-FFF2-40B4-BE49-F238E27FC236}">
                <a16:creationId xmlns:a16="http://schemas.microsoft.com/office/drawing/2014/main" id="{10982A40-B5D3-4F8F-5C80-390152CFFA42}"/>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D5DB9045-1A27-5BAD-953B-960E138A4D27}"/>
              </a:ext>
            </a:extLst>
          </p:cNvPr>
          <p:cNvSpPr txBox="1"/>
          <p:nvPr/>
        </p:nvSpPr>
        <p:spPr>
          <a:xfrm>
            <a:off x="628780" y="1549965"/>
            <a:ext cx="10937308"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sz="2000" b="1" dirty="0">
                <a:solidFill>
                  <a:srgbClr val="242424"/>
                </a:solidFill>
                <a:latin typeface="Arial"/>
                <a:cs typeface="Arial"/>
              </a:rPr>
              <a:t>The BSW Hospitals project to bring services together across Bath, Salisbury and </a:t>
            </a:r>
            <a:r>
              <a:rPr lang="en-GB" sz="2000" b="1">
                <a:solidFill>
                  <a:srgbClr val="242424"/>
                </a:solidFill>
                <a:latin typeface="Arial"/>
                <a:cs typeface="Arial"/>
              </a:rPr>
              <a:t>Swindon continues apace</a:t>
            </a:r>
            <a:endParaRPr lang="en-GB" sz="2000" b="1" dirty="0">
              <a:solidFill>
                <a:srgbClr val="242424"/>
              </a:solidFill>
              <a:latin typeface="Arial"/>
              <a:cs typeface="Arial"/>
            </a:endParaRPr>
          </a:p>
          <a:p>
            <a:pPr marL="285750" indent="-285750" algn="just">
              <a:buFont typeface="Calibri"/>
              <a:buChar char="-"/>
            </a:pPr>
            <a:r>
              <a:rPr lang="en-GB" sz="2000">
                <a:latin typeface="Arial"/>
                <a:cs typeface="Arial"/>
              </a:rPr>
              <a:t>GWH's acute hub model launched in May independent of SWAG influence.  This continues to be a success with nearly half of patients directly booked to a treatment clinic following remote review and around 30% discharged.</a:t>
            </a:r>
          </a:p>
          <a:p>
            <a:pPr marL="285750" indent="-285750" algn="just">
              <a:buFont typeface="Calibri"/>
              <a:buChar char="-"/>
            </a:pPr>
            <a:r>
              <a:rPr lang="en-GB" sz="2000">
                <a:latin typeface="Arial"/>
                <a:cs typeface="Arial"/>
              </a:rPr>
              <a:t>RUH commenced their full service on 4 August using </a:t>
            </a:r>
            <a:r>
              <a:rPr lang="en-GB" sz="2000" err="1">
                <a:latin typeface="Arial"/>
                <a:cs typeface="Arial"/>
              </a:rPr>
              <a:t>Cinapsis</a:t>
            </a:r>
            <a:r>
              <a:rPr lang="en-GB" sz="2000">
                <a:latin typeface="Arial"/>
                <a:cs typeface="Arial"/>
              </a:rPr>
              <a:t> as a review platform.  Since that time, whilst phase 1 has so far only captured 15% of all skin cancer referrals there, they have discharged nearly 40% of patients remotely and are due to commence 'straight to treatment' clinics thus avoiding the outpatient clinic step in suitable cases. Phase two is due to begin imminently picking up 5 further Bath-facing PCNs with the ambition to reach full population coverage by the New Year.</a:t>
            </a:r>
          </a:p>
          <a:p>
            <a:pPr marL="285750" indent="-285750" algn="just">
              <a:buFont typeface="Calibri"/>
              <a:buChar char="-"/>
            </a:pPr>
            <a:r>
              <a:rPr lang="en-GB" sz="2000">
                <a:latin typeface="Arial"/>
                <a:cs typeface="Arial"/>
              </a:rPr>
              <a:t>Salisbury had a number of internal challenges but an RPA solution using PACS as the imaging review platform has gone live following a 'soft launch' phase in October.  Currently one PCN Sarum Trinity – the largest referrer is using the service. Despite geographical challenges due to the rurality of catchment further PCNs are looking to join in the New Year.</a:t>
            </a:r>
            <a:endParaRPr lang="en-US" sz="1400">
              <a:latin typeface="Arial"/>
              <a:cs typeface="Segoe UI"/>
            </a:endParaRPr>
          </a:p>
        </p:txBody>
      </p:sp>
    </p:spTree>
    <p:extLst>
      <p:ext uri="{BB962C8B-B14F-4D97-AF65-F5344CB8AC3E}">
        <p14:creationId xmlns:p14="http://schemas.microsoft.com/office/powerpoint/2010/main" val="2280269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95EBB-93C8-43F3-5522-02C2C56179B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14F0F05-187C-F94C-E05C-0B9231806D3D}"/>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4" name="TextBox 4">
            <a:extLst>
              <a:ext uri="{FF2B5EF4-FFF2-40B4-BE49-F238E27FC236}">
                <a16:creationId xmlns:a16="http://schemas.microsoft.com/office/drawing/2014/main" id="{7E3DE2BA-6274-47E7-D97C-83FBD2AFF65A}"/>
              </a:ext>
            </a:extLst>
          </p:cNvPr>
          <p:cNvSpPr txBox="1"/>
          <p:nvPr/>
        </p:nvSpPr>
        <p:spPr>
          <a:xfrm>
            <a:off x="1247296" y="683713"/>
            <a:ext cx="6193387" cy="771621"/>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r>
              <a:rPr lang="en-US" sz="1600" b="1">
                <a:solidFill>
                  <a:schemeClr val="bg1"/>
                </a:solidFill>
                <a:latin typeface="Frutiger"/>
                <a:ea typeface="+mn-lt"/>
                <a:cs typeface="Arial"/>
                <a:sym typeface="Frutiger"/>
              </a:rPr>
              <a:t>Actions</a:t>
            </a:r>
            <a:r>
              <a:rPr lang="en-US" sz="1600" b="1">
                <a:solidFill>
                  <a:schemeClr val="bg1"/>
                </a:solidFill>
                <a:latin typeface="Frutiger"/>
                <a:cs typeface="Arial"/>
                <a:sym typeface="Frutiger"/>
              </a:rPr>
              <a:t> and updates since previous group</a:t>
            </a:r>
            <a:endParaRPr lang="en-US" sz="1600">
              <a:solidFill>
                <a:schemeClr val="bg1"/>
              </a:solidFill>
              <a:latin typeface="Frutiger"/>
              <a:cs typeface="Arial"/>
            </a:endParaRPr>
          </a:p>
          <a:p>
            <a:pPr algn="ctr">
              <a:lnSpc>
                <a:spcPts val="4874"/>
              </a:lnSpc>
            </a:pPr>
            <a:endParaRPr lang="en-US" sz="1600">
              <a:solidFill>
                <a:srgbClr val="FFFFFF"/>
              </a:solidFill>
              <a:latin typeface="Frutiger"/>
            </a:endParaRPr>
          </a:p>
        </p:txBody>
      </p:sp>
      <p:sp>
        <p:nvSpPr>
          <p:cNvPr id="5" name="Freeform 5">
            <a:extLst>
              <a:ext uri="{FF2B5EF4-FFF2-40B4-BE49-F238E27FC236}">
                <a16:creationId xmlns:a16="http://schemas.microsoft.com/office/drawing/2014/main" id="{EFA37DB4-A2ED-72BF-2A8E-E6CBE40511B8}"/>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3"/>
            <a:stretch>
              <a:fillRect/>
            </a:stretch>
          </a:blipFill>
        </p:spPr>
        <p:txBody>
          <a:bodyPr/>
          <a:lstStyle/>
          <a:p>
            <a:endParaRPr lang="en-GB"/>
          </a:p>
        </p:txBody>
      </p:sp>
      <p:sp>
        <p:nvSpPr>
          <p:cNvPr id="8" name="Freeform 3" descr="An orange rectangular object&#10;&#10;AI-generated content may be incorrect.">
            <a:extLst>
              <a:ext uri="{FF2B5EF4-FFF2-40B4-BE49-F238E27FC236}">
                <a16:creationId xmlns:a16="http://schemas.microsoft.com/office/drawing/2014/main" id="{2BFC9B5A-A492-D39E-A830-91B849CFE94B}"/>
              </a:ext>
            </a:extLst>
          </p:cNvPr>
          <p:cNvSpPr/>
          <p:nvPr/>
        </p:nvSpPr>
        <p:spPr>
          <a:xfrm>
            <a:off x="951962" y="369123"/>
            <a:ext cx="8183074"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4"/>
            <a:stretch>
              <a:fillRect/>
            </a:stretch>
          </a:blipFill>
        </p:spPr>
        <p:txBody>
          <a:bodyPr/>
          <a:lstStyle/>
          <a:p>
            <a:endParaRPr lang="en-GB"/>
          </a:p>
        </p:txBody>
      </p:sp>
      <p:sp>
        <p:nvSpPr>
          <p:cNvPr id="10" name="TextBox 4">
            <a:extLst>
              <a:ext uri="{FF2B5EF4-FFF2-40B4-BE49-F238E27FC236}">
                <a16:creationId xmlns:a16="http://schemas.microsoft.com/office/drawing/2014/main" id="{6A5A5689-677B-6CBD-2406-67177698A0D3}"/>
              </a:ext>
            </a:extLst>
          </p:cNvPr>
          <p:cNvSpPr txBox="1"/>
          <p:nvPr/>
        </p:nvSpPr>
        <p:spPr>
          <a:xfrm>
            <a:off x="684592" y="691813"/>
            <a:ext cx="8437634" cy="570734"/>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2800">
                <a:solidFill>
                  <a:srgbClr val="FFFFFF"/>
                </a:solidFill>
                <a:latin typeface="Aptos"/>
                <a:sym typeface="Frutiger"/>
              </a:rPr>
              <a:t>In BSW the last 6 months</a:t>
            </a:r>
            <a:endParaRPr lang="en-US" sz="2800">
              <a:latin typeface="Aptos"/>
            </a:endParaRPr>
          </a:p>
        </p:txBody>
      </p:sp>
      <p:sp>
        <p:nvSpPr>
          <p:cNvPr id="7" name="Arrow: Right 6">
            <a:extLst>
              <a:ext uri="{FF2B5EF4-FFF2-40B4-BE49-F238E27FC236}">
                <a16:creationId xmlns:a16="http://schemas.microsoft.com/office/drawing/2014/main" id="{1D20C97C-F456-191B-C29F-7EC1113855FB}"/>
              </a:ext>
            </a:extLst>
          </p:cNvPr>
          <p:cNvSpPr/>
          <p:nvPr/>
        </p:nvSpPr>
        <p:spPr>
          <a:xfrm>
            <a:off x="171061" y="1262669"/>
            <a:ext cx="2524182" cy="147893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August 2025 full service launch at RUH</a:t>
            </a:r>
            <a:endParaRPr lang="en-US"/>
          </a:p>
        </p:txBody>
      </p:sp>
      <p:sp>
        <p:nvSpPr>
          <p:cNvPr id="9" name="Arrow: Right 8">
            <a:extLst>
              <a:ext uri="{FF2B5EF4-FFF2-40B4-BE49-F238E27FC236}">
                <a16:creationId xmlns:a16="http://schemas.microsoft.com/office/drawing/2014/main" id="{08B9E69A-C3C7-4F7F-14D7-46920C6417E0}"/>
              </a:ext>
            </a:extLst>
          </p:cNvPr>
          <p:cNvSpPr/>
          <p:nvPr/>
        </p:nvSpPr>
        <p:spPr>
          <a:xfrm>
            <a:off x="2178384" y="1999214"/>
            <a:ext cx="2922294" cy="158879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Sept 2025 - Expressions of Interest circulated to 4 further PCNs </a:t>
            </a:r>
            <a:endParaRPr lang="en-US"/>
          </a:p>
        </p:txBody>
      </p:sp>
      <p:sp>
        <p:nvSpPr>
          <p:cNvPr id="13" name="Arrow: Right 12">
            <a:extLst>
              <a:ext uri="{FF2B5EF4-FFF2-40B4-BE49-F238E27FC236}">
                <a16:creationId xmlns:a16="http://schemas.microsoft.com/office/drawing/2014/main" id="{F487BEE6-3C11-1955-ECAF-5EDDB8FE02FE}"/>
              </a:ext>
            </a:extLst>
          </p:cNvPr>
          <p:cNvSpPr/>
          <p:nvPr/>
        </p:nvSpPr>
        <p:spPr>
          <a:xfrm>
            <a:off x="3641205" y="2849382"/>
            <a:ext cx="2524181" cy="162689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Sarum Trinity PCN agreed </a:t>
            </a:r>
          </a:p>
        </p:txBody>
      </p:sp>
      <p:sp>
        <p:nvSpPr>
          <p:cNvPr id="15" name="Arrow: Right 14">
            <a:extLst>
              <a:ext uri="{FF2B5EF4-FFF2-40B4-BE49-F238E27FC236}">
                <a16:creationId xmlns:a16="http://schemas.microsoft.com/office/drawing/2014/main" id="{AD842F8E-A9FA-53AC-4F72-2C6BDF49623A}"/>
              </a:ext>
            </a:extLst>
          </p:cNvPr>
          <p:cNvSpPr/>
          <p:nvPr/>
        </p:nvSpPr>
        <p:spPr>
          <a:xfrm>
            <a:off x="5473502" y="3428962"/>
            <a:ext cx="2695631" cy="161724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Nov 2025 - Cameras purchased and training delivered South of Bath</a:t>
            </a:r>
            <a:endParaRPr lang="en-US" sz="1600"/>
          </a:p>
        </p:txBody>
      </p:sp>
      <p:sp>
        <p:nvSpPr>
          <p:cNvPr id="14" name="Arrow: Right 13">
            <a:extLst>
              <a:ext uri="{FF2B5EF4-FFF2-40B4-BE49-F238E27FC236}">
                <a16:creationId xmlns:a16="http://schemas.microsoft.com/office/drawing/2014/main" id="{51907C1D-1EC2-724D-8008-5750FEDD5298}"/>
              </a:ext>
            </a:extLst>
          </p:cNvPr>
          <p:cNvSpPr/>
          <p:nvPr/>
        </p:nvSpPr>
        <p:spPr>
          <a:xfrm>
            <a:off x="7436134" y="4239791"/>
            <a:ext cx="2524181" cy="162689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End Nov 2025 full 'go live' function at Salisbury</a:t>
            </a:r>
            <a:endParaRPr lang="en-US"/>
          </a:p>
        </p:txBody>
      </p:sp>
      <p:sp>
        <p:nvSpPr>
          <p:cNvPr id="3" name="Arrow: Right 2">
            <a:extLst>
              <a:ext uri="{FF2B5EF4-FFF2-40B4-BE49-F238E27FC236}">
                <a16:creationId xmlns:a16="http://schemas.microsoft.com/office/drawing/2014/main" id="{C1164D53-38E4-E6E2-C52D-85DA56CCFA40}"/>
              </a:ext>
            </a:extLst>
          </p:cNvPr>
          <p:cNvSpPr/>
          <p:nvPr/>
        </p:nvSpPr>
        <p:spPr>
          <a:xfrm>
            <a:off x="9307375" y="5050018"/>
            <a:ext cx="2524181" cy="162689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cs typeface="Calibri"/>
              </a:rPr>
              <a:t>Phase 2 hubs for rest of RUH and Salisbury into New Year</a:t>
            </a:r>
          </a:p>
        </p:txBody>
      </p:sp>
    </p:spTree>
    <p:extLst>
      <p:ext uri="{BB962C8B-B14F-4D97-AF65-F5344CB8AC3E}">
        <p14:creationId xmlns:p14="http://schemas.microsoft.com/office/powerpoint/2010/main" val="3636460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9FCB8-3948-123F-ACFA-DCEAD8FABCB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AE64A94-5347-9858-5CA1-303B555FD981}"/>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557481F5-1D4D-FAD8-DA2B-D309ACFAFE81}"/>
              </a:ext>
            </a:extLst>
          </p:cNvPr>
          <p:cNvSpPr/>
          <p:nvPr/>
        </p:nvSpPr>
        <p:spPr>
          <a:xfrm>
            <a:off x="1136651" y="680125"/>
            <a:ext cx="6995118" cy="1038766"/>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E6053005-7645-ECA9-49BF-C3C3D2C78D96}"/>
              </a:ext>
            </a:extLst>
          </p:cNvPr>
          <p:cNvSpPr txBox="1"/>
          <p:nvPr/>
        </p:nvSpPr>
        <p:spPr>
          <a:xfrm>
            <a:off x="1633515" y="850726"/>
            <a:ext cx="662527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Picture across SWAG - Somerset</a:t>
            </a:r>
            <a:endParaRPr lang="en-US"/>
          </a:p>
        </p:txBody>
      </p:sp>
      <p:sp>
        <p:nvSpPr>
          <p:cNvPr id="5" name="Freeform 5">
            <a:extLst>
              <a:ext uri="{FF2B5EF4-FFF2-40B4-BE49-F238E27FC236}">
                <a16:creationId xmlns:a16="http://schemas.microsoft.com/office/drawing/2014/main" id="{54B5F8ED-3589-12BC-2DB8-E119702E80BE}"/>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BA589447-FC8E-2725-9B7B-4FD8FCC94F2F}"/>
              </a:ext>
            </a:extLst>
          </p:cNvPr>
          <p:cNvSpPr txBox="1"/>
          <p:nvPr/>
        </p:nvSpPr>
        <p:spPr>
          <a:xfrm>
            <a:off x="781180" y="2007165"/>
            <a:ext cx="10937308" cy="37035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Calibri"/>
              <a:buChar char="-"/>
            </a:pPr>
            <a:r>
              <a:rPr lang="en-GB" sz="2000" b="1">
                <a:solidFill>
                  <a:srgbClr val="242424"/>
                </a:solidFill>
                <a:latin typeface="Arial"/>
                <a:cs typeface="Arial"/>
              </a:rPr>
              <a:t>Somerset ICB covering Somerset FT (Yeovil and Musgrove Park sites)</a:t>
            </a:r>
            <a:endParaRPr lang="en-US" sz="2000">
              <a:latin typeface="Arial"/>
              <a:cs typeface="Arial"/>
            </a:endParaRPr>
          </a:p>
          <a:p>
            <a:pPr marL="285750" indent="-285750" algn="just">
              <a:buFont typeface="Calibri"/>
              <a:buChar char="-"/>
            </a:pPr>
            <a:r>
              <a:rPr lang="en-GB" sz="2000">
                <a:latin typeface="Arial"/>
                <a:cs typeface="Arial"/>
              </a:rPr>
              <a:t>Tel</a:t>
            </a:r>
            <a:r>
              <a:rPr lang="en-US" sz="2000" err="1">
                <a:latin typeface="Arial"/>
                <a:cs typeface="Arial"/>
              </a:rPr>
              <a:t>ederm</a:t>
            </a:r>
            <a:r>
              <a:rPr lang="en-US" sz="2000">
                <a:latin typeface="Arial"/>
                <a:ea typeface="+mn-lt"/>
                <a:cs typeface="+mn-lt"/>
              </a:rPr>
              <a:t> has been in place in urgent and routine dermatology and used in Advice &amp; Guidance</a:t>
            </a:r>
            <a:endParaRPr lang="en-GB" sz="2000">
              <a:latin typeface="Arial"/>
              <a:ea typeface="+mn-lt"/>
              <a:cs typeface="Arial"/>
            </a:endParaRPr>
          </a:p>
          <a:p>
            <a:pPr marL="285750" indent="-285750" algn="just">
              <a:buFont typeface="Calibri"/>
              <a:buChar char="-"/>
            </a:pPr>
            <a:r>
              <a:rPr lang="en-GB" sz="2000">
                <a:latin typeface="Arial"/>
                <a:ea typeface="+mn-lt"/>
                <a:cs typeface="Arial"/>
              </a:rPr>
              <a:t>A new</a:t>
            </a:r>
            <a:r>
              <a:rPr lang="en-US" sz="2000">
                <a:latin typeface="Arial"/>
                <a:ea typeface="+mn-lt"/>
                <a:cs typeface="+mn-lt"/>
              </a:rPr>
              <a:t> urgent suspected cancer (USC) </a:t>
            </a:r>
            <a:r>
              <a:rPr lang="en-US" sz="2000" err="1">
                <a:latin typeface="Arial"/>
                <a:ea typeface="+mn-lt"/>
                <a:cs typeface="+mn-lt"/>
              </a:rPr>
              <a:t>telederm</a:t>
            </a:r>
            <a:r>
              <a:rPr lang="en-US" sz="2000">
                <a:latin typeface="Arial"/>
                <a:ea typeface="+mn-lt"/>
                <a:cs typeface="+mn-lt"/>
              </a:rPr>
              <a:t> pathway is being phased in using Community Investigation Hubs</a:t>
            </a:r>
            <a:endParaRPr lang="en-US" sz="2000">
              <a:latin typeface="Arial"/>
              <a:cs typeface="Arial"/>
            </a:endParaRPr>
          </a:p>
          <a:p>
            <a:pPr marL="285750" indent="-285750" algn="just">
              <a:buFont typeface="Calibri"/>
              <a:buChar char="-"/>
            </a:pPr>
            <a:r>
              <a:rPr lang="en-US" sz="2000">
                <a:latin typeface="Arial"/>
                <a:ea typeface="+mn-lt"/>
                <a:cs typeface="+mn-lt"/>
              </a:rPr>
              <a:t>Phase one launched in November across 4 PCNs with 3 further rollout phases during the year to cover all PCNs in the county.</a:t>
            </a:r>
            <a:endParaRPr lang="en-US" sz="2000">
              <a:latin typeface="Arial"/>
              <a:cs typeface="Arial"/>
            </a:endParaRPr>
          </a:p>
          <a:p>
            <a:pPr marL="285750" indent="-285750" algn="just">
              <a:buFont typeface="Calibri"/>
              <a:buChar char="-"/>
            </a:pPr>
            <a:r>
              <a:rPr lang="en-US" sz="2000">
                <a:latin typeface="Arial"/>
                <a:ea typeface="+mn-lt"/>
                <a:cs typeface="+mn-lt"/>
              </a:rPr>
              <a:t>Training and support continues from the Medical Illustration team at Bristol with delivery by primary care staff using </a:t>
            </a:r>
            <a:r>
              <a:rPr lang="en-US" sz="2000" err="1">
                <a:latin typeface="Arial"/>
                <a:ea typeface="+mn-lt"/>
                <a:cs typeface="+mn-lt"/>
              </a:rPr>
              <a:t>dermatoscopes</a:t>
            </a:r>
            <a:r>
              <a:rPr lang="en-US" sz="2000">
                <a:latin typeface="Arial"/>
                <a:ea typeface="+mn-lt"/>
                <a:cs typeface="+mn-lt"/>
              </a:rPr>
              <a:t> paired with iPhones.</a:t>
            </a:r>
            <a:endParaRPr lang="en-US" sz="2000">
              <a:latin typeface="Arial"/>
              <a:cs typeface="Arial"/>
            </a:endParaRPr>
          </a:p>
          <a:p>
            <a:pPr algn="just">
              <a:buFont typeface="Calibri"/>
              <a:buChar char="-"/>
            </a:pPr>
            <a:endParaRPr lang="en-US"/>
          </a:p>
          <a:p>
            <a:pPr marL="342900" indent="-342900" algn="just">
              <a:lnSpc>
                <a:spcPts val="2175"/>
              </a:lnSpc>
              <a:buFont typeface="Calibri"/>
              <a:buChar char="-"/>
            </a:pPr>
            <a:endParaRPr lang="en-US" sz="2000">
              <a:latin typeface="Arial"/>
              <a:cs typeface="Segoe UI"/>
            </a:endParaRPr>
          </a:p>
          <a:p>
            <a:pPr algn="just">
              <a:lnSpc>
                <a:spcPts val="2175"/>
              </a:lnSpc>
            </a:pPr>
            <a:endParaRPr lang="en-US" sz="2000">
              <a:latin typeface="Arial"/>
              <a:cs typeface="Segoe UI"/>
            </a:endParaRPr>
          </a:p>
        </p:txBody>
      </p:sp>
    </p:spTree>
    <p:extLst>
      <p:ext uri="{BB962C8B-B14F-4D97-AF65-F5344CB8AC3E}">
        <p14:creationId xmlns:p14="http://schemas.microsoft.com/office/powerpoint/2010/main" val="377448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DD7D2-EBFE-E32C-89DE-B0802B5DE56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D17448E-9BA5-C84D-8A0D-C09ED541DDA3}"/>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D4DE7966-15B7-7145-DD89-5960766C92E3}"/>
              </a:ext>
            </a:extLst>
          </p:cNvPr>
          <p:cNvSpPr/>
          <p:nvPr/>
        </p:nvSpPr>
        <p:spPr>
          <a:xfrm>
            <a:off x="1136651" y="680125"/>
            <a:ext cx="8080968" cy="1038766"/>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FF2991F1-2EB6-06BB-B920-B5A4692F3D85}"/>
              </a:ext>
            </a:extLst>
          </p:cNvPr>
          <p:cNvSpPr txBox="1"/>
          <p:nvPr/>
        </p:nvSpPr>
        <p:spPr>
          <a:xfrm>
            <a:off x="995340" y="1022176"/>
            <a:ext cx="822547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dirty="0">
                <a:solidFill>
                  <a:srgbClr val="FFFFFF"/>
                </a:solidFill>
                <a:latin typeface="Frutiger"/>
                <a:sym typeface="Frutiger"/>
              </a:rPr>
              <a:t>Picture across SWAG – Gloucestershire 1/2</a:t>
            </a:r>
            <a:endParaRPr lang="en-US" dirty="0"/>
          </a:p>
        </p:txBody>
      </p:sp>
      <p:sp>
        <p:nvSpPr>
          <p:cNvPr id="5" name="Freeform 5">
            <a:extLst>
              <a:ext uri="{FF2B5EF4-FFF2-40B4-BE49-F238E27FC236}">
                <a16:creationId xmlns:a16="http://schemas.microsoft.com/office/drawing/2014/main" id="{0F29F065-7758-24C0-CD12-EF90D7D1ADB5}"/>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3568926F-8D9C-74FD-7326-DD3BD184895B}"/>
              </a:ext>
            </a:extLst>
          </p:cNvPr>
          <p:cNvSpPr txBox="1"/>
          <p:nvPr/>
        </p:nvSpPr>
        <p:spPr>
          <a:xfrm>
            <a:off x="238255" y="2007165"/>
            <a:ext cx="11823133" cy="48306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Calibri"/>
              <a:buChar char="-"/>
            </a:pPr>
            <a:r>
              <a:rPr lang="en-GB" sz="2000" b="1" dirty="0">
                <a:solidFill>
                  <a:srgbClr val="242424"/>
                </a:solidFill>
                <a:latin typeface="Arial"/>
                <a:cs typeface="Arial"/>
              </a:rPr>
              <a:t>Gloucestershire ICB covering Gloucestershire FT (Cheltenham and Gloucester sites)</a:t>
            </a:r>
            <a:endParaRPr lang="en-US" dirty="0"/>
          </a:p>
          <a:p>
            <a:pPr marL="285750" indent="-285750" algn="just">
              <a:buFont typeface="Calibri"/>
              <a:buChar char="-"/>
            </a:pPr>
            <a:r>
              <a:rPr lang="en-GB" sz="1600" dirty="0">
                <a:latin typeface="Arial"/>
                <a:cs typeface="Arial"/>
              </a:rPr>
              <a:t> </a:t>
            </a:r>
            <a:r>
              <a:rPr lang="en-US" sz="2000" dirty="0" err="1">
                <a:latin typeface="Arial"/>
                <a:cs typeface="Segoe UI"/>
              </a:rPr>
              <a:t>Telederm</a:t>
            </a:r>
            <a:r>
              <a:rPr lang="en-US" sz="2000" dirty="0">
                <a:latin typeface="Arial"/>
                <a:cs typeface="Segoe UI"/>
              </a:rPr>
              <a:t> pathways established last year with a mixed model of images captured by GPs complemented by an acute-based hub led by a pathway navigator and medical photographer</a:t>
            </a:r>
          </a:p>
          <a:p>
            <a:pPr marL="285750" indent="-285750" algn="just">
              <a:buFont typeface="Calibri"/>
              <a:buChar char="-"/>
            </a:pPr>
            <a:r>
              <a:rPr lang="en-US" sz="2000" dirty="0">
                <a:latin typeface="Arial"/>
                <a:cs typeface="Segoe UI"/>
              </a:rPr>
              <a:t>74% of referrals come with images with the rest picked up by the acute hub.  Where images are of insufficient quality the acute hub will image the patients.  Acute imaging hubs are flexible and consistently staffed</a:t>
            </a:r>
            <a:endParaRPr lang="en-US" dirty="0"/>
          </a:p>
          <a:p>
            <a:pPr marL="285750" indent="-285750" algn="just">
              <a:buFont typeface="Calibri"/>
              <a:buChar char="-"/>
            </a:pPr>
            <a:r>
              <a:rPr lang="en-US" sz="2000" dirty="0">
                <a:latin typeface="Arial"/>
                <a:cs typeface="Segoe UI"/>
              </a:rPr>
              <a:t>Less exclusion criteria than other PCNs widening access to quality imaging </a:t>
            </a:r>
            <a:r>
              <a:rPr lang="en-US" sz="2000" err="1">
                <a:latin typeface="Arial"/>
                <a:cs typeface="Segoe UI"/>
              </a:rPr>
              <a:t>e.g</a:t>
            </a:r>
            <a:r>
              <a:rPr lang="en-US" sz="2000" dirty="0">
                <a:latin typeface="Arial"/>
                <a:cs typeface="Segoe UI"/>
              </a:rPr>
              <a:t> training in consent and capacity, genital lesions using a specialist dermatologist and expertise amongst the MI team to image additional suspect lesions where judgement allows, seeing pts with high risk cancer history</a:t>
            </a:r>
          </a:p>
          <a:p>
            <a:pPr marL="342900" indent="-342900">
              <a:lnSpc>
                <a:spcPts val="2175"/>
              </a:lnSpc>
              <a:buFont typeface="Calibri"/>
              <a:buChar char="-"/>
            </a:pPr>
            <a:r>
              <a:rPr lang="en-US" sz="2000" dirty="0">
                <a:latin typeface="Arial"/>
                <a:cs typeface="Segoe UI"/>
              </a:rPr>
              <a:t>100% of skin cancer referrals reported to be going through </a:t>
            </a:r>
            <a:r>
              <a:rPr lang="en-US" sz="2000" err="1">
                <a:latin typeface="Arial"/>
                <a:cs typeface="Segoe UI"/>
              </a:rPr>
              <a:t>telederm</a:t>
            </a:r>
            <a:r>
              <a:rPr lang="en-US" sz="2000" dirty="0">
                <a:latin typeface="Arial"/>
                <a:cs typeface="Segoe UI"/>
              </a:rPr>
              <a:t> virtual clinical assessment using this </a:t>
            </a:r>
            <a:r>
              <a:rPr lang="en-US" sz="2000">
                <a:latin typeface="Arial"/>
                <a:cs typeface="Segoe UI"/>
              </a:rPr>
              <a:t>model</a:t>
            </a:r>
          </a:p>
          <a:p>
            <a:pPr marL="342900" indent="-342900">
              <a:lnSpc>
                <a:spcPts val="2175"/>
              </a:lnSpc>
              <a:buFont typeface="Calibri"/>
              <a:buChar char="-"/>
            </a:pPr>
            <a:r>
              <a:rPr lang="en-US" sz="2000" dirty="0">
                <a:latin typeface="Arial"/>
                <a:cs typeface="Segoe UI"/>
              </a:rPr>
              <a:t>ICB were unable to agree to a long-term business case and a community-led hub model is now being developed with medical photography offering training support rather than direct imaging</a:t>
            </a:r>
          </a:p>
          <a:p>
            <a:pPr marL="342900" indent="-342900">
              <a:lnSpc>
                <a:spcPts val="2175"/>
              </a:lnSpc>
              <a:buFont typeface="Calibri"/>
              <a:buChar char="-"/>
            </a:pPr>
            <a:r>
              <a:rPr lang="en-US" sz="2000" dirty="0">
                <a:latin typeface="Arial"/>
                <a:cs typeface="Segoe UI"/>
              </a:rPr>
              <a:t>Remote assessment clinics are continuing and now with the benefit of dedicated job planning for sessions leading to greater efficiency and throughput</a:t>
            </a:r>
          </a:p>
          <a:p>
            <a:pPr algn="just">
              <a:lnSpc>
                <a:spcPts val="2175"/>
              </a:lnSpc>
            </a:pPr>
            <a:endParaRPr lang="en-US"/>
          </a:p>
        </p:txBody>
      </p:sp>
    </p:spTree>
    <p:extLst>
      <p:ext uri="{BB962C8B-B14F-4D97-AF65-F5344CB8AC3E}">
        <p14:creationId xmlns:p14="http://schemas.microsoft.com/office/powerpoint/2010/main" val="355437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DDAAD-A0B1-7845-607C-0BDC9D2CD6C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4CB0F85-8815-84DD-AE69-7F2EF6604945}"/>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881290CA-579F-3E5A-06E2-4611041EDEBE}"/>
              </a:ext>
            </a:extLst>
          </p:cNvPr>
          <p:cNvSpPr/>
          <p:nvPr/>
        </p:nvSpPr>
        <p:spPr>
          <a:xfrm>
            <a:off x="1069976" y="280075"/>
            <a:ext cx="8080968" cy="1038766"/>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D27DAF11-57B3-829C-BC48-A1B7318524B6}"/>
              </a:ext>
            </a:extLst>
          </p:cNvPr>
          <p:cNvSpPr txBox="1"/>
          <p:nvPr/>
        </p:nvSpPr>
        <p:spPr>
          <a:xfrm>
            <a:off x="995340" y="536401"/>
            <a:ext cx="822547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dirty="0">
                <a:solidFill>
                  <a:srgbClr val="FFFFFF"/>
                </a:solidFill>
                <a:latin typeface="Frutiger"/>
                <a:sym typeface="Frutiger"/>
              </a:rPr>
              <a:t>Picture across SWAG – Gloucestershire 2/2</a:t>
            </a:r>
            <a:endParaRPr lang="en-US" dirty="0"/>
          </a:p>
        </p:txBody>
      </p:sp>
      <p:sp>
        <p:nvSpPr>
          <p:cNvPr id="5" name="Freeform 5">
            <a:extLst>
              <a:ext uri="{FF2B5EF4-FFF2-40B4-BE49-F238E27FC236}">
                <a16:creationId xmlns:a16="http://schemas.microsoft.com/office/drawing/2014/main" id="{7FE9A7C8-A291-C375-1C8D-0D753850EB51}"/>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pic>
        <p:nvPicPr>
          <p:cNvPr id="7" name="Picture 6" descr="A screenshot of a graph&#10;&#10;AI-generated content may be incorrect.">
            <a:extLst>
              <a:ext uri="{FF2B5EF4-FFF2-40B4-BE49-F238E27FC236}">
                <a16:creationId xmlns:a16="http://schemas.microsoft.com/office/drawing/2014/main" id="{51C7604E-E7AC-4BAF-6A52-67A43052FBFC}"/>
              </a:ext>
            </a:extLst>
          </p:cNvPr>
          <p:cNvPicPr>
            <a:picLocks noChangeAspect="1"/>
          </p:cNvPicPr>
          <p:nvPr/>
        </p:nvPicPr>
        <p:blipFill>
          <a:blip r:embed="rId5"/>
          <a:stretch>
            <a:fillRect/>
          </a:stretch>
        </p:blipFill>
        <p:spPr>
          <a:xfrm>
            <a:off x="8404486" y="1619250"/>
            <a:ext cx="3784077" cy="5105400"/>
          </a:xfrm>
          <a:prstGeom prst="rect">
            <a:avLst/>
          </a:prstGeom>
        </p:spPr>
      </p:pic>
      <p:sp>
        <p:nvSpPr>
          <p:cNvPr id="9" name="TextBox 8">
            <a:extLst>
              <a:ext uri="{FF2B5EF4-FFF2-40B4-BE49-F238E27FC236}">
                <a16:creationId xmlns:a16="http://schemas.microsoft.com/office/drawing/2014/main" id="{77029E63-D6AD-8FDB-70AE-7039F1002B64}"/>
              </a:ext>
            </a:extLst>
          </p:cNvPr>
          <p:cNvSpPr txBox="1"/>
          <p:nvPr/>
        </p:nvSpPr>
        <p:spPr>
          <a:xfrm>
            <a:off x="276355" y="1321365"/>
            <a:ext cx="8251258" cy="51383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Calibri"/>
              <a:buChar char="-"/>
            </a:pPr>
            <a:r>
              <a:rPr lang="en-US" sz="2000" b="1" dirty="0">
                <a:latin typeface="Arial"/>
                <a:cs typeface="Segoe UI"/>
              </a:rPr>
              <a:t>Key achievements</a:t>
            </a:r>
            <a:endParaRPr lang="en-US" dirty="0">
              <a:latin typeface="Aptos" panose="020B0004020202020204"/>
              <a:cs typeface="Segoe UI"/>
            </a:endParaRPr>
          </a:p>
          <a:p>
            <a:pPr>
              <a:buFont typeface="Arial"/>
              <a:buChar char="•"/>
            </a:pPr>
            <a:r>
              <a:rPr lang="en-US" b="1" dirty="0">
                <a:latin typeface="Arial"/>
                <a:cs typeface="Arial"/>
              </a:rPr>
              <a:t>Rapid Referral Processing: </a:t>
            </a:r>
            <a:r>
              <a:rPr lang="en-US" dirty="0">
                <a:latin typeface="Arial"/>
                <a:cs typeface="Arial"/>
              </a:rPr>
              <a:t>Timely access to care, achieving appointments by Day 3 supporting FDS and enhanced patient outcomes.</a:t>
            </a:r>
            <a:endParaRPr lang="en-US" dirty="0">
              <a:latin typeface="Aptos"/>
              <a:cs typeface="Segoe UI"/>
            </a:endParaRPr>
          </a:p>
          <a:p>
            <a:pPr>
              <a:buFont typeface="Arial"/>
              <a:buChar char="•"/>
            </a:pPr>
            <a:r>
              <a:rPr lang="en-US" b="1" dirty="0">
                <a:latin typeface="Arial"/>
                <a:cs typeface="Arial"/>
              </a:rPr>
              <a:t>Increasing Redirection Rates: </a:t>
            </a:r>
            <a:r>
              <a:rPr lang="en-US" dirty="0">
                <a:latin typeface="Arial"/>
                <a:cs typeface="Arial"/>
              </a:rPr>
              <a:t>Discharge, MOPS, and other specialties - Redirection improved year-on-year (2023: 37%, 2024: 43.7%, 2025: 52%).</a:t>
            </a:r>
            <a:endParaRPr lang="en-US" dirty="0"/>
          </a:p>
          <a:p>
            <a:pPr>
              <a:buFont typeface="Arial"/>
              <a:buChar char="•"/>
            </a:pPr>
            <a:r>
              <a:rPr lang="en-US" dirty="0">
                <a:latin typeface="Arial"/>
                <a:cs typeface="Arial"/>
              </a:rPr>
              <a:t>•</a:t>
            </a:r>
            <a:r>
              <a:rPr lang="en-US" b="1" dirty="0">
                <a:latin typeface="Arial"/>
                <a:cs typeface="Arial"/>
              </a:rPr>
              <a:t>Image-Based Triage: All</a:t>
            </a:r>
            <a:r>
              <a:rPr lang="en-US" dirty="0">
                <a:latin typeface="Arial"/>
                <a:cs typeface="Arial"/>
              </a:rPr>
              <a:t> referrals meeting inclusion criteria have image-based triage (Day1) with no patients having F2F appointments without prior image review.</a:t>
            </a:r>
            <a:endParaRPr lang="en-US" dirty="0"/>
          </a:p>
          <a:p>
            <a:pPr algn="just"/>
            <a:r>
              <a:rPr lang="en-US" sz="2000" b="1" dirty="0">
                <a:latin typeface="Arial"/>
                <a:cs typeface="Segoe UI"/>
              </a:rPr>
              <a:t>Challenges</a:t>
            </a:r>
          </a:p>
          <a:p>
            <a:r>
              <a:rPr lang="en-US" dirty="0">
                <a:latin typeface="Arial"/>
                <a:cs typeface="Arial"/>
              </a:rPr>
              <a:t>•</a:t>
            </a:r>
            <a:r>
              <a:rPr lang="en-US" b="1" dirty="0">
                <a:latin typeface="Arial"/>
                <a:cs typeface="Arial"/>
              </a:rPr>
              <a:t>Outreach Clinics: </a:t>
            </a:r>
            <a:r>
              <a:rPr lang="en-US" dirty="0">
                <a:latin typeface="Arial"/>
                <a:cs typeface="Arial"/>
              </a:rPr>
              <a:t>Patients unable to attend </a:t>
            </a:r>
            <a:r>
              <a:rPr lang="en-US" dirty="0" err="1">
                <a:latin typeface="Arial"/>
                <a:cs typeface="Arial"/>
              </a:rPr>
              <a:t>centralised</a:t>
            </a:r>
            <a:r>
              <a:rPr lang="en-US" dirty="0">
                <a:latin typeface="Arial"/>
                <a:cs typeface="Arial"/>
              </a:rPr>
              <a:t>  imaging hubs (</a:t>
            </a:r>
            <a:r>
              <a:rPr lang="en-US" dirty="0" err="1">
                <a:latin typeface="Arial"/>
                <a:cs typeface="Arial"/>
              </a:rPr>
              <a:t>e.g</a:t>
            </a:r>
            <a:r>
              <a:rPr lang="en-US" dirty="0">
                <a:latin typeface="Arial"/>
                <a:cs typeface="Arial"/>
              </a:rPr>
              <a:t> mobility, transport, socio-economic barriers) may be disadvantaged unless outreach or community-based options are developed.</a:t>
            </a:r>
            <a:endParaRPr lang="en-US" dirty="0"/>
          </a:p>
          <a:p>
            <a:r>
              <a:rPr lang="en-US" dirty="0">
                <a:latin typeface="Arial"/>
                <a:cs typeface="Arial"/>
              </a:rPr>
              <a:t>• </a:t>
            </a:r>
            <a:r>
              <a:rPr lang="en-US" b="1" dirty="0">
                <a:latin typeface="Arial"/>
                <a:cs typeface="Arial"/>
              </a:rPr>
              <a:t>Primary care education: </a:t>
            </a:r>
            <a:r>
              <a:rPr lang="en-US" dirty="0">
                <a:latin typeface="Arial"/>
                <a:cs typeface="Arial"/>
              </a:rPr>
              <a:t>Medical Photography Team to work with PCNs to ensure high quality images taken within Primary Care to strengthen the mixed model.</a:t>
            </a:r>
          </a:p>
          <a:p>
            <a:r>
              <a:rPr lang="en-US" dirty="0">
                <a:latin typeface="Arial"/>
                <a:cs typeface="Arial"/>
              </a:rPr>
              <a:t>• </a:t>
            </a:r>
            <a:r>
              <a:rPr lang="en-US" b="1" dirty="0">
                <a:latin typeface="Arial"/>
                <a:cs typeface="Arial"/>
              </a:rPr>
              <a:t>Seasonal demand: </a:t>
            </a:r>
            <a:r>
              <a:rPr lang="en-US" dirty="0">
                <a:latin typeface="Arial"/>
                <a:cs typeface="Arial"/>
              </a:rPr>
              <a:t>Peaks 110–120 referrals/week in summer and in winter of 80–87/week so excess demand not absorbed quickly enough to meet targets.</a:t>
            </a:r>
            <a:endParaRPr lang="en-US"/>
          </a:p>
          <a:p>
            <a:pPr algn="just">
              <a:lnSpc>
                <a:spcPts val="2175"/>
              </a:lnSpc>
            </a:pPr>
            <a:endParaRPr lang="en-US" dirty="0"/>
          </a:p>
        </p:txBody>
      </p:sp>
    </p:spTree>
    <p:extLst>
      <p:ext uri="{BB962C8B-B14F-4D97-AF65-F5344CB8AC3E}">
        <p14:creationId xmlns:p14="http://schemas.microsoft.com/office/powerpoint/2010/main" val="4255164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6EF14-8784-43E7-806D-4D1C89C0732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03076B1-9769-25BA-5967-FB667F65274D}"/>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777A5FAC-822D-10D9-7170-3C8659771BC1}"/>
              </a:ext>
            </a:extLst>
          </p:cNvPr>
          <p:cNvSpPr/>
          <p:nvPr/>
        </p:nvSpPr>
        <p:spPr>
          <a:xfrm>
            <a:off x="1508126" y="59440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2C675AE7-74D0-7529-A0EB-F2F042A26EA3}"/>
              </a:ext>
            </a:extLst>
          </p:cNvPr>
          <p:cNvSpPr txBox="1"/>
          <p:nvPr/>
        </p:nvSpPr>
        <p:spPr>
          <a:xfrm>
            <a:off x="1633515" y="850726"/>
            <a:ext cx="582517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Picture across SWAG - BNSSG</a:t>
            </a:r>
            <a:endParaRPr lang="en-US"/>
          </a:p>
        </p:txBody>
      </p:sp>
      <p:sp>
        <p:nvSpPr>
          <p:cNvPr id="5" name="Freeform 5">
            <a:extLst>
              <a:ext uri="{FF2B5EF4-FFF2-40B4-BE49-F238E27FC236}">
                <a16:creationId xmlns:a16="http://schemas.microsoft.com/office/drawing/2014/main" id="{CF4AC21B-2410-A1E8-E7B1-B145BF378C59}"/>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2837D028-52AE-2960-7760-C8949D5E857A}"/>
              </a:ext>
            </a:extLst>
          </p:cNvPr>
          <p:cNvSpPr txBox="1"/>
          <p:nvPr/>
        </p:nvSpPr>
        <p:spPr>
          <a:xfrm>
            <a:off x="628780" y="1807140"/>
            <a:ext cx="10937308" cy="5545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sz="2000" b="1">
                <a:solidFill>
                  <a:srgbClr val="242424"/>
                </a:solidFill>
                <a:latin typeface="Arial"/>
                <a:cs typeface="Arial"/>
              </a:rPr>
              <a:t>BNSSG (Bristol, North Somerset &amp; South Gloucestershire ICB) covering the new Bristol NHS Group (University Hospitals Bristol &amp; Weston and North Bristol Trusts)</a:t>
            </a:r>
          </a:p>
          <a:p>
            <a:pPr marL="342900" indent="-342900">
              <a:buFont typeface="Calibri"/>
              <a:buChar char="-"/>
            </a:pPr>
            <a:r>
              <a:rPr lang="en-GB" sz="2000">
                <a:solidFill>
                  <a:srgbClr val="242424"/>
                </a:solidFill>
                <a:latin typeface="Arial"/>
                <a:cs typeface="Arial"/>
              </a:rPr>
              <a:t>Following a successful pilot in 2024 a secondary care funded Local Enhanced Service offer was agreed </a:t>
            </a:r>
            <a:endParaRPr lang="en-GB"/>
          </a:p>
          <a:p>
            <a:pPr marL="342900" indent="-342900">
              <a:buFont typeface="Calibri"/>
              <a:buChar char="-"/>
            </a:pPr>
            <a:r>
              <a:rPr lang="en-GB" sz="2000">
                <a:solidFill>
                  <a:srgbClr val="242424"/>
                </a:solidFill>
                <a:latin typeface="Arial"/>
                <a:cs typeface="Arial"/>
              </a:rPr>
              <a:t>The service is being rolled out across all BNSSG PCN areas</a:t>
            </a:r>
            <a:endParaRPr lang="en-GB"/>
          </a:p>
          <a:p>
            <a:pPr marL="342900" indent="-342900">
              <a:buFont typeface="Calibri"/>
              <a:buChar char="-"/>
            </a:pPr>
            <a:r>
              <a:rPr lang="en-GB" sz="2000">
                <a:solidFill>
                  <a:srgbClr val="242424"/>
                </a:solidFill>
                <a:latin typeface="Arial"/>
                <a:cs typeface="Arial"/>
              </a:rPr>
              <a:t>17 PCN areas are now making referrals to </a:t>
            </a:r>
            <a:r>
              <a:rPr lang="en-GB" sz="2000" err="1">
                <a:solidFill>
                  <a:srgbClr val="242424"/>
                </a:solidFill>
                <a:latin typeface="Arial"/>
                <a:cs typeface="Arial"/>
              </a:rPr>
              <a:t>telederm</a:t>
            </a:r>
            <a:r>
              <a:rPr lang="en-GB" sz="2000">
                <a:solidFill>
                  <a:srgbClr val="242424"/>
                </a:solidFill>
                <a:latin typeface="Arial"/>
                <a:cs typeface="Arial"/>
              </a:rPr>
              <a:t> services at both hospitals with the 3 remaining PCNs commencing pilots during the year, the last of which is due to start imminently.</a:t>
            </a:r>
            <a:endParaRPr lang="en-GB"/>
          </a:p>
          <a:p>
            <a:pPr marL="342900" indent="-342900">
              <a:buFont typeface="Calibri"/>
              <a:buChar char="-"/>
            </a:pPr>
            <a:r>
              <a:rPr lang="en-US" sz="2000">
                <a:solidFill>
                  <a:srgbClr val="242424"/>
                </a:solidFill>
                <a:latin typeface="Arial"/>
                <a:cs typeface="Arial"/>
              </a:rPr>
              <a:t>Work is required to increase </a:t>
            </a:r>
            <a:r>
              <a:rPr lang="en-US" sz="2000" err="1">
                <a:solidFill>
                  <a:srgbClr val="242424"/>
                </a:solidFill>
                <a:latin typeface="Arial"/>
                <a:cs typeface="Arial"/>
              </a:rPr>
              <a:t>utilisation</a:t>
            </a:r>
            <a:r>
              <a:rPr lang="en-US" sz="2000">
                <a:solidFill>
                  <a:srgbClr val="242424"/>
                </a:solidFill>
                <a:latin typeface="Arial"/>
                <a:cs typeface="Arial"/>
              </a:rPr>
              <a:t> of the hubs and thus the proportion of referrals made with images across PCN areas.  The Q2 return shows that this improved to 43% compared to 28% from the Q1 return, mainly through gains at NBT but further work is required particularly at UHBW.</a:t>
            </a:r>
          </a:p>
          <a:p>
            <a:pPr marL="342900" indent="-342900">
              <a:buFont typeface="Calibri"/>
              <a:buChar char="-"/>
            </a:pPr>
            <a:r>
              <a:rPr lang="en-US" sz="2000">
                <a:solidFill>
                  <a:srgbClr val="242424"/>
                </a:solidFill>
                <a:latin typeface="Arial"/>
                <a:cs typeface="Arial"/>
              </a:rPr>
              <a:t>FDS performance remains strong with September's at 91.7% diagnosed or 'all cleared' within 28 days at UHBW (2.7% up from the same time last year) and 89.2% at NBT (5.8% up on last year) bucking the national trend where seasonality continues to cause challenges.  </a:t>
            </a:r>
          </a:p>
          <a:p>
            <a:pPr marL="285750" indent="-285750">
              <a:buFont typeface="Calibri"/>
              <a:buChar char="-"/>
            </a:pPr>
            <a:endParaRPr lang="en-GB" sz="2000">
              <a:solidFill>
                <a:srgbClr val="242424"/>
              </a:solidFill>
              <a:latin typeface="Arial"/>
              <a:cs typeface="Arial"/>
            </a:endParaRPr>
          </a:p>
          <a:p>
            <a:r>
              <a:rPr lang="en-GB" sz="1600">
                <a:latin typeface="Arial"/>
                <a:cs typeface="Arial"/>
              </a:rPr>
              <a:t> </a:t>
            </a:r>
          </a:p>
          <a:p>
            <a:pPr>
              <a:lnSpc>
                <a:spcPts val="2175"/>
              </a:lnSpc>
            </a:pPr>
            <a:endParaRPr lang="en-US" sz="2000">
              <a:latin typeface="Arial"/>
              <a:cs typeface="Segoe UI"/>
            </a:endParaRPr>
          </a:p>
        </p:txBody>
      </p:sp>
    </p:spTree>
    <p:extLst>
      <p:ext uri="{BB962C8B-B14F-4D97-AF65-F5344CB8AC3E}">
        <p14:creationId xmlns:p14="http://schemas.microsoft.com/office/powerpoint/2010/main" val="2379336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1C935-FF26-0D2B-65E1-C7BF277B2337}"/>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BD84C0C-14BD-7C75-94BD-298FF0CA1237}"/>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007D7B6E-B227-5932-970A-2C297955B92B}"/>
              </a:ext>
            </a:extLst>
          </p:cNvPr>
          <p:cNvSpPr/>
          <p:nvPr/>
        </p:nvSpPr>
        <p:spPr>
          <a:xfrm>
            <a:off x="1508126" y="59440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8259F618-3EF7-8E8B-F952-295CEEBED7BE}"/>
              </a:ext>
            </a:extLst>
          </p:cNvPr>
          <p:cNvSpPr txBox="1"/>
          <p:nvPr/>
        </p:nvSpPr>
        <p:spPr>
          <a:xfrm>
            <a:off x="1633515" y="850726"/>
            <a:ext cx="582517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rPr>
              <a:t>YHEC Evaluation</a:t>
            </a:r>
          </a:p>
        </p:txBody>
      </p:sp>
      <p:sp>
        <p:nvSpPr>
          <p:cNvPr id="5" name="Freeform 5">
            <a:extLst>
              <a:ext uri="{FF2B5EF4-FFF2-40B4-BE49-F238E27FC236}">
                <a16:creationId xmlns:a16="http://schemas.microsoft.com/office/drawing/2014/main" id="{00591D0E-FF4D-53C8-5050-7D659410AC9E}"/>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23B4B19F-7633-7938-97C5-56ABE01D4300}"/>
              </a:ext>
            </a:extLst>
          </p:cNvPr>
          <p:cNvSpPr txBox="1"/>
          <p:nvPr/>
        </p:nvSpPr>
        <p:spPr>
          <a:xfrm>
            <a:off x="781180" y="2007165"/>
            <a:ext cx="10937308" cy="34522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sz="2000" b="1">
                <a:solidFill>
                  <a:srgbClr val="242424"/>
                </a:solidFill>
                <a:latin typeface="Arial"/>
                <a:cs typeface="Arial"/>
              </a:rPr>
              <a:t>YHEC evaluation process covering the 4 systems</a:t>
            </a:r>
            <a:endParaRPr lang="en-US"/>
          </a:p>
          <a:p>
            <a:pPr marL="285750" indent="-285750">
              <a:buFont typeface="Calibri"/>
              <a:buChar char="-"/>
            </a:pPr>
            <a:r>
              <a:rPr lang="en-GB" sz="2000">
                <a:solidFill>
                  <a:srgbClr val="242424"/>
                </a:solidFill>
                <a:latin typeface="Arial"/>
                <a:cs typeface="Arial"/>
              </a:rPr>
              <a:t>York Health Economics Consortium have shared a draft evaluation model with the four systems which benchmarks </a:t>
            </a:r>
            <a:r>
              <a:rPr lang="en-GB" sz="2000" err="1">
                <a:solidFill>
                  <a:srgbClr val="242424"/>
                </a:solidFill>
                <a:latin typeface="Arial"/>
                <a:cs typeface="Arial"/>
              </a:rPr>
              <a:t>telederm</a:t>
            </a:r>
            <a:r>
              <a:rPr lang="en-GB" sz="2000">
                <a:solidFill>
                  <a:srgbClr val="242424"/>
                </a:solidFill>
                <a:latin typeface="Arial"/>
                <a:cs typeface="Arial"/>
              </a:rPr>
              <a:t> against 'standard care'</a:t>
            </a:r>
          </a:p>
          <a:p>
            <a:pPr marL="285750" indent="-285750">
              <a:buFont typeface="Calibri"/>
              <a:buChar char="-"/>
            </a:pPr>
            <a:r>
              <a:rPr lang="en-GB" sz="2000">
                <a:solidFill>
                  <a:srgbClr val="242424"/>
                </a:solidFill>
                <a:latin typeface="Arial"/>
                <a:cs typeface="Arial"/>
              </a:rPr>
              <a:t>Feedback has been received and amendments made to the model around data sources and parameters as well as interpreting the different service models across the footprint</a:t>
            </a:r>
          </a:p>
          <a:p>
            <a:pPr marL="285750" indent="-285750">
              <a:buFont typeface="Calibri"/>
              <a:buChar char="-"/>
            </a:pPr>
            <a:r>
              <a:rPr lang="en-GB" sz="2000">
                <a:solidFill>
                  <a:srgbClr val="242424"/>
                </a:solidFill>
                <a:latin typeface="Arial"/>
                <a:cs typeface="Arial"/>
              </a:rPr>
              <a:t>The key aims are to:</a:t>
            </a:r>
          </a:p>
          <a:p>
            <a:pPr marL="742950" lvl="1" indent="-285750">
              <a:buFont typeface="Calibri"/>
              <a:buChar char="-"/>
            </a:pPr>
            <a:r>
              <a:rPr lang="en-GB" sz="2000">
                <a:solidFill>
                  <a:srgbClr val="242424"/>
                </a:solidFill>
                <a:latin typeface="Arial"/>
                <a:cs typeface="Arial"/>
              </a:rPr>
              <a:t>Review the evidence so far from each system</a:t>
            </a:r>
          </a:p>
          <a:p>
            <a:pPr marL="742950" lvl="1" indent="-285750">
              <a:buFont typeface="Calibri"/>
              <a:buChar char="-"/>
            </a:pPr>
            <a:r>
              <a:rPr lang="en-GB" sz="2000">
                <a:solidFill>
                  <a:srgbClr val="242424"/>
                </a:solidFill>
                <a:latin typeface="Arial"/>
                <a:cs typeface="Arial"/>
              </a:rPr>
              <a:t>Develop an economic protocol that covers the different models</a:t>
            </a:r>
            <a:endParaRPr lang="en-GB"/>
          </a:p>
          <a:p>
            <a:pPr marL="742950" lvl="1" indent="-285750">
              <a:buFont typeface="Calibri"/>
              <a:buChar char="-"/>
            </a:pPr>
            <a:r>
              <a:rPr lang="en-GB" sz="2000">
                <a:solidFill>
                  <a:srgbClr val="242424"/>
                </a:solidFill>
                <a:latin typeface="Arial"/>
                <a:cs typeface="Arial"/>
              </a:rPr>
              <a:t>Provide clear cost comparators of </a:t>
            </a:r>
            <a:r>
              <a:rPr lang="en-GB" sz="2000" err="1">
                <a:solidFill>
                  <a:srgbClr val="242424"/>
                </a:solidFill>
                <a:latin typeface="Arial"/>
                <a:cs typeface="Arial"/>
              </a:rPr>
              <a:t>telederm</a:t>
            </a:r>
            <a:r>
              <a:rPr lang="en-GB" sz="2000">
                <a:solidFill>
                  <a:srgbClr val="242424"/>
                </a:solidFill>
                <a:latin typeface="Arial"/>
                <a:cs typeface="Arial"/>
              </a:rPr>
              <a:t> against previous standard care models</a:t>
            </a:r>
          </a:p>
          <a:p>
            <a:pPr marL="285750" indent="-285750">
              <a:buFont typeface="Calibri"/>
              <a:buChar char="-"/>
            </a:pPr>
            <a:endParaRPr lang="en-GB" sz="2000">
              <a:solidFill>
                <a:srgbClr val="242424"/>
              </a:solidFill>
              <a:latin typeface="Arial"/>
              <a:cs typeface="Arial"/>
            </a:endParaRPr>
          </a:p>
          <a:p>
            <a:pPr>
              <a:lnSpc>
                <a:spcPts val="2175"/>
              </a:lnSpc>
            </a:pPr>
            <a:endParaRPr lang="en-US" sz="2000">
              <a:latin typeface="Arial"/>
              <a:cs typeface="Segoe UI"/>
            </a:endParaRPr>
          </a:p>
        </p:txBody>
      </p:sp>
    </p:spTree>
    <p:extLst>
      <p:ext uri="{BB962C8B-B14F-4D97-AF65-F5344CB8AC3E}">
        <p14:creationId xmlns:p14="http://schemas.microsoft.com/office/powerpoint/2010/main" val="207020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38451769be79e123db6572168b0b33e8">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a1529d7a0ba94597b9680ad8d2d96c86"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1FB089-79E7-4169-B32A-3BF6509D4F45}">
  <ds:schemaRefs>
    <ds:schemaRef ds:uri="http://schemas.microsoft.com/sharepoint/v3/contenttype/forms"/>
  </ds:schemaRefs>
</ds:datastoreItem>
</file>

<file path=customXml/itemProps2.xml><?xml version="1.0" encoding="utf-8"?>
<ds:datastoreItem xmlns:ds="http://schemas.openxmlformats.org/officeDocument/2006/customXml" ds:itemID="{D1B26CD3-CD11-4872-B811-CADB30912B7F}">
  <ds:schemaRefs>
    <ds:schemaRef ds:uri="83bf93d6-90ef-4c40-b432-3688ee462b88"/>
    <ds:schemaRef ds:uri="e2187767-90b3-4883-b7e5-3532ba822f2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d77f7b61-7249-402e-9088-bb30bc752eb7"/>
    <ds:schemaRef ds:uri="28f492b9-0e1d-4676-9635-78fd8c5ab9d8"/>
  </ds:schemaRefs>
</ds:datastoreItem>
</file>

<file path=customXml/itemProps3.xml><?xml version="1.0" encoding="utf-8"?>
<ds:datastoreItem xmlns:ds="http://schemas.openxmlformats.org/officeDocument/2006/customXml" ds:itemID="{C467C504-26EA-49C9-8D04-C4E4441B34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492b9-0e1d-4676-9635-78fd8c5ab9d8"/>
    <ds:schemaRef ds:uri="d77f7b61-7249-402e-9088-bb30bc752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1153</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Calibri</vt:lpstr>
      <vt:lpstr>Frutiger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Hex</dc:creator>
  <cp:lastModifiedBy>Helen Dunderdale</cp:lastModifiedBy>
  <cp:revision>110</cp:revision>
  <dcterms:created xsi:type="dcterms:W3CDTF">2013-07-15T20:26:40Z</dcterms:created>
  <dcterms:modified xsi:type="dcterms:W3CDTF">2025-12-03T08:56:24Z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y fmtid="{D5CDD505-2E9C-101B-9397-08002B2CF9AE}" pid="3" name="MediaServiceImageTags">
    <vt:lpwstr/>
  </property>
</Properties>
</file>