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56" r:id="rId5"/>
    <p:sldId id="291" r:id="rId6"/>
    <p:sldId id="287" r:id="rId7"/>
    <p:sldId id="2147483106" r:id="rId8"/>
    <p:sldId id="2147483105" r:id="rId9"/>
    <p:sldId id="2147483107" r:id="rId10"/>
    <p:sldId id="214748310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CE8F3A-B32B-E936-B094-F73D0CF6213C}" name="Chris Ashdown" initials="CA" userId="S::chris.ashdown@nbt.nhs.uk::8916d047-fa12-4279-b77a-ee6af6266bff" providerId="AD"/>
  <p188:author id="{BB4BE995-C2E7-B3A3-7732-D00A45A86AF7}" name="Chris Ashdown" initials="" userId="S::Chris.Ashdown@nbt.nhs.uk::8916d047-fa12-4279-b77a-ee6af6266bff" providerId="AD"/>
  <p188:author id="{8A3C6EAB-EB76-0ABA-3D5F-BC6B25E8B36A}" name="Nicola Gowen" initials="NG" userId="S::nicola.gowen@nbt.nhs.uk::dabf2112-6c23-43cf-bc3d-7a67ab8b94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E7E546-5D97-53CA-574C-4664D7C9E1C2}" v="1163" dt="2025-12-02T10:47:50.4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Dunderdale" userId="18a57383-fa13-4764-88a8-9272bfc7f4aa" providerId="ADAL" clId="{41A70D97-1250-4EFB-9735-E8AB7B74CC03}"/>
    <pc:docChg chg="modShowInfo">
      <pc:chgData name="Helen Dunderdale" userId="18a57383-fa13-4764-88a8-9272bfc7f4aa" providerId="ADAL" clId="{41A70D97-1250-4EFB-9735-E8AB7B74CC03}" dt="2025-12-03T08:56:05.624" v="0" actId="2744"/>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5B56EF-F894-42B1-B220-D249E0BBBD08}" type="datetimeFigureOut">
              <a:t>12/3/2025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221F3D-01E0-4412-93D1-F0267D84421D}" type="slidenum">
              <a:t>‹#›</a:t>
            </a:fld>
            <a:endParaRPr lang="en-GB"/>
          </a:p>
        </p:txBody>
      </p:sp>
    </p:spTree>
    <p:extLst>
      <p:ext uri="{BB962C8B-B14F-4D97-AF65-F5344CB8AC3E}">
        <p14:creationId xmlns:p14="http://schemas.microsoft.com/office/powerpoint/2010/main" val="322655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skin-analytics.com/wp-content/uploads/2024/09/EH_Overview_Evaluating-Pathways-for-AI-Dermatology-in-Skin-Cancer-Detection-A-White-Paper.pdf" TargetMode="External"/><Relationship Id="rId5" Type="http://schemas.openxmlformats.org/officeDocument/2006/relationships/hyperlink" Target="https://www.nice.org.uk/guidance/hte24"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p:cNvSpPr/>
          <p:nvPr/>
        </p:nvSpPr>
        <p:spPr>
          <a:xfrm>
            <a:off x="537645" y="1710994"/>
            <a:ext cx="11211960" cy="2193618"/>
          </a:xfrm>
          <a:custGeom>
            <a:avLst/>
            <a:gdLst/>
            <a:ahLst/>
            <a:cxnLst/>
            <a:rect l="l" t="t" r="r" b="b"/>
            <a:pathLst>
              <a:path w="13188915" h="2390315">
                <a:moveTo>
                  <a:pt x="0" y="0"/>
                </a:moveTo>
                <a:lnTo>
                  <a:pt x="13188916" y="0"/>
                </a:lnTo>
                <a:lnTo>
                  <a:pt x="13188916" y="2390315"/>
                </a:lnTo>
                <a:lnTo>
                  <a:pt x="0" y="2390315"/>
                </a:lnTo>
                <a:lnTo>
                  <a:pt x="0" y="0"/>
                </a:lnTo>
                <a:close/>
              </a:path>
            </a:pathLst>
          </a:custGeom>
          <a:blipFill>
            <a:blip r:embed="rId3"/>
            <a:stretch>
              <a:fillRect/>
            </a:stretch>
          </a:blipFill>
        </p:spPr>
        <p:txBody>
          <a:bodyPr/>
          <a:lstStyle/>
          <a:p>
            <a:endParaRPr lang="en-GB"/>
          </a:p>
        </p:txBody>
      </p:sp>
      <p:sp>
        <p:nvSpPr>
          <p:cNvPr id="5" name="TextBox 5"/>
          <p:cNvSpPr txBox="1"/>
          <p:nvPr/>
        </p:nvSpPr>
        <p:spPr>
          <a:xfrm>
            <a:off x="1244971" y="1714774"/>
            <a:ext cx="9406784" cy="184665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r>
              <a:rPr lang="en-US" sz="4000">
                <a:solidFill>
                  <a:srgbClr val="FFFFFF"/>
                </a:solidFill>
                <a:latin typeface="Frutiger"/>
                <a:sym typeface="Frutiger"/>
              </a:rPr>
              <a:t>GIRFT Days Matter in dermatology</a:t>
            </a:r>
            <a:endParaRPr lang="en-US" sz="6250">
              <a:solidFill>
                <a:srgbClr val="FFFFFF"/>
              </a:solidFill>
              <a:latin typeface="Frutiger"/>
            </a:endParaRPr>
          </a:p>
          <a:p>
            <a:pPr algn="ctr"/>
            <a:r>
              <a:rPr lang="en-US" sz="4000">
                <a:solidFill>
                  <a:srgbClr val="FFFFFF"/>
                </a:solidFill>
                <a:latin typeface="Frutiger"/>
                <a:sym typeface="Frutiger"/>
              </a:rPr>
              <a:t>Options</a:t>
            </a:r>
            <a:r>
              <a:rPr lang="en-US" sz="4000">
                <a:solidFill>
                  <a:srgbClr val="FFFFFF"/>
                </a:solidFill>
                <a:latin typeface="Frutiger"/>
              </a:rPr>
              <a:t> for consideration </a:t>
            </a:r>
            <a:endParaRPr lang="en-US" sz="6250">
              <a:solidFill>
                <a:srgbClr val="FFFFFF"/>
              </a:solidFill>
              <a:latin typeface="Frutiger"/>
            </a:endParaRPr>
          </a:p>
          <a:p>
            <a:pPr algn="ctr"/>
            <a:r>
              <a:rPr lang="en-US" sz="4000">
                <a:solidFill>
                  <a:srgbClr val="FFFFFF"/>
                </a:solidFill>
                <a:latin typeface="Frutiger"/>
              </a:rPr>
              <a:t>Skin Clinical Advisory Group update</a:t>
            </a:r>
            <a:endParaRPr lang="en-US" sz="6250">
              <a:solidFill>
                <a:srgbClr val="FFFFFF"/>
              </a:solidFill>
              <a:latin typeface="Frutiger"/>
            </a:endParaRPr>
          </a:p>
        </p:txBody>
      </p:sp>
      <p:sp>
        <p:nvSpPr>
          <p:cNvPr id="6" name="TextBox 6"/>
          <p:cNvSpPr txBox="1"/>
          <p:nvPr/>
        </p:nvSpPr>
        <p:spPr>
          <a:xfrm>
            <a:off x="4754972" y="3954736"/>
            <a:ext cx="2682057" cy="560322"/>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620"/>
              </a:lnSpc>
            </a:pPr>
            <a:r>
              <a:rPr lang="en-US" sz="3300">
                <a:solidFill>
                  <a:srgbClr val="FFFFFF"/>
                </a:solidFill>
                <a:latin typeface="Frutiger"/>
                <a:ea typeface="Frutiger"/>
                <a:cs typeface="Frutiger"/>
                <a:sym typeface="Frutiger"/>
              </a:rPr>
              <a:t>Sub-heading</a:t>
            </a:r>
          </a:p>
        </p:txBody>
      </p:sp>
      <p:sp>
        <p:nvSpPr>
          <p:cNvPr id="7" name="Freeform 7"/>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pic>
        <p:nvPicPr>
          <p:cNvPr id="10" name="Picture 9" descr="A blue rectangular object with black border&#10;&#10;AI-generated content may be incorrect.">
            <a:extLst>
              <a:ext uri="{FF2B5EF4-FFF2-40B4-BE49-F238E27FC236}">
                <a16:creationId xmlns:a16="http://schemas.microsoft.com/office/drawing/2014/main" id="{53B8B0F2-B6C0-DAB9-587F-BEEF5ADF67F0}"/>
              </a:ext>
            </a:extLst>
          </p:cNvPr>
          <p:cNvPicPr>
            <a:picLocks noChangeAspect="1"/>
          </p:cNvPicPr>
          <p:nvPr/>
        </p:nvPicPr>
        <p:blipFill>
          <a:blip r:embed="rId5"/>
          <a:stretch>
            <a:fillRect/>
          </a:stretch>
        </p:blipFill>
        <p:spPr>
          <a:xfrm>
            <a:off x="1847850" y="4405313"/>
            <a:ext cx="7934325" cy="1228725"/>
          </a:xfrm>
          <a:prstGeom prst="rect">
            <a:avLst/>
          </a:prstGeom>
        </p:spPr>
      </p:pic>
      <p:sp>
        <p:nvSpPr>
          <p:cNvPr id="11" name="TextBox 10">
            <a:extLst>
              <a:ext uri="{FF2B5EF4-FFF2-40B4-BE49-F238E27FC236}">
                <a16:creationId xmlns:a16="http://schemas.microsoft.com/office/drawing/2014/main" id="{E30F2989-9D49-E9D3-F61B-B5E05DC7DADB}"/>
              </a:ext>
            </a:extLst>
          </p:cNvPr>
          <p:cNvSpPr txBox="1"/>
          <p:nvPr/>
        </p:nvSpPr>
        <p:spPr>
          <a:xfrm>
            <a:off x="1847589" y="4517981"/>
            <a:ext cx="819580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800">
                <a:latin typeface="Frutiger"/>
              </a:rPr>
              <a:t> 3 December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86B7B-F9D2-9B42-EFCC-14196E95ADB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FF90B67-853E-2235-F82F-C5CA0D931774}"/>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695FB8CA-5569-B672-8442-6D7B5B67743E}"/>
              </a:ext>
            </a:extLst>
          </p:cNvPr>
          <p:cNvSpPr/>
          <p:nvPr/>
        </p:nvSpPr>
        <p:spPr>
          <a:xfrm>
            <a:off x="1136651" y="613450"/>
            <a:ext cx="6204543"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2718D41B-B00D-B504-972A-2FA0C9552513}"/>
              </a:ext>
            </a:extLst>
          </p:cNvPr>
          <p:cNvSpPr txBox="1"/>
          <p:nvPr/>
        </p:nvSpPr>
        <p:spPr>
          <a:xfrm>
            <a:off x="1633515" y="850726"/>
            <a:ext cx="557752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nSpc>
                <a:spcPts val="4874"/>
              </a:lnSpc>
            </a:pPr>
            <a:r>
              <a:rPr lang="en-US" sz="3450">
                <a:solidFill>
                  <a:srgbClr val="FFFFFF"/>
                </a:solidFill>
                <a:latin typeface="Frutiger"/>
                <a:sym typeface="Frutiger"/>
              </a:rPr>
              <a:t>GIRFT Days Matter challenge</a:t>
            </a:r>
            <a:endParaRPr lang="en-US"/>
          </a:p>
        </p:txBody>
      </p:sp>
      <p:sp>
        <p:nvSpPr>
          <p:cNvPr id="5" name="Freeform 5">
            <a:extLst>
              <a:ext uri="{FF2B5EF4-FFF2-40B4-BE49-F238E27FC236}">
                <a16:creationId xmlns:a16="http://schemas.microsoft.com/office/drawing/2014/main" id="{89E14EB5-08F9-BAE0-75C8-1E4EA7DB681B}"/>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8505AAA4-F048-7D32-F58E-4A2AC2B3B51B}"/>
              </a:ext>
            </a:extLst>
          </p:cNvPr>
          <p:cNvSpPr txBox="1"/>
          <p:nvPr/>
        </p:nvSpPr>
        <p:spPr>
          <a:xfrm>
            <a:off x="781180" y="2007165"/>
            <a:ext cx="10937308" cy="50536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GB" sz="2000">
                <a:solidFill>
                  <a:srgbClr val="242424"/>
                </a:solidFill>
                <a:latin typeface="Arial"/>
                <a:cs typeface="Arial"/>
              </a:rPr>
              <a:t>Launched in summer 2025, GIRFT have challenged Cancer Alliances across the country to look at a set of sustainable deliverables to address long-standing challenges and system blockages in cancer pathways</a:t>
            </a:r>
          </a:p>
          <a:p>
            <a:pPr marL="285750" indent="-285750">
              <a:buFont typeface="Calibri"/>
              <a:buChar char="-"/>
            </a:pPr>
            <a:r>
              <a:rPr lang="en-GB" sz="2000">
                <a:solidFill>
                  <a:srgbClr val="242424"/>
                </a:solidFill>
                <a:latin typeface="Arial"/>
                <a:cs typeface="Arial"/>
              </a:rPr>
              <a:t>This initially focussed largely on urology and </a:t>
            </a:r>
            <a:r>
              <a:rPr lang="en-GB" sz="2000" err="1">
                <a:solidFill>
                  <a:srgbClr val="242424"/>
                </a:solidFill>
                <a:latin typeface="Arial"/>
                <a:cs typeface="Arial"/>
              </a:rPr>
              <a:t>colo</a:t>
            </a:r>
            <a:r>
              <a:rPr lang="en-GB" sz="2000">
                <a:solidFill>
                  <a:srgbClr val="242424"/>
                </a:solidFill>
                <a:latin typeface="Arial"/>
                <a:cs typeface="Arial"/>
              </a:rPr>
              <a:t>-rectal pathways but the focus has now shifted to breast and skin pathways</a:t>
            </a:r>
          </a:p>
          <a:p>
            <a:pPr marL="285750" indent="-285750">
              <a:buFont typeface="Calibri"/>
              <a:buChar char="-"/>
            </a:pPr>
            <a:r>
              <a:rPr lang="en-GB" sz="2000">
                <a:solidFill>
                  <a:srgbClr val="242424"/>
                </a:solidFill>
                <a:latin typeface="Arial"/>
                <a:cs typeface="Arial"/>
              </a:rPr>
              <a:t>SWAG is preparing a pack of components and key service features that could be considered for adoption in our geography</a:t>
            </a:r>
          </a:p>
          <a:p>
            <a:pPr marL="285750" indent="-285750">
              <a:buFont typeface="Calibri"/>
              <a:buChar char="-"/>
            </a:pPr>
            <a:r>
              <a:rPr lang="en-GB" sz="2000" dirty="0">
                <a:solidFill>
                  <a:srgbClr val="242424"/>
                </a:solidFill>
                <a:latin typeface="Arial"/>
                <a:cs typeface="Arial"/>
              </a:rPr>
              <a:t>We are seeking views from the CAG as to which ones would have the best chance of making a sustainable difference to the patient experience and current service delivery</a:t>
            </a:r>
          </a:p>
          <a:p>
            <a:pPr marL="285750" indent="-285750">
              <a:buFont typeface="Calibri"/>
              <a:buChar char="-"/>
            </a:pPr>
            <a:r>
              <a:rPr lang="en-GB" sz="2000" dirty="0">
                <a:solidFill>
                  <a:srgbClr val="242424"/>
                </a:solidFill>
                <a:latin typeface="Arial"/>
                <a:cs typeface="Arial"/>
              </a:rPr>
              <a:t>National collaboration is building with a planned Community of Practice for </a:t>
            </a:r>
            <a:r>
              <a:rPr lang="en-GB" sz="2000" dirty="0" err="1">
                <a:solidFill>
                  <a:srgbClr val="242424"/>
                </a:solidFill>
                <a:latin typeface="Arial"/>
                <a:cs typeface="Arial"/>
              </a:rPr>
              <a:t>telederm</a:t>
            </a:r>
            <a:r>
              <a:rPr lang="en-GB" sz="2000" dirty="0">
                <a:solidFill>
                  <a:srgbClr val="242424"/>
                </a:solidFill>
                <a:latin typeface="Arial"/>
                <a:cs typeface="Arial"/>
              </a:rPr>
              <a:t> leads across the Cancer Alliances as well as SWAG making links with regional dermatology leads </a:t>
            </a:r>
            <a:r>
              <a:rPr lang="en-GB" sz="2000">
                <a:solidFill>
                  <a:srgbClr val="242424"/>
                </a:solidFill>
                <a:latin typeface="Arial"/>
                <a:cs typeface="Arial"/>
              </a:rPr>
              <a:t>in East of England and Surrey Sussex CA to share resources and solutions.</a:t>
            </a:r>
          </a:p>
          <a:p>
            <a:pPr marL="285750" indent="-285750">
              <a:spcBef>
                <a:spcPct val="20000"/>
              </a:spcBef>
              <a:buFont typeface="Arial"/>
              <a:buChar char="•"/>
            </a:pPr>
            <a:endParaRPr lang="en-GB" sz="2000">
              <a:solidFill>
                <a:srgbClr val="000000"/>
              </a:solidFill>
              <a:latin typeface="Arial"/>
              <a:cs typeface="Arial"/>
            </a:endParaRPr>
          </a:p>
          <a:p>
            <a:pPr marL="285750" indent="-285750">
              <a:spcBef>
                <a:spcPct val="20000"/>
              </a:spcBef>
              <a:buFont typeface="Arial"/>
              <a:buChar char="•"/>
            </a:pPr>
            <a:endParaRPr lang="en-GB" sz="3200">
              <a:solidFill>
                <a:srgbClr val="000000"/>
              </a:solidFill>
              <a:latin typeface="Arial"/>
              <a:cs typeface="Arial"/>
            </a:endParaRPr>
          </a:p>
          <a:p>
            <a:pPr marL="285750" indent="-285750">
              <a:buFont typeface="Calibri"/>
              <a:buChar char="-"/>
            </a:pPr>
            <a:endParaRPr lang="en-GB" sz="2000" b="1">
              <a:solidFill>
                <a:srgbClr val="242424"/>
              </a:solidFill>
              <a:latin typeface="Arial"/>
              <a:cs typeface="Arial"/>
            </a:endParaRPr>
          </a:p>
        </p:txBody>
      </p:sp>
    </p:spTree>
    <p:extLst>
      <p:ext uri="{BB962C8B-B14F-4D97-AF65-F5344CB8AC3E}">
        <p14:creationId xmlns:p14="http://schemas.microsoft.com/office/powerpoint/2010/main" val="2595161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92C43-8940-DF86-8A28-D4F647D29D9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DF8A28F-5F00-7941-62AB-C6A5E1B3160D}"/>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CFFAF5A8-3433-2484-BA57-94D66263F964}"/>
              </a:ext>
            </a:extLst>
          </p:cNvPr>
          <p:cNvSpPr/>
          <p:nvPr/>
        </p:nvSpPr>
        <p:spPr>
          <a:xfrm>
            <a:off x="1317626" y="289600"/>
            <a:ext cx="6204543"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ED5D173C-337B-8EFB-6829-E0E6084478B4}"/>
              </a:ext>
            </a:extLst>
          </p:cNvPr>
          <p:cNvSpPr txBox="1"/>
          <p:nvPr/>
        </p:nvSpPr>
        <p:spPr>
          <a:xfrm>
            <a:off x="1557315" y="679276"/>
            <a:ext cx="557752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a:solidFill>
                  <a:srgbClr val="FFFFFF"/>
                </a:solidFill>
                <a:latin typeface="Frutiger"/>
                <a:sym typeface="Frutiger"/>
              </a:rPr>
              <a:t>Insights pack</a:t>
            </a:r>
            <a:endParaRPr lang="en-US"/>
          </a:p>
        </p:txBody>
      </p:sp>
      <p:sp>
        <p:nvSpPr>
          <p:cNvPr id="5" name="Freeform 5">
            <a:extLst>
              <a:ext uri="{FF2B5EF4-FFF2-40B4-BE49-F238E27FC236}">
                <a16:creationId xmlns:a16="http://schemas.microsoft.com/office/drawing/2014/main" id="{10982A40-B5D3-4F8F-5C80-390152CFFA42}"/>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D5DB9045-1A27-5BAD-953B-960E138A4D27}"/>
              </a:ext>
            </a:extLst>
          </p:cNvPr>
          <p:cNvSpPr txBox="1"/>
          <p:nvPr/>
        </p:nvSpPr>
        <p:spPr>
          <a:xfrm>
            <a:off x="628780" y="1549965"/>
            <a:ext cx="10937308"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r>
              <a:rPr lang="en-GB" sz="2000">
                <a:solidFill>
                  <a:srgbClr val="444444"/>
                </a:solidFill>
                <a:latin typeface="Arial"/>
                <a:ea typeface="Calibri"/>
                <a:cs typeface="Calibri"/>
              </a:rPr>
              <a:t>SWAG is developing a resource back to assist partners to focus on where the challenges lie </a:t>
            </a:r>
          </a:p>
          <a:p>
            <a:pPr lvl="1"/>
            <a:endParaRPr lang="en-GB" sz="2000">
              <a:solidFill>
                <a:srgbClr val="444444"/>
              </a:solidFill>
              <a:latin typeface="Arial"/>
              <a:ea typeface="Calibri"/>
              <a:cs typeface="Calibri"/>
            </a:endParaRPr>
          </a:p>
          <a:p>
            <a:pPr marL="742950" lvl="1" indent="-285750">
              <a:buFont typeface="Arial"/>
              <a:buChar char="•"/>
            </a:pPr>
            <a:r>
              <a:rPr lang="en-GB" sz="2000">
                <a:solidFill>
                  <a:srgbClr val="444444"/>
                </a:solidFill>
                <a:latin typeface="Arial"/>
                <a:ea typeface="Calibri"/>
                <a:cs typeface="Calibri"/>
              </a:rPr>
              <a:t>Cancer Waits performance (FDS, 31 day and 62 day) including backlog position in patients waiting &gt;62 days for treatment</a:t>
            </a:r>
          </a:p>
          <a:p>
            <a:pPr marL="742950" lvl="1" indent="-285750">
              <a:buFont typeface="Arial"/>
              <a:buChar char="•"/>
            </a:pPr>
            <a:r>
              <a:rPr lang="en-GB" sz="2000">
                <a:solidFill>
                  <a:srgbClr val="444444"/>
                </a:solidFill>
                <a:latin typeface="Arial"/>
                <a:ea typeface="Calibri"/>
                <a:cs typeface="Calibri"/>
              </a:rPr>
              <a:t>Metrics from Model Hospital</a:t>
            </a:r>
            <a:endParaRPr lang="en-US" sz="2000">
              <a:solidFill>
                <a:srgbClr val="444444"/>
              </a:solidFill>
              <a:latin typeface="Arial"/>
              <a:ea typeface="Calibri"/>
              <a:cs typeface="Calibri"/>
            </a:endParaRPr>
          </a:p>
          <a:p>
            <a:pPr marL="742950" lvl="1" indent="-285750">
              <a:buFont typeface="Arial"/>
              <a:buChar char="•"/>
            </a:pPr>
            <a:r>
              <a:rPr lang="en-US" sz="2000">
                <a:solidFill>
                  <a:srgbClr val="444444"/>
                </a:solidFill>
                <a:latin typeface="Arial"/>
                <a:ea typeface="Calibri"/>
                <a:cs typeface="Calibri"/>
              </a:rPr>
              <a:t>Q2 assurance reporting in </a:t>
            </a:r>
            <a:r>
              <a:rPr lang="en-US" sz="2000" err="1">
                <a:solidFill>
                  <a:srgbClr val="444444"/>
                </a:solidFill>
                <a:latin typeface="Arial"/>
                <a:ea typeface="Calibri"/>
                <a:cs typeface="Calibri"/>
              </a:rPr>
              <a:t>teledermatology</a:t>
            </a:r>
            <a:r>
              <a:rPr lang="en-US" sz="2000">
                <a:solidFill>
                  <a:srgbClr val="444444"/>
                </a:solidFill>
                <a:latin typeface="Arial"/>
                <a:ea typeface="Calibri"/>
                <a:cs typeface="Calibri"/>
              </a:rPr>
              <a:t> as a proportion of USC referrals – where services are launched, how much is being </a:t>
            </a:r>
            <a:r>
              <a:rPr lang="en-US" sz="2000" err="1">
                <a:solidFill>
                  <a:srgbClr val="444444"/>
                </a:solidFill>
                <a:latin typeface="Arial"/>
                <a:ea typeface="Calibri"/>
                <a:cs typeface="Calibri"/>
              </a:rPr>
              <a:t>utilised</a:t>
            </a:r>
            <a:r>
              <a:rPr lang="en-US" sz="2000">
                <a:solidFill>
                  <a:srgbClr val="444444"/>
                </a:solidFill>
                <a:latin typeface="Arial"/>
                <a:ea typeface="Calibri"/>
                <a:cs typeface="Calibri"/>
              </a:rPr>
              <a:t>?</a:t>
            </a:r>
          </a:p>
          <a:p>
            <a:pPr marL="742950" lvl="1" indent="-285750">
              <a:buFont typeface="Arial"/>
              <a:buChar char="•"/>
            </a:pPr>
            <a:r>
              <a:rPr lang="en-US" sz="2000">
                <a:solidFill>
                  <a:srgbClr val="444444"/>
                </a:solidFill>
                <a:latin typeface="Arial"/>
                <a:ea typeface="Calibri"/>
                <a:cs typeface="Calibri"/>
              </a:rPr>
              <a:t>YHEC evaluation of </a:t>
            </a:r>
            <a:r>
              <a:rPr lang="en-US" sz="2000" err="1">
                <a:solidFill>
                  <a:srgbClr val="444444"/>
                </a:solidFill>
                <a:latin typeface="Arial"/>
                <a:ea typeface="Calibri"/>
                <a:cs typeface="Calibri"/>
              </a:rPr>
              <a:t>telederm</a:t>
            </a:r>
            <a:r>
              <a:rPr lang="en-US" sz="2000">
                <a:solidFill>
                  <a:srgbClr val="444444"/>
                </a:solidFill>
                <a:latin typeface="Arial"/>
                <a:ea typeface="Calibri"/>
                <a:cs typeface="Calibri"/>
              </a:rPr>
              <a:t> economic benefits vs standard care</a:t>
            </a:r>
          </a:p>
          <a:p>
            <a:pPr marL="742950" lvl="1" indent="-285750">
              <a:buFont typeface="Arial"/>
              <a:buChar char="•"/>
            </a:pPr>
            <a:r>
              <a:rPr lang="en-US" sz="2000">
                <a:solidFill>
                  <a:srgbClr val="444444"/>
                </a:solidFill>
                <a:latin typeface="Arial"/>
                <a:ea typeface="Calibri"/>
                <a:cs typeface="Calibri"/>
              </a:rPr>
              <a:t>A&amp;G waits using </a:t>
            </a:r>
            <a:r>
              <a:rPr lang="en-US" sz="2000" err="1">
                <a:solidFill>
                  <a:srgbClr val="444444"/>
                </a:solidFill>
                <a:latin typeface="Arial"/>
                <a:ea typeface="Calibri"/>
                <a:cs typeface="Calibri"/>
              </a:rPr>
              <a:t>Cinapsis</a:t>
            </a:r>
            <a:r>
              <a:rPr lang="en-US" sz="2000">
                <a:solidFill>
                  <a:srgbClr val="444444"/>
                </a:solidFill>
                <a:latin typeface="Arial"/>
                <a:ea typeface="Calibri"/>
                <a:cs typeface="Calibri"/>
              </a:rPr>
              <a:t> and similar platform data</a:t>
            </a:r>
          </a:p>
          <a:p>
            <a:pPr marL="742950" lvl="1" indent="-285750">
              <a:buFont typeface="Arial"/>
              <a:buChar char="•"/>
            </a:pPr>
            <a:endParaRPr lang="en-US" sz="2000">
              <a:solidFill>
                <a:srgbClr val="444444"/>
              </a:solidFill>
              <a:latin typeface="Arial"/>
              <a:ea typeface="Calibri"/>
              <a:cs typeface="Calibri"/>
            </a:endParaRPr>
          </a:p>
          <a:p>
            <a:pPr lvl="1"/>
            <a:r>
              <a:rPr lang="en-US" sz="2000">
                <a:solidFill>
                  <a:srgbClr val="444444"/>
                </a:solidFill>
                <a:latin typeface="Arial"/>
                <a:ea typeface="Calibri"/>
                <a:cs typeface="Calibri"/>
              </a:rPr>
              <a:t>Are there any other sources of data you would like to see included to inform pathways change?</a:t>
            </a:r>
          </a:p>
        </p:txBody>
      </p:sp>
    </p:spTree>
    <p:extLst>
      <p:ext uri="{BB962C8B-B14F-4D97-AF65-F5344CB8AC3E}">
        <p14:creationId xmlns:p14="http://schemas.microsoft.com/office/powerpoint/2010/main" val="2280269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F3E5D-0E43-19C2-D621-3A271F3082B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8B97119-2282-90E6-C56A-209E2C8DB9D7}"/>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0916D7F0-F826-FE58-C22C-55BB091E4020}"/>
              </a:ext>
            </a:extLst>
          </p:cNvPr>
          <p:cNvSpPr/>
          <p:nvPr/>
        </p:nvSpPr>
        <p:spPr>
          <a:xfrm>
            <a:off x="1317626" y="137200"/>
            <a:ext cx="6204543"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2C98223D-B17A-92BC-5EB5-0CC68F9EEB03}"/>
              </a:ext>
            </a:extLst>
          </p:cNvPr>
          <p:cNvSpPr txBox="1"/>
          <p:nvPr/>
        </p:nvSpPr>
        <p:spPr>
          <a:xfrm>
            <a:off x="1319190" y="241126"/>
            <a:ext cx="557752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a:solidFill>
                  <a:srgbClr val="FFFFFF"/>
                </a:solidFill>
                <a:latin typeface="Frutiger"/>
                <a:sym typeface="Frutiger"/>
              </a:rPr>
              <a:t>Key service features</a:t>
            </a:r>
            <a:endParaRPr lang="en-US"/>
          </a:p>
        </p:txBody>
      </p:sp>
      <p:sp>
        <p:nvSpPr>
          <p:cNvPr id="5" name="Freeform 5">
            <a:extLst>
              <a:ext uri="{FF2B5EF4-FFF2-40B4-BE49-F238E27FC236}">
                <a16:creationId xmlns:a16="http://schemas.microsoft.com/office/drawing/2014/main" id="{B5D7A5D9-FEE6-8944-EB2E-D8C04FDBFADB}"/>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3B00B063-3CFB-A685-D74C-BD524801E3AB}"/>
              </a:ext>
            </a:extLst>
          </p:cNvPr>
          <p:cNvSpPr txBox="1"/>
          <p:nvPr/>
        </p:nvSpPr>
        <p:spPr>
          <a:xfrm>
            <a:off x="381130" y="1226115"/>
            <a:ext cx="10937308"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r>
              <a:rPr lang="en-GB" sz="2000" b="1" dirty="0">
                <a:solidFill>
                  <a:srgbClr val="444444"/>
                </a:solidFill>
                <a:latin typeface="Arial"/>
                <a:ea typeface="Calibri"/>
                <a:cs typeface="Calibri"/>
              </a:rPr>
              <a:t>Which of the following components could we be focussing on?</a:t>
            </a:r>
            <a:endParaRPr lang="en-US" b="1" dirty="0"/>
          </a:p>
          <a:p>
            <a:pPr marL="285750" indent="-285750">
              <a:buFont typeface="Arial,Sans-Serif"/>
              <a:buChar char="•"/>
            </a:pPr>
            <a:r>
              <a:rPr lang="en-GB" sz="2000" dirty="0">
                <a:solidFill>
                  <a:srgbClr val="000000"/>
                </a:solidFill>
                <a:latin typeface="Arial"/>
                <a:ea typeface="Calibri"/>
                <a:cs typeface="Arial"/>
              </a:rPr>
              <a:t>Optimise Advice &amp; Guidance further and using it more selectively</a:t>
            </a:r>
            <a:endParaRPr lang="en-US" sz="2000" dirty="0">
              <a:solidFill>
                <a:srgbClr val="000000"/>
              </a:solidFill>
              <a:latin typeface="Arial"/>
              <a:ea typeface="Calibri"/>
              <a:cs typeface="Arial"/>
            </a:endParaRPr>
          </a:p>
          <a:p>
            <a:pPr marL="285750" indent="-285750">
              <a:buFont typeface="Arial,Sans-Serif"/>
              <a:buChar char="•"/>
            </a:pPr>
            <a:r>
              <a:rPr lang="en-GB" sz="2000" dirty="0">
                <a:solidFill>
                  <a:srgbClr val="000000"/>
                </a:solidFill>
                <a:latin typeface="Arial"/>
                <a:ea typeface="Calibri"/>
                <a:cs typeface="Arial"/>
              </a:rPr>
              <a:t>Auto-conversion of A&amp;G </a:t>
            </a:r>
            <a:r>
              <a:rPr lang="en-GB" sz="2000" dirty="0" err="1">
                <a:solidFill>
                  <a:srgbClr val="000000"/>
                </a:solidFill>
                <a:latin typeface="Arial"/>
                <a:ea typeface="Calibri"/>
                <a:cs typeface="Arial"/>
              </a:rPr>
              <a:t>e.g</a:t>
            </a:r>
            <a:r>
              <a:rPr lang="en-GB" sz="2000" dirty="0">
                <a:solidFill>
                  <a:srgbClr val="000000"/>
                </a:solidFill>
                <a:latin typeface="Arial"/>
                <a:ea typeface="Calibri"/>
                <a:cs typeface="Arial"/>
              </a:rPr>
              <a:t> </a:t>
            </a:r>
            <a:r>
              <a:rPr lang="en-GB" sz="2000" dirty="0" err="1">
                <a:solidFill>
                  <a:srgbClr val="000000"/>
                </a:solidFill>
                <a:latin typeface="Arial"/>
                <a:ea typeface="Calibri"/>
                <a:cs typeface="Arial"/>
              </a:rPr>
              <a:t>Cinapsis</a:t>
            </a:r>
            <a:r>
              <a:rPr lang="en-GB" sz="2000" dirty="0">
                <a:solidFill>
                  <a:srgbClr val="000000"/>
                </a:solidFill>
                <a:latin typeface="Arial"/>
                <a:ea typeface="Calibri"/>
                <a:cs typeface="Arial"/>
              </a:rPr>
              <a:t> cases can be converted into a USC pathway within Bath without GP intervention</a:t>
            </a:r>
          </a:p>
          <a:p>
            <a:pPr marL="285750" indent="-285750">
              <a:buFont typeface="Arial,Sans-Serif"/>
              <a:buChar char="•"/>
            </a:pPr>
            <a:r>
              <a:rPr lang="en-GB" sz="2000" dirty="0">
                <a:solidFill>
                  <a:srgbClr val="000000"/>
                </a:solidFill>
                <a:latin typeface="Arial"/>
                <a:ea typeface="Calibri"/>
                <a:cs typeface="Arial"/>
              </a:rPr>
              <a:t>Building community elective capacity and other community pathway activity</a:t>
            </a:r>
            <a:endParaRPr lang="en-US" sz="2000" dirty="0">
              <a:solidFill>
                <a:srgbClr val="000000"/>
              </a:solidFill>
              <a:latin typeface="Arial"/>
              <a:ea typeface="Calibri"/>
              <a:cs typeface="Arial"/>
            </a:endParaRPr>
          </a:p>
          <a:p>
            <a:pPr marL="285750" indent="-285750">
              <a:buFont typeface="Arial,Sans-Serif"/>
              <a:buChar char="•"/>
            </a:pPr>
            <a:r>
              <a:rPr lang="en-GB" sz="2000" dirty="0">
                <a:solidFill>
                  <a:srgbClr val="000000"/>
                </a:solidFill>
                <a:latin typeface="Arial"/>
                <a:ea typeface="Calibri"/>
                <a:cs typeface="Arial"/>
              </a:rPr>
              <a:t>Increasing GP education options – see Somerset's dermatology transformation work to increase the </a:t>
            </a:r>
            <a:r>
              <a:rPr lang="en-GB" sz="2000" dirty="0" err="1">
                <a:solidFill>
                  <a:srgbClr val="000000"/>
                </a:solidFill>
                <a:latin typeface="Arial"/>
                <a:ea typeface="Calibri"/>
                <a:cs typeface="Arial"/>
              </a:rPr>
              <a:t>GPwER</a:t>
            </a:r>
            <a:r>
              <a:rPr lang="en-GB" sz="2000" dirty="0">
                <a:solidFill>
                  <a:srgbClr val="000000"/>
                </a:solidFill>
                <a:latin typeface="Arial"/>
                <a:ea typeface="Calibri"/>
                <a:cs typeface="Arial"/>
              </a:rPr>
              <a:t> workforce across the service and throughout pathways including pre-referral</a:t>
            </a:r>
          </a:p>
          <a:p>
            <a:pPr marL="285750" indent="-285750">
              <a:buFont typeface="Arial,Sans-Serif"/>
              <a:buChar char="•"/>
            </a:pPr>
            <a:r>
              <a:rPr lang="en-GB" sz="2000" dirty="0">
                <a:solidFill>
                  <a:srgbClr val="000000"/>
                </a:solidFill>
                <a:latin typeface="Arial"/>
                <a:ea typeface="Calibri"/>
                <a:cs typeface="Arial"/>
              </a:rPr>
              <a:t>Optimise </a:t>
            </a:r>
            <a:r>
              <a:rPr lang="en-GB" sz="2000" dirty="0" err="1">
                <a:solidFill>
                  <a:srgbClr val="000000"/>
                </a:solidFill>
                <a:latin typeface="Arial"/>
                <a:ea typeface="Calibri"/>
                <a:cs typeface="Arial"/>
              </a:rPr>
              <a:t>teledermatology</a:t>
            </a:r>
            <a:r>
              <a:rPr lang="en-GB" sz="2000" dirty="0">
                <a:solidFill>
                  <a:srgbClr val="000000"/>
                </a:solidFill>
                <a:latin typeface="Arial"/>
                <a:ea typeface="Calibri"/>
                <a:cs typeface="Arial"/>
              </a:rPr>
              <a:t> image quality </a:t>
            </a:r>
          </a:p>
          <a:p>
            <a:pPr marL="285750" indent="-285750">
              <a:buFont typeface="Arial,Sans-Serif"/>
              <a:buChar char="•"/>
            </a:pPr>
            <a:r>
              <a:rPr lang="en-GB" sz="2000" dirty="0">
                <a:solidFill>
                  <a:srgbClr val="000000"/>
                </a:solidFill>
                <a:latin typeface="Arial"/>
                <a:ea typeface="Calibri"/>
                <a:cs typeface="Arial"/>
              </a:rPr>
              <a:t>Increase utilisation of community and acute imaging hubs towards full uptake where patients are eligible </a:t>
            </a:r>
            <a:r>
              <a:rPr lang="en-GB" sz="2000" dirty="0" err="1">
                <a:solidFill>
                  <a:srgbClr val="000000"/>
                </a:solidFill>
                <a:latin typeface="Arial"/>
                <a:ea typeface="Calibri"/>
                <a:cs typeface="Arial"/>
              </a:rPr>
              <a:t>ie</a:t>
            </a:r>
            <a:r>
              <a:rPr lang="en-GB" sz="2000" dirty="0">
                <a:solidFill>
                  <a:srgbClr val="000000"/>
                </a:solidFill>
                <a:latin typeface="Arial"/>
                <a:ea typeface="Calibri"/>
                <a:cs typeface="Arial"/>
              </a:rPr>
              <a:t>. 80-85% of all USC skin referrals should go through </a:t>
            </a:r>
            <a:r>
              <a:rPr lang="en-GB" sz="2000" dirty="0" err="1">
                <a:solidFill>
                  <a:srgbClr val="000000"/>
                </a:solidFill>
                <a:latin typeface="Arial"/>
                <a:ea typeface="Calibri"/>
                <a:cs typeface="Arial"/>
              </a:rPr>
              <a:t>telederm</a:t>
            </a:r>
            <a:endParaRPr lang="en-GB" sz="2000" dirty="0">
              <a:solidFill>
                <a:srgbClr val="000000"/>
              </a:solidFill>
              <a:latin typeface="Arial"/>
              <a:ea typeface="Calibri"/>
              <a:cs typeface="Arial"/>
            </a:endParaRPr>
          </a:p>
          <a:p>
            <a:pPr marL="285750" indent="-285750">
              <a:buFont typeface="Arial,Sans-Serif"/>
              <a:buChar char="•"/>
            </a:pPr>
            <a:r>
              <a:rPr lang="en-GB" sz="2000" dirty="0">
                <a:solidFill>
                  <a:srgbClr val="000000"/>
                </a:solidFill>
                <a:latin typeface="Arial"/>
                <a:ea typeface="Calibri"/>
                <a:cs typeface="Arial"/>
              </a:rPr>
              <a:t>Increase administration efficiencies where possible </a:t>
            </a:r>
            <a:r>
              <a:rPr lang="en-GB" sz="2000" dirty="0" err="1">
                <a:solidFill>
                  <a:srgbClr val="000000"/>
                </a:solidFill>
                <a:latin typeface="Arial"/>
                <a:ea typeface="Calibri"/>
                <a:cs typeface="Arial"/>
              </a:rPr>
              <a:t>e.g</a:t>
            </a:r>
            <a:r>
              <a:rPr lang="en-GB" sz="2000" dirty="0">
                <a:solidFill>
                  <a:srgbClr val="000000"/>
                </a:solidFill>
                <a:latin typeface="Arial"/>
                <a:ea typeface="Calibri"/>
                <a:cs typeface="Arial"/>
              </a:rPr>
              <a:t> Salisbury RPA</a:t>
            </a:r>
            <a:endParaRPr lang="en-US" sz="2000" dirty="0">
              <a:solidFill>
                <a:srgbClr val="000000"/>
              </a:solidFill>
              <a:latin typeface="Arial"/>
              <a:ea typeface="Calibri"/>
              <a:cs typeface="Arial"/>
            </a:endParaRPr>
          </a:p>
          <a:p>
            <a:pPr marL="285750" indent="-285750">
              <a:buFont typeface="Arial,Sans-Serif"/>
              <a:buChar char="•"/>
            </a:pPr>
            <a:r>
              <a:rPr lang="en-GB" sz="2000" dirty="0">
                <a:solidFill>
                  <a:srgbClr val="000000"/>
                </a:solidFill>
                <a:latin typeface="Arial"/>
                <a:ea typeface="Calibri"/>
                <a:cs typeface="Arial"/>
              </a:rPr>
              <a:t>Review capacity and wait times live to look at position of services at key milestones</a:t>
            </a:r>
            <a:endParaRPr lang="en-US" sz="2000" dirty="0">
              <a:solidFill>
                <a:srgbClr val="000000"/>
              </a:solidFill>
              <a:latin typeface="Arial"/>
              <a:ea typeface="Calibri"/>
              <a:cs typeface="Arial"/>
            </a:endParaRPr>
          </a:p>
          <a:p>
            <a:pPr marL="285750" indent="-285750">
              <a:buFont typeface="Arial,Sans-Serif"/>
              <a:buChar char="•"/>
            </a:pPr>
            <a:r>
              <a:rPr lang="en-GB" sz="2000" dirty="0">
                <a:solidFill>
                  <a:srgbClr val="000000"/>
                </a:solidFill>
                <a:latin typeface="Arial"/>
                <a:ea typeface="Calibri"/>
                <a:cs typeface="Arial"/>
              </a:rPr>
              <a:t>Explore role of non-medical staff </a:t>
            </a:r>
            <a:r>
              <a:rPr lang="en-GB" sz="2000" dirty="0" err="1">
                <a:solidFill>
                  <a:srgbClr val="000000"/>
                </a:solidFill>
                <a:latin typeface="Arial"/>
                <a:ea typeface="Calibri"/>
                <a:cs typeface="Arial"/>
              </a:rPr>
              <a:t>e.g</a:t>
            </a:r>
            <a:r>
              <a:rPr lang="en-GB" sz="2000" dirty="0">
                <a:solidFill>
                  <a:srgbClr val="000000"/>
                </a:solidFill>
                <a:latin typeface="Arial"/>
                <a:ea typeface="Calibri"/>
                <a:cs typeface="Arial"/>
              </a:rPr>
              <a:t> CNSs in </a:t>
            </a:r>
            <a:r>
              <a:rPr lang="en-GB" sz="2000" dirty="0" err="1">
                <a:solidFill>
                  <a:srgbClr val="000000"/>
                </a:solidFill>
                <a:latin typeface="Arial"/>
                <a:ea typeface="Calibri"/>
                <a:cs typeface="Arial"/>
              </a:rPr>
              <a:t>telederm</a:t>
            </a:r>
            <a:r>
              <a:rPr lang="en-GB" sz="2000" dirty="0">
                <a:solidFill>
                  <a:srgbClr val="000000"/>
                </a:solidFill>
                <a:latin typeface="Arial"/>
                <a:ea typeface="Calibri"/>
                <a:cs typeface="Arial"/>
              </a:rPr>
              <a:t>/non-</a:t>
            </a:r>
            <a:r>
              <a:rPr lang="en-GB" sz="2000" dirty="0" err="1">
                <a:solidFill>
                  <a:srgbClr val="000000"/>
                </a:solidFill>
                <a:latin typeface="Arial"/>
                <a:ea typeface="Calibri"/>
                <a:cs typeface="Arial"/>
              </a:rPr>
              <a:t>telederm</a:t>
            </a:r>
            <a:r>
              <a:rPr lang="en-GB" sz="2000" dirty="0">
                <a:solidFill>
                  <a:srgbClr val="000000"/>
                </a:solidFill>
                <a:latin typeface="Arial"/>
                <a:ea typeface="Calibri"/>
                <a:cs typeface="Arial"/>
              </a:rPr>
              <a:t> review</a:t>
            </a:r>
          </a:p>
          <a:p>
            <a:pPr marL="285750" indent="-285750">
              <a:buFont typeface="Arial,Sans-Serif"/>
              <a:buChar char="•"/>
            </a:pPr>
            <a:r>
              <a:rPr lang="en-GB" sz="2000" dirty="0">
                <a:solidFill>
                  <a:srgbClr val="000000"/>
                </a:solidFill>
                <a:latin typeface="Arial"/>
                <a:ea typeface="Calibri"/>
                <a:cs typeface="Arial"/>
              </a:rPr>
              <a:t>Ensure there are benchmarks for where OPAs are offered, the role of using </a:t>
            </a:r>
            <a:r>
              <a:rPr lang="en-GB" sz="2000" dirty="0" err="1">
                <a:solidFill>
                  <a:srgbClr val="000000"/>
                </a:solidFill>
                <a:latin typeface="Arial"/>
                <a:ea typeface="Calibri"/>
                <a:cs typeface="Arial"/>
              </a:rPr>
              <a:t>telederm</a:t>
            </a:r>
            <a:r>
              <a:rPr lang="en-GB" sz="2000" dirty="0">
                <a:solidFill>
                  <a:srgbClr val="000000"/>
                </a:solidFill>
                <a:latin typeface="Arial"/>
                <a:ea typeface="Calibri"/>
                <a:cs typeface="Arial"/>
              </a:rPr>
              <a:t> to reduce OPAs and release capacity for direct 'see-and-treat' clinics benefitting both FDS and 62-day targets</a:t>
            </a:r>
          </a:p>
          <a:p>
            <a:pPr marL="285750" indent="-285750">
              <a:buFont typeface="Arial,Sans-Serif"/>
              <a:buChar char="•"/>
            </a:pPr>
            <a:r>
              <a:rPr lang="en-GB" sz="2000" dirty="0">
                <a:solidFill>
                  <a:srgbClr val="000000"/>
                </a:solidFill>
                <a:latin typeface="Arial"/>
                <a:ea typeface="Calibri"/>
                <a:cs typeface="Arial"/>
              </a:rPr>
              <a:t>All Trusts and systems to consider outsourcing where backlogs still require attention</a:t>
            </a:r>
          </a:p>
          <a:p>
            <a:pPr marL="285750" indent="-285750">
              <a:buFont typeface="Arial,Sans-Serif"/>
              <a:buChar char="•"/>
            </a:pPr>
            <a:endParaRPr lang="en-GB" sz="2000">
              <a:solidFill>
                <a:srgbClr val="444444"/>
              </a:solidFill>
              <a:latin typeface="Arial"/>
              <a:ea typeface="Calibri"/>
              <a:cs typeface="Calibri"/>
            </a:endParaRPr>
          </a:p>
        </p:txBody>
      </p:sp>
    </p:spTree>
    <p:extLst>
      <p:ext uri="{BB962C8B-B14F-4D97-AF65-F5344CB8AC3E}">
        <p14:creationId xmlns:p14="http://schemas.microsoft.com/office/powerpoint/2010/main" val="1481008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1F076-6946-05DD-06D3-B86E97ED6FF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2EFC45D-53BC-1A85-9A8C-F91414789055}"/>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4FCAE8C4-7EEA-C3B4-10DD-B64767A55F5C}"/>
              </a:ext>
            </a:extLst>
          </p:cNvPr>
          <p:cNvSpPr/>
          <p:nvPr/>
        </p:nvSpPr>
        <p:spPr>
          <a:xfrm>
            <a:off x="1241426" y="156250"/>
            <a:ext cx="6204543"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C332D20F-B386-0C3D-2BC7-003283631C94}"/>
              </a:ext>
            </a:extLst>
          </p:cNvPr>
          <p:cNvSpPr txBox="1"/>
          <p:nvPr/>
        </p:nvSpPr>
        <p:spPr>
          <a:xfrm>
            <a:off x="1487725" y="486489"/>
            <a:ext cx="557752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a:solidFill>
                  <a:srgbClr val="FFFFFF"/>
                </a:solidFill>
                <a:latin typeface="Frutiger"/>
                <a:sym typeface="Frutiger"/>
              </a:rPr>
              <a:t>Research and innovation</a:t>
            </a:r>
            <a:endParaRPr lang="en-US"/>
          </a:p>
        </p:txBody>
      </p:sp>
      <p:sp>
        <p:nvSpPr>
          <p:cNvPr id="5" name="Freeform 5">
            <a:extLst>
              <a:ext uri="{FF2B5EF4-FFF2-40B4-BE49-F238E27FC236}">
                <a16:creationId xmlns:a16="http://schemas.microsoft.com/office/drawing/2014/main" id="{8DE57D40-E79B-3EB8-6660-B8DE3A386F1D}"/>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D724B525-E98E-2B38-5282-96708289DCEF}"/>
              </a:ext>
            </a:extLst>
          </p:cNvPr>
          <p:cNvSpPr txBox="1"/>
          <p:nvPr/>
        </p:nvSpPr>
        <p:spPr>
          <a:xfrm>
            <a:off x="421362" y="1280993"/>
            <a:ext cx="10937308"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r>
              <a:rPr lang="en-US" sz="2000" b="1" dirty="0">
                <a:solidFill>
                  <a:srgbClr val="444444"/>
                </a:solidFill>
                <a:latin typeface="Arial"/>
                <a:ea typeface="Calibri"/>
                <a:cs typeface="Calibri"/>
              </a:rPr>
              <a:t>Which of the following areas could be developed further as options for pathways?</a:t>
            </a:r>
            <a:endParaRPr lang="en-US" dirty="0"/>
          </a:p>
          <a:p>
            <a:pPr marL="742950" lvl="1" indent="-285750">
              <a:buFont typeface="Arial,Sans-Serif"/>
              <a:buChar char="•"/>
            </a:pPr>
            <a:r>
              <a:rPr lang="en-US" sz="2000" dirty="0">
                <a:solidFill>
                  <a:srgbClr val="444444"/>
                </a:solidFill>
                <a:latin typeface="Arial"/>
                <a:ea typeface="Calibri"/>
                <a:cs typeface="Arial"/>
              </a:rPr>
              <a:t>RPA – this has been developed at Salisbury to process referrals with images across the complexity of their internal systems</a:t>
            </a:r>
            <a:endParaRPr lang="en-US" sz="2000">
              <a:solidFill>
                <a:srgbClr val="000000"/>
              </a:solidFill>
              <a:latin typeface="Arial"/>
              <a:ea typeface="Calibri"/>
              <a:cs typeface="Arial"/>
            </a:endParaRPr>
          </a:p>
          <a:p>
            <a:pPr marL="742950" lvl="1" indent="-285750">
              <a:buFont typeface="Arial,Sans-Serif"/>
              <a:buChar char="•"/>
            </a:pPr>
            <a:r>
              <a:rPr lang="en-US" sz="2000" dirty="0" err="1">
                <a:solidFill>
                  <a:srgbClr val="444444"/>
                </a:solidFill>
                <a:latin typeface="Arial"/>
                <a:ea typeface="Calibri"/>
                <a:cs typeface="Arial"/>
              </a:rPr>
              <a:t>Cinapsis</a:t>
            </a:r>
            <a:r>
              <a:rPr lang="en-US" sz="2000" dirty="0">
                <a:solidFill>
                  <a:srgbClr val="444444"/>
                </a:solidFill>
                <a:latin typeface="Arial"/>
                <a:ea typeface="Calibri"/>
                <a:cs typeface="Arial"/>
              </a:rPr>
              <a:t> </a:t>
            </a:r>
            <a:r>
              <a:rPr lang="en-US" sz="2000" dirty="0" err="1">
                <a:solidFill>
                  <a:srgbClr val="444444"/>
                </a:solidFill>
                <a:latin typeface="Arial"/>
                <a:ea typeface="Calibri"/>
                <a:cs typeface="Arial"/>
              </a:rPr>
              <a:t>eRS</a:t>
            </a:r>
            <a:r>
              <a:rPr lang="en-US" sz="2000" dirty="0">
                <a:solidFill>
                  <a:srgbClr val="444444"/>
                </a:solidFill>
                <a:latin typeface="Arial"/>
                <a:ea typeface="Calibri"/>
                <a:cs typeface="Arial"/>
              </a:rPr>
              <a:t> 2.0 - RUH was only the second Trust to launch this upgrade in the country whereby </a:t>
            </a:r>
            <a:r>
              <a:rPr lang="en-US" sz="2000" dirty="0" err="1">
                <a:solidFill>
                  <a:srgbClr val="444444"/>
                </a:solidFill>
                <a:latin typeface="Arial"/>
                <a:ea typeface="Calibri"/>
                <a:cs typeface="Arial"/>
              </a:rPr>
              <a:t>eRS</a:t>
            </a:r>
            <a:r>
              <a:rPr lang="en-US" sz="2000" dirty="0">
                <a:solidFill>
                  <a:srgbClr val="444444"/>
                </a:solidFill>
                <a:latin typeface="Arial"/>
                <a:ea typeface="Calibri"/>
                <a:cs typeface="Arial"/>
              </a:rPr>
              <a:t> referrals with images are converted onto </a:t>
            </a:r>
            <a:r>
              <a:rPr lang="en-US" sz="2000" dirty="0" err="1">
                <a:solidFill>
                  <a:srgbClr val="444444"/>
                </a:solidFill>
                <a:latin typeface="Arial"/>
                <a:ea typeface="Calibri"/>
                <a:cs typeface="Arial"/>
              </a:rPr>
              <a:t>Cinapsis</a:t>
            </a:r>
            <a:r>
              <a:rPr lang="en-US" sz="2000" dirty="0">
                <a:solidFill>
                  <a:srgbClr val="444444"/>
                </a:solidFill>
                <a:latin typeface="Arial"/>
                <a:ea typeface="Calibri"/>
                <a:cs typeface="Arial"/>
              </a:rPr>
              <a:t> for remote review and '</a:t>
            </a:r>
            <a:r>
              <a:rPr lang="en-US" sz="2000" dirty="0" err="1">
                <a:solidFill>
                  <a:srgbClr val="444444"/>
                </a:solidFill>
                <a:latin typeface="Arial"/>
                <a:ea typeface="Calibri"/>
                <a:cs typeface="Arial"/>
              </a:rPr>
              <a:t>outcomed</a:t>
            </a:r>
            <a:r>
              <a:rPr lang="en-US" sz="2000" dirty="0">
                <a:solidFill>
                  <a:srgbClr val="444444"/>
                </a:solidFill>
                <a:latin typeface="Arial"/>
                <a:ea typeface="Calibri"/>
                <a:cs typeface="Arial"/>
              </a:rPr>
              <a:t>' back onto </a:t>
            </a:r>
            <a:r>
              <a:rPr lang="en-US" sz="2000" dirty="0" err="1">
                <a:solidFill>
                  <a:srgbClr val="444444"/>
                </a:solidFill>
                <a:latin typeface="Arial"/>
                <a:ea typeface="Calibri"/>
                <a:cs typeface="Arial"/>
              </a:rPr>
              <a:t>eRS</a:t>
            </a:r>
            <a:r>
              <a:rPr lang="en-US" sz="2000" dirty="0">
                <a:solidFill>
                  <a:srgbClr val="444444"/>
                </a:solidFill>
                <a:latin typeface="Arial"/>
                <a:ea typeface="Calibri"/>
                <a:cs typeface="Arial"/>
              </a:rPr>
              <a:t> for discharge or ongoing review and treatment</a:t>
            </a:r>
            <a:endParaRPr lang="en-US" sz="2000">
              <a:solidFill>
                <a:srgbClr val="000000"/>
              </a:solidFill>
              <a:latin typeface="Arial"/>
              <a:ea typeface="Calibri"/>
              <a:cs typeface="Arial"/>
            </a:endParaRPr>
          </a:p>
          <a:p>
            <a:pPr marL="742950" lvl="1" indent="-285750">
              <a:buFont typeface="Arial"/>
              <a:buChar char="•"/>
            </a:pPr>
            <a:r>
              <a:rPr lang="en-US" sz="2000" dirty="0">
                <a:solidFill>
                  <a:srgbClr val="444444"/>
                </a:solidFill>
                <a:latin typeface="Arial"/>
                <a:ea typeface="Calibri"/>
                <a:cs typeface="Calibri"/>
              </a:rPr>
              <a:t>Confocal laser scan microscopy (</a:t>
            </a:r>
            <a:r>
              <a:rPr lang="en-US" sz="2000" dirty="0" err="1">
                <a:solidFill>
                  <a:srgbClr val="444444"/>
                </a:solidFill>
                <a:latin typeface="Arial"/>
                <a:ea typeface="Calibri"/>
                <a:cs typeface="Calibri"/>
              </a:rPr>
              <a:t>VivaScope</a:t>
            </a:r>
            <a:r>
              <a:rPr lang="en-US" sz="2000" dirty="0">
                <a:solidFill>
                  <a:srgbClr val="444444"/>
                </a:solidFill>
                <a:latin typeface="Arial"/>
                <a:ea typeface="Calibri"/>
                <a:cs typeface="Calibri"/>
              </a:rPr>
              <a:t>) which may limit volumes requiring excision biopsy</a:t>
            </a:r>
          </a:p>
          <a:p>
            <a:pPr marL="742950" lvl="1" indent="-285750">
              <a:buFont typeface="Arial,Sans-Serif"/>
              <a:buChar char="•"/>
            </a:pPr>
            <a:r>
              <a:rPr lang="en-US" sz="2000" dirty="0">
                <a:solidFill>
                  <a:srgbClr val="444444"/>
                </a:solidFill>
                <a:latin typeface="Arial"/>
                <a:ea typeface="Calibri"/>
                <a:cs typeface="Arial"/>
              </a:rPr>
              <a:t>PDT laser - loaned to RUH by Beth Wright for phototherapy work in multiple nodular BCCs.  Potential to manage multiple lesions in single sessions and increase throughput for this pt cohort as well as reducing outsourcing spend on surgical services. Working well at NBT (led by Daniel Keith) with 2 plastic surgery nurses carrying it out independently</a:t>
            </a:r>
            <a:endParaRPr lang="en-US" sz="2000">
              <a:solidFill>
                <a:srgbClr val="000000"/>
              </a:solidFill>
              <a:latin typeface="Arial"/>
              <a:ea typeface="Calibri"/>
              <a:cs typeface="Arial"/>
            </a:endParaRPr>
          </a:p>
          <a:p>
            <a:pPr marL="742950" lvl="1" indent="-285750">
              <a:buFont typeface="Arial"/>
              <a:buChar char="•"/>
            </a:pPr>
            <a:r>
              <a:rPr lang="en-US" sz="2000" dirty="0">
                <a:solidFill>
                  <a:srgbClr val="444444"/>
                </a:solidFill>
                <a:latin typeface="Arial"/>
                <a:ea typeface="Calibri"/>
                <a:cs typeface="Calibri"/>
              </a:rPr>
              <a:t>Skin Analytics – the DERM product has been piloted briefly in the patch but SA have confirmed that they would not be seeking to introduce it where other platforms exist </a:t>
            </a:r>
            <a:r>
              <a:rPr lang="en-US" sz="2000" dirty="0" err="1">
                <a:solidFill>
                  <a:srgbClr val="444444"/>
                </a:solidFill>
                <a:latin typeface="Arial"/>
                <a:ea typeface="Calibri"/>
                <a:cs typeface="Calibri"/>
              </a:rPr>
              <a:t>e.g</a:t>
            </a:r>
            <a:r>
              <a:rPr lang="en-US" sz="2000" dirty="0">
                <a:solidFill>
                  <a:srgbClr val="444444"/>
                </a:solidFill>
                <a:latin typeface="Arial"/>
                <a:ea typeface="Calibri"/>
                <a:cs typeface="Calibri"/>
              </a:rPr>
              <a:t> </a:t>
            </a:r>
            <a:r>
              <a:rPr lang="en-US" sz="2000" dirty="0" err="1">
                <a:solidFill>
                  <a:srgbClr val="444444"/>
                </a:solidFill>
                <a:latin typeface="Arial"/>
                <a:ea typeface="Calibri"/>
                <a:cs typeface="Calibri"/>
              </a:rPr>
              <a:t>Cinapsis</a:t>
            </a:r>
            <a:r>
              <a:rPr lang="en-US" sz="2000" dirty="0">
                <a:solidFill>
                  <a:srgbClr val="444444"/>
                </a:solidFill>
                <a:latin typeface="Arial"/>
                <a:ea typeface="Calibri"/>
                <a:cs typeface="Calibri"/>
              </a:rPr>
              <a:t> in RUH.   Can we develop the option to use this in the pre-referral space?  SA are looking at a pilot across a handful of PCNs in BSW.</a:t>
            </a:r>
            <a:endParaRPr lang="en-US" sz="2000">
              <a:solidFill>
                <a:srgbClr val="000000"/>
              </a:solidFill>
              <a:latin typeface="Arial"/>
              <a:ea typeface="Calibri"/>
              <a:cs typeface="Arial"/>
            </a:endParaRPr>
          </a:p>
          <a:p>
            <a:pPr marL="742950" lvl="1" indent="-285750">
              <a:buFont typeface="Arial"/>
              <a:buChar char="•"/>
            </a:pPr>
            <a:endParaRPr lang="en-US" sz="2000">
              <a:solidFill>
                <a:srgbClr val="444444"/>
              </a:solidFill>
              <a:latin typeface="Arial"/>
              <a:ea typeface="Calibri"/>
              <a:cs typeface="Arial"/>
            </a:endParaRPr>
          </a:p>
          <a:p>
            <a:pPr lvl="1"/>
            <a:endParaRPr lang="en-GB" sz="2000">
              <a:solidFill>
                <a:srgbClr val="444444"/>
              </a:solidFill>
              <a:latin typeface="Arial"/>
              <a:ea typeface="Calibri"/>
              <a:cs typeface="Calibri"/>
            </a:endParaRPr>
          </a:p>
        </p:txBody>
      </p:sp>
    </p:spTree>
    <p:extLst>
      <p:ext uri="{BB962C8B-B14F-4D97-AF65-F5344CB8AC3E}">
        <p14:creationId xmlns:p14="http://schemas.microsoft.com/office/powerpoint/2010/main" val="2258151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16439-097D-351E-448D-D191266AA9A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A204A14-E264-37A7-4FDB-6A80F0A442C6}"/>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5F9F6E6A-7BB7-BBDC-3E09-0593CBF56C0A}"/>
              </a:ext>
            </a:extLst>
          </p:cNvPr>
          <p:cNvSpPr/>
          <p:nvPr/>
        </p:nvSpPr>
        <p:spPr>
          <a:xfrm>
            <a:off x="1317626" y="137200"/>
            <a:ext cx="6204543" cy="810166"/>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51374305-65C8-39DB-0449-2F6DD62BD981}"/>
              </a:ext>
            </a:extLst>
          </p:cNvPr>
          <p:cNvSpPr txBox="1"/>
          <p:nvPr/>
        </p:nvSpPr>
        <p:spPr>
          <a:xfrm>
            <a:off x="1319190" y="241126"/>
            <a:ext cx="5577525" cy="59253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a:solidFill>
                  <a:srgbClr val="FFFFFF"/>
                </a:solidFill>
                <a:latin typeface="Frutiger"/>
                <a:sym typeface="Frutiger"/>
              </a:rPr>
              <a:t>Opportunities from AI</a:t>
            </a:r>
            <a:endParaRPr lang="en-US"/>
          </a:p>
        </p:txBody>
      </p:sp>
      <p:sp>
        <p:nvSpPr>
          <p:cNvPr id="5" name="Freeform 5">
            <a:extLst>
              <a:ext uri="{FF2B5EF4-FFF2-40B4-BE49-F238E27FC236}">
                <a16:creationId xmlns:a16="http://schemas.microsoft.com/office/drawing/2014/main" id="{87DF6888-90F1-3A68-8BDF-7843070E7C74}"/>
              </a:ext>
            </a:extLst>
          </p:cNvPr>
          <p:cNvSpPr/>
          <p:nvPr/>
        </p:nvSpPr>
        <p:spPr>
          <a:xfrm>
            <a:off x="-166815" y="-157783"/>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505AF79D-998A-67B7-CD57-F7EC8A326313}"/>
              </a:ext>
            </a:extLst>
          </p:cNvPr>
          <p:cNvSpPr txBox="1"/>
          <p:nvPr/>
        </p:nvSpPr>
        <p:spPr>
          <a:xfrm>
            <a:off x="343030" y="1159440"/>
            <a:ext cx="10937308" cy="56938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r>
              <a:rPr lang="en-GB" sz="2000" b="1" dirty="0">
                <a:solidFill>
                  <a:srgbClr val="444444"/>
                </a:solidFill>
                <a:latin typeface="Arial"/>
                <a:ea typeface="Calibri"/>
                <a:cs typeface="Calibri"/>
              </a:rPr>
              <a:t>What do we know about AI options namely the Skin Analytics' DERM product?</a:t>
            </a:r>
            <a:endParaRPr lang="en-US" dirty="0"/>
          </a:p>
          <a:p>
            <a:pPr lvl="1"/>
            <a:endParaRPr lang="en-GB" sz="2000" b="1" dirty="0">
              <a:solidFill>
                <a:srgbClr val="444444"/>
              </a:solidFill>
              <a:latin typeface="Arial"/>
              <a:ea typeface="Calibri"/>
              <a:cs typeface="Calibri"/>
            </a:endParaRPr>
          </a:p>
          <a:p>
            <a:pPr marL="285750" indent="-285750">
              <a:buFont typeface="Arial,Sans-Serif"/>
              <a:buChar char="•"/>
            </a:pPr>
            <a:r>
              <a:rPr lang="en-GB" dirty="0">
                <a:solidFill>
                  <a:srgbClr val="444444"/>
                </a:solidFill>
                <a:latin typeface="Arial"/>
                <a:ea typeface="Calibri"/>
                <a:cs typeface="Calibri"/>
              </a:rPr>
              <a:t>Earlier pilots in BNSSG (Sep '23) and Somerset (2024) in the post-referral space were not progressed</a:t>
            </a:r>
          </a:p>
          <a:p>
            <a:pPr marL="285750" indent="-285750">
              <a:buFont typeface="Arial,Sans-Serif"/>
              <a:buChar char="•"/>
            </a:pPr>
            <a:r>
              <a:rPr lang="en-GB" dirty="0">
                <a:solidFill>
                  <a:srgbClr val="444444"/>
                </a:solidFill>
                <a:latin typeface="Arial"/>
                <a:ea typeface="Calibri"/>
                <a:cs typeface="Calibri"/>
              </a:rPr>
              <a:t>What were the barriers – cost of 'second read', evidence base at the time?</a:t>
            </a:r>
          </a:p>
          <a:p>
            <a:pPr marL="285750" indent="-285750">
              <a:buFont typeface="Arial,Sans-Serif"/>
              <a:buChar char="•"/>
            </a:pPr>
            <a:r>
              <a:rPr lang="en-GB" dirty="0">
                <a:solidFill>
                  <a:srgbClr val="444444"/>
                </a:solidFill>
                <a:latin typeface="Arial"/>
                <a:ea typeface="Calibri"/>
                <a:cs typeface="Calibri"/>
                <a:hlinkClick r:id="rId5"/>
              </a:rPr>
              <a:t>NICE EVA</a:t>
            </a:r>
            <a:r>
              <a:rPr lang="en-GB" dirty="0">
                <a:solidFill>
                  <a:srgbClr val="444444"/>
                </a:solidFill>
                <a:latin typeface="Arial"/>
                <a:ea typeface="Calibri"/>
                <a:cs typeface="Calibri"/>
              </a:rPr>
              <a:t> guidance in May recommends use of Skin Analytics' DERM product but in the context of a three-year period of evidence generation </a:t>
            </a:r>
            <a:endParaRPr lang="en-GB" dirty="0"/>
          </a:p>
          <a:p>
            <a:pPr marL="285750" indent="-285750">
              <a:buFont typeface="Arial,Sans-Serif"/>
              <a:buChar char="•"/>
            </a:pPr>
            <a:r>
              <a:rPr lang="en-GB" dirty="0">
                <a:solidFill>
                  <a:srgbClr val="444444"/>
                </a:solidFill>
                <a:latin typeface="Arial"/>
                <a:ea typeface="Calibri"/>
                <a:cs typeface="Calibri"/>
              </a:rPr>
              <a:t>A further study from </a:t>
            </a:r>
            <a:r>
              <a:rPr lang="en-GB" dirty="0">
                <a:solidFill>
                  <a:srgbClr val="444444"/>
                </a:solidFill>
                <a:latin typeface="Arial"/>
                <a:ea typeface="Calibri"/>
                <a:cs typeface="Arial"/>
              </a:rPr>
              <a:t>Edge Health </a:t>
            </a:r>
            <a:r>
              <a:rPr lang="en-GB" dirty="0">
                <a:solidFill>
                  <a:srgbClr val="444444"/>
                </a:solidFill>
                <a:latin typeface="Arial"/>
                <a:ea typeface="Calibri"/>
                <a:cs typeface="Arial"/>
                <a:hlinkClick r:id="rId6"/>
              </a:rPr>
              <a:t>Evaluating Pathways for AI Dermatology in Skin Cancer Detection: A White Paper</a:t>
            </a:r>
            <a:r>
              <a:rPr lang="en-GB" dirty="0">
                <a:solidFill>
                  <a:srgbClr val="444444"/>
                </a:solidFill>
                <a:latin typeface="Arial"/>
                <a:ea typeface="Calibri"/>
                <a:cs typeface="Calibri"/>
              </a:rPr>
              <a:t> looks at its autonomous use (without a second read) and NHSE continues to support this development with their OP </a:t>
            </a:r>
            <a:r>
              <a:rPr lang="en-GB" dirty="0">
                <a:solidFill>
                  <a:srgbClr val="444444"/>
                </a:solidFill>
                <a:latin typeface="Arial"/>
                <a:ea typeface="Calibri"/>
                <a:cs typeface="Arial"/>
              </a:rPr>
              <a:t>Transformation programme commissioning the study</a:t>
            </a:r>
            <a:endParaRPr lang="en-GB" dirty="0"/>
          </a:p>
          <a:p>
            <a:pPr marL="285750" indent="-285750">
              <a:buFont typeface="Arial,Sans-Serif"/>
              <a:buChar char="•"/>
            </a:pPr>
            <a:r>
              <a:rPr lang="en-GB" dirty="0">
                <a:solidFill>
                  <a:srgbClr val="444444"/>
                </a:solidFill>
                <a:latin typeface="Arial"/>
                <a:ea typeface="Calibri"/>
                <a:cs typeface="Arial"/>
              </a:rPr>
              <a:t>NHSE cancer programme will support 20 Trusts using DERM with second read to move towards autonomy during 2026/27 rather than rolling it out more widely. </a:t>
            </a:r>
            <a:endParaRPr lang="en-US" dirty="0">
              <a:solidFill>
                <a:srgbClr val="000000"/>
              </a:solidFill>
              <a:latin typeface="Arial"/>
              <a:ea typeface="Calibri"/>
              <a:cs typeface="Arial"/>
            </a:endParaRPr>
          </a:p>
          <a:p>
            <a:pPr marL="285750" indent="-285750">
              <a:buFont typeface="Arial,Sans-Serif"/>
              <a:buChar char="•"/>
            </a:pPr>
            <a:r>
              <a:rPr lang="en-GB" dirty="0">
                <a:solidFill>
                  <a:srgbClr val="444444"/>
                </a:solidFill>
                <a:latin typeface="Arial"/>
                <a:ea typeface="Calibri"/>
                <a:cs typeface="Calibri"/>
              </a:rPr>
              <a:t>Locally, Bath Independents PCN wish to pilot in the pre-referral space for </a:t>
            </a:r>
            <a:r>
              <a:rPr lang="en-GB" u="sng" dirty="0">
                <a:solidFill>
                  <a:srgbClr val="444444"/>
                </a:solidFill>
                <a:latin typeface="Arial"/>
                <a:ea typeface="Calibri"/>
                <a:cs typeface="Calibri"/>
              </a:rPr>
              <a:t>all</a:t>
            </a:r>
            <a:r>
              <a:rPr lang="en-GB" dirty="0">
                <a:solidFill>
                  <a:srgbClr val="444444"/>
                </a:solidFill>
                <a:latin typeface="Arial"/>
                <a:ea typeface="Calibri"/>
                <a:cs typeface="Calibri"/>
              </a:rPr>
              <a:t> skin lesions (using their existing USC imaging hubs)</a:t>
            </a:r>
          </a:p>
          <a:p>
            <a:pPr marL="285750" indent="-285750">
              <a:buFont typeface="Arial,Sans-Serif"/>
              <a:buChar char="•"/>
            </a:pPr>
            <a:r>
              <a:rPr lang="en-GB" dirty="0">
                <a:solidFill>
                  <a:srgbClr val="444444"/>
                </a:solidFill>
                <a:latin typeface="Arial"/>
                <a:ea typeface="Calibri"/>
                <a:cs typeface="Calibri"/>
              </a:rPr>
              <a:t>Skin Analytics felt that pilot size was too small and offered a quotation based on a 200k volume at £53/pt or £5,850 per 10,000 pts then revised it down to c90k volume for £52k (around 2 to 3 PCNs).  The NICE EVA sets out a cost of £52.90 including a 'second read' or £35.90 if used autonomously.</a:t>
            </a:r>
          </a:p>
          <a:p>
            <a:pPr marL="285750" indent="-285750">
              <a:buFont typeface="Arial,Sans-Serif"/>
              <a:buChar char="•"/>
            </a:pPr>
            <a:r>
              <a:rPr lang="en-GB" dirty="0">
                <a:solidFill>
                  <a:srgbClr val="444444"/>
                </a:solidFill>
                <a:latin typeface="Arial"/>
                <a:ea typeface="Calibri"/>
                <a:cs typeface="Calibri"/>
              </a:rPr>
              <a:t>BSW ICB colleagues have raised the issue of procurement though the product is the only one with the necessary level of medical device classification</a:t>
            </a:r>
          </a:p>
          <a:p>
            <a:pPr marL="285750" indent="-285750">
              <a:buFont typeface="Arial,Sans-Serif"/>
              <a:buChar char="•"/>
            </a:pPr>
            <a:r>
              <a:rPr lang="en-GB" dirty="0">
                <a:solidFill>
                  <a:srgbClr val="444444"/>
                </a:solidFill>
                <a:latin typeface="Arial"/>
                <a:ea typeface="Calibri"/>
                <a:cs typeface="Calibri"/>
              </a:rPr>
              <a:t>In the light of this, c</a:t>
            </a:r>
            <a:r>
              <a:rPr lang="en-GB" dirty="0">
                <a:solidFill>
                  <a:srgbClr val="444444"/>
                </a:solidFill>
                <a:latin typeface="Arial"/>
                <a:ea typeface="Calibri"/>
                <a:cs typeface="Arial"/>
              </a:rPr>
              <a:t>an the CAG take a position on our approach with Skin Analytics across our systems? Could they be seeking partners to </a:t>
            </a:r>
            <a:r>
              <a:rPr lang="en-GB">
                <a:solidFill>
                  <a:srgbClr val="444444"/>
                </a:solidFill>
                <a:latin typeface="Arial"/>
                <a:ea typeface="Calibri"/>
                <a:cs typeface="Calibri"/>
              </a:rPr>
              <a:t>generate evidence rather than buyers?</a:t>
            </a:r>
            <a:endParaRPr lang="en-GB"/>
          </a:p>
        </p:txBody>
      </p:sp>
    </p:spTree>
    <p:extLst>
      <p:ext uri="{BB962C8B-B14F-4D97-AF65-F5344CB8AC3E}">
        <p14:creationId xmlns:p14="http://schemas.microsoft.com/office/powerpoint/2010/main" val="3865280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98D66-CB17-1FA7-4D3C-3FE77D17BAE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7A47DA8-7482-59E0-31B0-B5605E6A1339}"/>
              </a:ext>
            </a:extLst>
          </p:cNvPr>
          <p:cNvSpPr/>
          <p:nvPr/>
        </p:nvSpPr>
        <p:spPr>
          <a:xfrm>
            <a:off x="9225389" y="139318"/>
            <a:ext cx="2839223" cy="1092965"/>
          </a:xfrm>
          <a:custGeom>
            <a:avLst/>
            <a:gdLst/>
            <a:ahLst/>
            <a:cxnLst/>
            <a:rect l="l" t="t" r="r" b="b"/>
            <a:pathLst>
              <a:path w="4258834" h="1639447">
                <a:moveTo>
                  <a:pt x="0" y="0"/>
                </a:moveTo>
                <a:lnTo>
                  <a:pt x="4258834" y="0"/>
                </a:lnTo>
                <a:lnTo>
                  <a:pt x="4258834" y="1639448"/>
                </a:lnTo>
                <a:lnTo>
                  <a:pt x="0" y="1639448"/>
                </a:lnTo>
                <a:lnTo>
                  <a:pt x="0" y="0"/>
                </a:lnTo>
                <a:close/>
              </a:path>
            </a:pathLst>
          </a:custGeom>
          <a:blipFill>
            <a:blip r:embed="rId2"/>
            <a:stretch>
              <a:fillRect t="-11858" b="-11858"/>
            </a:stretch>
          </a:blipFill>
        </p:spPr>
        <p:txBody>
          <a:bodyPr/>
          <a:lstStyle/>
          <a:p>
            <a:endParaRPr lang="en-GB"/>
          </a:p>
        </p:txBody>
      </p:sp>
      <p:sp>
        <p:nvSpPr>
          <p:cNvPr id="3" name="Freeform 3">
            <a:extLst>
              <a:ext uri="{FF2B5EF4-FFF2-40B4-BE49-F238E27FC236}">
                <a16:creationId xmlns:a16="http://schemas.microsoft.com/office/drawing/2014/main" id="{3005AFB2-6722-4107-01A5-CB712F963ADC}"/>
              </a:ext>
            </a:extLst>
          </p:cNvPr>
          <p:cNvSpPr/>
          <p:nvPr/>
        </p:nvSpPr>
        <p:spPr>
          <a:xfrm>
            <a:off x="1165226" y="222925"/>
            <a:ext cx="6556968" cy="1124491"/>
          </a:xfrm>
          <a:custGeom>
            <a:avLst/>
            <a:gdLst/>
            <a:ahLst/>
            <a:cxnLst/>
            <a:rect l="l" t="t" r="r" b="b"/>
            <a:pathLst>
              <a:path w="9306815" h="1686736">
                <a:moveTo>
                  <a:pt x="0" y="0"/>
                </a:moveTo>
                <a:lnTo>
                  <a:pt x="9306815" y="0"/>
                </a:lnTo>
                <a:lnTo>
                  <a:pt x="9306815" y="1686736"/>
                </a:lnTo>
                <a:lnTo>
                  <a:pt x="0" y="1686736"/>
                </a:lnTo>
                <a:lnTo>
                  <a:pt x="0" y="0"/>
                </a:lnTo>
                <a:close/>
              </a:path>
            </a:pathLst>
          </a:custGeom>
          <a:blipFill>
            <a:blip r:embed="rId3"/>
            <a:stretch>
              <a:fillRect/>
            </a:stretch>
          </a:blipFill>
        </p:spPr>
        <p:txBody>
          <a:bodyPr/>
          <a:lstStyle/>
          <a:p>
            <a:endParaRPr lang="en-GB"/>
          </a:p>
        </p:txBody>
      </p:sp>
      <p:sp>
        <p:nvSpPr>
          <p:cNvPr id="4" name="TextBox 4">
            <a:extLst>
              <a:ext uri="{FF2B5EF4-FFF2-40B4-BE49-F238E27FC236}">
                <a16:creationId xmlns:a16="http://schemas.microsoft.com/office/drawing/2014/main" id="{4A067517-F3CE-D493-B06B-86C9BE00FE33}"/>
              </a:ext>
            </a:extLst>
          </p:cNvPr>
          <p:cNvSpPr txBox="1"/>
          <p:nvPr/>
        </p:nvSpPr>
        <p:spPr>
          <a:xfrm>
            <a:off x="985815" y="384001"/>
            <a:ext cx="6739575" cy="588110"/>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4874"/>
              </a:lnSpc>
            </a:pPr>
            <a:r>
              <a:rPr lang="en-US" sz="3450" dirty="0">
                <a:solidFill>
                  <a:srgbClr val="FFFFFF"/>
                </a:solidFill>
                <a:latin typeface="Frutiger"/>
                <a:sym typeface="Frutiger"/>
              </a:rPr>
              <a:t>Three key pillars for transformation</a:t>
            </a:r>
            <a:endParaRPr lang="en-US" sz="3450" dirty="0">
              <a:solidFill>
                <a:srgbClr val="FFFFFF"/>
              </a:solidFill>
              <a:latin typeface="Frutiger"/>
            </a:endParaRPr>
          </a:p>
        </p:txBody>
      </p:sp>
      <p:sp>
        <p:nvSpPr>
          <p:cNvPr id="5" name="Freeform 5">
            <a:extLst>
              <a:ext uri="{FF2B5EF4-FFF2-40B4-BE49-F238E27FC236}">
                <a16:creationId xmlns:a16="http://schemas.microsoft.com/office/drawing/2014/main" id="{3C0B4226-353A-8D89-FEE9-5F0B43D9A9C9}"/>
              </a:ext>
            </a:extLst>
          </p:cNvPr>
          <p:cNvSpPr/>
          <p:nvPr/>
        </p:nvSpPr>
        <p:spPr>
          <a:xfrm>
            <a:off x="-138240" y="-167308"/>
            <a:ext cx="1404949" cy="1390065"/>
          </a:xfrm>
          <a:custGeom>
            <a:avLst/>
            <a:gdLst/>
            <a:ahLst/>
            <a:cxnLst/>
            <a:rect l="l" t="t" r="r" b="b"/>
            <a:pathLst>
              <a:path w="2107423" h="2085098">
                <a:moveTo>
                  <a:pt x="0" y="0"/>
                </a:moveTo>
                <a:lnTo>
                  <a:pt x="2107422" y="0"/>
                </a:lnTo>
                <a:lnTo>
                  <a:pt x="2107422" y="2085099"/>
                </a:lnTo>
                <a:lnTo>
                  <a:pt x="0" y="2085099"/>
                </a:lnTo>
                <a:lnTo>
                  <a:pt x="0" y="0"/>
                </a:lnTo>
                <a:close/>
              </a:path>
            </a:pathLst>
          </a:custGeom>
          <a:blipFill>
            <a:blip r:embed="rId4"/>
            <a:stretch>
              <a:fillRect/>
            </a:stretch>
          </a:blipFill>
        </p:spPr>
        <p:txBody>
          <a:bodyPr/>
          <a:lstStyle/>
          <a:p>
            <a:endParaRPr lang="en-GB"/>
          </a:p>
        </p:txBody>
      </p:sp>
      <p:sp>
        <p:nvSpPr>
          <p:cNvPr id="6" name="TextBox 5">
            <a:extLst>
              <a:ext uri="{FF2B5EF4-FFF2-40B4-BE49-F238E27FC236}">
                <a16:creationId xmlns:a16="http://schemas.microsoft.com/office/drawing/2014/main" id="{B6682C3C-1FFC-0313-C1A2-933B5E929348}"/>
              </a:ext>
            </a:extLst>
          </p:cNvPr>
          <p:cNvSpPr txBox="1"/>
          <p:nvPr/>
        </p:nvSpPr>
        <p:spPr>
          <a:xfrm>
            <a:off x="390655" y="1578540"/>
            <a:ext cx="10937308" cy="50167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r>
              <a:rPr lang="en-GB" sz="2000" b="1" dirty="0">
                <a:solidFill>
                  <a:srgbClr val="444444"/>
                </a:solidFill>
                <a:latin typeface="Arial"/>
                <a:ea typeface="Calibri"/>
                <a:cs typeface="Calibri"/>
              </a:rPr>
              <a:t>In discussion with Cheshire Merseyside Cancer Alliance....</a:t>
            </a:r>
          </a:p>
          <a:p>
            <a:pPr lvl="1"/>
            <a:endParaRPr lang="en-GB" sz="2000" b="1" dirty="0">
              <a:solidFill>
                <a:srgbClr val="444444"/>
              </a:solidFill>
              <a:latin typeface="Arial"/>
              <a:ea typeface="Calibri"/>
              <a:cs typeface="Calibri"/>
            </a:endParaRPr>
          </a:p>
          <a:p>
            <a:pPr marL="285750" indent="-285750">
              <a:buFont typeface="Arial,Sans-Serif"/>
              <a:buChar char="•"/>
            </a:pPr>
            <a:r>
              <a:rPr lang="en-GB" sz="2000" dirty="0">
                <a:solidFill>
                  <a:srgbClr val="000000"/>
                </a:solidFill>
                <a:latin typeface="Arial"/>
                <a:ea typeface="Calibri"/>
                <a:cs typeface="Arial"/>
              </a:rPr>
              <a:t>Gathering areas where service features have developed and evidence success</a:t>
            </a:r>
            <a:endParaRPr lang="en-US" sz="2000" dirty="0">
              <a:solidFill>
                <a:srgbClr val="000000"/>
              </a:solidFill>
              <a:latin typeface="Arial"/>
              <a:ea typeface="Calibri"/>
              <a:cs typeface="Arial"/>
            </a:endParaRPr>
          </a:p>
          <a:p>
            <a:pPr marL="285750" indent="-285750">
              <a:buFont typeface="Arial,Sans-Serif"/>
              <a:buChar char="•"/>
            </a:pPr>
            <a:r>
              <a:rPr lang="en-GB" sz="2000" dirty="0">
                <a:solidFill>
                  <a:srgbClr val="000000"/>
                </a:solidFill>
                <a:latin typeface="Arial"/>
                <a:ea typeface="Calibri"/>
                <a:cs typeface="Arial"/>
              </a:rPr>
              <a:t>Exploring </a:t>
            </a:r>
            <a:r>
              <a:rPr lang="en-GB" sz="2000" b="1" dirty="0">
                <a:solidFill>
                  <a:srgbClr val="000000"/>
                </a:solidFill>
                <a:latin typeface="Arial"/>
                <a:ea typeface="Calibri"/>
                <a:cs typeface="Arial"/>
              </a:rPr>
              <a:t>pre-referral AI </a:t>
            </a:r>
            <a:r>
              <a:rPr lang="en-GB" sz="2000" dirty="0">
                <a:solidFill>
                  <a:srgbClr val="000000"/>
                </a:solidFill>
                <a:latin typeface="Arial"/>
                <a:ea typeface="Calibri"/>
                <a:cs typeface="Arial"/>
              </a:rPr>
              <a:t>options to 'slow down the tap' from primary care and much more robust primary care triage of skin presentations, use of existing A&amp;G services and community provision </a:t>
            </a:r>
          </a:p>
          <a:p>
            <a:pPr marL="285750" indent="-285750">
              <a:buFont typeface="Arial,Sans-Serif"/>
              <a:buChar char="•"/>
            </a:pPr>
            <a:r>
              <a:rPr lang="en-GB" sz="2000" dirty="0">
                <a:solidFill>
                  <a:srgbClr val="000000"/>
                </a:solidFill>
                <a:latin typeface="Arial"/>
                <a:ea typeface="Calibri"/>
                <a:cs typeface="Arial"/>
              </a:rPr>
              <a:t>Lancs &amp; S Cumbria – </a:t>
            </a:r>
            <a:r>
              <a:rPr lang="en-GB" sz="2000" b="1" dirty="0">
                <a:solidFill>
                  <a:srgbClr val="000000"/>
                </a:solidFill>
                <a:latin typeface="Arial"/>
                <a:ea typeface="Calibri"/>
                <a:cs typeface="Arial"/>
              </a:rPr>
              <a:t>community dermatology service</a:t>
            </a:r>
            <a:r>
              <a:rPr lang="en-GB" sz="2000" dirty="0">
                <a:solidFill>
                  <a:srgbClr val="000000"/>
                </a:solidFill>
                <a:latin typeface="Arial"/>
                <a:ea typeface="Calibri"/>
                <a:cs typeface="Arial"/>
              </a:rPr>
              <a:t> delivered by ANPs with use of </a:t>
            </a:r>
            <a:r>
              <a:rPr lang="en-GB" sz="2000" dirty="0" err="1">
                <a:solidFill>
                  <a:srgbClr val="000000"/>
                </a:solidFill>
                <a:latin typeface="Arial"/>
                <a:ea typeface="Calibri"/>
                <a:cs typeface="Arial"/>
              </a:rPr>
              <a:t>GPwERs</a:t>
            </a:r>
            <a:r>
              <a:rPr lang="en-GB" sz="2000" dirty="0">
                <a:solidFill>
                  <a:srgbClr val="000000"/>
                </a:solidFill>
                <a:latin typeface="Arial"/>
                <a:ea typeface="Calibri"/>
                <a:cs typeface="Arial"/>
              </a:rPr>
              <a:t> and consultant cover.   Use of 'semi-retired' dermatology resource to offer expertise in community cases</a:t>
            </a:r>
            <a:endParaRPr lang="en-US" sz="2000">
              <a:solidFill>
                <a:srgbClr val="000000"/>
              </a:solidFill>
              <a:latin typeface="Arial"/>
              <a:ea typeface="Calibri"/>
              <a:cs typeface="Arial"/>
            </a:endParaRPr>
          </a:p>
          <a:p>
            <a:pPr marL="285750" indent="-285750">
              <a:buFont typeface="Arial,Sans-Serif"/>
              <a:buChar char="•"/>
            </a:pPr>
            <a:r>
              <a:rPr lang="en-GB" sz="2000" dirty="0">
                <a:solidFill>
                  <a:srgbClr val="000000"/>
                </a:solidFill>
                <a:latin typeface="Arial"/>
                <a:ea typeface="Calibri"/>
                <a:cs typeface="Arial"/>
              </a:rPr>
              <a:t>Chelsea Westminster – have adopted DERM AI more than others using it autonomously in secondary care</a:t>
            </a:r>
            <a:endParaRPr lang="en-US" sz="2000" dirty="0">
              <a:solidFill>
                <a:srgbClr val="000000"/>
              </a:solidFill>
              <a:latin typeface="Arial"/>
              <a:ea typeface="Calibri"/>
              <a:cs typeface="Arial"/>
            </a:endParaRPr>
          </a:p>
          <a:p>
            <a:pPr marL="285750" indent="-285750">
              <a:buFont typeface="Arial,Sans-Serif"/>
              <a:buChar char="•"/>
            </a:pPr>
            <a:r>
              <a:rPr lang="en-GB" sz="2000" dirty="0">
                <a:solidFill>
                  <a:srgbClr val="000000"/>
                </a:solidFill>
                <a:latin typeface="Arial"/>
                <a:ea typeface="Calibri"/>
                <a:cs typeface="Arial"/>
              </a:rPr>
              <a:t>Royal Devon &amp; Exeter/ Peninsula CA – use of </a:t>
            </a:r>
            <a:r>
              <a:rPr lang="en-GB" sz="2000" b="1" dirty="0">
                <a:solidFill>
                  <a:srgbClr val="000000"/>
                </a:solidFill>
                <a:latin typeface="Arial"/>
                <a:ea typeface="Calibri"/>
                <a:cs typeface="Arial"/>
              </a:rPr>
              <a:t>polyclinics</a:t>
            </a:r>
            <a:r>
              <a:rPr lang="en-GB" sz="2000" dirty="0">
                <a:solidFill>
                  <a:srgbClr val="000000"/>
                </a:solidFill>
                <a:latin typeface="Arial"/>
                <a:ea typeface="Calibri"/>
                <a:cs typeface="Arial"/>
              </a:rPr>
              <a:t> in secondary care with a 'doctor for the day' consultant cover overseeing large 'see-and-treat' clinics seeing c80 patients/day using a Nightingale site with multiple treatment rooms.  Review in the morning, treat in the afternoon.</a:t>
            </a:r>
          </a:p>
          <a:p>
            <a:pPr marL="285750" indent="-285750">
              <a:buFont typeface="Arial,Sans-Serif"/>
              <a:buChar char="•"/>
            </a:pPr>
            <a:endParaRPr lang="en-GB" sz="2000">
              <a:solidFill>
                <a:srgbClr val="000000"/>
              </a:solidFill>
              <a:latin typeface="Arial"/>
              <a:ea typeface="Calibri"/>
              <a:cs typeface="Arial"/>
            </a:endParaRPr>
          </a:p>
        </p:txBody>
      </p:sp>
    </p:spTree>
    <p:extLst>
      <p:ext uri="{BB962C8B-B14F-4D97-AF65-F5344CB8AC3E}">
        <p14:creationId xmlns:p14="http://schemas.microsoft.com/office/powerpoint/2010/main" val="143634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758BEBCE60E1C4C87B869C7C38C0B3D" ma:contentTypeVersion="11" ma:contentTypeDescription="Create a new document." ma:contentTypeScope="" ma:versionID="38451769be79e123db6572168b0b33e8">
  <xsd:schema xmlns:xsd="http://www.w3.org/2001/XMLSchema" xmlns:xs="http://www.w3.org/2001/XMLSchema" xmlns:p="http://schemas.microsoft.com/office/2006/metadata/properties" xmlns:ns2="28f492b9-0e1d-4676-9635-78fd8c5ab9d8" xmlns:ns3="d77f7b61-7249-402e-9088-bb30bc752eb7" targetNamespace="http://schemas.microsoft.com/office/2006/metadata/properties" ma:root="true" ma:fieldsID="a1529d7a0ba94597b9680ad8d2d96c86" ns2:_="" ns3:_="">
    <xsd:import namespace="28f492b9-0e1d-4676-9635-78fd8c5ab9d8"/>
    <xsd:import namespace="d77f7b61-7249-402e-9088-bb30bc752e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492b9-0e1d-4676-9635-78fd8c5ab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3e9af6-01d4-423d-8bd2-cf099f328a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7f7b61-7249-402e-9088-bb30bc752e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1c4ca98-7b55-4fcc-b8e5-81239fe53638}" ma:internalName="TaxCatchAll" ma:showField="CatchAllData" ma:web="d77f7b61-7249-402e-9088-bb30bc752e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77f7b61-7249-402e-9088-bb30bc752eb7" xsi:nil="true"/>
    <lcf76f155ced4ddcb4097134ff3c332f xmlns="28f492b9-0e1d-4676-9635-78fd8c5ab9d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6C0852-E849-4A40-9243-0BE6EA7D75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f492b9-0e1d-4676-9635-78fd8c5ab9d8"/>
    <ds:schemaRef ds:uri="d77f7b61-7249-402e-9088-bb30bc752e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1B26CD3-CD11-4872-B811-CADB30912B7F}">
  <ds:schemaRefs>
    <ds:schemaRef ds:uri="83bf93d6-90ef-4c40-b432-3688ee462b88"/>
    <ds:schemaRef ds:uri="e2187767-90b3-4883-b7e5-3532ba822f2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d77f7b61-7249-402e-9088-bb30bc752eb7"/>
    <ds:schemaRef ds:uri="28f492b9-0e1d-4676-9635-78fd8c5ab9d8"/>
  </ds:schemaRefs>
</ds:datastoreItem>
</file>

<file path=customXml/itemProps3.xml><?xml version="1.0" encoding="utf-8"?>
<ds:datastoreItem xmlns:ds="http://schemas.openxmlformats.org/officeDocument/2006/customXml" ds:itemID="{191FB089-79E7-4169-B32A-3BF6509D4F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1134</Words>
  <Application>Microsoft Office PowerPoint</Application>
  <PresentationFormat>Widescreen</PresentationFormat>
  <Paragraphs>62</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Aptos Display</vt:lpstr>
      <vt:lpstr>Arial</vt:lpstr>
      <vt:lpstr>Arial,Sans-Serif</vt:lpstr>
      <vt:lpstr>Calibri</vt:lpstr>
      <vt:lpstr>Frutiger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Hex</dc:creator>
  <cp:lastModifiedBy>Helen Dunderdale</cp:lastModifiedBy>
  <cp:revision>110</cp:revision>
  <dcterms:created xsi:type="dcterms:W3CDTF">2013-07-15T20:26:40Z</dcterms:created>
  <dcterms:modified xsi:type="dcterms:W3CDTF">2025-12-03T08:56:10Z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0x0101004758BEBCE60E1C4C87B869C7C38C0B3D</vt:lpwstr>
  </property>
  <property fmtid="{D5CDD505-2E9C-101B-9397-08002B2CF9AE}" pid="3" name="MediaServiceImageTags">
    <vt:lpwstr/>
  </property>
</Properties>
</file>