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1" r:id="rId8"/>
    <p:sldId id="263" r:id="rId9"/>
    <p:sldId id="264" r:id="rId10"/>
    <p:sldId id="265" r:id="rId11"/>
    <p:sldId id="267" r:id="rId12"/>
    <p:sldId id="266" r:id="rId13"/>
    <p:sldId id="281" r:id="rId14"/>
    <p:sldId id="271" r:id="rId15"/>
    <p:sldId id="280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2" d="100"/>
          <a:sy n="82" d="100"/>
        </p:scale>
        <p:origin x="72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customXml" Target="../customXml/item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customXml" Target="../customXml/item3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customXml" Target="../customXml/item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FC28B4-9C3D-B16E-3647-FE2F780F6DE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FEBD098-37E8-B9FD-CB58-0621D9A8953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BED5B9-593E-D195-48B6-53D9F2FA15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5090B9-B18B-4D47-B44A-8F08713E4A3D}" type="datetimeFigureOut">
              <a:rPr lang="en-GB" smtClean="0"/>
              <a:t>02/12/2025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A4BE4F-5A70-2D30-0EE0-D46D27F2F3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633A8B-5F79-6E14-C000-505D2BC447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F1AC0-7784-45B0-B387-106652E0299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281143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C5F6D8-4F85-81AD-E2A7-12CFD18B88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951DFE4-748F-3AC5-8563-DC55539A957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FBA5F8B-1C64-AC4E-E722-2FFAB2026F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5090B9-B18B-4D47-B44A-8F08713E4A3D}" type="datetimeFigureOut">
              <a:rPr lang="en-GB" smtClean="0"/>
              <a:t>02/12/2025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78F187E-1B88-AF59-8720-F908228534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DA22100-1052-E477-B184-8D00A2BCB3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F1AC0-7784-45B0-B387-106652E0299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239352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BDC79FC-ABC9-7A91-2027-63013EF0FC9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B50E4C8-33BF-F7B6-F48F-F8037F8A933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68D0ED-5235-9FC0-FD05-132038EFE8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5090B9-B18B-4D47-B44A-8F08713E4A3D}" type="datetimeFigureOut">
              <a:rPr lang="en-GB" smtClean="0"/>
              <a:t>02/12/2025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2E293D-A5D7-0787-1B97-CEFEB3A0C3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43D495D-7574-BC11-EB52-C3EE3706BF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F1AC0-7784-45B0-B387-106652E0299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367801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BFAA0B-BA5B-F240-D367-FDA9352E88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63BF86-4372-9DED-5B18-A55DFFEFD58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A039A95-166F-2EC5-AAEC-5716D1A692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5090B9-B18B-4D47-B44A-8F08713E4A3D}" type="datetimeFigureOut">
              <a:rPr lang="en-GB" smtClean="0"/>
              <a:t>02/12/2025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EFE737C-ADC6-DBB5-4B42-0973057049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F9A011C-0343-54A5-97E4-B16AF593FD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F1AC0-7784-45B0-B387-106652E0299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980101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D2443F-9AC7-B3EE-55FA-B373A817A5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BF1E096-EFFB-881B-CB37-E43C359063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EB65710-357C-C337-E5E0-8EE0D09A98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5090B9-B18B-4D47-B44A-8F08713E4A3D}" type="datetimeFigureOut">
              <a:rPr lang="en-GB" smtClean="0"/>
              <a:t>02/12/2025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9B55E0E-7BAB-DE62-82D4-12CE58A5D2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AD298C9-C815-1318-9D8B-0AA304ADCF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F1AC0-7784-45B0-B387-106652E0299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908613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077AB8-BFBA-92AB-7FE5-F5E6FFC578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58E9E6-04CA-8B85-362A-2B84F5A2829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F800022-0555-10FA-8272-091B3140ECE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593AA96-CBC6-F032-B08B-B02CF3856F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5090B9-B18B-4D47-B44A-8F08713E4A3D}" type="datetimeFigureOut">
              <a:rPr lang="en-GB" smtClean="0"/>
              <a:t>02/12/2025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7602F9A-C956-DA7B-6DBB-3BAB743676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7ACCDBC-0C5A-64B9-DAF9-044A2A17D8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F1AC0-7784-45B0-B387-106652E0299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34163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A1D49D-D703-0827-DD47-EABAB893C2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1BE0903-6B48-0AE7-2EEC-D83E10DB31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4AB647C-4816-82DC-DF50-94035BE0D7E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61FA2F7-FCF7-B656-F074-918A95E978C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2FE7001-1422-5285-1024-D54D6ECBD9A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4AC89B0-E4A5-D1EC-97DB-CAA6D22D08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5090B9-B18B-4D47-B44A-8F08713E4A3D}" type="datetimeFigureOut">
              <a:rPr lang="en-GB" smtClean="0"/>
              <a:t>02/12/2025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4FCAA8C-FE6D-45DF-591D-EEA9DF8DFD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D650447-9886-AC3F-AB4F-482E9F53AC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F1AC0-7784-45B0-B387-106652E0299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437248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7F59FD-2FF3-D40C-2E40-6A068DF826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8DA0D77-77A5-E801-CC7E-BE8C5E8380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5090B9-B18B-4D47-B44A-8F08713E4A3D}" type="datetimeFigureOut">
              <a:rPr lang="en-GB" smtClean="0"/>
              <a:t>02/12/2025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84EA92C-6AD1-E699-CEDD-B3745DFD99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8BA93EB-C621-A25F-1090-1BD724B957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F1AC0-7784-45B0-B387-106652E0299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97960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D7E673D-868E-240B-19D9-EFFDEB5005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5090B9-B18B-4D47-B44A-8F08713E4A3D}" type="datetimeFigureOut">
              <a:rPr lang="en-GB" smtClean="0"/>
              <a:t>02/12/2025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1BFE85A-E38C-C6F2-F9DC-AD142C389A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9F18FE9-ABAF-F368-A0EF-6E28EA7CDA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F1AC0-7784-45B0-B387-106652E0299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651107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6E3232-94F5-423E-166D-D39F93016B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085F5B-2D58-4E00-842B-B34D3A2CB1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9F9D0DF-EF48-22B7-B17E-0D2093A8391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B9ED01E-72B4-7B5C-BC95-2BD3A15D5F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5090B9-B18B-4D47-B44A-8F08713E4A3D}" type="datetimeFigureOut">
              <a:rPr lang="en-GB" smtClean="0"/>
              <a:t>02/12/2025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F29EF69-87A9-D2C5-AC0F-25DCBDB064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C8D212E-5AD8-0EC2-2EEA-4BA48AB6FF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F1AC0-7784-45B0-B387-106652E0299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776400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FB623F-45C7-1A91-D1E2-4813A7134B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9536049-6381-069B-F8FC-D8D86E3F083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67CF33B-D09A-2279-CF1E-89ACEC53A8A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120EBB4-FE6A-C207-EE8E-8A5E27FD93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5090B9-B18B-4D47-B44A-8F08713E4A3D}" type="datetimeFigureOut">
              <a:rPr lang="en-GB" smtClean="0"/>
              <a:t>02/12/2025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FFD25DF-B1E9-A1DE-09F8-35AE70B652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672B5C8-6701-0344-93FB-0831CFC6B0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F1AC0-7784-45B0-B387-106652E0299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27780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0AB4526-7922-1B45-4A3E-CF2B01EE30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0C89964-37A0-8BEF-EE9B-58BC071C08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3121475-07D4-97FB-45DC-CC09294482B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5090B9-B18B-4D47-B44A-8F08713E4A3D}" type="datetimeFigureOut">
              <a:rPr lang="en-GB" smtClean="0"/>
              <a:t>02/12/2025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C162CC5-B586-DBC3-F8FF-FECFE51924B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A3EB0D-2D87-943E-D291-026BC10384B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8F1AC0-7784-45B0-B387-106652E0299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588300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.png"/><Relationship Id="rId5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>
            <a:extLst>
              <a:ext uri="{FF2B5EF4-FFF2-40B4-BE49-F238E27FC236}">
                <a16:creationId xmlns:a16="http://schemas.microsoft.com/office/drawing/2014/main" id="{D5DBFE86-C38B-CCD9-EC3A-A790832E1291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93FC885-9872-16F7-FF89-629E842CCEC0}"/>
              </a:ext>
            </a:extLst>
          </p:cNvPr>
          <p:cNvSpPr txBox="1"/>
          <p:nvPr/>
        </p:nvSpPr>
        <p:spPr>
          <a:xfrm>
            <a:off x="520700" y="1838961"/>
            <a:ext cx="10881360" cy="4278094"/>
          </a:xfrm>
          <a:prstGeom prst="rect">
            <a:avLst/>
          </a:prstGeom>
          <a:solidFill>
            <a:srgbClr val="0070C0"/>
          </a:solidFill>
        </p:spPr>
        <p:txBody>
          <a:bodyPr wrap="square" rtlCol="0">
            <a:spAutoFit/>
          </a:bodyPr>
          <a:lstStyle/>
          <a:p>
            <a:pPr algn="ctr"/>
            <a:endParaRPr lang="en-GB" sz="2800" dirty="0">
              <a:solidFill>
                <a:schemeClr val="bg1"/>
              </a:solidFill>
            </a:endParaRPr>
          </a:p>
          <a:p>
            <a:pPr algn="ctr"/>
            <a:r>
              <a:rPr lang="en-GB" sz="3200" b="1" dirty="0">
                <a:solidFill>
                  <a:schemeClr val="bg1"/>
                </a:solidFill>
              </a:rPr>
              <a:t>National Cancer Patient Experience Survey Results (2024)</a:t>
            </a:r>
          </a:p>
          <a:p>
            <a:pPr algn="ctr"/>
            <a:endParaRPr lang="en-GB" sz="3200" b="1" dirty="0">
              <a:solidFill>
                <a:schemeClr val="bg1"/>
              </a:solidFill>
            </a:endParaRPr>
          </a:p>
          <a:p>
            <a:pPr algn="ctr"/>
            <a:r>
              <a:rPr lang="en-GB" sz="3200" b="1" dirty="0">
                <a:solidFill>
                  <a:schemeClr val="bg1"/>
                </a:solidFill>
              </a:rPr>
              <a:t>Skin Clinical Advisory Group</a:t>
            </a:r>
          </a:p>
          <a:p>
            <a:pPr algn="ctr"/>
            <a:endParaRPr lang="en-GB" sz="3200" b="1" dirty="0">
              <a:solidFill>
                <a:schemeClr val="bg1"/>
              </a:solidFill>
            </a:endParaRPr>
          </a:p>
          <a:p>
            <a:pPr algn="ctr"/>
            <a:r>
              <a:rPr lang="en-GB" sz="3200" b="1" dirty="0">
                <a:solidFill>
                  <a:schemeClr val="bg1"/>
                </a:solidFill>
              </a:rPr>
              <a:t>Wednesday 3</a:t>
            </a:r>
            <a:r>
              <a:rPr lang="en-GB" sz="3200" b="1" baseline="30000" dirty="0">
                <a:solidFill>
                  <a:schemeClr val="bg1"/>
                </a:solidFill>
              </a:rPr>
              <a:t>rd</a:t>
            </a:r>
            <a:r>
              <a:rPr lang="en-GB" sz="3200" b="1" dirty="0">
                <a:solidFill>
                  <a:schemeClr val="bg1"/>
                </a:solidFill>
              </a:rPr>
              <a:t> December 2024</a:t>
            </a:r>
          </a:p>
          <a:p>
            <a:pPr algn="ctr"/>
            <a:endParaRPr lang="en-GB" sz="2800" dirty="0">
              <a:solidFill>
                <a:schemeClr val="bg1"/>
              </a:solidFill>
            </a:endParaRPr>
          </a:p>
          <a:p>
            <a:pPr algn="ctr"/>
            <a:endParaRPr lang="en-GB" sz="2800" dirty="0">
              <a:solidFill>
                <a:schemeClr val="bg1"/>
              </a:solidFill>
            </a:endParaRPr>
          </a:p>
          <a:p>
            <a:pPr algn="ctr"/>
            <a:endParaRPr lang="en-GB" sz="2800" dirty="0">
              <a:solidFill>
                <a:schemeClr val="bg1"/>
              </a:solidFill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12725AC5-B9BD-3B84-A13F-545DC89D62D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79986" y="152400"/>
            <a:ext cx="3160565" cy="1285654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48132855-67E7-4587-E875-4B80C71A0C1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2528" y="75032"/>
            <a:ext cx="1321043" cy="14403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327611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E8A661DE-CF61-A259-3E33-C7CFD13310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0344" y="1434801"/>
            <a:ext cx="10515600" cy="1325563"/>
          </a:xfrm>
        </p:spPr>
        <p:txBody>
          <a:bodyPr>
            <a:normAutofit/>
          </a:bodyPr>
          <a:lstStyle/>
          <a:p>
            <a:r>
              <a:rPr lang="en-GB" sz="3600" b="1" dirty="0"/>
              <a:t>Variations by tumour site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C19E1536-52E0-3670-775C-0FA33771CA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50344" y="2945921"/>
            <a:ext cx="10515600" cy="4286170"/>
          </a:xfrm>
        </p:spPr>
        <p:txBody>
          <a:bodyPr>
            <a:normAutofit/>
          </a:bodyPr>
          <a:lstStyle/>
          <a:p>
            <a:r>
              <a:rPr lang="en-GB" sz="1800" dirty="0"/>
              <a:t>Comparison between tumour sites</a:t>
            </a:r>
          </a:p>
          <a:p>
            <a:pPr lvl="1"/>
            <a:r>
              <a:rPr lang="en-GB" sz="1800" dirty="0"/>
              <a:t>Some significant variation in scores (e.g. &gt;30%)</a:t>
            </a:r>
          </a:p>
          <a:p>
            <a:pPr lvl="1"/>
            <a:r>
              <a:rPr lang="en-GB" sz="1800" dirty="0"/>
              <a:t>Significant variation in numbers of responses</a:t>
            </a:r>
          </a:p>
          <a:p>
            <a:pPr lvl="1"/>
            <a:r>
              <a:rPr lang="en-GB" sz="1800" dirty="0"/>
              <a:t>Caution in making these comparisons and interpreting results</a:t>
            </a:r>
          </a:p>
          <a:p>
            <a:pPr marL="457200" lvl="1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1510B96D-F79A-F964-000A-A243CA7E3EF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33028" y="132785"/>
            <a:ext cx="3160565" cy="1285654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789CDC78-55D3-051C-D8C7-A35E31480E6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3170" y="208566"/>
            <a:ext cx="1354348" cy="14767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233458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578FD2E1-E355-E76D-D684-130B75202D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7211" y="700963"/>
            <a:ext cx="10515600" cy="1325563"/>
          </a:xfrm>
        </p:spPr>
        <p:txBody>
          <a:bodyPr>
            <a:normAutofit/>
          </a:bodyPr>
          <a:lstStyle/>
          <a:p>
            <a:r>
              <a:rPr lang="en-GB" sz="3600" b="1" dirty="0"/>
              <a:t>SWAG Skin lowest scores           ≤ 60%</a:t>
            </a:r>
          </a:p>
        </p:txBody>
      </p:sp>
      <p:graphicFrame>
        <p:nvGraphicFramePr>
          <p:cNvPr id="10" name="Table 10">
            <a:extLst>
              <a:ext uri="{FF2B5EF4-FFF2-40B4-BE49-F238E27FC236}">
                <a16:creationId xmlns:a16="http://schemas.microsoft.com/office/drawing/2014/main" id="{DB358677-7DEF-2A27-78FC-0994790AC7E5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1624211281"/>
              </p:ext>
            </p:extLst>
          </p:nvPr>
        </p:nvGraphicFramePr>
        <p:xfrm>
          <a:off x="560717" y="2026526"/>
          <a:ext cx="10724072" cy="390885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1020">
                  <a:extLst>
                    <a:ext uri="{9D8B030D-6E8A-4147-A177-3AD203B41FA5}">
                      <a16:colId xmlns:a16="http://schemas.microsoft.com/office/drawing/2014/main" val="3790866072"/>
                    </a:ext>
                  </a:extLst>
                </a:gridCol>
                <a:gridCol w="8863053">
                  <a:extLst>
                    <a:ext uri="{9D8B030D-6E8A-4147-A177-3AD203B41FA5}">
                      <a16:colId xmlns:a16="http://schemas.microsoft.com/office/drawing/2014/main" val="3825402740"/>
                    </a:ext>
                  </a:extLst>
                </a:gridCol>
                <a:gridCol w="833223">
                  <a:extLst>
                    <a:ext uri="{9D8B030D-6E8A-4147-A177-3AD203B41FA5}">
                      <a16:colId xmlns:a16="http://schemas.microsoft.com/office/drawing/2014/main" val="237996564"/>
                    </a:ext>
                  </a:extLst>
                </a:gridCol>
                <a:gridCol w="656776">
                  <a:extLst>
                    <a:ext uri="{9D8B030D-6E8A-4147-A177-3AD203B41FA5}">
                      <a16:colId xmlns:a16="http://schemas.microsoft.com/office/drawing/2014/main" val="2611144310"/>
                    </a:ext>
                  </a:extLst>
                </a:gridCol>
              </a:tblGrid>
              <a:tr h="525579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Question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/>
                        <a:t>SWAG</a:t>
                      </a:r>
                      <a:endParaRPr lang="en-GB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/>
                        <a:t>National average</a:t>
                      </a:r>
                      <a:endParaRPr lang="en-GB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62512419"/>
                  </a:ext>
                </a:extLst>
              </a:tr>
              <a:tr h="294924">
                <a:tc>
                  <a:txBody>
                    <a:bodyPr/>
                    <a:lstStyle/>
                    <a:p>
                      <a:r>
                        <a:rPr lang="en-GB" sz="1400" dirty="0"/>
                        <a:t>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dirty="0"/>
                        <a:t>During treatment, the patient definitely got enough care and support at home from community or voluntary services</a:t>
                      </a:r>
                    </a:p>
                    <a:p>
                      <a:endParaRPr lang="en-GB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52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53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15479616"/>
                  </a:ext>
                </a:extLst>
              </a:tr>
              <a:tr h="427033">
                <a:tc>
                  <a:txBody>
                    <a:bodyPr/>
                    <a:lstStyle/>
                    <a:p>
                      <a:r>
                        <a:rPr lang="en-GB" sz="1400" dirty="0"/>
                        <a:t>51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dirty="0"/>
                        <a:t>Patient definitely received the right amount of support from their GP practice during treatment.</a:t>
                      </a:r>
                    </a:p>
                    <a:p>
                      <a:endParaRPr lang="en-GB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59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48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60992888"/>
                  </a:ext>
                </a:extLst>
              </a:tr>
              <a:tr h="328487">
                <a:tc>
                  <a:txBody>
                    <a:bodyPr/>
                    <a:lstStyle/>
                    <a:p>
                      <a:r>
                        <a:rPr lang="en-GB" sz="1400" dirty="0"/>
                        <a:t>52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dirty="0"/>
                        <a:t>Patient has had a cancer care review by GP practice</a:t>
                      </a:r>
                    </a:p>
                    <a:p>
                      <a:endParaRPr lang="en-GB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22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23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83448844"/>
                  </a:ext>
                </a:extLst>
              </a:tr>
              <a:tr h="328487">
                <a:tc>
                  <a:txBody>
                    <a:bodyPr/>
                    <a:lstStyle/>
                    <a:p>
                      <a:r>
                        <a:rPr lang="en-GB" sz="1400" dirty="0"/>
                        <a:t>53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dirty="0"/>
                        <a:t>After treatment, the patient could definitely get enough emotional support at home from community or voluntary services</a:t>
                      </a:r>
                    </a:p>
                    <a:p>
                      <a:endParaRPr lang="en-GB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29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34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45667739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354E13AF-5DBB-5D66-3F99-28C30CFEFC66}"/>
              </a:ext>
            </a:extLst>
          </p:cNvPr>
          <p:cNvSpPr txBox="1"/>
          <p:nvPr/>
        </p:nvSpPr>
        <p:spPr>
          <a:xfrm>
            <a:off x="838200" y="6202392"/>
            <a:ext cx="65028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3 less low scoring  questions compared to 2023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133DE3CB-E84A-E2A5-38B4-04062DB5AFA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33028" y="132785"/>
            <a:ext cx="3160565" cy="1285654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9DC64E93-64C4-B660-9706-A47294F70AE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3516" y="0"/>
            <a:ext cx="1069676" cy="1166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503274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4F621CA8-768B-84D4-16B4-18CB50B0A0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01882"/>
            <a:ext cx="10324605" cy="724394"/>
          </a:xfrm>
        </p:spPr>
        <p:txBody>
          <a:bodyPr>
            <a:normAutofit/>
          </a:bodyPr>
          <a:lstStyle/>
          <a:p>
            <a:r>
              <a:rPr lang="en-GB" sz="3600" b="1" dirty="0"/>
              <a:t>SWAG Skin highest scores  	  ≥ 90%</a:t>
            </a:r>
          </a:p>
        </p:txBody>
      </p:sp>
      <p:graphicFrame>
        <p:nvGraphicFramePr>
          <p:cNvPr id="5" name="Table 6">
            <a:extLst>
              <a:ext uri="{FF2B5EF4-FFF2-40B4-BE49-F238E27FC236}">
                <a16:creationId xmlns:a16="http://schemas.microsoft.com/office/drawing/2014/main" id="{ABCBAADA-A15D-DC1E-A67B-24382051CD31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2892103902"/>
              </p:ext>
            </p:extLst>
          </p:nvPr>
        </p:nvGraphicFramePr>
        <p:xfrm>
          <a:off x="665018" y="957159"/>
          <a:ext cx="10913424" cy="543758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5867">
                  <a:extLst>
                    <a:ext uri="{9D8B030D-6E8A-4147-A177-3AD203B41FA5}">
                      <a16:colId xmlns:a16="http://schemas.microsoft.com/office/drawing/2014/main" val="1198804081"/>
                    </a:ext>
                  </a:extLst>
                </a:gridCol>
                <a:gridCol w="8352077">
                  <a:extLst>
                    <a:ext uri="{9D8B030D-6E8A-4147-A177-3AD203B41FA5}">
                      <a16:colId xmlns:a16="http://schemas.microsoft.com/office/drawing/2014/main" val="3489026656"/>
                    </a:ext>
                  </a:extLst>
                </a:gridCol>
                <a:gridCol w="851698">
                  <a:extLst>
                    <a:ext uri="{9D8B030D-6E8A-4147-A177-3AD203B41FA5}">
                      <a16:colId xmlns:a16="http://schemas.microsoft.com/office/drawing/2014/main" val="1967182400"/>
                    </a:ext>
                  </a:extLst>
                </a:gridCol>
                <a:gridCol w="1163782">
                  <a:extLst>
                    <a:ext uri="{9D8B030D-6E8A-4147-A177-3AD203B41FA5}">
                      <a16:colId xmlns:a16="http://schemas.microsoft.com/office/drawing/2014/main" val="286727652"/>
                    </a:ext>
                  </a:extLst>
                </a:gridCol>
              </a:tblGrid>
              <a:tr h="487598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Question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SWAG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dirty="0"/>
                        <a:t>National average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0028507"/>
                  </a:ext>
                </a:extLst>
              </a:tr>
              <a:tr h="493908">
                <a:tc>
                  <a:txBody>
                    <a:bodyPr/>
                    <a:lstStyle/>
                    <a:p>
                      <a:r>
                        <a:rPr lang="en-GB" sz="1400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800" dirty="0"/>
                        <a:t> Patient received all the information needed about the diagnostic test in advance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94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93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00167007"/>
                  </a:ext>
                </a:extLst>
              </a:tr>
              <a:tr h="493908">
                <a:tc>
                  <a:txBody>
                    <a:bodyPr/>
                    <a:lstStyle/>
                    <a:p>
                      <a:r>
                        <a:rPr lang="en-GB" sz="1400" dirty="0"/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800" dirty="0"/>
                        <a:t>Enough privacy was always given to the patient when receiving diagnostic test results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95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95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33885631"/>
                  </a:ext>
                </a:extLst>
              </a:tr>
              <a:tr h="493908">
                <a:tc>
                  <a:txBody>
                    <a:bodyPr/>
                    <a:lstStyle/>
                    <a:p>
                      <a:r>
                        <a:rPr lang="en-GB" sz="1400" dirty="0"/>
                        <a:t>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Patient was definitely told about their diagnosis in an appropriate </a:t>
                      </a:r>
                      <a:r>
                        <a:rPr lang="en-GB" dirty="0" err="1"/>
                        <a:t>plac</a:t>
                      </a:r>
                      <a:endParaRPr lang="en-GB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91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86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23067343"/>
                  </a:ext>
                </a:extLst>
              </a:tr>
              <a:tr h="66218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dirty="0"/>
                        <a:t>17</a:t>
                      </a:r>
                    </a:p>
                    <a:p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dirty="0"/>
                        <a:t>Patient has a main point of contact within the care team</a:t>
                      </a:r>
                    </a:p>
                    <a:p>
                      <a:endParaRPr lang="en-GB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95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91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30355256"/>
                  </a:ext>
                </a:extLst>
              </a:tr>
              <a:tr h="66218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dirty="0"/>
                        <a:t>19</a:t>
                      </a:r>
                    </a:p>
                    <a:p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dirty="0"/>
                        <a:t>Patient found the advice from the main person helpful or very useful</a:t>
                      </a:r>
                    </a:p>
                    <a:p>
                      <a:endParaRPr lang="en-GB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95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96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08637105"/>
                  </a:ext>
                </a:extLst>
              </a:tr>
              <a:tr h="662181">
                <a:tc>
                  <a:txBody>
                    <a:bodyPr/>
                    <a:lstStyle/>
                    <a:p>
                      <a:r>
                        <a:rPr lang="en-GB" sz="1400" dirty="0"/>
                        <a:t>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800" dirty="0"/>
                        <a:t>A member of the care team helped the patient create a care plan to address any needs or concerns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94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94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37331985"/>
                  </a:ext>
                </a:extLst>
              </a:tr>
              <a:tr h="493908">
                <a:tc>
                  <a:txBody>
                    <a:bodyPr/>
                    <a:lstStyle/>
                    <a:p>
                      <a:r>
                        <a:rPr lang="en-GB" sz="1400" dirty="0"/>
                        <a:t>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800" dirty="0"/>
                        <a:t>Care team reviewed the patients care plan with the to ensure it was up to date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99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53786085"/>
                  </a:ext>
                </a:extLst>
              </a:tr>
              <a:tr h="493908">
                <a:tc>
                  <a:txBody>
                    <a:bodyPr/>
                    <a:lstStyle/>
                    <a:p>
                      <a:r>
                        <a:rPr lang="en-GB" sz="1400" dirty="0"/>
                        <a:t>27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800" dirty="0"/>
                        <a:t>Staff provided the patient with relevant information on available support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98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92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31603172"/>
                  </a:ext>
                </a:extLst>
              </a:tr>
              <a:tr h="493908">
                <a:tc>
                  <a:txBody>
                    <a:bodyPr/>
                    <a:lstStyle/>
                    <a:p>
                      <a:r>
                        <a:rPr lang="en-GB" sz="1400" dirty="0"/>
                        <a:t>36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800" dirty="0"/>
                        <a:t>Hospital staff did all they could to help patient control pain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96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84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0082501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0655456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B09D58-78D3-EE48-CFD6-9BAB1284BE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41161"/>
          </a:xfrm>
        </p:spPr>
        <p:txBody>
          <a:bodyPr/>
          <a:lstStyle/>
          <a:p>
            <a:r>
              <a:rPr lang="en-GB" sz="4400" b="1" dirty="0"/>
              <a:t>SWAG Skin highest scores  	  ≥ 90%</a:t>
            </a:r>
            <a:endParaRPr lang="en-GB" dirty="0"/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EBD18E14-432F-490B-C283-92DB99E51432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1018539363"/>
              </p:ext>
            </p:extLst>
          </p:nvPr>
        </p:nvGraphicFramePr>
        <p:xfrm>
          <a:off x="838199" y="1825625"/>
          <a:ext cx="9695212" cy="4043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34341">
                  <a:extLst>
                    <a:ext uri="{9D8B030D-6E8A-4147-A177-3AD203B41FA5}">
                      <a16:colId xmlns:a16="http://schemas.microsoft.com/office/drawing/2014/main" val="3417494541"/>
                    </a:ext>
                  </a:extLst>
                </a:gridCol>
                <a:gridCol w="7243948">
                  <a:extLst>
                    <a:ext uri="{9D8B030D-6E8A-4147-A177-3AD203B41FA5}">
                      <a16:colId xmlns:a16="http://schemas.microsoft.com/office/drawing/2014/main" val="96345543"/>
                    </a:ext>
                  </a:extLst>
                </a:gridCol>
                <a:gridCol w="855024">
                  <a:extLst>
                    <a:ext uri="{9D8B030D-6E8A-4147-A177-3AD203B41FA5}">
                      <a16:colId xmlns:a16="http://schemas.microsoft.com/office/drawing/2014/main" val="3790319352"/>
                    </a:ext>
                  </a:extLst>
                </a:gridCol>
                <a:gridCol w="961899">
                  <a:extLst>
                    <a:ext uri="{9D8B030D-6E8A-4147-A177-3AD203B41FA5}">
                      <a16:colId xmlns:a16="http://schemas.microsoft.com/office/drawing/2014/main" val="331386611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Question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SWAG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/>
                        <a:t>National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7810653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37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Patient was always treated with dignity while in hospital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94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88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5199597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38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Patient received easy to understand information about what they should or should not do after leaving hospital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94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87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214178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41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Beforehand patient always had enough understandable information about surgery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90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90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972202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46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Patient was given information they could access about support in dealing with immediate side effects of treatment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95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88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410261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54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The right amount of information and support was offered to the patient between final treatment and the follow up appointment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92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81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190292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56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The whole care team worked well together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97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90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7838451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57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Administration of care was very good or good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94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88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02897657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C2DB9C7B-0D35-F5BF-951E-E6F949BD9029}"/>
              </a:ext>
            </a:extLst>
          </p:cNvPr>
          <p:cNvSpPr txBox="1"/>
          <p:nvPr/>
        </p:nvSpPr>
        <p:spPr>
          <a:xfrm>
            <a:off x="1104181" y="6203978"/>
            <a:ext cx="916125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Additional 2 questions with higher scores compared to 2023</a:t>
            </a:r>
          </a:p>
        </p:txBody>
      </p:sp>
    </p:spTree>
    <p:extLst>
      <p:ext uri="{BB962C8B-B14F-4D97-AF65-F5344CB8AC3E}">
        <p14:creationId xmlns:p14="http://schemas.microsoft.com/office/powerpoint/2010/main" val="369757301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3330ACB8-5FE1-764B-A8FF-DCDFA6AAD6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0213" y="1823494"/>
            <a:ext cx="10515600" cy="1126324"/>
          </a:xfrm>
        </p:spPr>
        <p:txBody>
          <a:bodyPr>
            <a:normAutofit/>
          </a:bodyPr>
          <a:lstStyle/>
          <a:p>
            <a:pPr algn="l"/>
            <a:r>
              <a:rPr lang="en-GB" sz="3600" b="1" dirty="0"/>
              <a:t>Patient comments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6E70CA7C-D227-D68C-6F80-2B4C8150EB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0213" y="3309369"/>
            <a:ext cx="10830757" cy="4351338"/>
          </a:xfrm>
        </p:spPr>
        <p:txBody>
          <a:bodyPr>
            <a:normAutofit/>
          </a:bodyPr>
          <a:lstStyle/>
          <a:p>
            <a:r>
              <a:rPr lang="en-GB" sz="2000" dirty="0"/>
              <a:t>Patients were asked</a:t>
            </a:r>
          </a:p>
          <a:p>
            <a:pPr lvl="1"/>
            <a:r>
              <a:rPr lang="en-GB" sz="1800" dirty="0"/>
              <a:t>Please tell us what you found to be positive about your experience of cancer care?</a:t>
            </a:r>
          </a:p>
          <a:p>
            <a:pPr lvl="1"/>
            <a:r>
              <a:rPr lang="en-GB" sz="1800" dirty="0"/>
              <a:t>Please tell us how your experience of cancer care could have been better?</a:t>
            </a:r>
          </a:p>
          <a:p>
            <a:pPr marL="457200" lvl="1" indent="0">
              <a:buNone/>
            </a:pPr>
            <a:endParaRPr lang="en-GB" sz="1800" dirty="0"/>
          </a:p>
          <a:p>
            <a:r>
              <a:rPr lang="en-GB" sz="1800" dirty="0"/>
              <a:t>‘Patient comment’ feedback and analysis has been presented by topic, themes and sentiment</a:t>
            </a:r>
          </a:p>
          <a:p>
            <a:r>
              <a:rPr lang="en-GB" sz="1800" dirty="0"/>
              <a:t>Patient comments are available in Trust level reports only. </a:t>
            </a:r>
            <a:endParaRPr lang="en-GB" sz="1800" i="1" dirty="0"/>
          </a:p>
          <a:p>
            <a:pPr marL="0" indent="0">
              <a:buNone/>
            </a:pPr>
            <a:endParaRPr lang="en-GB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54530EE5-0552-785B-3090-9FB892818E2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33028" y="132785"/>
            <a:ext cx="3160565" cy="1285654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53E6DF0E-673F-DEB5-61C8-424F0375FF2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0549" y="431321"/>
            <a:ext cx="1207699" cy="11896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906126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861A7974-DD06-0993-38FB-1553BEF772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0563" y="1702220"/>
            <a:ext cx="10515600" cy="1073058"/>
          </a:xfrm>
        </p:spPr>
        <p:txBody>
          <a:bodyPr>
            <a:normAutofit/>
          </a:bodyPr>
          <a:lstStyle/>
          <a:p>
            <a:r>
              <a:rPr lang="en-GB" sz="3600" b="1" dirty="0"/>
              <a:t>Clinical Advisory Group - Next Steps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0094A0BD-E59F-541F-29A1-9D2E30613C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0563" y="3205852"/>
            <a:ext cx="10515600" cy="4351338"/>
          </a:xfrm>
        </p:spPr>
        <p:txBody>
          <a:bodyPr>
            <a:normAutofit/>
          </a:bodyPr>
          <a:lstStyle/>
          <a:p>
            <a:r>
              <a:rPr lang="en-GB" sz="2000" dirty="0"/>
              <a:t>Discuss and agree SWAG Skin patient experience improvement priorities, including areas of lowest scores (Slide 11)</a:t>
            </a:r>
          </a:p>
          <a:p>
            <a:pPr lvl="1"/>
            <a:r>
              <a:rPr lang="en-GB" sz="2000" dirty="0"/>
              <a:t>Next steps / timeline</a:t>
            </a:r>
          </a:p>
          <a:p>
            <a:pPr lvl="1"/>
            <a:r>
              <a:rPr lang="en-GB" sz="2000" dirty="0"/>
              <a:t>Nominated lead</a:t>
            </a:r>
          </a:p>
          <a:p>
            <a:pPr marL="457200" lvl="1" indent="0">
              <a:buNone/>
            </a:pPr>
            <a:endParaRPr lang="en-GB" sz="2000" dirty="0"/>
          </a:p>
          <a:p>
            <a:r>
              <a:rPr lang="en-GB" sz="2000" dirty="0"/>
              <a:t>Recognition of areas of good practice</a:t>
            </a:r>
          </a:p>
          <a:p>
            <a:pPr marL="0" indent="0">
              <a:buNone/>
            </a:pPr>
            <a:endParaRPr lang="en-GB" sz="2000" dirty="0"/>
          </a:p>
          <a:p>
            <a:r>
              <a:rPr lang="en-GB" sz="2000" dirty="0"/>
              <a:t>Consider / plan additional in-year skin-specific patient experience activity to gain further insight</a:t>
            </a:r>
          </a:p>
          <a:p>
            <a:endParaRPr lang="en-GB" dirty="0"/>
          </a:p>
          <a:p>
            <a:endParaRPr lang="en-GB" dirty="0"/>
          </a:p>
          <a:p>
            <a:endParaRPr lang="en-GB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7981D805-403F-6E94-921A-9F8E4139871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33028" y="132785"/>
            <a:ext cx="3160565" cy="1285654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6C9B31C7-EDB7-8377-2AA3-911FE7F9B0C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0549" y="431321"/>
            <a:ext cx="1207699" cy="11896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91236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6E2F00F4-A1E9-333F-EBA6-C263C1C806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2486" y="1180201"/>
            <a:ext cx="10515600" cy="1139825"/>
          </a:xfrm>
        </p:spPr>
        <p:txBody>
          <a:bodyPr>
            <a:normAutofit/>
          </a:bodyPr>
          <a:lstStyle/>
          <a:p>
            <a:pPr algn="l"/>
            <a:r>
              <a:rPr lang="en-GB" sz="3600" b="1" dirty="0"/>
              <a:t>NCPES Introduction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DE2D72EF-AE6F-5FA2-B4D8-37AF560CE4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74630" y="2513701"/>
            <a:ext cx="10515600" cy="5467350"/>
          </a:xfrm>
        </p:spPr>
        <p:txBody>
          <a:bodyPr>
            <a:normAutofit/>
          </a:bodyPr>
          <a:lstStyle/>
          <a:p>
            <a:r>
              <a:rPr lang="en-GB" sz="1800" dirty="0"/>
              <a:t>Annual survey, commissioned &amp; managed by NHS England (since 2010)</a:t>
            </a:r>
          </a:p>
          <a:p>
            <a:pPr lvl="1"/>
            <a:r>
              <a:rPr lang="en-GB" sz="1800" dirty="0"/>
              <a:t>new design for 2021, therefore break in series data</a:t>
            </a:r>
          </a:p>
          <a:p>
            <a:pPr lvl="1"/>
            <a:r>
              <a:rPr lang="en-GB" sz="1800" dirty="0"/>
              <a:t>2021 / 2022 / 2023 year on year comparison</a:t>
            </a:r>
          </a:p>
          <a:p>
            <a:r>
              <a:rPr lang="en-GB" sz="1800" dirty="0"/>
              <a:t>Picker - responsible for designing, running &amp; analysing the survey</a:t>
            </a:r>
          </a:p>
          <a:p>
            <a:pPr marL="0" indent="0">
              <a:buNone/>
            </a:pPr>
            <a:endParaRPr lang="en-GB" sz="1800" dirty="0"/>
          </a:p>
          <a:p>
            <a:pPr marL="0" indent="0">
              <a:buNone/>
            </a:pPr>
            <a:r>
              <a:rPr lang="en-GB" sz="1800" dirty="0"/>
              <a:t>Designed to:</a:t>
            </a:r>
          </a:p>
          <a:p>
            <a:r>
              <a:rPr lang="en-GB" sz="1800" dirty="0"/>
              <a:t>Monitor progress in cancer care</a:t>
            </a:r>
          </a:p>
          <a:p>
            <a:r>
              <a:rPr lang="en-GB" sz="1800" dirty="0"/>
              <a:t>Provide information to drive local quality improvements</a:t>
            </a:r>
          </a:p>
          <a:p>
            <a:r>
              <a:rPr lang="en-GB" sz="1800" dirty="0"/>
              <a:t>Assist commissioners and providers of cancer care</a:t>
            </a:r>
          </a:p>
          <a:p>
            <a:r>
              <a:rPr lang="en-GB" sz="1800" dirty="0"/>
              <a:t>Inform the work various charities and stakeholder groups, supporting cancer patients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0A2FFCA3-3E1A-6BB5-C60C-FFC76DF2254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79986" y="152400"/>
            <a:ext cx="3160565" cy="1285654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43EA8F46-BDD7-0698-EB86-1B5A3580553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2528" y="75032"/>
            <a:ext cx="1321043" cy="14403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68788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E32286F7-98A4-987F-D3DC-BAD001355B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4363" y="1285137"/>
            <a:ext cx="10515600" cy="1325563"/>
          </a:xfrm>
        </p:spPr>
        <p:txBody>
          <a:bodyPr>
            <a:normAutofit/>
          </a:bodyPr>
          <a:lstStyle/>
          <a:p>
            <a:pPr algn="l"/>
            <a:r>
              <a:rPr lang="en-GB" sz="3600" b="1" dirty="0"/>
              <a:t>NCPES Methodology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861D59FE-76CB-2E54-8537-A8BA4EF7F0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21280" y="2981565"/>
            <a:ext cx="10685016" cy="4351338"/>
          </a:xfrm>
        </p:spPr>
        <p:txBody>
          <a:bodyPr>
            <a:normAutofit/>
          </a:bodyPr>
          <a:lstStyle/>
          <a:p>
            <a:r>
              <a:rPr lang="en-GB" sz="1800" dirty="0"/>
              <a:t>Provider survey samples</a:t>
            </a:r>
          </a:p>
          <a:p>
            <a:pPr lvl="1"/>
            <a:r>
              <a:rPr lang="en-GB" sz="1800" dirty="0"/>
              <a:t>Adults (16 and over), with a confirmed diagnosis of cancer</a:t>
            </a:r>
          </a:p>
          <a:p>
            <a:pPr lvl="1"/>
            <a:r>
              <a:rPr lang="en-GB" sz="1800" dirty="0"/>
              <a:t>Discharged from NHS Trust (after an inpatient or day-case attendance for cancer related treatment) in April, May and June 2024.</a:t>
            </a:r>
          </a:p>
          <a:p>
            <a:pPr lvl="1"/>
            <a:endParaRPr lang="en-GB" sz="1800" dirty="0"/>
          </a:p>
          <a:p>
            <a:r>
              <a:rPr lang="en-GB" sz="1800" dirty="0"/>
              <a:t>Survey fieldwork Oct. 2024 – Feb. 2025</a:t>
            </a:r>
          </a:p>
          <a:p>
            <a:endParaRPr lang="en-GB" sz="1800" dirty="0"/>
          </a:p>
          <a:p>
            <a:r>
              <a:rPr lang="en-GB" sz="1800" dirty="0"/>
              <a:t>Reports published July 2025</a:t>
            </a:r>
            <a:r>
              <a: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(National, Alliance, Trust).</a:t>
            </a:r>
            <a:r>
              <a:rPr lang="en-GB" sz="18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F1CBA131-9BF0-79C3-F8CD-6629531F806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79986" y="152400"/>
            <a:ext cx="3160565" cy="1285654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ADFE152A-E54B-0B0D-6F54-B7E272FA25C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2528" y="75032"/>
            <a:ext cx="1321043" cy="14403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82596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4D135619-8219-77E8-56AC-F16EA5A566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76223" y="1486559"/>
            <a:ext cx="10515600" cy="1325563"/>
          </a:xfrm>
        </p:spPr>
        <p:txBody>
          <a:bodyPr>
            <a:normAutofit/>
          </a:bodyPr>
          <a:lstStyle/>
          <a:p>
            <a:pPr algn="l"/>
            <a:r>
              <a:rPr lang="en-GB" sz="3600" b="1" dirty="0"/>
              <a:t>Cancer Alliance report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BE0F0E3E-122D-7925-39D2-3217DC0092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76223" y="3257610"/>
            <a:ext cx="10515600" cy="4351338"/>
          </a:xfrm>
        </p:spPr>
        <p:txBody>
          <a:bodyPr>
            <a:normAutofit/>
          </a:bodyPr>
          <a:lstStyle/>
          <a:p>
            <a:r>
              <a:rPr lang="en-GB" sz="1800" dirty="0"/>
              <a:t>Report reflects experience of people </a:t>
            </a:r>
            <a:r>
              <a:rPr lang="en-GB" sz="1800" i="1" dirty="0"/>
              <a:t>referred</a:t>
            </a:r>
            <a:r>
              <a:rPr lang="en-GB" sz="1800" dirty="0"/>
              <a:t> from within CA footprint (</a:t>
            </a:r>
            <a:r>
              <a:rPr lang="en-GB" sz="1800" i="1" dirty="0"/>
              <a:t>not</a:t>
            </a:r>
            <a:r>
              <a:rPr lang="en-GB" sz="1800" dirty="0"/>
              <a:t> all those </a:t>
            </a:r>
            <a:r>
              <a:rPr lang="en-GB" sz="1800" i="1" dirty="0"/>
              <a:t>treated</a:t>
            </a:r>
            <a:r>
              <a:rPr lang="en-GB" sz="1800" dirty="0"/>
              <a:t> by that CA’s Providers)</a:t>
            </a:r>
          </a:p>
          <a:p>
            <a:endParaRPr lang="en-GB" sz="1800" dirty="0"/>
          </a:p>
          <a:p>
            <a:r>
              <a:rPr lang="en-GB" sz="1800" dirty="0"/>
              <a:t>‘</a:t>
            </a:r>
            <a:r>
              <a:rPr lang="en-GB" sz="1800" i="1" dirty="0"/>
              <a:t>referring</a:t>
            </a:r>
            <a:r>
              <a:rPr lang="en-GB" sz="1800" dirty="0"/>
              <a:t>’ CA report  -  based on patient home postcodes </a:t>
            </a:r>
          </a:p>
          <a:p>
            <a:endParaRPr lang="en-GB" sz="1800" dirty="0"/>
          </a:p>
          <a:p>
            <a:r>
              <a:rPr lang="en-GB" sz="1800" dirty="0"/>
              <a:t>According to ONS postcode mapping </a:t>
            </a:r>
          </a:p>
          <a:p>
            <a:endParaRPr lang="en-GB" dirty="0"/>
          </a:p>
          <a:p>
            <a:pPr marL="0" indent="0">
              <a:buNone/>
            </a:pPr>
            <a:endParaRPr lang="en-GB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411C1CBF-A101-EBBA-A2E7-A90E898752E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79986" y="152400"/>
            <a:ext cx="3160565" cy="1285654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B2879598-ECE9-9628-7A99-125186DC671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2528" y="75032"/>
            <a:ext cx="1321043" cy="1440389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E592F31C-43C4-EC08-3A24-3C1F53E75F5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32386" y="304800"/>
            <a:ext cx="3160565" cy="12856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6764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BBE04B3C-B5DA-268E-943C-F66DC2B1D5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1773" y="1249895"/>
            <a:ext cx="6268603" cy="914403"/>
          </a:xfrm>
        </p:spPr>
        <p:txBody>
          <a:bodyPr>
            <a:noAutofit/>
          </a:bodyPr>
          <a:lstStyle/>
          <a:p>
            <a:pPr algn="l"/>
            <a:r>
              <a:rPr lang="en-GB" sz="3600" b="1" dirty="0"/>
              <a:t>NCPES SWAG responses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FE7D89BB-0128-2449-14F6-30A2B8A3EDC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1608" y="2524124"/>
            <a:ext cx="3795190" cy="4014747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23C45A60-448B-8298-8B4A-33EEC388A40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44488" y="2524124"/>
            <a:ext cx="6115904" cy="1533739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00C4F384-8B9E-A4C7-998A-CE694E01407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977848" y="4531497"/>
            <a:ext cx="3496163" cy="1714739"/>
          </a:xfrm>
          <a:prstGeom prst="rect">
            <a:avLst/>
          </a:prstGeom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444121ED-334C-49F9-6D45-BE7E6A52BB1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72528" y="75032"/>
            <a:ext cx="1321043" cy="1440389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55F0AC2E-2712-D4B0-8E41-57EF38D0F590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579986" y="152400"/>
            <a:ext cx="3160565" cy="12856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68891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6499650C-4769-F802-7C0C-2E71FC06279A}"/>
              </a:ext>
            </a:extLst>
          </p:cNvPr>
          <p:cNvSpPr txBox="1">
            <a:spLocks/>
          </p:cNvSpPr>
          <p:nvPr/>
        </p:nvSpPr>
        <p:spPr>
          <a:xfrm>
            <a:off x="517864" y="761235"/>
            <a:ext cx="7668101" cy="6480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3600" b="1" dirty="0"/>
              <a:t>SWAG respondents by Ethnicity</a:t>
            </a:r>
          </a:p>
        </p:txBody>
      </p:sp>
      <p:sp>
        <p:nvSpPr>
          <p:cNvPr id="7" name="Right Brace 6">
            <a:extLst>
              <a:ext uri="{FF2B5EF4-FFF2-40B4-BE49-F238E27FC236}">
                <a16:creationId xmlns:a16="http://schemas.microsoft.com/office/drawing/2014/main" id="{527988CB-6FA7-01D3-029B-B1A434893440}"/>
              </a:ext>
            </a:extLst>
          </p:cNvPr>
          <p:cNvSpPr/>
          <p:nvPr/>
        </p:nvSpPr>
        <p:spPr>
          <a:xfrm>
            <a:off x="6286502" y="1772816"/>
            <a:ext cx="288032" cy="936104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ight Brace 7">
            <a:extLst>
              <a:ext uri="{FF2B5EF4-FFF2-40B4-BE49-F238E27FC236}">
                <a16:creationId xmlns:a16="http://schemas.microsoft.com/office/drawing/2014/main" id="{605C12F1-82FA-BA8E-649B-528A62D8503C}"/>
              </a:ext>
            </a:extLst>
          </p:cNvPr>
          <p:cNvSpPr/>
          <p:nvPr/>
        </p:nvSpPr>
        <p:spPr>
          <a:xfrm>
            <a:off x="6305246" y="2937552"/>
            <a:ext cx="288032" cy="2511141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AD275CBD-07B7-CF24-EC1C-38F452274F1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76714" y="1336415"/>
            <a:ext cx="2928786" cy="5264673"/>
          </a:xfrm>
          <a:prstGeom prst="rect">
            <a:avLst/>
          </a:prstGeom>
        </p:spPr>
      </p:pic>
      <p:sp>
        <p:nvSpPr>
          <p:cNvPr id="10" name="Right Brace 9">
            <a:extLst>
              <a:ext uri="{FF2B5EF4-FFF2-40B4-BE49-F238E27FC236}">
                <a16:creationId xmlns:a16="http://schemas.microsoft.com/office/drawing/2014/main" id="{28FA8D3B-E736-7CD4-C887-56EE11613060}"/>
              </a:ext>
            </a:extLst>
          </p:cNvPr>
          <p:cNvSpPr/>
          <p:nvPr/>
        </p:nvSpPr>
        <p:spPr>
          <a:xfrm>
            <a:off x="6319084" y="5653617"/>
            <a:ext cx="202003" cy="914697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6B9556C1-5D32-6474-AFEF-8ED4E2178896}"/>
              </a:ext>
            </a:extLst>
          </p:cNvPr>
          <p:cNvSpPr txBox="1"/>
          <p:nvPr/>
        </p:nvSpPr>
        <p:spPr>
          <a:xfrm>
            <a:off x="7813128" y="2056202"/>
            <a:ext cx="14205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91.4% (3136)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3075FFED-7BA4-8E33-1CFA-9585B9B1A3AE}"/>
              </a:ext>
            </a:extLst>
          </p:cNvPr>
          <p:cNvSpPr txBox="1"/>
          <p:nvPr/>
        </p:nvSpPr>
        <p:spPr>
          <a:xfrm>
            <a:off x="7864821" y="3968751"/>
            <a:ext cx="14205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1.37% (54)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4F516FB2-9830-428C-6294-421E38951E12}"/>
              </a:ext>
            </a:extLst>
          </p:cNvPr>
          <p:cNvSpPr txBox="1"/>
          <p:nvPr/>
        </p:nvSpPr>
        <p:spPr>
          <a:xfrm>
            <a:off x="8003357" y="5926299"/>
            <a:ext cx="17156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5.89% (202)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AA1B0B35-73ED-8221-7705-8C8F1EC3C00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884786" y="457200"/>
            <a:ext cx="3160565" cy="1285654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57D8355A-D04F-7544-DC79-24668AFCBEF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46649" y="0"/>
            <a:ext cx="828136" cy="9029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17552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67271D-C5C5-D523-DCDE-65AB6E835A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29906" y="1759609"/>
            <a:ext cx="10515600" cy="5538788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sz="2400" dirty="0"/>
              <a:t>Total SWAG Skin responses: 177</a:t>
            </a:r>
          </a:p>
          <a:p>
            <a:pPr marL="0" indent="0">
              <a:buNone/>
            </a:pPr>
            <a:r>
              <a:rPr lang="en-GB" sz="1800" dirty="0"/>
              <a:t>(people with a SWAG post-code, who responded to the survey)</a:t>
            </a:r>
          </a:p>
          <a:p>
            <a:pPr marL="0" indent="0">
              <a:buNone/>
            </a:pPr>
            <a:endParaRPr lang="en-GB" sz="1800" dirty="0"/>
          </a:p>
          <a:p>
            <a:pPr marL="0" indent="0">
              <a:buNone/>
            </a:pPr>
            <a:endParaRPr lang="en-GB" sz="1800" dirty="0">
              <a:highlight>
                <a:srgbClr val="FFFF00"/>
              </a:highlight>
            </a:endParaRPr>
          </a:p>
          <a:p>
            <a:pPr marL="0" indent="0">
              <a:buNone/>
            </a:pPr>
            <a:r>
              <a:rPr lang="en-GB" sz="1800" dirty="0"/>
              <a:t>6	-	answers supressed, as responses were &lt;10</a:t>
            </a:r>
          </a:p>
          <a:p>
            <a:pPr marL="0" indent="0">
              <a:buNone/>
            </a:pPr>
            <a:endParaRPr lang="en-GB" sz="1800" dirty="0">
              <a:highlight>
                <a:srgbClr val="FFFF00"/>
              </a:highlight>
            </a:endParaRPr>
          </a:p>
          <a:p>
            <a:pPr marL="0" indent="0">
              <a:buNone/>
            </a:pPr>
            <a:r>
              <a:rPr lang="en-GB" sz="1800" dirty="0"/>
              <a:t>55	-	a % score given as &gt;10 respondents for that question</a:t>
            </a:r>
          </a:p>
          <a:p>
            <a:pPr marL="0" indent="0">
              <a:buNone/>
            </a:pPr>
            <a:endParaRPr lang="en-GB" sz="1800" dirty="0"/>
          </a:p>
          <a:p>
            <a:pPr marL="0" indent="0">
              <a:buNone/>
            </a:pPr>
            <a:r>
              <a:rPr lang="en-GB" sz="1800" dirty="0"/>
              <a:t>Caution: 2 trusts with no responses due to responses &lt;10</a:t>
            </a:r>
            <a:br>
              <a:rPr lang="en-GB" sz="1800" dirty="0"/>
            </a:br>
            <a:endParaRPr lang="en-GB" sz="1800" dirty="0"/>
          </a:p>
          <a:p>
            <a:pPr marL="0" indent="0">
              <a:buNone/>
            </a:pPr>
            <a:endParaRPr lang="en-GB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1C5EB020-62C8-83BA-881B-556981B37D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29906" y="1638839"/>
            <a:ext cx="5400600" cy="648072"/>
          </a:xfrm>
        </p:spPr>
        <p:txBody>
          <a:bodyPr>
            <a:normAutofit/>
          </a:bodyPr>
          <a:lstStyle/>
          <a:p>
            <a:r>
              <a:rPr lang="en-GB" sz="3600" b="1" dirty="0"/>
              <a:t>Skin</a:t>
            </a:r>
            <a:r>
              <a:rPr lang="en-GB" sz="3600" b="1" dirty="0">
                <a:highlight>
                  <a:srgbClr val="FFFF00"/>
                </a:highlight>
              </a:rPr>
              <a:t> 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0CDEC952-B454-F9E2-C107-089993917A0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84786" y="457200"/>
            <a:ext cx="3160565" cy="1285654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2D45F461-FBE2-4972-6601-824B2EB8BA0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1540" y="359658"/>
            <a:ext cx="1173192" cy="12791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509685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73CB6A55-819B-1125-65A3-2CD2B30CAA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76400" y="569921"/>
            <a:ext cx="10515600" cy="497204"/>
          </a:xfrm>
        </p:spPr>
        <p:txBody>
          <a:bodyPr>
            <a:noAutofit/>
          </a:bodyPr>
          <a:lstStyle/>
          <a:p>
            <a:pPr algn="l"/>
            <a:r>
              <a:rPr lang="en-GB" sz="3600" b="1" dirty="0"/>
              <a:t>SWAG Summary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BEB69E87-5393-E1EE-FCED-A3FA86F79E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9015" y="1890944"/>
            <a:ext cx="11041535" cy="473746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1400" b="1" dirty="0">
                <a:latin typeface="Arial" panose="020B0604020202020204" pitchFamily="34" charset="0"/>
                <a:cs typeface="Arial" panose="020B0604020202020204" pitchFamily="34" charset="0"/>
              </a:rPr>
              <a:t>9 SWAG scores above Expected Range (none below the expected range in 2024) – all remaining scores within expected range </a:t>
            </a:r>
          </a:p>
          <a:p>
            <a:pPr marL="0" indent="0">
              <a:buNone/>
            </a:pPr>
            <a:endParaRPr lang="en-GB" sz="3000" dirty="0"/>
          </a:p>
          <a:p>
            <a:endParaRPr lang="en-GB" sz="3000" dirty="0"/>
          </a:p>
          <a:p>
            <a:pPr marL="0" indent="0">
              <a:buNone/>
            </a:pPr>
            <a:endParaRPr lang="en-GB" sz="3000" dirty="0"/>
          </a:p>
          <a:p>
            <a:endParaRPr lang="en-GB" sz="3000" dirty="0"/>
          </a:p>
          <a:p>
            <a:pPr marL="0" indent="0">
              <a:buNone/>
            </a:pPr>
            <a:endParaRPr lang="en-GB" sz="3000" dirty="0"/>
          </a:p>
          <a:p>
            <a:pPr marL="0" indent="0">
              <a:buNone/>
            </a:pPr>
            <a:endParaRPr lang="en-GB" sz="3000" dirty="0"/>
          </a:p>
          <a:p>
            <a:pPr marL="0" indent="0">
              <a:buNone/>
            </a:pPr>
            <a:endParaRPr lang="en-GB" sz="3000" dirty="0"/>
          </a:p>
          <a:p>
            <a:pPr marL="0" indent="0">
              <a:buNone/>
            </a:pPr>
            <a:endParaRPr lang="en-GB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1AD26B9B-A74F-72CB-AC14-C46E2F05052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76337" y="2413473"/>
            <a:ext cx="9839325" cy="4214935"/>
          </a:xfrm>
          <a:prstGeom prst="rect">
            <a:avLst/>
          </a:prstGeom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id="{28FEB7BA-3FAD-0116-F6F8-671593FE4B4F}"/>
              </a:ext>
            </a:extLst>
          </p:cNvPr>
          <p:cNvSpPr txBox="1"/>
          <p:nvPr/>
        </p:nvSpPr>
        <p:spPr>
          <a:xfrm>
            <a:off x="1176337" y="1079787"/>
            <a:ext cx="102050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rgbClr val="0070C0"/>
                </a:solidFill>
              </a:rPr>
              <a:t>Q59 Overall patients average rating of care (0-10 scale) SWAG 2024 National score SWAG 2023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5F0D2B4C-03C9-0657-D70D-68E6032E4B36}"/>
              </a:ext>
            </a:extLst>
          </p:cNvPr>
          <p:cNvSpPr txBox="1"/>
          <p:nvPr/>
        </p:nvSpPr>
        <p:spPr>
          <a:xfrm>
            <a:off x="6418054" y="1445014"/>
            <a:ext cx="36230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chemeClr val="accent1"/>
                </a:solidFill>
              </a:rPr>
              <a:t>9.0  </a:t>
            </a:r>
            <a:r>
              <a:rPr lang="en-GB" dirty="0"/>
              <a:t>              </a:t>
            </a:r>
            <a:r>
              <a:rPr lang="en-GB" dirty="0">
                <a:solidFill>
                  <a:schemeClr val="accent1"/>
                </a:solidFill>
              </a:rPr>
              <a:t>8.9  </a:t>
            </a:r>
            <a:r>
              <a:rPr lang="en-GB" dirty="0"/>
              <a:t>                  </a:t>
            </a:r>
            <a:r>
              <a:rPr lang="en-GB" dirty="0">
                <a:solidFill>
                  <a:schemeClr val="accent1"/>
                </a:solidFill>
              </a:rPr>
              <a:t>9.0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445C48CB-080C-C4F6-B585-50801EA2995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294962" y="78268"/>
            <a:ext cx="2751826" cy="1119387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501F9BE8-669A-C843-5FC7-4B2B7F33689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45212" y="74969"/>
            <a:ext cx="1031125" cy="11242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740308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002F89C7-6DE8-90CA-8392-DC0301B69A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710181"/>
            <a:ext cx="10515600" cy="1028669"/>
          </a:xfrm>
        </p:spPr>
        <p:txBody>
          <a:bodyPr>
            <a:normAutofit/>
          </a:bodyPr>
          <a:lstStyle/>
          <a:p>
            <a:pPr algn="l"/>
            <a:r>
              <a:rPr lang="en-GB" sz="3600" b="1" dirty="0"/>
              <a:t>SWAG Trust Summary</a:t>
            </a:r>
          </a:p>
        </p:txBody>
      </p:sp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id="{99E3AF7A-9B2A-DBB6-59A5-32EAE5B52E1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371600" y="1418439"/>
            <a:ext cx="9229726" cy="4797199"/>
          </a:xfrm>
          <a:prstGeom prst="rect">
            <a:avLst/>
          </a:prstGeom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3B53268F-9729-F5C7-E9B3-98BB5DFF03D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833028" y="132785"/>
            <a:ext cx="3160565" cy="1285654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B7D950E5-3AC5-7468-33D2-9B496FB3531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8407" y="11441"/>
            <a:ext cx="846826" cy="9233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516134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758BEBCE60E1C4C87B869C7C38C0B3D" ma:contentTypeVersion="11" ma:contentTypeDescription="Create a new document." ma:contentTypeScope="" ma:versionID="38451769be79e123db6572168b0b33e8">
  <xsd:schema xmlns:xsd="http://www.w3.org/2001/XMLSchema" xmlns:xs="http://www.w3.org/2001/XMLSchema" xmlns:p="http://schemas.microsoft.com/office/2006/metadata/properties" xmlns:ns2="28f492b9-0e1d-4676-9635-78fd8c5ab9d8" xmlns:ns3="d77f7b61-7249-402e-9088-bb30bc752eb7" targetNamespace="http://schemas.microsoft.com/office/2006/metadata/properties" ma:root="true" ma:fieldsID="a1529d7a0ba94597b9680ad8d2d96c86" ns2:_="" ns3:_="">
    <xsd:import namespace="28f492b9-0e1d-4676-9635-78fd8c5ab9d8"/>
    <xsd:import namespace="d77f7b61-7249-402e-9088-bb30bc752eb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8f492b9-0e1d-4676-9635-78fd8c5ab9d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e73e9af6-01d4-423d-8bd2-cf099f328a0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77f7b61-7249-402e-9088-bb30bc752eb7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01c4ca98-7b55-4fcc-b8e5-81239fe53638}" ma:internalName="TaxCatchAll" ma:showField="CatchAllData" ma:web="d77f7b61-7249-402e-9088-bb30bc752eb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d77f7b61-7249-402e-9088-bb30bc752eb7" xsi:nil="true"/>
    <lcf76f155ced4ddcb4097134ff3c332f xmlns="28f492b9-0e1d-4676-9635-78fd8c5ab9d8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C7BBD298-255F-4FAA-B18F-FC3CDC5FA97C}"/>
</file>

<file path=customXml/itemProps2.xml><?xml version="1.0" encoding="utf-8"?>
<ds:datastoreItem xmlns:ds="http://schemas.openxmlformats.org/officeDocument/2006/customXml" ds:itemID="{DBB5DFA0-B19F-40A0-A036-D846D9109AC2}"/>
</file>

<file path=customXml/itemProps3.xml><?xml version="1.0" encoding="utf-8"?>
<ds:datastoreItem xmlns:ds="http://schemas.openxmlformats.org/officeDocument/2006/customXml" ds:itemID="{F79677D6-0D86-4A34-8BDD-1352D86ADC07}"/>
</file>

<file path=docProps/app.xml><?xml version="1.0" encoding="utf-8"?>
<Properties xmlns="http://schemas.openxmlformats.org/officeDocument/2006/extended-properties" xmlns:vt="http://schemas.openxmlformats.org/officeDocument/2006/docPropsVTypes">
  <TotalTime>1234</TotalTime>
  <Words>848</Words>
  <Application>Microsoft Office PowerPoint</Application>
  <PresentationFormat>Widescreen</PresentationFormat>
  <Paragraphs>175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9" baseType="lpstr">
      <vt:lpstr>Arial</vt:lpstr>
      <vt:lpstr>Calibri</vt:lpstr>
      <vt:lpstr>Calibri Light</vt:lpstr>
      <vt:lpstr>Office Theme</vt:lpstr>
      <vt:lpstr>PowerPoint Presentation</vt:lpstr>
      <vt:lpstr>NCPES Introduction</vt:lpstr>
      <vt:lpstr>NCPES Methodology</vt:lpstr>
      <vt:lpstr>Cancer Alliance report</vt:lpstr>
      <vt:lpstr>NCPES SWAG responses</vt:lpstr>
      <vt:lpstr>PowerPoint Presentation</vt:lpstr>
      <vt:lpstr>Skin </vt:lpstr>
      <vt:lpstr>SWAG Summary</vt:lpstr>
      <vt:lpstr>SWAG Trust Summary</vt:lpstr>
      <vt:lpstr>Variations by tumour site</vt:lpstr>
      <vt:lpstr>SWAG Skin lowest scores           ≤ 60%</vt:lpstr>
      <vt:lpstr>SWAG Skin highest scores     ≥ 90%</vt:lpstr>
      <vt:lpstr>SWAG Skin highest scores     ≥ 90%</vt:lpstr>
      <vt:lpstr>Patient comments</vt:lpstr>
      <vt:lpstr>Clinical Advisory Group - Next Steps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Helen Dunderdale</dc:creator>
  <cp:lastModifiedBy>Helen Dunderdale</cp:lastModifiedBy>
  <cp:revision>16</cp:revision>
  <dcterms:created xsi:type="dcterms:W3CDTF">2022-09-29T11:07:14Z</dcterms:created>
  <dcterms:modified xsi:type="dcterms:W3CDTF">2025-12-02T10:27:05Z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0x0101004758BEBCE60E1C4C87B869C7C38C0B3D</vt:lpwstr>
  </property>
</Properties>
</file>