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  <p:sldMasterId id="2147483648" r:id="rId3"/>
    <p:sldMasterId id="2147483782" r:id="rId4"/>
    <p:sldMasterId id="2147483794" r:id="rId5"/>
    <p:sldMasterId id="2147483806" r:id="rId6"/>
  </p:sldMasterIdLst>
  <p:notesMasterIdLst>
    <p:notesMasterId r:id="rId28"/>
  </p:notesMasterIdLst>
  <p:sldIdLst>
    <p:sldId id="321" r:id="rId7"/>
    <p:sldId id="262" r:id="rId8"/>
    <p:sldId id="363" r:id="rId9"/>
    <p:sldId id="330" r:id="rId10"/>
    <p:sldId id="377" r:id="rId11"/>
    <p:sldId id="378" r:id="rId12"/>
    <p:sldId id="355" r:id="rId13"/>
    <p:sldId id="500" r:id="rId14"/>
    <p:sldId id="359" r:id="rId15"/>
    <p:sldId id="356" r:id="rId16"/>
    <p:sldId id="501" r:id="rId17"/>
    <p:sldId id="357" r:id="rId18"/>
    <p:sldId id="326" r:id="rId19"/>
    <p:sldId id="361" r:id="rId20"/>
    <p:sldId id="335" r:id="rId21"/>
    <p:sldId id="336" r:id="rId22"/>
    <p:sldId id="353" r:id="rId23"/>
    <p:sldId id="314" r:id="rId24"/>
    <p:sldId id="313" r:id="rId25"/>
    <p:sldId id="366" r:id="rId26"/>
    <p:sldId id="5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708" autoAdjust="0"/>
  </p:normalViewPr>
  <p:slideViewPr>
    <p:cSldViewPr snapToGrid="0">
      <p:cViewPr varScale="1">
        <p:scale>
          <a:sx n="78" d="100"/>
          <a:sy n="78" d="100"/>
        </p:scale>
        <p:origin x="1594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customXml" Target="../customXml/item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Dunderdale" userId="18a57383-fa13-4764-88a8-9272bfc7f4aa" providerId="ADAL" clId="{41A70D97-1250-4EFB-9735-E8AB7B74CC03}"/>
    <pc:docChg chg="modShowInfo">
      <pc:chgData name="Helen Dunderdale" userId="18a57383-fa13-4764-88a8-9272bfc7f4aa" providerId="ADAL" clId="{41A70D97-1250-4EFB-9735-E8AB7B74CC03}" dt="2025-11-25T18:33:51.141" v="0" actId="2744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hbristol-my.sharepoint.com/personal/lucy-kate_mould_uhbw_nhs_uk/Documents/Documents/MDaT%20Tracking%20Draft/2024-2025/MDaT_Tracking_01.04.2024-31.03.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hbristol-my.sharepoint.com/personal/lucy-kate_mould_uhbw_nhs_uk/Documents/Documents/MDaT%20Tracking%20Draft/2024-2025/MDaT_Tracking_01.04.2024-31.03.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hbristol-my.sharepoint.com/personal/lucy-kate_mould_uhbw_nhs_uk/Documents/Documents/MDaT%20Tracking%20Draft/2024-2025/MDaT_Tracking_01.04.2024-31.03.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'New pt Graphs'!$O$2:$O$13</c:f>
              <c:strCache>
                <c:ptCount val="12"/>
                <c:pt idx="0">
                  <c:v>Yeovil District Hospital</c:v>
                </c:pt>
                <c:pt idx="1">
                  <c:v>Northern Devon</c:v>
                </c:pt>
                <c:pt idx="2">
                  <c:v>Torbay and South Devon</c:v>
                </c:pt>
                <c:pt idx="3">
                  <c:v>RUH</c:v>
                </c:pt>
                <c:pt idx="4">
                  <c:v>Unknown</c:v>
                </c:pt>
                <c:pt idx="5">
                  <c:v>NBT</c:v>
                </c:pt>
                <c:pt idx="6">
                  <c:v>Royal Cornwall Hospitals</c:v>
                </c:pt>
                <c:pt idx="7">
                  <c:v>Royal Devon and Exeter</c:v>
                </c:pt>
                <c:pt idx="8">
                  <c:v>Taunton and Somerset</c:v>
                </c:pt>
                <c:pt idx="9">
                  <c:v>UHPlymouth</c:v>
                </c:pt>
                <c:pt idx="10">
                  <c:v>Glos NHS Foundation Trust</c:v>
                </c:pt>
                <c:pt idx="11">
                  <c:v>UHBW</c:v>
                </c:pt>
              </c:strCache>
            </c:strRef>
          </c:cat>
          <c:val>
            <c:numRef>
              <c:f>'New pt Graphs'!$P$2:$P$13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11</c:v>
                </c:pt>
                <c:pt idx="8">
                  <c:v>11</c:v>
                </c:pt>
                <c:pt idx="9">
                  <c:v>13</c:v>
                </c:pt>
                <c:pt idx="10">
                  <c:v>18</c:v>
                </c:pt>
                <c:pt idx="1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E0-4E51-832B-CC2940164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72173856"/>
        <c:axId val="1069137728"/>
      </c:barChart>
      <c:catAx>
        <c:axId val="107217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137728"/>
        <c:crosses val="autoZero"/>
        <c:auto val="1"/>
        <c:lblAlgn val="ctr"/>
        <c:lblOffset val="100"/>
        <c:noMultiLvlLbl val="0"/>
      </c:catAx>
      <c:valAx>
        <c:axId val="1069137728"/>
        <c:scaling>
          <c:orientation val="minMax"/>
          <c:max val="2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1738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'New pt Graphs'!$T$2:$T$11</c:f>
              <c:strCache>
                <c:ptCount val="10"/>
                <c:pt idx="0">
                  <c:v>16 years</c:v>
                </c:pt>
                <c:pt idx="1">
                  <c:v>17 years</c:v>
                </c:pt>
                <c:pt idx="2">
                  <c:v>18 years</c:v>
                </c:pt>
                <c:pt idx="3">
                  <c:v>19 years</c:v>
                </c:pt>
                <c:pt idx="4">
                  <c:v>20 years</c:v>
                </c:pt>
                <c:pt idx="5">
                  <c:v>21 years</c:v>
                </c:pt>
                <c:pt idx="6">
                  <c:v>22 years</c:v>
                </c:pt>
                <c:pt idx="7">
                  <c:v>23 years</c:v>
                </c:pt>
                <c:pt idx="8">
                  <c:v>24 years</c:v>
                </c:pt>
                <c:pt idx="9">
                  <c:v>25 years</c:v>
                </c:pt>
              </c:strCache>
            </c:strRef>
          </c:cat>
          <c:val>
            <c:numRef>
              <c:f>'New pt Graphs'!$U$2:$U$11</c:f>
              <c:numCache>
                <c:formatCode>General</c:formatCode>
                <c:ptCount val="10"/>
                <c:pt idx="0">
                  <c:v>5</c:v>
                </c:pt>
                <c:pt idx="1">
                  <c:v>9</c:v>
                </c:pt>
                <c:pt idx="2">
                  <c:v>11</c:v>
                </c:pt>
                <c:pt idx="3">
                  <c:v>10</c:v>
                </c:pt>
                <c:pt idx="4">
                  <c:v>12</c:v>
                </c:pt>
                <c:pt idx="5">
                  <c:v>9</c:v>
                </c:pt>
                <c:pt idx="6">
                  <c:v>17</c:v>
                </c:pt>
                <c:pt idx="7">
                  <c:v>22</c:v>
                </c:pt>
                <c:pt idx="8">
                  <c:v>13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2D-488E-AAA3-F07ECB90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618775696"/>
        <c:axId val="618776656"/>
      </c:barChart>
      <c:catAx>
        <c:axId val="61877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776656"/>
        <c:crosses val="autoZero"/>
        <c:auto val="1"/>
        <c:lblAlgn val="ctr"/>
        <c:lblOffset val="100"/>
        <c:noMultiLvlLbl val="0"/>
      </c:catAx>
      <c:valAx>
        <c:axId val="618776656"/>
        <c:scaling>
          <c:orientation val="minMax"/>
          <c:max val="2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77569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'New pt Graphs'!$AL$2:$AL$20</c:f>
              <c:strCache>
                <c:ptCount val="19"/>
                <c:pt idx="0">
                  <c:v>Urological (other than testis)</c:v>
                </c:pt>
                <c:pt idx="1">
                  <c:v>Upper GI</c:v>
                </c:pt>
                <c:pt idx="2">
                  <c:v>Skin (other than melanoma)</c:v>
                </c:pt>
                <c:pt idx="3">
                  <c:v>Cervix/Uterus</c:v>
                </c:pt>
                <c:pt idx="4">
                  <c:v>Bone Tumour</c:v>
                </c:pt>
                <c:pt idx="5">
                  <c:v>Renal</c:v>
                </c:pt>
                <c:pt idx="6">
                  <c:v>Breast</c:v>
                </c:pt>
                <c:pt idx="7">
                  <c:v>Ovarian</c:v>
                </c:pt>
                <c:pt idx="8">
                  <c:v>Colorectal</c:v>
                </c:pt>
                <c:pt idx="9">
                  <c:v>Soft Tissue Sarcoma</c:v>
                </c:pt>
                <c:pt idx="10">
                  <c:v>Head and Neck (other than thyroid)</c:v>
                </c:pt>
                <c:pt idx="11">
                  <c:v>Thyroid</c:v>
                </c:pt>
                <c:pt idx="12">
                  <c:v>Other</c:v>
                </c:pt>
                <c:pt idx="13">
                  <c:v>Brain/CNS</c:v>
                </c:pt>
                <c:pt idx="14">
                  <c:v>Non-Hodgkin Lymphoma</c:v>
                </c:pt>
                <c:pt idx="15">
                  <c:v>Melanoma</c:v>
                </c:pt>
                <c:pt idx="16">
                  <c:v>Leukaemia</c:v>
                </c:pt>
                <c:pt idx="17">
                  <c:v>Testicular</c:v>
                </c:pt>
                <c:pt idx="18">
                  <c:v>Hodgkin Lymphoma</c:v>
                </c:pt>
              </c:strCache>
            </c:strRef>
          </c:cat>
          <c:val>
            <c:numRef>
              <c:f>'New pt Graphs'!$AM$2:$AM$20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11</c:v>
                </c:pt>
                <c:pt idx="17">
                  <c:v>14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F-45DE-9275-91EE6BF4C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685943088"/>
        <c:axId val="1685938288"/>
      </c:barChart>
      <c:catAx>
        <c:axId val="1685943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938288"/>
        <c:crosses val="autoZero"/>
        <c:auto val="1"/>
        <c:lblAlgn val="ctr"/>
        <c:lblOffset val="100"/>
        <c:noMultiLvlLbl val="0"/>
      </c:catAx>
      <c:valAx>
        <c:axId val="168593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94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0FC43-9B6E-433F-9674-A45D19DD4769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C5C6E-EA2D-42F2-A06C-34BE47878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01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C5C6E-EA2D-42F2-A06C-34BE47878B5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54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D737A-6FE3-9F44-BED7-4C9ABFEC0F9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51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FE508-C18A-6755-9595-7FEFDCDCC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7A903-EF9E-7580-D046-258EFCC16D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C74CB-290E-FF5D-1366-4A353D5D1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32D09-C404-0585-A287-613B2276C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D737A-6FE3-9F44-BED7-4C9ABFEC0F9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4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E224D7-E567-4CDB-A030-AD160B41F722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634E4A-B695-49ED-A0E6-03AC41D798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936F-6E24-4D93-97B2-B6CFB7DFDFD2}" type="datetime1">
              <a:rPr lang="en-US" altLang="en-US"/>
              <a:pPr>
                <a:defRPr/>
              </a:pPr>
              <a:t>11/25/2025</a:t>
            </a:fld>
            <a:endParaRPr lang="en-US" alt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7CA4-752F-4B59-8A57-8E70DCCEE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68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5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6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92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23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08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18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8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09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9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72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75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419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800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576" y="62373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561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632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88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77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03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593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0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7624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67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75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419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800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576" y="62373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561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632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8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775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403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593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50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7624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267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2759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419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800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576" y="62373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561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63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88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7759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4031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593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502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7624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267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2759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>
                <a:solidFill>
                  <a:srgbClr val="4B4A8C"/>
                </a:solidFill>
              </a:rPr>
              <a:pPr/>
              <a:t>‹#›</a:t>
            </a:fld>
            <a:endParaRPr lang="en-GB" dirty="0">
              <a:solidFill>
                <a:srgbClr val="4B4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650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>
                <a:solidFill>
                  <a:srgbClr val="4B4A8C"/>
                </a:solidFill>
              </a:rPr>
              <a:pPr/>
              <a:t>‹#›</a:t>
            </a:fld>
            <a:endParaRPr lang="en-GB" dirty="0">
              <a:solidFill>
                <a:srgbClr val="4B4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542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576" y="62373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>
                <a:solidFill>
                  <a:srgbClr val="4B4A8C"/>
                </a:solidFill>
              </a:rPr>
              <a:pPr/>
              <a:t>‹#›</a:t>
            </a:fld>
            <a:endParaRPr lang="en-GB" dirty="0">
              <a:solidFill>
                <a:srgbClr val="4B4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2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>
                <a:solidFill>
                  <a:srgbClr val="4B4A8C"/>
                </a:solidFill>
              </a:rPr>
              <a:pPr/>
              <a:t>‹#›</a:t>
            </a:fld>
            <a:endParaRPr lang="en-GB" dirty="0">
              <a:solidFill>
                <a:srgbClr val="4B4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01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>
                <a:solidFill>
                  <a:srgbClr val="4B4A8C"/>
                </a:solidFill>
              </a:rPr>
              <a:pPr/>
              <a:t>‹#›</a:t>
            </a:fld>
            <a:endParaRPr lang="en-GB" dirty="0">
              <a:solidFill>
                <a:srgbClr val="4B4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404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>
                <a:solidFill>
                  <a:srgbClr val="4B4A8C"/>
                </a:solidFill>
              </a:rPr>
              <a:pPr/>
              <a:t>‹#›</a:t>
            </a:fld>
            <a:endParaRPr lang="en-GB" dirty="0">
              <a:solidFill>
                <a:srgbClr val="4B4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8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>
                <a:solidFill>
                  <a:srgbClr val="4B4A8C"/>
                </a:solidFill>
              </a:rPr>
              <a:pPr/>
              <a:t>‹#›</a:t>
            </a:fld>
            <a:endParaRPr lang="en-GB" dirty="0">
              <a:solidFill>
                <a:srgbClr val="4B4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67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>
                <a:solidFill>
                  <a:srgbClr val="4B4A8C"/>
                </a:solidFill>
              </a:rPr>
              <a:pPr/>
              <a:t>‹#›</a:t>
            </a:fld>
            <a:endParaRPr lang="en-GB" dirty="0">
              <a:solidFill>
                <a:srgbClr val="4B4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714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>
                <a:solidFill>
                  <a:srgbClr val="4B4A8C"/>
                </a:solidFill>
              </a:rPr>
              <a:pPr/>
              <a:t>‹#›</a:t>
            </a:fld>
            <a:endParaRPr lang="en-GB" dirty="0">
              <a:solidFill>
                <a:srgbClr val="4B4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667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7624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>
                <a:solidFill>
                  <a:srgbClr val="4B4A8C"/>
                </a:solidFill>
              </a:rPr>
              <a:pPr/>
              <a:t>‹#›</a:t>
            </a:fld>
            <a:endParaRPr lang="en-GB" dirty="0">
              <a:solidFill>
                <a:srgbClr val="4B4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969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DA2EE46-3B69-426D-BDB1-15E557583B8F}" type="slidenum">
              <a:rPr lang="en-GB" smtClean="0">
                <a:solidFill>
                  <a:srgbClr val="4B4A8C"/>
                </a:solidFill>
              </a:rPr>
              <a:pPr/>
              <a:t>‹#›</a:t>
            </a:fld>
            <a:endParaRPr lang="en-GB" dirty="0">
              <a:solidFill>
                <a:srgbClr val="4B4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806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1463"/>
            <a:ext cx="6781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676400" y="1219200"/>
            <a:ext cx="67818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664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24AB7-A651-422A-A88F-492A1AE58150}" type="datetime1">
              <a:rPr lang="en-US" altLang="en-US">
                <a:solidFill>
                  <a:prstClr val="black"/>
                </a:solidFill>
              </a:rPr>
              <a:pPr>
                <a:defRPr/>
              </a:pPr>
              <a:t>11/25/2025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31B0B-8B11-4B52-AF4F-34B20E231DD4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7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24D7-E567-4CDB-A030-AD160B41F722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5E224D7-E567-4CDB-A030-AD160B41F722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4E4A-B695-49ED-A0E6-03AC41D798E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E224D7-E567-4CDB-A030-AD160B41F722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634E4A-B695-49ED-A0E6-03AC41D798E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E224D7-E567-4CDB-A030-AD160B41F722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634E4A-B695-49ED-A0E6-03AC41D798E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8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224D7-E567-4CDB-A030-AD160B41F72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4E4A-B695-49ED-A0E6-03AC41D798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5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0" y="-238392"/>
            <a:ext cx="9144000" cy="355024"/>
            <a:chOff x="0" y="-85248"/>
            <a:chExt cx="9144000" cy="355024"/>
          </a:xfrm>
        </p:grpSpPr>
        <p:sp>
          <p:nvSpPr>
            <p:cNvPr id="8" name="Rectangle 7"/>
            <p:cNvSpPr/>
            <p:nvPr userDrawn="1"/>
          </p:nvSpPr>
          <p:spPr>
            <a:xfrm>
              <a:off x="1833735" y="-85246"/>
              <a:ext cx="1828861" cy="35502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662595" y="-85246"/>
              <a:ext cx="1828861" cy="3550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491456" y="-85246"/>
              <a:ext cx="1828861" cy="3550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15139" y="-85248"/>
              <a:ext cx="1828861" cy="3550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-85246"/>
              <a:ext cx="1883792" cy="35502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10695"/>
            <a:ext cx="987947" cy="122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238392"/>
            <a:ext cx="9144000" cy="355024"/>
            <a:chOff x="0" y="-85248"/>
            <a:chExt cx="9144000" cy="355024"/>
          </a:xfrm>
        </p:grpSpPr>
        <p:sp>
          <p:nvSpPr>
            <p:cNvPr id="8" name="Rectangle 7"/>
            <p:cNvSpPr/>
            <p:nvPr userDrawn="1"/>
          </p:nvSpPr>
          <p:spPr>
            <a:xfrm>
              <a:off x="1833735" y="-85246"/>
              <a:ext cx="1828861" cy="35502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662595" y="-85246"/>
              <a:ext cx="1828861" cy="3550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491456" y="-85246"/>
              <a:ext cx="1828861" cy="3550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15139" y="-85248"/>
              <a:ext cx="1828861" cy="3550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-85246"/>
              <a:ext cx="1883792" cy="35502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10695"/>
            <a:ext cx="987947" cy="122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-238392"/>
            <a:ext cx="9144000" cy="355024"/>
            <a:chOff x="0" y="-85248"/>
            <a:chExt cx="9144000" cy="355024"/>
          </a:xfrm>
        </p:grpSpPr>
        <p:sp>
          <p:nvSpPr>
            <p:cNvPr id="8" name="Rectangle 7"/>
            <p:cNvSpPr/>
            <p:nvPr userDrawn="1"/>
          </p:nvSpPr>
          <p:spPr>
            <a:xfrm>
              <a:off x="1833735" y="-85246"/>
              <a:ext cx="1828861" cy="35502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662595" y="-85246"/>
              <a:ext cx="1828861" cy="3550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491456" y="-85246"/>
              <a:ext cx="1828861" cy="3550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15139" y="-85248"/>
              <a:ext cx="1828861" cy="3550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-85246"/>
              <a:ext cx="1883792" cy="35502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10695"/>
            <a:ext cx="987947" cy="122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238392"/>
            <a:ext cx="9144000" cy="355024"/>
            <a:chOff x="0" y="-85248"/>
            <a:chExt cx="9144000" cy="355024"/>
          </a:xfrm>
        </p:grpSpPr>
        <p:sp>
          <p:nvSpPr>
            <p:cNvPr id="8" name="Rectangle 7"/>
            <p:cNvSpPr/>
            <p:nvPr userDrawn="1"/>
          </p:nvSpPr>
          <p:spPr>
            <a:xfrm>
              <a:off x="1833735" y="-85246"/>
              <a:ext cx="1828861" cy="35502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662595" y="-85246"/>
              <a:ext cx="1828861" cy="3550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491456" y="-85246"/>
              <a:ext cx="1828861" cy="3550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15139" y="-85248"/>
              <a:ext cx="1828861" cy="3550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-85246"/>
              <a:ext cx="1883792" cy="35502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10695"/>
            <a:ext cx="987947" cy="122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3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.png"/><Relationship Id="rId4" Type="http://schemas.openxmlformats.org/officeDocument/2006/relationships/hyperlink" Target="https://www.teenagecancertrust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mportal.co.uk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and.nhs.uk/commissioning/spec-services/npc-crg/group-b/b05/" TargetMode="Externa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602"/>
            <a:ext cx="7772400" cy="32088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8000" dirty="0">
                <a:latin typeface="Calibri"/>
                <a:cs typeface="Calibri"/>
              </a:rPr>
              <a:t>TYA Cancer Care</a:t>
            </a:r>
            <a:br>
              <a:rPr lang="en-GB" sz="8000" dirty="0">
                <a:latin typeface="Calibri"/>
                <a:cs typeface="Calibri"/>
              </a:rPr>
            </a:br>
            <a:r>
              <a:rPr lang="en-GB" sz="8000" dirty="0">
                <a:latin typeface="Calibri"/>
                <a:cs typeface="Calibri"/>
              </a:rPr>
              <a:t>in the </a:t>
            </a:r>
            <a:br>
              <a:rPr lang="en-GB" sz="8000" dirty="0">
                <a:latin typeface="Calibri"/>
                <a:cs typeface="Calibri"/>
              </a:rPr>
            </a:br>
            <a:r>
              <a:rPr lang="en-GB" sz="8000" dirty="0">
                <a:latin typeface="Calibri"/>
                <a:cs typeface="Calibri"/>
              </a:rPr>
              <a:t>South West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7" y="3903133"/>
            <a:ext cx="6411085" cy="1600200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r>
              <a:rPr lang="en-GB" sz="9600" b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Claire Harrison, Claire Burney</a:t>
            </a:r>
          </a:p>
          <a:p>
            <a:r>
              <a:rPr lang="en-GB" sz="8000" b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TCT Lead Teenage and Young Adult Cancer Nurse CYTA ODN, Consultant Haematology BHOC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777E6EDD-E72B-DBFA-D0BA-126BB6BA3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45" y="5595083"/>
            <a:ext cx="2508523" cy="115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A black and pink logo&#10;&#10;Description automatically generated">
            <a:extLst>
              <a:ext uri="{FF2B5EF4-FFF2-40B4-BE49-F238E27FC236}">
                <a16:creationId xmlns:a16="http://schemas.microsoft.com/office/drawing/2014/main" id="{3DEA8484-D72C-2081-8EA7-EFC64A3B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58" y="5635603"/>
            <a:ext cx="2194739" cy="145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TCT logo">
            <a:hlinkClick r:id="rId4"/>
            <a:extLst>
              <a:ext uri="{FF2B5EF4-FFF2-40B4-BE49-F238E27FC236}">
                <a16:creationId xmlns:a16="http://schemas.microsoft.com/office/drawing/2014/main" id="{84D45FA5-65D2-35C2-682E-96B2ECCF2A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4" y="5715934"/>
            <a:ext cx="1728192" cy="1079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32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599"/>
            <a:ext cx="7772400" cy="1003301"/>
          </a:xfrm>
        </p:spPr>
        <p:txBody>
          <a:bodyPr>
            <a:normAutofit fontScale="90000"/>
          </a:bodyPr>
          <a:lstStyle/>
          <a:p>
            <a:r>
              <a:rPr lang="en-GB" dirty="0">
                <a:cs typeface="Calibri"/>
              </a:rPr>
              <a:t>NHSE Service Specification </a:t>
            </a:r>
            <a:br>
              <a:rPr lang="en-GB" dirty="0">
                <a:cs typeface="Calibri"/>
              </a:rPr>
            </a:br>
            <a:r>
              <a:rPr lang="en-GB" dirty="0">
                <a:cs typeface="Calibri"/>
              </a:rPr>
              <a:t>Model of Care Requirements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718" y="1727200"/>
            <a:ext cx="8219007" cy="482430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GB" b="1" dirty="0">
                <a:solidFill>
                  <a:schemeClr val="accent5"/>
                </a:solidFill>
                <a:cs typeface="Calibri"/>
              </a:rPr>
              <a:t>16-18 years</a:t>
            </a:r>
            <a:endParaRPr lang="en-GB" dirty="0">
              <a:solidFill>
                <a:schemeClr val="accent5"/>
              </a:solidFill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rgbClr val="000000"/>
                </a:solidFill>
                <a:cs typeface="Calibri"/>
              </a:rPr>
              <a:t>Each teenager with a suspected diagnosis of cancer must be referred to the TYA PTC for diagnosis and agreement of a treatment plan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rgbClr val="000000"/>
                </a:solidFill>
                <a:cs typeface="Calibri"/>
              </a:rPr>
              <a:t>The TYA PTC will also deliver most of the care and will co-ordinate referral to supra-network services and local specialist cancer services for specific treatments not provided by the TYA PTC</a:t>
            </a:r>
            <a:endParaRPr lang="en-GB" sz="3100" b="1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108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76DC-E4BA-2764-480C-C89CB4024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>
            <a:extLst>
              <a:ext uri="{FF2B5EF4-FFF2-40B4-BE49-F238E27FC236}">
                <a16:creationId xmlns:a16="http://schemas.microsoft.com/office/drawing/2014/main" id="{A1B3DCB1-E038-C61C-7E8F-37228319239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0" y="1908503"/>
            <a:ext cx="6961188" cy="4291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TextBox 6">
            <a:extLst>
              <a:ext uri="{FF2B5EF4-FFF2-40B4-BE49-F238E27FC236}">
                <a16:creationId xmlns:a16="http://schemas.microsoft.com/office/drawing/2014/main" id="{69D79B12-4B8D-F294-4384-A7872C0E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700" y="4817600"/>
            <a:ext cx="19953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cs typeface="Calibri" panose="020F0502020204030204" pitchFamily="34" charset="0"/>
              </a:rPr>
              <a:t>Exeter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16-18 </a:t>
            </a:r>
            <a:r>
              <a:rPr lang="en-US" alt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yo</a:t>
            </a:r>
            <a:r>
              <a:rPr lang="en-US" alt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paeds</a:t>
            </a:r>
            <a:endParaRPr lang="en-US" dirty="0" err="1"/>
          </a:p>
        </p:txBody>
      </p:sp>
      <p:sp>
        <p:nvSpPr>
          <p:cNvPr id="33797" name="TextBox 7">
            <a:extLst>
              <a:ext uri="{FF2B5EF4-FFF2-40B4-BE49-F238E27FC236}">
                <a16:creationId xmlns:a16="http://schemas.microsoft.com/office/drawing/2014/main" id="{258BB2D3-9F25-3CB2-8732-FBBA43B6F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681" y="5375698"/>
            <a:ext cx="19964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cs typeface="Calibri" panose="020F0502020204030204" pitchFamily="34" charset="0"/>
              </a:rPr>
              <a:t>Plymouth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33799" name="TextBox 9">
            <a:extLst>
              <a:ext uri="{FF2B5EF4-FFF2-40B4-BE49-F238E27FC236}">
                <a16:creationId xmlns:a16="http://schemas.microsoft.com/office/drawing/2014/main" id="{E3181F4F-CEF7-5D9A-80DC-B62A00B10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706" y="1619278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alibri"/>
                <a:cs typeface="Calibri"/>
              </a:rPr>
              <a:t>Cheltenham + Gloucester</a:t>
            </a:r>
            <a:r>
              <a:rPr lang="en-US" altLang="en-US" sz="1600" b="1" dirty="0">
                <a:solidFill>
                  <a:srgbClr val="000000"/>
                </a:solidFill>
                <a:latin typeface="Constantia"/>
              </a:rPr>
              <a:t> </a:t>
            </a:r>
            <a:endParaRPr lang="en-US" altLang="en-US" sz="1600" b="1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libri"/>
                <a:cs typeface="Calibri"/>
              </a:rPr>
              <a:t>16-18 </a:t>
            </a:r>
            <a:r>
              <a:rPr lang="en-US" altLang="en-US" sz="1600" dirty="0" err="1">
                <a:solidFill>
                  <a:srgbClr val="000000"/>
                </a:solidFill>
                <a:latin typeface="Calibri"/>
                <a:cs typeface="Calibri"/>
              </a:rPr>
              <a:t>Paeds</a:t>
            </a:r>
            <a:endParaRPr lang="en-US" altLang="en-US" sz="1600" dirty="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800" name="TextBox 10">
            <a:extLst>
              <a:ext uri="{FF2B5EF4-FFF2-40B4-BE49-F238E27FC236}">
                <a16:creationId xmlns:a16="http://schemas.microsoft.com/office/drawing/2014/main" id="{7CDCF752-D14B-C766-9097-6C05BE3CD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5189" y="4232825"/>
            <a:ext cx="1982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cs typeface="Calibri" panose="020F0502020204030204" pitchFamily="34" charset="0"/>
              </a:rPr>
              <a:t>Truro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16-18 </a:t>
            </a:r>
            <a:r>
              <a:rPr lang="en-US" alt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yo</a:t>
            </a:r>
            <a:r>
              <a:rPr lang="en-US" alt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paeds</a:t>
            </a:r>
            <a:endParaRPr lang="en-US" altLang="en-US" sz="1600" dirty="0" err="1">
              <a:solidFill>
                <a:srgbClr val="000000"/>
              </a:solidFill>
              <a:ea typeface="Calibri"/>
              <a:cs typeface="Calibri" panose="020F0502020204030204" pitchFamily="34" charset="0"/>
            </a:endParaRPr>
          </a:p>
        </p:txBody>
      </p:sp>
      <p:sp>
        <p:nvSpPr>
          <p:cNvPr id="33801" name="TextBox 11">
            <a:extLst>
              <a:ext uri="{FF2B5EF4-FFF2-40B4-BE49-F238E27FC236}">
                <a16:creationId xmlns:a16="http://schemas.microsoft.com/office/drawing/2014/main" id="{750886F5-BA3C-0DF1-F125-EFFE78B5F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229" y="2712265"/>
            <a:ext cx="12882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alibri"/>
              </a:rPr>
              <a:t>Taunton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libri"/>
              </a:rPr>
              <a:t>16-18 </a:t>
            </a:r>
            <a:r>
              <a:rPr lang="en-US" altLang="en-US" sz="1600" dirty="0" err="1">
                <a:solidFill>
                  <a:srgbClr val="000000"/>
                </a:solidFill>
                <a:latin typeface="Calibri"/>
              </a:rPr>
              <a:t>yo</a:t>
            </a:r>
            <a:r>
              <a:rPr lang="en-US" altLang="en-US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Calibri"/>
              </a:rPr>
              <a:t>paeds</a:t>
            </a:r>
            <a:endParaRPr lang="en-US" altLang="en-US" sz="1600" dirty="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802" name="TextBox 14">
            <a:extLst>
              <a:ext uri="{FF2B5EF4-FFF2-40B4-BE49-F238E27FC236}">
                <a16:creationId xmlns:a16="http://schemas.microsoft.com/office/drawing/2014/main" id="{5A9C140C-304E-C902-D924-FF2036E81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083" y="959669"/>
            <a:ext cx="26116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cs typeface="Calibri" panose="020F0502020204030204" pitchFamily="34" charset="0"/>
              </a:rPr>
              <a:t>Bristol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libri"/>
                <a:cs typeface="Calibri"/>
              </a:rPr>
              <a:t>16+ Adults</a:t>
            </a:r>
            <a:endParaRPr lang="en-US" dirty="0"/>
          </a:p>
        </p:txBody>
      </p:sp>
      <p:pic>
        <p:nvPicPr>
          <p:cNvPr id="33805" name="Picture 9" descr="Screen Shot 2016-11-14 at 11.24.16.png">
            <a:extLst>
              <a:ext uri="{FF2B5EF4-FFF2-40B4-BE49-F238E27FC236}">
                <a16:creationId xmlns:a16="http://schemas.microsoft.com/office/drawing/2014/main" id="{1B534B70-3488-A2EA-B61C-A1E8DD18E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382" y="5483282"/>
            <a:ext cx="1254364" cy="6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FF6516-E60B-44E8-3449-7C1ECA65CE7A}"/>
              </a:ext>
            </a:extLst>
          </p:cNvPr>
          <p:cNvSpPr txBox="1"/>
          <p:nvPr/>
        </p:nvSpPr>
        <p:spPr>
          <a:xfrm>
            <a:off x="5012267" y="2663300"/>
            <a:ext cx="10147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PTC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42EEF-60E8-6F09-0FB4-4AF846A778A7}"/>
              </a:ext>
            </a:extLst>
          </p:cNvPr>
          <p:cNvSpPr txBox="1"/>
          <p:nvPr/>
        </p:nvSpPr>
        <p:spPr>
          <a:xfrm>
            <a:off x="307765" y="260647"/>
            <a:ext cx="8555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solidFill>
                  <a:schemeClr val="accent5"/>
                </a:solidFill>
                <a:latin typeface="+mj-lt"/>
                <a:cs typeface="Lucida Sans Unicode"/>
              </a:rPr>
              <a:t>TYA Services in the South West 16-18 yo </a:t>
            </a:r>
            <a:endParaRPr lang="en-US" dirty="0">
              <a:solidFill>
                <a:schemeClr val="accent5"/>
              </a:solidFill>
              <a:cs typeface="Calibri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80F739C-962B-C20C-6FA0-E551CA736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21" y="5815342"/>
            <a:ext cx="1634443" cy="109822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1754460B-E9D1-B465-4B7F-9F3E8B9F6638}"/>
              </a:ext>
            </a:extLst>
          </p:cNvPr>
          <p:cNvSpPr/>
          <p:nvPr/>
        </p:nvSpPr>
        <p:spPr>
          <a:xfrm>
            <a:off x="4839331" y="2711108"/>
            <a:ext cx="2192090" cy="2459982"/>
          </a:xfrm>
          <a:custGeom>
            <a:avLst/>
            <a:gdLst>
              <a:gd name="connsiteX0" fmla="*/ 1624531 w 2192090"/>
              <a:gd name="connsiteY0" fmla="*/ 47858 h 2459982"/>
              <a:gd name="connsiteX1" fmla="*/ 1198862 w 2192090"/>
              <a:gd name="connsiteY1" fmla="*/ 110920 h 2459982"/>
              <a:gd name="connsiteX2" fmla="*/ 1183097 w 2192090"/>
              <a:gd name="connsiteY2" fmla="*/ 173982 h 2459982"/>
              <a:gd name="connsiteX3" fmla="*/ 1167331 w 2192090"/>
              <a:gd name="connsiteY3" fmla="*/ 252809 h 2459982"/>
              <a:gd name="connsiteX4" fmla="*/ 1151566 w 2192090"/>
              <a:gd name="connsiteY4" fmla="*/ 694244 h 2459982"/>
              <a:gd name="connsiteX5" fmla="*/ 1120035 w 2192090"/>
              <a:gd name="connsiteY5" fmla="*/ 741540 h 2459982"/>
              <a:gd name="connsiteX6" fmla="*/ 1088503 w 2192090"/>
              <a:gd name="connsiteY6" fmla="*/ 836133 h 2459982"/>
              <a:gd name="connsiteX7" fmla="*/ 1072738 w 2192090"/>
              <a:gd name="connsiteY7" fmla="*/ 883430 h 2459982"/>
              <a:gd name="connsiteX8" fmla="*/ 978145 w 2192090"/>
              <a:gd name="connsiteY8" fmla="*/ 978023 h 2459982"/>
              <a:gd name="connsiteX9" fmla="*/ 930848 w 2192090"/>
              <a:gd name="connsiteY9" fmla="*/ 1025320 h 2459982"/>
              <a:gd name="connsiteX10" fmla="*/ 883552 w 2192090"/>
              <a:gd name="connsiteY10" fmla="*/ 1041085 h 2459982"/>
              <a:gd name="connsiteX11" fmla="*/ 852021 w 2192090"/>
              <a:gd name="connsiteY11" fmla="*/ 1088382 h 2459982"/>
              <a:gd name="connsiteX12" fmla="*/ 773193 w 2192090"/>
              <a:gd name="connsiteY12" fmla="*/ 1182975 h 2459982"/>
              <a:gd name="connsiteX13" fmla="*/ 757428 w 2192090"/>
              <a:gd name="connsiteY13" fmla="*/ 1230271 h 2459982"/>
              <a:gd name="connsiteX14" fmla="*/ 710131 w 2192090"/>
              <a:gd name="connsiteY14" fmla="*/ 1324864 h 2459982"/>
              <a:gd name="connsiteX15" fmla="*/ 678600 w 2192090"/>
              <a:gd name="connsiteY15" fmla="*/ 1466754 h 2459982"/>
              <a:gd name="connsiteX16" fmla="*/ 584007 w 2192090"/>
              <a:gd name="connsiteY16" fmla="*/ 1514051 h 2459982"/>
              <a:gd name="connsiteX17" fmla="*/ 489414 w 2192090"/>
              <a:gd name="connsiteY17" fmla="*/ 1577113 h 2459982"/>
              <a:gd name="connsiteX18" fmla="*/ 442117 w 2192090"/>
              <a:gd name="connsiteY18" fmla="*/ 1608644 h 2459982"/>
              <a:gd name="connsiteX19" fmla="*/ 252931 w 2192090"/>
              <a:gd name="connsiteY19" fmla="*/ 1655940 h 2459982"/>
              <a:gd name="connsiteX20" fmla="*/ 158338 w 2192090"/>
              <a:gd name="connsiteY20" fmla="*/ 1687471 h 2459982"/>
              <a:gd name="connsiteX21" fmla="*/ 47979 w 2192090"/>
              <a:gd name="connsiteY21" fmla="*/ 1829361 h 2459982"/>
              <a:gd name="connsiteX22" fmla="*/ 32214 w 2192090"/>
              <a:gd name="connsiteY22" fmla="*/ 1876658 h 2459982"/>
              <a:gd name="connsiteX23" fmla="*/ 683 w 2192090"/>
              <a:gd name="connsiteY23" fmla="*/ 1923954 h 2459982"/>
              <a:gd name="connsiteX24" fmla="*/ 16448 w 2192090"/>
              <a:gd name="connsiteY24" fmla="*/ 2034313 h 2459982"/>
              <a:gd name="connsiteX25" fmla="*/ 47979 w 2192090"/>
              <a:gd name="connsiteY25" fmla="*/ 2160437 h 2459982"/>
              <a:gd name="connsiteX26" fmla="*/ 79510 w 2192090"/>
              <a:gd name="connsiteY26" fmla="*/ 2302326 h 2459982"/>
              <a:gd name="connsiteX27" fmla="*/ 158338 w 2192090"/>
              <a:gd name="connsiteY27" fmla="*/ 2365389 h 2459982"/>
              <a:gd name="connsiteX28" fmla="*/ 426352 w 2192090"/>
              <a:gd name="connsiteY28" fmla="*/ 2412685 h 2459982"/>
              <a:gd name="connsiteX29" fmla="*/ 852021 w 2192090"/>
              <a:gd name="connsiteY29" fmla="*/ 2428451 h 2459982"/>
              <a:gd name="connsiteX30" fmla="*/ 993910 w 2192090"/>
              <a:gd name="connsiteY30" fmla="*/ 2444216 h 2459982"/>
              <a:gd name="connsiteX31" fmla="*/ 1041207 w 2192090"/>
              <a:gd name="connsiteY31" fmla="*/ 2459982 h 2459982"/>
              <a:gd name="connsiteX32" fmla="*/ 1845248 w 2192090"/>
              <a:gd name="connsiteY32" fmla="*/ 2444216 h 2459982"/>
              <a:gd name="connsiteX33" fmla="*/ 1892545 w 2192090"/>
              <a:gd name="connsiteY33" fmla="*/ 2428451 h 2459982"/>
              <a:gd name="connsiteX34" fmla="*/ 1987138 w 2192090"/>
              <a:gd name="connsiteY34" fmla="*/ 2412685 h 2459982"/>
              <a:gd name="connsiteX35" fmla="*/ 2034435 w 2192090"/>
              <a:gd name="connsiteY35" fmla="*/ 2381154 h 2459982"/>
              <a:gd name="connsiteX36" fmla="*/ 2081731 w 2192090"/>
              <a:gd name="connsiteY36" fmla="*/ 2365389 h 2459982"/>
              <a:gd name="connsiteX37" fmla="*/ 2113262 w 2192090"/>
              <a:gd name="connsiteY37" fmla="*/ 2318092 h 2459982"/>
              <a:gd name="connsiteX38" fmla="*/ 2160559 w 2192090"/>
              <a:gd name="connsiteY38" fmla="*/ 2270795 h 2459982"/>
              <a:gd name="connsiteX39" fmla="*/ 2192090 w 2192090"/>
              <a:gd name="connsiteY39" fmla="*/ 2176202 h 2459982"/>
              <a:gd name="connsiteX40" fmla="*/ 2160559 w 2192090"/>
              <a:gd name="connsiteY40" fmla="*/ 1971251 h 2459982"/>
              <a:gd name="connsiteX41" fmla="*/ 2129028 w 2192090"/>
              <a:gd name="connsiteY41" fmla="*/ 1876658 h 2459982"/>
              <a:gd name="connsiteX42" fmla="*/ 2113262 w 2192090"/>
              <a:gd name="connsiteY42" fmla="*/ 1829361 h 2459982"/>
              <a:gd name="connsiteX43" fmla="*/ 2097497 w 2192090"/>
              <a:gd name="connsiteY43" fmla="*/ 1782064 h 2459982"/>
              <a:gd name="connsiteX44" fmla="*/ 1955607 w 2192090"/>
              <a:gd name="connsiteY44" fmla="*/ 1671706 h 2459982"/>
              <a:gd name="connsiteX45" fmla="*/ 1908310 w 2192090"/>
              <a:gd name="connsiteY45" fmla="*/ 1640175 h 2459982"/>
              <a:gd name="connsiteX46" fmla="*/ 1861014 w 2192090"/>
              <a:gd name="connsiteY46" fmla="*/ 1608644 h 2459982"/>
              <a:gd name="connsiteX47" fmla="*/ 1861014 w 2192090"/>
              <a:gd name="connsiteY47" fmla="*/ 1293333 h 2459982"/>
              <a:gd name="connsiteX48" fmla="*/ 1908310 w 2192090"/>
              <a:gd name="connsiteY48" fmla="*/ 1277568 h 2459982"/>
              <a:gd name="connsiteX49" fmla="*/ 1924076 w 2192090"/>
              <a:gd name="connsiteY49" fmla="*/ 1372161 h 2459982"/>
              <a:gd name="connsiteX50" fmla="*/ 1955607 w 2192090"/>
              <a:gd name="connsiteY50" fmla="*/ 1277568 h 2459982"/>
              <a:gd name="connsiteX51" fmla="*/ 1971372 w 2192090"/>
              <a:gd name="connsiteY51" fmla="*/ 1230271 h 2459982"/>
              <a:gd name="connsiteX52" fmla="*/ 2034435 w 2192090"/>
              <a:gd name="connsiteY52" fmla="*/ 1151444 h 2459982"/>
              <a:gd name="connsiteX53" fmla="*/ 2081731 w 2192090"/>
              <a:gd name="connsiteY53" fmla="*/ 1119913 h 2459982"/>
              <a:gd name="connsiteX54" fmla="*/ 2097497 w 2192090"/>
              <a:gd name="connsiteY54" fmla="*/ 1072616 h 2459982"/>
              <a:gd name="connsiteX55" fmla="*/ 2129028 w 2192090"/>
              <a:gd name="connsiteY55" fmla="*/ 678478 h 2459982"/>
              <a:gd name="connsiteX56" fmla="*/ 2144793 w 2192090"/>
              <a:gd name="connsiteY56" fmla="*/ 615416 h 2459982"/>
              <a:gd name="connsiteX57" fmla="*/ 1908310 w 2192090"/>
              <a:gd name="connsiteY57" fmla="*/ 16326 h 2459982"/>
              <a:gd name="connsiteX58" fmla="*/ 1734890 w 2192090"/>
              <a:gd name="connsiteY58" fmla="*/ 32092 h 2459982"/>
              <a:gd name="connsiteX59" fmla="*/ 1624531 w 2192090"/>
              <a:gd name="connsiteY59" fmla="*/ 47858 h 245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92090" h="2459982">
                <a:moveTo>
                  <a:pt x="1624531" y="47858"/>
                </a:moveTo>
                <a:cubicBezTo>
                  <a:pt x="1535193" y="60996"/>
                  <a:pt x="1265367" y="-44261"/>
                  <a:pt x="1198862" y="110920"/>
                </a:cubicBezTo>
                <a:cubicBezTo>
                  <a:pt x="1190327" y="130836"/>
                  <a:pt x="1187797" y="152830"/>
                  <a:pt x="1183097" y="173982"/>
                </a:cubicBezTo>
                <a:cubicBezTo>
                  <a:pt x="1177284" y="200140"/>
                  <a:pt x="1172586" y="226533"/>
                  <a:pt x="1167331" y="252809"/>
                </a:cubicBezTo>
                <a:cubicBezTo>
                  <a:pt x="1162076" y="399954"/>
                  <a:pt x="1165748" y="547690"/>
                  <a:pt x="1151566" y="694244"/>
                </a:cubicBezTo>
                <a:cubicBezTo>
                  <a:pt x="1149741" y="713104"/>
                  <a:pt x="1127730" y="724225"/>
                  <a:pt x="1120035" y="741540"/>
                </a:cubicBezTo>
                <a:cubicBezTo>
                  <a:pt x="1106536" y="771912"/>
                  <a:pt x="1099013" y="804602"/>
                  <a:pt x="1088503" y="836133"/>
                </a:cubicBezTo>
                <a:cubicBezTo>
                  <a:pt x="1083248" y="851899"/>
                  <a:pt x="1084489" y="871679"/>
                  <a:pt x="1072738" y="883430"/>
                </a:cubicBezTo>
                <a:lnTo>
                  <a:pt x="978145" y="978023"/>
                </a:lnTo>
                <a:cubicBezTo>
                  <a:pt x="962379" y="993789"/>
                  <a:pt x="952000" y="1018270"/>
                  <a:pt x="930848" y="1025320"/>
                </a:cubicBezTo>
                <a:lnTo>
                  <a:pt x="883552" y="1041085"/>
                </a:lnTo>
                <a:cubicBezTo>
                  <a:pt x="873042" y="1056851"/>
                  <a:pt x="864151" y="1073826"/>
                  <a:pt x="852021" y="1088382"/>
                </a:cubicBezTo>
                <a:cubicBezTo>
                  <a:pt x="750863" y="1209771"/>
                  <a:pt x="851479" y="1065545"/>
                  <a:pt x="773193" y="1182975"/>
                </a:cubicBezTo>
                <a:cubicBezTo>
                  <a:pt x="767938" y="1198740"/>
                  <a:pt x="764860" y="1215407"/>
                  <a:pt x="757428" y="1230271"/>
                </a:cubicBezTo>
                <a:cubicBezTo>
                  <a:pt x="696301" y="1352526"/>
                  <a:pt x="749761" y="1205978"/>
                  <a:pt x="710131" y="1324864"/>
                </a:cubicBezTo>
                <a:cubicBezTo>
                  <a:pt x="709969" y="1325835"/>
                  <a:pt x="694943" y="1446325"/>
                  <a:pt x="678600" y="1466754"/>
                </a:cubicBezTo>
                <a:cubicBezTo>
                  <a:pt x="645006" y="1508746"/>
                  <a:pt x="625134" y="1491203"/>
                  <a:pt x="584007" y="1514051"/>
                </a:cubicBezTo>
                <a:cubicBezTo>
                  <a:pt x="550880" y="1532455"/>
                  <a:pt x="520945" y="1556092"/>
                  <a:pt x="489414" y="1577113"/>
                </a:cubicBezTo>
                <a:cubicBezTo>
                  <a:pt x="473648" y="1587623"/>
                  <a:pt x="460093" y="1602652"/>
                  <a:pt x="442117" y="1608644"/>
                </a:cubicBezTo>
                <a:cubicBezTo>
                  <a:pt x="317198" y="1650284"/>
                  <a:pt x="380308" y="1634711"/>
                  <a:pt x="252931" y="1655940"/>
                </a:cubicBezTo>
                <a:cubicBezTo>
                  <a:pt x="221400" y="1666450"/>
                  <a:pt x="176774" y="1659816"/>
                  <a:pt x="158338" y="1687471"/>
                </a:cubicBezTo>
                <a:cubicBezTo>
                  <a:pt x="82908" y="1800615"/>
                  <a:pt x="122072" y="1755268"/>
                  <a:pt x="47979" y="1829361"/>
                </a:cubicBezTo>
                <a:cubicBezTo>
                  <a:pt x="42724" y="1845127"/>
                  <a:pt x="39646" y="1861794"/>
                  <a:pt x="32214" y="1876658"/>
                </a:cubicBezTo>
                <a:cubicBezTo>
                  <a:pt x="23740" y="1893605"/>
                  <a:pt x="2568" y="1905100"/>
                  <a:pt x="683" y="1923954"/>
                </a:cubicBezTo>
                <a:cubicBezTo>
                  <a:pt x="-3015" y="1960929"/>
                  <a:pt x="9160" y="1997875"/>
                  <a:pt x="16448" y="2034313"/>
                </a:cubicBezTo>
                <a:cubicBezTo>
                  <a:pt x="24947" y="2076807"/>
                  <a:pt x="40855" y="2117691"/>
                  <a:pt x="47979" y="2160437"/>
                </a:cubicBezTo>
                <a:cubicBezTo>
                  <a:pt x="51162" y="2179537"/>
                  <a:pt x="61598" y="2272473"/>
                  <a:pt x="79510" y="2302326"/>
                </a:cubicBezTo>
                <a:cubicBezTo>
                  <a:pt x="91423" y="2322182"/>
                  <a:pt x="140760" y="2357576"/>
                  <a:pt x="158338" y="2365389"/>
                </a:cubicBezTo>
                <a:cubicBezTo>
                  <a:pt x="254006" y="2407908"/>
                  <a:pt x="314124" y="2406778"/>
                  <a:pt x="426352" y="2412685"/>
                </a:cubicBezTo>
                <a:cubicBezTo>
                  <a:pt x="568143" y="2420148"/>
                  <a:pt x="710131" y="2423196"/>
                  <a:pt x="852021" y="2428451"/>
                </a:cubicBezTo>
                <a:cubicBezTo>
                  <a:pt x="899317" y="2433706"/>
                  <a:pt x="946970" y="2436393"/>
                  <a:pt x="993910" y="2444216"/>
                </a:cubicBezTo>
                <a:cubicBezTo>
                  <a:pt x="1010302" y="2446948"/>
                  <a:pt x="1024588" y="2459982"/>
                  <a:pt x="1041207" y="2459982"/>
                </a:cubicBezTo>
                <a:cubicBezTo>
                  <a:pt x="1309272" y="2459982"/>
                  <a:pt x="1577234" y="2449471"/>
                  <a:pt x="1845248" y="2444216"/>
                </a:cubicBezTo>
                <a:cubicBezTo>
                  <a:pt x="1861014" y="2438961"/>
                  <a:pt x="1876322" y="2432056"/>
                  <a:pt x="1892545" y="2428451"/>
                </a:cubicBezTo>
                <a:cubicBezTo>
                  <a:pt x="1923750" y="2421517"/>
                  <a:pt x="1956812" y="2422794"/>
                  <a:pt x="1987138" y="2412685"/>
                </a:cubicBezTo>
                <a:cubicBezTo>
                  <a:pt x="2005114" y="2406693"/>
                  <a:pt x="2017487" y="2389628"/>
                  <a:pt x="2034435" y="2381154"/>
                </a:cubicBezTo>
                <a:cubicBezTo>
                  <a:pt x="2049299" y="2373722"/>
                  <a:pt x="2065966" y="2370644"/>
                  <a:pt x="2081731" y="2365389"/>
                </a:cubicBezTo>
                <a:cubicBezTo>
                  <a:pt x="2092241" y="2349623"/>
                  <a:pt x="2101132" y="2332648"/>
                  <a:pt x="2113262" y="2318092"/>
                </a:cubicBezTo>
                <a:cubicBezTo>
                  <a:pt x="2127536" y="2300964"/>
                  <a:pt x="2149731" y="2290285"/>
                  <a:pt x="2160559" y="2270795"/>
                </a:cubicBezTo>
                <a:cubicBezTo>
                  <a:pt x="2176700" y="2241741"/>
                  <a:pt x="2192090" y="2176202"/>
                  <a:pt x="2192090" y="2176202"/>
                </a:cubicBezTo>
                <a:cubicBezTo>
                  <a:pt x="2188758" y="2152878"/>
                  <a:pt x="2167848" y="2000406"/>
                  <a:pt x="2160559" y="1971251"/>
                </a:cubicBezTo>
                <a:cubicBezTo>
                  <a:pt x="2152498" y="1939007"/>
                  <a:pt x="2139538" y="1908189"/>
                  <a:pt x="2129028" y="1876658"/>
                </a:cubicBezTo>
                <a:lnTo>
                  <a:pt x="2113262" y="1829361"/>
                </a:lnTo>
                <a:cubicBezTo>
                  <a:pt x="2108007" y="1813595"/>
                  <a:pt x="2109248" y="1793815"/>
                  <a:pt x="2097497" y="1782064"/>
                </a:cubicBezTo>
                <a:cubicBezTo>
                  <a:pt x="2023404" y="1707973"/>
                  <a:pt x="2068750" y="1747135"/>
                  <a:pt x="1955607" y="1671706"/>
                </a:cubicBezTo>
                <a:lnTo>
                  <a:pt x="1908310" y="1640175"/>
                </a:lnTo>
                <a:lnTo>
                  <a:pt x="1861014" y="1608644"/>
                </a:lnTo>
                <a:cubicBezTo>
                  <a:pt x="1822129" y="1491991"/>
                  <a:pt x="1816370" y="1494232"/>
                  <a:pt x="1861014" y="1293333"/>
                </a:cubicBezTo>
                <a:cubicBezTo>
                  <a:pt x="1864619" y="1277111"/>
                  <a:pt x="1892545" y="1282823"/>
                  <a:pt x="1908310" y="1277568"/>
                </a:cubicBezTo>
                <a:cubicBezTo>
                  <a:pt x="1913565" y="1309099"/>
                  <a:pt x="1892110" y="1372161"/>
                  <a:pt x="1924076" y="1372161"/>
                </a:cubicBezTo>
                <a:cubicBezTo>
                  <a:pt x="1957313" y="1372161"/>
                  <a:pt x="1945097" y="1309099"/>
                  <a:pt x="1955607" y="1277568"/>
                </a:cubicBezTo>
                <a:cubicBezTo>
                  <a:pt x="1960862" y="1261802"/>
                  <a:pt x="1962154" y="1244098"/>
                  <a:pt x="1971372" y="1230271"/>
                </a:cubicBezTo>
                <a:cubicBezTo>
                  <a:pt x="1994786" y="1195150"/>
                  <a:pt x="2002340" y="1177119"/>
                  <a:pt x="2034435" y="1151444"/>
                </a:cubicBezTo>
                <a:cubicBezTo>
                  <a:pt x="2049231" y="1139608"/>
                  <a:pt x="2065966" y="1130423"/>
                  <a:pt x="2081731" y="1119913"/>
                </a:cubicBezTo>
                <a:cubicBezTo>
                  <a:pt x="2086986" y="1104147"/>
                  <a:pt x="2093892" y="1088839"/>
                  <a:pt x="2097497" y="1072616"/>
                </a:cubicBezTo>
                <a:cubicBezTo>
                  <a:pt x="2128773" y="931872"/>
                  <a:pt x="2114478" y="845808"/>
                  <a:pt x="2129028" y="678478"/>
                </a:cubicBezTo>
                <a:cubicBezTo>
                  <a:pt x="2130905" y="656892"/>
                  <a:pt x="2139538" y="636437"/>
                  <a:pt x="2144793" y="615416"/>
                </a:cubicBezTo>
                <a:cubicBezTo>
                  <a:pt x="2127397" y="-63062"/>
                  <a:pt x="2333433" y="-17684"/>
                  <a:pt x="1908310" y="16326"/>
                </a:cubicBezTo>
                <a:cubicBezTo>
                  <a:pt x="1850450" y="20955"/>
                  <a:pt x="1792697" y="26837"/>
                  <a:pt x="1734890" y="32092"/>
                </a:cubicBezTo>
                <a:cubicBezTo>
                  <a:pt x="1651435" y="52956"/>
                  <a:pt x="1713869" y="34720"/>
                  <a:pt x="1624531" y="478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98" name="TextBox 8">
            <a:extLst>
              <a:ext uri="{FF2B5EF4-FFF2-40B4-BE49-F238E27FC236}">
                <a16:creationId xmlns:a16="http://schemas.microsoft.com/office/drawing/2014/main" id="{87C1C6DB-31F0-C990-748C-B234C89D6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708" y="3089615"/>
            <a:ext cx="26009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cs typeface="Calibri" panose="020F0502020204030204" pitchFamily="34" charset="0"/>
              </a:rPr>
              <a:t>Bath</a:t>
            </a:r>
            <a:endParaRPr lang="en-US" altLang="en-US" sz="16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16-18 </a:t>
            </a:r>
            <a:r>
              <a:rPr lang="en-US" altLang="en-US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paeds</a:t>
            </a:r>
            <a:endParaRPr lang="en-US" dirty="0" err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6E8FFE-8ED7-CD6C-B888-75CA1AED4F07}"/>
              </a:ext>
            </a:extLst>
          </p:cNvPr>
          <p:cNvSpPr txBox="1"/>
          <p:nvPr/>
        </p:nvSpPr>
        <p:spPr>
          <a:xfrm>
            <a:off x="-20421" y="1132876"/>
            <a:ext cx="299152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TYA PTC </a:t>
            </a:r>
          </a:p>
          <a:p>
            <a:pPr algn="ctr"/>
            <a:r>
              <a:rPr lang="en-US" sz="2400" b="1" dirty="0"/>
              <a:t>UHBW &amp; NBT</a:t>
            </a:r>
            <a:endParaRPr lang="en-US" sz="2400" b="1" dirty="0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1D7307-6CF1-D4A4-21D5-4BB861979DBD}"/>
              </a:ext>
            </a:extLst>
          </p:cNvPr>
          <p:cNvSpPr txBox="1"/>
          <p:nvPr/>
        </p:nvSpPr>
        <p:spPr>
          <a:xfrm>
            <a:off x="5450195" y="4687363"/>
            <a:ext cx="339993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/>
              <a:t>6 Designated Hospitals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8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cs typeface="Calibri"/>
              </a:rPr>
              <a:t>NHSE Service Specification </a:t>
            </a:r>
            <a:br>
              <a:rPr lang="en-GB" dirty="0">
                <a:cs typeface="Calibri"/>
              </a:rPr>
            </a:br>
            <a:r>
              <a:rPr lang="en-GB" dirty="0">
                <a:cs typeface="Calibri"/>
              </a:rPr>
              <a:t>Model of Care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700" b="1" dirty="0">
                <a:solidFill>
                  <a:schemeClr val="accent5"/>
                </a:solidFill>
                <a:cs typeface="Calibri"/>
              </a:rPr>
              <a:t>19-24 years</a:t>
            </a:r>
            <a:endParaRPr lang="en-US" sz="2700" dirty="0">
              <a:solidFill>
                <a:schemeClr val="accent5"/>
              </a:solidFill>
              <a:cs typeface="Calibri"/>
            </a:endParaRPr>
          </a:p>
          <a:p>
            <a:r>
              <a:rPr lang="en-GB" sz="2700" dirty="0">
                <a:solidFill>
                  <a:srgbClr val="000000"/>
                </a:solidFill>
                <a:cs typeface="Calibri"/>
              </a:rPr>
              <a:t>Each young adult must be referred to either a TYA PTC or TYA DH for diagnosis and agreement of a treatment plan, having been offered a choice of the two  </a:t>
            </a:r>
          </a:p>
          <a:p>
            <a:r>
              <a:rPr lang="en-GB" sz="2700" dirty="0">
                <a:solidFill>
                  <a:srgbClr val="000000"/>
                </a:solidFill>
                <a:cs typeface="Calibri"/>
              </a:rPr>
              <a:t>The choice must be documented in the TYA </a:t>
            </a:r>
            <a:r>
              <a:rPr lang="en-GB" sz="2700" dirty="0" err="1">
                <a:solidFill>
                  <a:srgbClr val="000000"/>
                </a:solidFill>
                <a:cs typeface="Calibri"/>
              </a:rPr>
              <a:t>MDaT</a:t>
            </a:r>
            <a:r>
              <a:rPr lang="en-GB" sz="2700" dirty="0">
                <a:solidFill>
                  <a:srgbClr val="000000"/>
                </a:solidFill>
                <a:cs typeface="Calibri"/>
              </a:rPr>
              <a:t> referral </a:t>
            </a:r>
            <a:r>
              <a:rPr lang="en-GB" sz="2700" dirty="0" err="1">
                <a:solidFill>
                  <a:srgbClr val="000000"/>
                </a:solidFill>
                <a:cs typeface="Calibri"/>
              </a:rPr>
              <a:t>proforma</a:t>
            </a:r>
            <a:endParaRPr lang="en-GB" sz="2700" dirty="0">
              <a:solidFill>
                <a:srgbClr val="000000"/>
              </a:solidFill>
              <a:cs typeface="Calibri"/>
            </a:endParaRPr>
          </a:p>
          <a:p>
            <a:r>
              <a:rPr lang="en-GB" sz="2700" dirty="0">
                <a:solidFill>
                  <a:srgbClr val="000000"/>
                </a:solidFill>
                <a:cs typeface="Calibri"/>
              </a:rPr>
              <a:t>The relevant service will also deliver most of the care and will co-ordinate referral to supra-network services and local specialist services for specific treatments not available within the service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398368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65" y="534783"/>
            <a:ext cx="6024802" cy="1011060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GB" dirty="0">
                <a:latin typeface="Franklin Gothic Demi"/>
              </a:rPr>
              <a:t>Age Appropriate </a:t>
            </a:r>
            <a:br>
              <a:rPr lang="en-US" dirty="0"/>
            </a:br>
            <a:r>
              <a:rPr lang="en-GB" dirty="0">
                <a:latin typeface="Franklin Gothic Demi"/>
              </a:rPr>
              <a:t>Care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845" y="2106899"/>
            <a:ext cx="7477603" cy="45063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algn="l" rtl="0">
              <a:spcBef>
                <a:spcPts val="1400"/>
              </a:spcBef>
              <a:buChar char="•"/>
            </a:pPr>
            <a:endParaRPr lang="en-GB" sz="2700" dirty="0">
              <a:latin typeface="Lucida Sans Unicode"/>
              <a:cs typeface="Arial"/>
            </a:endParaRPr>
          </a:p>
          <a:p>
            <a:pPr algn="l">
              <a:spcBef>
                <a:spcPts val="1400"/>
              </a:spcBef>
              <a:buChar char="•"/>
            </a:pPr>
            <a:r>
              <a:rPr lang="en-GB" sz="2700" dirty="0">
                <a:solidFill>
                  <a:schemeClr val="tx1"/>
                </a:solidFill>
                <a:latin typeface="Lucida Sans Unicode"/>
                <a:ea typeface="Arial"/>
                <a:cs typeface="Arial"/>
              </a:rPr>
              <a:t> </a:t>
            </a:r>
            <a:r>
              <a:rPr lang="en-GB" sz="270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Access to expertise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lvl="0" algn="l" rtl="0">
              <a:spcBef>
                <a:spcPts val="1400"/>
              </a:spcBef>
              <a:buChar char="•"/>
            </a:pPr>
            <a:endParaRPr lang="en-GB" sz="270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algn="l">
              <a:spcBef>
                <a:spcPts val="1400"/>
              </a:spcBef>
              <a:buChar char="•"/>
            </a:pPr>
            <a:r>
              <a:rPr lang="en-GB" sz="270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 Access to peers</a:t>
            </a:r>
            <a:r>
              <a:rPr lang="en-US" sz="270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lvl="0" algn="l" rtl="0">
              <a:spcBef>
                <a:spcPts val="1400"/>
              </a:spcBef>
              <a:buChar char="•"/>
            </a:pPr>
            <a:endParaRPr lang="en-GB" sz="2700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algn="l">
              <a:spcBef>
                <a:spcPts val="1400"/>
              </a:spcBef>
              <a:buChar char="•"/>
            </a:pPr>
            <a:r>
              <a:rPr lang="en-GB" sz="2700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 Culture &amp; Facilities</a:t>
            </a:r>
            <a:endParaRPr lang="en-GB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A group of colorful rectangular labels&#10;&#10;Description automatically generated">
            <a:extLst>
              <a:ext uri="{FF2B5EF4-FFF2-40B4-BE49-F238E27FC236}">
                <a16:creationId xmlns:a16="http://schemas.microsoft.com/office/drawing/2014/main" id="{710DEC15-5E69-DCEE-0A95-4AB788886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9569" r="9779" b="3516"/>
          <a:stretch>
            <a:fillRect/>
          </a:stretch>
        </p:blipFill>
        <p:spPr bwMode="auto">
          <a:xfrm>
            <a:off x="4574913" y="291054"/>
            <a:ext cx="2906061" cy="639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394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60349"/>
            <a:ext cx="8229600" cy="613198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09220" indent="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en-GB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9220" indent="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GB" altLang="en-US" sz="4000" b="1" dirty="0">
                <a:solidFill>
                  <a:schemeClr val="accent5"/>
                </a:solidFill>
                <a:latin typeface="Franklin Gothic Demi"/>
                <a:cs typeface="Calibri"/>
              </a:rPr>
              <a:t>TYA South West Model of Care</a:t>
            </a:r>
          </a:p>
          <a:p>
            <a:pPr marL="109220" indent="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en-GB" altLang="en-US" sz="26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567055" indent="-457200">
              <a:lnSpc>
                <a:spcPct val="80000"/>
              </a:lnSpc>
              <a:defRPr/>
            </a:pPr>
            <a:r>
              <a:rPr lang="en-GB" altLang="en-US" sz="2600" dirty="0">
                <a:latin typeface="Calibri"/>
                <a:ea typeface="Calibri"/>
                <a:cs typeface="Calibri"/>
              </a:rPr>
              <a:t>Most 16 – 17 year olds are treated at the TYA PTC with or without shared/joint care, in age appropriate facilities throughout the region</a:t>
            </a:r>
          </a:p>
          <a:p>
            <a:pPr marL="567055" indent="-457200">
              <a:lnSpc>
                <a:spcPct val="80000"/>
              </a:lnSpc>
              <a:defRPr/>
            </a:pPr>
            <a:endParaRPr lang="en-GB" altLang="en-US" sz="26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567055" indent="-457200">
              <a:lnSpc>
                <a:spcPct val="80000"/>
              </a:lnSpc>
              <a:defRPr/>
            </a:pPr>
            <a:r>
              <a:rPr lang="en-GB" altLang="en-US" sz="2600" dirty="0">
                <a:latin typeface="Calibri"/>
                <a:ea typeface="Calibri"/>
                <a:cs typeface="Calibri"/>
              </a:rPr>
              <a:t>All 18 – 24 should be offered </a:t>
            </a:r>
            <a:r>
              <a:rPr lang="en-GB" altLang="en-US" sz="2600" dirty="0">
                <a:solidFill>
                  <a:srgbClr val="FF3300"/>
                </a:solidFill>
                <a:latin typeface="Calibri"/>
                <a:ea typeface="Calibri"/>
                <a:cs typeface="Calibri"/>
              </a:rPr>
              <a:t>choice</a:t>
            </a:r>
            <a:r>
              <a:rPr lang="en-GB" altLang="en-US" sz="2600" dirty="0">
                <a:latin typeface="Calibri"/>
                <a:ea typeface="Calibri"/>
                <a:cs typeface="Calibri"/>
              </a:rPr>
              <a:t> of treatment at a TYA PTC, or remain in a TYA Designated Hospital (DH)</a:t>
            </a:r>
          </a:p>
          <a:p>
            <a:pPr marL="567055" indent="-457200">
              <a:lnSpc>
                <a:spcPct val="80000"/>
              </a:lnSpc>
              <a:defRPr/>
            </a:pPr>
            <a:endParaRPr lang="en-GB" altLang="en-US" sz="26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567055" indent="-457200">
              <a:lnSpc>
                <a:spcPct val="80000"/>
              </a:lnSpc>
              <a:defRPr/>
            </a:pPr>
            <a:r>
              <a:rPr lang="en-GB" altLang="en-US" sz="2600" dirty="0">
                <a:latin typeface="Calibri"/>
                <a:ea typeface="Calibri"/>
                <a:cs typeface="Calibri"/>
              </a:rPr>
              <a:t>Mandatory referral to TYA SW </a:t>
            </a:r>
            <a:r>
              <a:rPr lang="en-GB" altLang="en-US" sz="2600" dirty="0" err="1">
                <a:latin typeface="Calibri"/>
                <a:ea typeface="Calibri"/>
                <a:cs typeface="Calibri"/>
              </a:rPr>
              <a:t>MDaT</a:t>
            </a:r>
            <a:r>
              <a:rPr lang="en-GB" altLang="en-US" sz="2600" dirty="0">
                <a:latin typeface="Calibri"/>
                <a:ea typeface="Calibri"/>
                <a:cs typeface="Calibri"/>
              </a:rPr>
              <a:t> (Multi Disciplinary Advisory Team)</a:t>
            </a:r>
          </a:p>
          <a:p>
            <a:pPr marL="567055" indent="-457200">
              <a:lnSpc>
                <a:spcPct val="80000"/>
              </a:lnSpc>
              <a:defRPr/>
            </a:pPr>
            <a:endParaRPr lang="en-GB" altLang="en-US" sz="26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567055" indent="-457200">
              <a:lnSpc>
                <a:spcPct val="80000"/>
              </a:lnSpc>
              <a:defRPr/>
            </a:pPr>
            <a:r>
              <a:rPr lang="en-GB" altLang="en-US" sz="2600" dirty="0">
                <a:latin typeface="Calibri"/>
                <a:ea typeface="Calibri"/>
                <a:cs typeface="Calibri"/>
              </a:rPr>
              <a:t>Financial implications – travel and accommodation</a:t>
            </a:r>
          </a:p>
          <a:p>
            <a:pPr marL="567055" indent="-457200">
              <a:lnSpc>
                <a:spcPct val="80000"/>
              </a:lnSpc>
              <a:defRPr/>
            </a:pPr>
            <a:endParaRPr lang="en-GB" altLang="en-US" sz="26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567055" indent="-457200">
              <a:lnSpc>
                <a:spcPct val="80000"/>
              </a:lnSpc>
              <a:defRPr/>
            </a:pPr>
            <a:r>
              <a:rPr lang="en-GB" altLang="en-US" sz="2600" dirty="0">
                <a:latin typeface="Calibri"/>
                <a:ea typeface="Calibri"/>
                <a:cs typeface="Calibri"/>
              </a:rPr>
              <a:t>Access to clinical trials limited</a:t>
            </a:r>
          </a:p>
          <a:p>
            <a:pPr marL="567055" indent="-457200">
              <a:lnSpc>
                <a:spcPct val="80000"/>
              </a:lnSpc>
              <a:defRPr/>
            </a:pPr>
            <a:endParaRPr lang="en-GB" altLang="en-US" sz="26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567055" indent="-457200">
              <a:lnSpc>
                <a:spcPct val="80000"/>
              </a:lnSpc>
              <a:defRPr/>
            </a:pPr>
            <a:r>
              <a:rPr lang="en-GB" altLang="en-US" sz="2600" dirty="0">
                <a:latin typeface="Calibri"/>
                <a:ea typeface="Calibri"/>
                <a:cs typeface="Calibri"/>
              </a:rPr>
              <a:t>Transition </a:t>
            </a:r>
            <a:endParaRPr lang="en-GB" altLang="en-US" sz="26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en-GB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255905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GB" alt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86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446" y="305302"/>
            <a:ext cx="5089218" cy="60505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Franklin Gothic Demi"/>
              </a:rPr>
              <a:t>TYA Referral Process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611AD6C-13C6-1EFD-E0D4-627828235DB8}"/>
              </a:ext>
            </a:extLst>
          </p:cNvPr>
          <p:cNvSpPr/>
          <p:nvPr/>
        </p:nvSpPr>
        <p:spPr>
          <a:xfrm>
            <a:off x="755576" y="1196752"/>
            <a:ext cx="3600400" cy="5040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New diagnosis aged 16-24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9324155-8CED-C475-E61A-DD75C860F56E}"/>
              </a:ext>
            </a:extLst>
          </p:cNvPr>
          <p:cNvSpPr/>
          <p:nvPr/>
        </p:nvSpPr>
        <p:spPr>
          <a:xfrm>
            <a:off x="788788" y="2165352"/>
            <a:ext cx="3567188" cy="52330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Place of care determined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5BEA5810-22A6-22E5-DAA5-CD8CD23ACD8E}"/>
              </a:ext>
            </a:extLst>
          </p:cNvPr>
          <p:cNvSpPr/>
          <p:nvPr/>
        </p:nvSpPr>
        <p:spPr>
          <a:xfrm>
            <a:off x="5724128" y="1469754"/>
            <a:ext cx="2534263" cy="5040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Remain locally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A98F9CFB-729B-9230-A8AC-4AD9A318AB2A}"/>
              </a:ext>
            </a:extLst>
          </p:cNvPr>
          <p:cNvSpPr/>
          <p:nvPr/>
        </p:nvSpPr>
        <p:spPr>
          <a:xfrm>
            <a:off x="5724128" y="404664"/>
            <a:ext cx="2520280" cy="66120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Transfer care to BHOC, UHBW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99E3C247-674B-B387-DF24-B1A2D26D980B}"/>
              </a:ext>
            </a:extLst>
          </p:cNvPr>
          <p:cNvSpPr/>
          <p:nvPr/>
        </p:nvSpPr>
        <p:spPr>
          <a:xfrm>
            <a:off x="935596" y="3212976"/>
            <a:ext cx="3096344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Service offer leaflet</a:t>
            </a:r>
          </a:p>
          <a:p>
            <a:pPr algn="ctr"/>
            <a:r>
              <a:rPr lang="en-GB" dirty="0"/>
              <a:t>Mandatory referral to </a:t>
            </a:r>
          </a:p>
          <a:p>
            <a:pPr algn="ctr"/>
            <a:r>
              <a:rPr lang="en-GB" dirty="0"/>
              <a:t>TYA </a:t>
            </a:r>
            <a:r>
              <a:rPr lang="en-GB" dirty="0" err="1"/>
              <a:t>MDaT</a:t>
            </a:r>
            <a:endParaRPr lang="en-GB" dirty="0" err="1">
              <a:cs typeface="Calibri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F74D2903-082E-C0AA-E8A1-E4AFF3860541}"/>
              </a:ext>
            </a:extLst>
          </p:cNvPr>
          <p:cNvSpPr/>
          <p:nvPr/>
        </p:nvSpPr>
        <p:spPr>
          <a:xfrm>
            <a:off x="940792" y="4581128"/>
            <a:ext cx="3132348" cy="914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TYA team will contact CNS team to confirm consent to contact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26C2BA5E-6102-204E-207A-8921BDF34B09}"/>
              </a:ext>
            </a:extLst>
          </p:cNvPr>
          <p:cNvSpPr/>
          <p:nvPr/>
        </p:nvSpPr>
        <p:spPr>
          <a:xfrm>
            <a:off x="4572171" y="5368810"/>
            <a:ext cx="3132348" cy="737506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TYA team offer of support</a:t>
            </a: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50051AA2-4E19-D2DC-38F3-E305B0E9C1BF}"/>
              </a:ext>
            </a:extLst>
          </p:cNvPr>
          <p:cNvSpPr/>
          <p:nvPr/>
        </p:nvSpPr>
        <p:spPr>
          <a:xfrm>
            <a:off x="5413414" y="4354585"/>
            <a:ext cx="3213881" cy="82025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CNS team invited to </a:t>
            </a:r>
            <a:endParaRPr lang="en-US" dirty="0"/>
          </a:p>
          <a:p>
            <a:pPr algn="ctr"/>
            <a:r>
              <a:rPr lang="en-GB" dirty="0" err="1"/>
              <a:t>MDaT</a:t>
            </a:r>
            <a:r>
              <a:rPr lang="en-GB" dirty="0"/>
              <a:t> discussion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42D4BA1-649F-8761-8E23-2CA61C9FE10B}"/>
              </a:ext>
            </a:extLst>
          </p:cNvPr>
          <p:cNvCxnSpPr/>
          <p:nvPr/>
        </p:nvCxnSpPr>
        <p:spPr>
          <a:xfrm>
            <a:off x="2483768" y="1700808"/>
            <a:ext cx="0" cy="46454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5236D7-CAB6-EB95-2E27-01D821139FD3}"/>
              </a:ext>
            </a:extLst>
          </p:cNvPr>
          <p:cNvCxnSpPr/>
          <p:nvPr/>
        </p:nvCxnSpPr>
        <p:spPr>
          <a:xfrm flipV="1">
            <a:off x="4355976" y="735267"/>
            <a:ext cx="1368152" cy="1691739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476C53D-5595-0D40-BB57-78934409137A}"/>
              </a:ext>
            </a:extLst>
          </p:cNvPr>
          <p:cNvCxnSpPr/>
          <p:nvPr/>
        </p:nvCxnSpPr>
        <p:spPr>
          <a:xfrm flipV="1">
            <a:off x="4355976" y="1721782"/>
            <a:ext cx="1368152" cy="70522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A1A8D7C-3239-EAF5-094B-2EF807951FC4}"/>
              </a:ext>
            </a:extLst>
          </p:cNvPr>
          <p:cNvCxnSpPr/>
          <p:nvPr/>
        </p:nvCxnSpPr>
        <p:spPr>
          <a:xfrm>
            <a:off x="2476776" y="2662174"/>
            <a:ext cx="6992" cy="55080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43AE136-5592-B795-BD26-32B37FDA750E}"/>
              </a:ext>
            </a:extLst>
          </p:cNvPr>
          <p:cNvCxnSpPr/>
          <p:nvPr/>
        </p:nvCxnSpPr>
        <p:spPr>
          <a:xfrm>
            <a:off x="2506966" y="4127376"/>
            <a:ext cx="0" cy="4537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475B14-BAAD-D827-5509-7B2183B7798C}"/>
              </a:ext>
            </a:extLst>
          </p:cNvPr>
          <p:cNvCxnSpPr/>
          <p:nvPr/>
        </p:nvCxnSpPr>
        <p:spPr>
          <a:xfrm flipV="1">
            <a:off x="4052003" y="4800019"/>
            <a:ext cx="1357614" cy="27039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45CC734-FB35-9689-7073-A060270F9194}"/>
              </a:ext>
            </a:extLst>
          </p:cNvPr>
          <p:cNvCxnSpPr/>
          <p:nvPr/>
        </p:nvCxnSpPr>
        <p:spPr>
          <a:xfrm>
            <a:off x="4031940" y="3624505"/>
            <a:ext cx="2311251" cy="154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46">
            <a:extLst>
              <a:ext uri="{FF2B5EF4-FFF2-40B4-BE49-F238E27FC236}">
                <a16:creationId xmlns:a16="http://schemas.microsoft.com/office/drawing/2014/main" id="{F1E9E3C7-AB83-C470-3937-464D137CB2A8}"/>
              </a:ext>
            </a:extLst>
          </p:cNvPr>
          <p:cNvSpPr/>
          <p:nvPr/>
        </p:nvSpPr>
        <p:spPr>
          <a:xfrm>
            <a:off x="6307886" y="3150897"/>
            <a:ext cx="1936522" cy="103855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Young person declines support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D6F5FD3-10DA-F031-FE54-87B188800B0E}"/>
              </a:ext>
            </a:extLst>
          </p:cNvPr>
          <p:cNvCxnSpPr/>
          <p:nvPr/>
        </p:nvCxnSpPr>
        <p:spPr>
          <a:xfrm>
            <a:off x="4078482" y="5248662"/>
            <a:ext cx="502516" cy="330029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25">
            <a:extLst>
              <a:ext uri="{FF2B5EF4-FFF2-40B4-BE49-F238E27FC236}">
                <a16:creationId xmlns:a16="http://schemas.microsoft.com/office/drawing/2014/main" id="{0C987328-78C6-37AA-3113-723B88B6E7F2}"/>
              </a:ext>
            </a:extLst>
          </p:cNvPr>
          <p:cNvSpPr/>
          <p:nvPr/>
        </p:nvSpPr>
        <p:spPr>
          <a:xfrm>
            <a:off x="5723420" y="2250393"/>
            <a:ext cx="2472480" cy="44227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Joint Care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A6FEF36-B549-EE02-1578-910289DD13E4}"/>
              </a:ext>
            </a:extLst>
          </p:cNvPr>
          <p:cNvCxnSpPr/>
          <p:nvPr/>
        </p:nvCxnSpPr>
        <p:spPr>
          <a:xfrm flipV="1">
            <a:off x="4355976" y="2427006"/>
            <a:ext cx="1368152" cy="12137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684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042"/>
            <a:ext cx="7772400" cy="2246735"/>
          </a:xfrm>
        </p:spPr>
        <p:txBody>
          <a:bodyPr/>
          <a:lstStyle/>
          <a:p>
            <a:r>
              <a:rPr lang="en-GB" dirty="0">
                <a:latin typeface="Franklin Gothic Demi"/>
              </a:rPr>
              <a:t>NHSE Service Specification </a:t>
            </a:r>
            <a:br>
              <a:rPr lang="en-GB" dirty="0">
                <a:latin typeface="Franklin Gothic Demi"/>
              </a:rPr>
            </a:br>
            <a:r>
              <a:rPr lang="en-GB" dirty="0">
                <a:latin typeface="Franklin Gothic Demi"/>
              </a:rPr>
              <a:t>TYA </a:t>
            </a:r>
            <a:r>
              <a:rPr lang="en-GB" dirty="0" err="1">
                <a:latin typeface="Franklin Gothic Demi"/>
              </a:rPr>
              <a:t>MDaT</a:t>
            </a:r>
            <a:endParaRPr lang="en-GB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591" y="2521733"/>
            <a:ext cx="8051308" cy="372968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indent="-285750" algn="l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cs typeface="Calibri"/>
              </a:rPr>
              <a:t>Each teenager and young adult, irrespective of where treatment is delivered, must be discussed in the TYA multi-disciplinary advisory team (</a:t>
            </a:r>
            <a:r>
              <a:rPr lang="en-GB" sz="2400" dirty="0" err="1">
                <a:solidFill>
                  <a:srgbClr val="000000"/>
                </a:solidFill>
                <a:cs typeface="Calibri"/>
              </a:rPr>
              <a:t>MDaT</a:t>
            </a:r>
            <a:r>
              <a:rPr lang="en-GB" sz="2400" dirty="0">
                <a:solidFill>
                  <a:srgbClr val="000000"/>
                </a:solidFill>
                <a:cs typeface="Calibri"/>
              </a:rPr>
              <a:t>) meeting which is hosted by the TYA PTC</a:t>
            </a:r>
            <a:endParaRPr lang="en-GB" sz="24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cs typeface="Calibri"/>
              </a:rPr>
              <a:t>The purpose of the TYA </a:t>
            </a:r>
            <a:r>
              <a:rPr lang="en-GB" sz="2400" dirty="0" err="1">
                <a:solidFill>
                  <a:srgbClr val="000000"/>
                </a:solidFill>
                <a:cs typeface="Calibri"/>
              </a:rPr>
              <a:t>MDaT</a:t>
            </a:r>
            <a:r>
              <a:rPr lang="en-GB" sz="2400" dirty="0">
                <a:solidFill>
                  <a:srgbClr val="000000"/>
                </a:solidFill>
                <a:cs typeface="Calibri"/>
              </a:rPr>
              <a:t> is to</a:t>
            </a:r>
          </a:p>
          <a:p>
            <a:pPr marL="742950" lvl="1" indent="-285750" algn="l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cs typeface="Calibri"/>
              </a:rPr>
              <a:t>review the treatment plan made by the site-specific MDTs </a:t>
            </a: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742950" lvl="1" indent="-285750" algn="l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cs typeface="Calibri"/>
              </a:rPr>
              <a:t>ensure that each person: </a:t>
            </a: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algn="l"/>
            <a:r>
              <a:rPr lang="en-GB" sz="2400" dirty="0">
                <a:solidFill>
                  <a:srgbClr val="000000"/>
                </a:solidFill>
                <a:cs typeface="Calibri"/>
              </a:rPr>
              <a:t>(</a:t>
            </a:r>
            <a:r>
              <a:rPr lang="en-GB" sz="2400" dirty="0" err="1">
                <a:solidFill>
                  <a:srgbClr val="000000"/>
                </a:solidFill>
                <a:cs typeface="Calibri"/>
              </a:rPr>
              <a:t>i</a:t>
            </a:r>
            <a:r>
              <a:rPr lang="en-GB" sz="2400" dirty="0">
                <a:solidFill>
                  <a:srgbClr val="000000"/>
                </a:solidFill>
                <a:cs typeface="Calibri"/>
              </a:rPr>
              <a:t>) is offered the choice of participating in appropriate clinical trials</a:t>
            </a: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algn="l"/>
            <a:r>
              <a:rPr lang="en-GB" sz="2400" dirty="0">
                <a:solidFill>
                  <a:srgbClr val="000000"/>
                </a:solidFill>
                <a:cs typeface="Calibri"/>
              </a:rPr>
              <a:t>(ii) has their holistic needs identified and met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784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IAM </a:t>
            </a:r>
            <a:r>
              <a:rPr lang="en-GB" sz="3200" dirty="0" err="1"/>
              <a:t>eHNA</a:t>
            </a:r>
            <a:r>
              <a:rPr lang="en-GB" sz="3200" dirty="0"/>
              <a:t> Assessment Tool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89"/>
          <a:stretch/>
        </p:blipFill>
        <p:spPr bwMode="auto">
          <a:xfrm>
            <a:off x="539552" y="1388168"/>
            <a:ext cx="8136904" cy="420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80526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solidFill>
                  <a:schemeClr val="accent3"/>
                </a:solidFill>
                <a:hlinkClick r:id="rId3"/>
              </a:rPr>
              <a:t>www.iamportal.co.uk</a:t>
            </a:r>
            <a:endParaRPr lang="en-GB" sz="2000" u="sng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41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062"/>
          </a:xfrm>
        </p:spPr>
        <p:txBody>
          <a:bodyPr>
            <a:noAutofit/>
          </a:bodyPr>
          <a:lstStyle/>
          <a:p>
            <a:r>
              <a:rPr lang="en-GB" sz="3600" dirty="0"/>
              <a:t>Southwest TYA Cancer Service Leaflet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21" y="1235075"/>
            <a:ext cx="5334028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19325"/>
            <a:ext cx="3149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56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363538"/>
            <a:ext cx="8229600" cy="418058"/>
          </a:xfrm>
        </p:spPr>
        <p:txBody>
          <a:bodyPr>
            <a:noAutofit/>
          </a:bodyPr>
          <a:lstStyle/>
          <a:p>
            <a:r>
              <a:rPr lang="en-GB" sz="3600" dirty="0"/>
              <a:t>Area 61 TYA Unit Leaflet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232025"/>
            <a:ext cx="313055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02" y="1317625"/>
            <a:ext cx="5478671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66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+mn-lt"/>
              </a:rPr>
              <a:t>TYA Cancer: Treatment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>
                <a:solidFill>
                  <a:srgbClr val="0C2538"/>
                </a:solidFill>
              </a:rPr>
              <a:t>Biology</a:t>
            </a:r>
            <a:endParaRPr lang="en-GB" dirty="0"/>
          </a:p>
          <a:p>
            <a:r>
              <a:rPr lang="en-GB" dirty="0"/>
              <a:t>Age and maturity</a:t>
            </a:r>
          </a:p>
          <a:p>
            <a:r>
              <a:rPr lang="en-GB" dirty="0"/>
              <a:t>Transition from paediatrics to adult care</a:t>
            </a:r>
          </a:p>
          <a:p>
            <a:pPr lvl="0"/>
            <a:r>
              <a:rPr lang="en-GB" dirty="0">
                <a:solidFill>
                  <a:srgbClr val="0C2538"/>
                </a:solidFill>
              </a:rPr>
              <a:t>Adherence</a:t>
            </a:r>
            <a:endParaRPr lang="en-GB" dirty="0"/>
          </a:p>
          <a:p>
            <a:r>
              <a:rPr lang="en-GB" dirty="0"/>
              <a:t>Mental Health, neurodiversity and LD</a:t>
            </a:r>
            <a:endParaRPr lang="en-GB" dirty="0">
              <a:ea typeface="Calibri"/>
              <a:cs typeface="Calibri"/>
            </a:endParaRPr>
          </a:p>
          <a:p>
            <a:pPr lvl="0"/>
            <a:r>
              <a:rPr lang="en-GB" dirty="0">
                <a:solidFill>
                  <a:srgbClr val="0C2538"/>
                </a:solidFill>
              </a:rPr>
              <a:t>Future fertility</a:t>
            </a:r>
          </a:p>
          <a:p>
            <a:pPr lvl="0"/>
            <a:r>
              <a:rPr lang="en-GB" dirty="0">
                <a:solidFill>
                  <a:srgbClr val="0C2538"/>
                </a:solidFill>
              </a:rPr>
              <a:t>Late effects</a:t>
            </a:r>
          </a:p>
          <a:p>
            <a:pPr lvl="0"/>
            <a:endParaRPr lang="en-GB" dirty="0">
              <a:solidFill>
                <a:srgbClr val="0C2538"/>
              </a:solidFill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8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Teenage Cancer trust </a:t>
            </a:r>
            <a:br>
              <a:rPr lang="en-GB" dirty="0"/>
            </a:br>
            <a:r>
              <a:rPr lang="en-GB" dirty="0"/>
              <a:t>TYA Unit Video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https</a:t>
            </a:r>
            <a:r>
              <a:rPr lang="en-GB" dirty="0"/>
              <a:t>://vimeo.com/891071038/7cc887597f?share=copy</a:t>
            </a:r>
          </a:p>
        </p:txBody>
      </p:sp>
    </p:spTree>
    <p:extLst>
      <p:ext uri="{BB962C8B-B14F-4D97-AF65-F5344CB8AC3E}">
        <p14:creationId xmlns:p14="http://schemas.microsoft.com/office/powerpoint/2010/main" val="3388908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D5EE-4C07-D53E-4041-755A2C4B2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5C7AB-F59E-F680-46B2-04F6AA722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Any questions?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How are the pathways working for your teams and any areas for improvement across the </a:t>
            </a:r>
            <a:r>
              <a:rPr lang="en-US">
                <a:ea typeface="Calibri"/>
                <a:cs typeface="Calibri"/>
              </a:rPr>
              <a:t>region?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Any other TYA </a:t>
            </a:r>
            <a:r>
              <a:rPr lang="en-US">
                <a:ea typeface="Calibri"/>
                <a:cs typeface="Calibri"/>
              </a:rPr>
              <a:t>support</a:t>
            </a:r>
            <a:r>
              <a:rPr lang="en-US" dirty="0">
                <a:ea typeface="Calibri"/>
                <a:cs typeface="Calibri"/>
              </a:rPr>
              <a:t> that would be helpful?</a:t>
            </a:r>
          </a:p>
        </p:txBody>
      </p:sp>
    </p:spTree>
    <p:extLst>
      <p:ext uri="{BB962C8B-B14F-4D97-AF65-F5344CB8AC3E}">
        <p14:creationId xmlns:p14="http://schemas.microsoft.com/office/powerpoint/2010/main" val="66990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>Cancer in Teenagers and Young Adults</a:t>
            </a:r>
            <a:endParaRPr lang="en-GB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91733"/>
            <a:ext cx="8229600" cy="499480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3000" dirty="0"/>
              <a:t>Pathologically, not a </a:t>
            </a:r>
            <a:r>
              <a:rPr lang="ja-JP" altLang="en-GB" sz="3000" dirty="0"/>
              <a:t>‘</a:t>
            </a:r>
            <a:r>
              <a:rPr lang="en-GB" altLang="ja-JP" sz="3000" dirty="0"/>
              <a:t>speciality</a:t>
            </a:r>
            <a:r>
              <a:rPr lang="ja-JP" altLang="en-GB" sz="3000" dirty="0"/>
              <a:t>’</a:t>
            </a:r>
            <a:r>
              <a:rPr lang="en-GB" altLang="ja-JP" sz="3000" dirty="0"/>
              <a:t> in its own right - diagnoses are evolving from </a:t>
            </a:r>
            <a:r>
              <a:rPr lang="ja-JP" altLang="en-GB" sz="3000" dirty="0"/>
              <a:t>‘</a:t>
            </a:r>
            <a:r>
              <a:rPr lang="en-GB" altLang="ja-JP" sz="3000" dirty="0"/>
              <a:t>typically</a:t>
            </a:r>
            <a:r>
              <a:rPr lang="ja-JP" altLang="en-GB" sz="3000" dirty="0"/>
              <a:t>’</a:t>
            </a:r>
            <a:r>
              <a:rPr lang="en-GB" altLang="ja-JP" sz="3000" dirty="0"/>
              <a:t> paediatric to </a:t>
            </a:r>
            <a:r>
              <a:rPr lang="ja-JP" altLang="en-GB" sz="3000" dirty="0"/>
              <a:t>‘</a:t>
            </a:r>
            <a:r>
              <a:rPr lang="en-GB" altLang="ja-JP" sz="3000" dirty="0"/>
              <a:t>typically</a:t>
            </a:r>
            <a:r>
              <a:rPr lang="ja-JP" altLang="en-GB" sz="3000" dirty="0"/>
              <a:t>’</a:t>
            </a:r>
            <a:r>
              <a:rPr lang="en-GB" altLang="ja-JP" sz="3000" dirty="0"/>
              <a:t> adult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3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3000" dirty="0"/>
              <a:t>Unique support needs - clinical and psychological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3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3000" dirty="0"/>
              <a:t>Not just ‘big’ children or ‘small’ adults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3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3000" dirty="0"/>
              <a:t>Model of care continues to evolve to meet needs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5210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066327"/>
            <a:ext cx="6400800" cy="25734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cs typeface="Calibri"/>
              </a:rPr>
              <a:t>Dr Rachel </a:t>
            </a:r>
            <a:r>
              <a:rPr lang="en-US" sz="2000" dirty="0" err="1">
                <a:solidFill>
                  <a:srgbClr val="000000"/>
                </a:solidFill>
                <a:cs typeface="Calibri"/>
              </a:rPr>
              <a:t>Dommett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 - Clinical Director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cs typeface="Calibri"/>
              </a:rPr>
              <a:t>Claire Harrison - TCT Lead TYA Cancer Nurse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cs typeface="Calibri"/>
              </a:rPr>
              <a:t>Helen Morris - Children's Lead Nurse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cs typeface="Calibri"/>
              </a:rPr>
              <a:t>Amanda Saunders - CTYA ODN Manager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cs typeface="Calibri"/>
              </a:rPr>
              <a:t>Stef Craig - Network Support Manager</a:t>
            </a:r>
            <a:endParaRPr lang="en-GB" dirty="0"/>
          </a:p>
        </p:txBody>
      </p:sp>
      <p:pic>
        <p:nvPicPr>
          <p:cNvPr id="5" name="Picture 2" descr="A colorful structure with text&#10;&#10;Description automatically generated">
            <a:extLst>
              <a:ext uri="{FF2B5EF4-FFF2-40B4-BE49-F238E27FC236}">
                <a16:creationId xmlns:a16="http://schemas.microsoft.com/office/drawing/2014/main" id="{782A1591-A423-0943-F728-166292DE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6" y="830243"/>
            <a:ext cx="8668382" cy="317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87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C2FFB-5316-7928-53ED-191E39138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3AF708-C70A-1139-00D4-B75588BD9292}"/>
              </a:ext>
            </a:extLst>
          </p:cNvPr>
          <p:cNvSpPr/>
          <p:nvPr/>
        </p:nvSpPr>
        <p:spPr>
          <a:xfrm>
            <a:off x="5898676" y="197407"/>
            <a:ext cx="2692134" cy="714983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GB" sz="1350" dirty="0">
                <a:solidFill>
                  <a:schemeClr val="accent4">
                    <a:lumMod val="50000"/>
                  </a:schemeClr>
                </a:solidFill>
              </a:rPr>
              <a:t>New patients April 24-25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BEF577-D7EB-D8AF-A1F3-31F3CD644688}"/>
              </a:ext>
            </a:extLst>
          </p:cNvPr>
          <p:cNvSpPr/>
          <p:nvPr/>
        </p:nvSpPr>
        <p:spPr>
          <a:xfrm>
            <a:off x="5679309" y="197407"/>
            <a:ext cx="751462" cy="7149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/>
              <a:t>109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0C22D-324D-E3EC-48F7-0E7BE23240BC}"/>
              </a:ext>
            </a:extLst>
          </p:cNvPr>
          <p:cNvSpPr txBox="1"/>
          <p:nvPr/>
        </p:nvSpPr>
        <p:spPr>
          <a:xfrm>
            <a:off x="2279998" y="1009703"/>
            <a:ext cx="4346917" cy="3000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chemeClr val="bg1"/>
                </a:solidFill>
              </a:rPr>
              <a:t>New patients by referring hospital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074E64-4667-0027-191F-584C018C5232}"/>
              </a:ext>
            </a:extLst>
          </p:cNvPr>
          <p:cNvSpPr/>
          <p:nvPr/>
        </p:nvSpPr>
        <p:spPr>
          <a:xfrm>
            <a:off x="2279998" y="1007041"/>
            <a:ext cx="4346917" cy="2640884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36F0720-3BDE-F8B0-3D1A-5D691ED6553E}"/>
              </a:ext>
            </a:extLst>
          </p:cNvPr>
          <p:cNvGraphicFramePr>
            <a:graphicFrameLocks/>
          </p:cNvGraphicFramePr>
          <p:nvPr/>
        </p:nvGraphicFramePr>
        <p:xfrm>
          <a:off x="2585629" y="1305495"/>
          <a:ext cx="3978014" cy="239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B6451D4-ED0B-3A20-8917-151AABF5FEA8}"/>
              </a:ext>
            </a:extLst>
          </p:cNvPr>
          <p:cNvSpPr txBox="1"/>
          <p:nvPr/>
        </p:nvSpPr>
        <p:spPr>
          <a:xfrm>
            <a:off x="516152" y="197352"/>
            <a:ext cx="57232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Calibri"/>
              </a:rPr>
              <a:t>TYA patients across SW TYA Network</a:t>
            </a:r>
            <a:endParaRPr lang="en-US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D140DE-80FA-2C14-5E3B-E6A9D7D199AB}"/>
              </a:ext>
            </a:extLst>
          </p:cNvPr>
          <p:cNvSpPr/>
          <p:nvPr/>
        </p:nvSpPr>
        <p:spPr>
          <a:xfrm>
            <a:off x="669616" y="3925429"/>
            <a:ext cx="7793831" cy="236705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54A920-14F6-04AE-B425-2F3CAC9B6593}"/>
              </a:ext>
            </a:extLst>
          </p:cNvPr>
          <p:cNvSpPr txBox="1"/>
          <p:nvPr/>
        </p:nvSpPr>
        <p:spPr>
          <a:xfrm>
            <a:off x="669615" y="3925429"/>
            <a:ext cx="7793831" cy="3000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chemeClr val="bg1"/>
                </a:solidFill>
              </a:rPr>
              <a:t>Age at diagnosis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5DBADEE-76AA-DD24-B18A-724833347126}"/>
              </a:ext>
            </a:extLst>
          </p:cNvPr>
          <p:cNvGraphicFramePr>
            <a:graphicFrameLocks/>
          </p:cNvGraphicFramePr>
          <p:nvPr/>
        </p:nvGraphicFramePr>
        <p:xfrm>
          <a:off x="1008343" y="4224966"/>
          <a:ext cx="713660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19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1ECB3-9D3D-C391-223F-9777F336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22CC19-1209-B258-E881-7E61B25554AF}"/>
              </a:ext>
            </a:extLst>
          </p:cNvPr>
          <p:cNvSpPr txBox="1"/>
          <p:nvPr/>
        </p:nvSpPr>
        <p:spPr>
          <a:xfrm>
            <a:off x="1185417" y="901025"/>
            <a:ext cx="6768369" cy="31056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sz="1350" dirty="0"/>
              <a:t>Cancer Type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49E2D8-310B-2DF5-186F-8C54B93E3C7E}"/>
              </a:ext>
            </a:extLst>
          </p:cNvPr>
          <p:cNvSpPr/>
          <p:nvPr/>
        </p:nvSpPr>
        <p:spPr>
          <a:xfrm>
            <a:off x="1185417" y="901024"/>
            <a:ext cx="6776381" cy="5264884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40BF45A-67E1-8FDF-F809-0C0F7CE74E29}"/>
              </a:ext>
            </a:extLst>
          </p:cNvPr>
          <p:cNvGraphicFramePr>
            <a:graphicFrameLocks/>
          </p:cNvGraphicFramePr>
          <p:nvPr/>
        </p:nvGraphicFramePr>
        <p:xfrm>
          <a:off x="1184364" y="1219523"/>
          <a:ext cx="6777596" cy="495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778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B1460-4F9C-C4D2-BC5E-411B5C1D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0" dirty="0">
                <a:latin typeface="Franklin Gothic Demi"/>
              </a:rPr>
              <a:t>NHSE TYA Service Specifications</a:t>
            </a:r>
            <a:br>
              <a:rPr lang="en-GB" sz="3600" b="0" dirty="0">
                <a:latin typeface="Franklin Gothic Demi"/>
              </a:rPr>
            </a:br>
            <a:r>
              <a:rPr lang="en-GB" sz="3600" b="0" dirty="0">
                <a:latin typeface="Franklin Gothic Demi"/>
              </a:rPr>
              <a:t>May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DD2D1-E467-A6F7-4BCE-D6A63F91C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4" y="1550485"/>
            <a:ext cx="8229600" cy="427000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Teenage and young adult cancer services – principal treatment centre</a:t>
            </a:r>
            <a:endParaRPr lang="en-US" sz="2400" dirty="0">
              <a:solidFill>
                <a:schemeClr val="tx1"/>
              </a:solidFill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tx1"/>
              </a:solidFill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Teenage and young adult cancer services – designated hospital</a:t>
            </a:r>
            <a:endParaRPr lang="en-GB" sz="2400" dirty="0">
              <a:solidFill>
                <a:schemeClr val="tx1"/>
              </a:solidFill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tx1"/>
              </a:solidFill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Teenage and young adult cancer services – network specification</a:t>
            </a:r>
            <a:endParaRPr lang="en-GB" sz="24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NHS commissioning » Children and young people’s cancer service portfolio (england.nhs.uk)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7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885" y="305301"/>
            <a:ext cx="7904793" cy="1383799"/>
          </a:xfrm>
        </p:spPr>
        <p:txBody>
          <a:bodyPr/>
          <a:lstStyle/>
          <a:p>
            <a:r>
              <a:rPr lang="en-GB" dirty="0">
                <a:latin typeface="Franklin Gothic Demi"/>
              </a:rPr>
              <a:t>TYA Cancer Priorities and Aims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413" y="1612901"/>
            <a:ext cx="8263139" cy="50533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experience of care, to improve outcomes</a:t>
            </a:r>
          </a:p>
          <a:p>
            <a:pPr marL="285750" indent="-285750" algn="l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and implement integrated and timely joint care across the network, simplifying pathways and transitions between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 transition 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every patient has access to specialist expertise</a:t>
            </a:r>
          </a:p>
          <a:p>
            <a:pPr marL="285750" indent="-285750" algn="l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appropriate support</a:t>
            </a:r>
          </a:p>
          <a:p>
            <a:pPr marL="285750" indent="-285750" algn="l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participation in clinical trials</a:t>
            </a:r>
          </a:p>
          <a:p>
            <a:pPr marL="285750" indent="-285750" algn="l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participation in tumour banking</a:t>
            </a:r>
          </a:p>
          <a:p>
            <a:pPr marL="285750" indent="-285750" algn="l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 genomic medicine within TYA cancer services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0" y="1908503"/>
            <a:ext cx="6961188" cy="4291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3554700" y="4817600"/>
            <a:ext cx="19953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cs typeface="Calibri" panose="020F0502020204030204" pitchFamily="34" charset="0"/>
              </a:rPr>
              <a:t>Exeter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Lorraine Beddard Sophie Poulton</a:t>
            </a: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1294681" y="5375698"/>
            <a:ext cx="19964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cs typeface="Calibri" panose="020F0502020204030204" pitchFamily="34" charset="0"/>
              </a:rPr>
              <a:t>Plymouth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Hannah </a:t>
            </a:r>
            <a:r>
              <a:rPr lang="en-US" altLang="en-US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Heayn</a:t>
            </a:r>
            <a:endParaRPr lang="en-US" altLang="en-US" sz="16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Lucy Figg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6602706" y="1619278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alibri"/>
                <a:cs typeface="Calibri"/>
              </a:rPr>
              <a:t>Cheltenham + Gloucester</a:t>
            </a:r>
            <a:r>
              <a:rPr lang="en-US" altLang="en-US" sz="1600" b="1" dirty="0">
                <a:solidFill>
                  <a:srgbClr val="000000"/>
                </a:solidFill>
                <a:latin typeface="Constantia"/>
              </a:rPr>
              <a:t> </a:t>
            </a:r>
            <a:endParaRPr lang="en-US" altLang="en-US" sz="1600" b="1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libri"/>
                <a:cs typeface="Calibri"/>
              </a:rPr>
              <a:t>Meg Wilsher</a:t>
            </a:r>
          </a:p>
        </p:txBody>
      </p: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-245189" y="4232825"/>
            <a:ext cx="1982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cs typeface="Calibri" panose="020F0502020204030204" pitchFamily="34" charset="0"/>
              </a:rPr>
              <a:t>Truro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Nicola </a:t>
            </a:r>
            <a:r>
              <a:rPr lang="en-US" altLang="en-US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Clapson</a:t>
            </a:r>
            <a:endParaRPr lang="en-US" altLang="en-US" sz="16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33801" name="TextBox 11"/>
          <p:cNvSpPr txBox="1">
            <a:spLocks noChangeArrowheads="1"/>
          </p:cNvSpPr>
          <p:nvPr/>
        </p:nvSpPr>
        <p:spPr bwMode="auto">
          <a:xfrm>
            <a:off x="2969446" y="2917142"/>
            <a:ext cx="1288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alibri"/>
              </a:rPr>
              <a:t>Taunton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libri"/>
              </a:rPr>
              <a:t> Rules Coles</a:t>
            </a:r>
            <a:endParaRPr lang="en-US" altLang="en-US" sz="1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802" name="TextBox 14"/>
          <p:cNvSpPr txBox="1">
            <a:spLocks noChangeArrowheads="1"/>
          </p:cNvSpPr>
          <p:nvPr/>
        </p:nvSpPr>
        <p:spPr bwMode="auto">
          <a:xfrm>
            <a:off x="2671083" y="959669"/>
            <a:ext cx="26116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cs typeface="Calibri" panose="020F0502020204030204" pitchFamily="34" charset="0"/>
              </a:rPr>
              <a:t>Bristol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libri"/>
                <a:cs typeface="Calibri"/>
              </a:rPr>
              <a:t>Jax Hulbert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Clare Lewis-Norman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James Dean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Liz Allison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alibri"/>
                <a:cs typeface="Calibri"/>
              </a:rPr>
              <a:t>YSC Charlie </a:t>
            </a:r>
            <a:r>
              <a:rPr lang="en-US" altLang="en-US" sz="1600" dirty="0" err="1">
                <a:solidFill>
                  <a:srgbClr val="000000"/>
                </a:solidFill>
                <a:latin typeface="Calibri"/>
                <a:cs typeface="Calibri"/>
              </a:rPr>
              <a:t>Wadman</a:t>
            </a:r>
            <a:endParaRPr lang="en-US" altLang="en-US" sz="1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3805" name="Picture 9" descr="Screen Shot 2016-11-14 at 11.24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382" y="5483282"/>
            <a:ext cx="1254364" cy="6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12267" y="2663300"/>
            <a:ext cx="10147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PTC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765" y="260647"/>
            <a:ext cx="85551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>
                <a:solidFill>
                  <a:schemeClr val="accent5"/>
                </a:solidFill>
                <a:latin typeface="+mj-lt"/>
                <a:cs typeface="Lucida Sans Unicode" panose="020B0602030504020204" pitchFamily="34" charset="0"/>
              </a:rPr>
              <a:t>TYA Services in the South West </a:t>
            </a:r>
            <a:endParaRPr lang="en-US" dirty="0">
              <a:solidFill>
                <a:schemeClr val="accent5"/>
              </a:solidFill>
              <a:cs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21" y="5815342"/>
            <a:ext cx="1634443" cy="109822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Freeform 1"/>
          <p:cNvSpPr/>
          <p:nvPr/>
        </p:nvSpPr>
        <p:spPr>
          <a:xfrm>
            <a:off x="4839331" y="2711108"/>
            <a:ext cx="2192090" cy="2459982"/>
          </a:xfrm>
          <a:custGeom>
            <a:avLst/>
            <a:gdLst>
              <a:gd name="connsiteX0" fmla="*/ 1624531 w 2192090"/>
              <a:gd name="connsiteY0" fmla="*/ 47858 h 2459982"/>
              <a:gd name="connsiteX1" fmla="*/ 1198862 w 2192090"/>
              <a:gd name="connsiteY1" fmla="*/ 110920 h 2459982"/>
              <a:gd name="connsiteX2" fmla="*/ 1183097 w 2192090"/>
              <a:gd name="connsiteY2" fmla="*/ 173982 h 2459982"/>
              <a:gd name="connsiteX3" fmla="*/ 1167331 w 2192090"/>
              <a:gd name="connsiteY3" fmla="*/ 252809 h 2459982"/>
              <a:gd name="connsiteX4" fmla="*/ 1151566 w 2192090"/>
              <a:gd name="connsiteY4" fmla="*/ 694244 h 2459982"/>
              <a:gd name="connsiteX5" fmla="*/ 1120035 w 2192090"/>
              <a:gd name="connsiteY5" fmla="*/ 741540 h 2459982"/>
              <a:gd name="connsiteX6" fmla="*/ 1088503 w 2192090"/>
              <a:gd name="connsiteY6" fmla="*/ 836133 h 2459982"/>
              <a:gd name="connsiteX7" fmla="*/ 1072738 w 2192090"/>
              <a:gd name="connsiteY7" fmla="*/ 883430 h 2459982"/>
              <a:gd name="connsiteX8" fmla="*/ 978145 w 2192090"/>
              <a:gd name="connsiteY8" fmla="*/ 978023 h 2459982"/>
              <a:gd name="connsiteX9" fmla="*/ 930848 w 2192090"/>
              <a:gd name="connsiteY9" fmla="*/ 1025320 h 2459982"/>
              <a:gd name="connsiteX10" fmla="*/ 883552 w 2192090"/>
              <a:gd name="connsiteY10" fmla="*/ 1041085 h 2459982"/>
              <a:gd name="connsiteX11" fmla="*/ 852021 w 2192090"/>
              <a:gd name="connsiteY11" fmla="*/ 1088382 h 2459982"/>
              <a:gd name="connsiteX12" fmla="*/ 773193 w 2192090"/>
              <a:gd name="connsiteY12" fmla="*/ 1182975 h 2459982"/>
              <a:gd name="connsiteX13" fmla="*/ 757428 w 2192090"/>
              <a:gd name="connsiteY13" fmla="*/ 1230271 h 2459982"/>
              <a:gd name="connsiteX14" fmla="*/ 710131 w 2192090"/>
              <a:gd name="connsiteY14" fmla="*/ 1324864 h 2459982"/>
              <a:gd name="connsiteX15" fmla="*/ 678600 w 2192090"/>
              <a:gd name="connsiteY15" fmla="*/ 1466754 h 2459982"/>
              <a:gd name="connsiteX16" fmla="*/ 584007 w 2192090"/>
              <a:gd name="connsiteY16" fmla="*/ 1514051 h 2459982"/>
              <a:gd name="connsiteX17" fmla="*/ 489414 w 2192090"/>
              <a:gd name="connsiteY17" fmla="*/ 1577113 h 2459982"/>
              <a:gd name="connsiteX18" fmla="*/ 442117 w 2192090"/>
              <a:gd name="connsiteY18" fmla="*/ 1608644 h 2459982"/>
              <a:gd name="connsiteX19" fmla="*/ 252931 w 2192090"/>
              <a:gd name="connsiteY19" fmla="*/ 1655940 h 2459982"/>
              <a:gd name="connsiteX20" fmla="*/ 158338 w 2192090"/>
              <a:gd name="connsiteY20" fmla="*/ 1687471 h 2459982"/>
              <a:gd name="connsiteX21" fmla="*/ 47979 w 2192090"/>
              <a:gd name="connsiteY21" fmla="*/ 1829361 h 2459982"/>
              <a:gd name="connsiteX22" fmla="*/ 32214 w 2192090"/>
              <a:gd name="connsiteY22" fmla="*/ 1876658 h 2459982"/>
              <a:gd name="connsiteX23" fmla="*/ 683 w 2192090"/>
              <a:gd name="connsiteY23" fmla="*/ 1923954 h 2459982"/>
              <a:gd name="connsiteX24" fmla="*/ 16448 w 2192090"/>
              <a:gd name="connsiteY24" fmla="*/ 2034313 h 2459982"/>
              <a:gd name="connsiteX25" fmla="*/ 47979 w 2192090"/>
              <a:gd name="connsiteY25" fmla="*/ 2160437 h 2459982"/>
              <a:gd name="connsiteX26" fmla="*/ 79510 w 2192090"/>
              <a:gd name="connsiteY26" fmla="*/ 2302326 h 2459982"/>
              <a:gd name="connsiteX27" fmla="*/ 158338 w 2192090"/>
              <a:gd name="connsiteY27" fmla="*/ 2365389 h 2459982"/>
              <a:gd name="connsiteX28" fmla="*/ 426352 w 2192090"/>
              <a:gd name="connsiteY28" fmla="*/ 2412685 h 2459982"/>
              <a:gd name="connsiteX29" fmla="*/ 852021 w 2192090"/>
              <a:gd name="connsiteY29" fmla="*/ 2428451 h 2459982"/>
              <a:gd name="connsiteX30" fmla="*/ 993910 w 2192090"/>
              <a:gd name="connsiteY30" fmla="*/ 2444216 h 2459982"/>
              <a:gd name="connsiteX31" fmla="*/ 1041207 w 2192090"/>
              <a:gd name="connsiteY31" fmla="*/ 2459982 h 2459982"/>
              <a:gd name="connsiteX32" fmla="*/ 1845248 w 2192090"/>
              <a:gd name="connsiteY32" fmla="*/ 2444216 h 2459982"/>
              <a:gd name="connsiteX33" fmla="*/ 1892545 w 2192090"/>
              <a:gd name="connsiteY33" fmla="*/ 2428451 h 2459982"/>
              <a:gd name="connsiteX34" fmla="*/ 1987138 w 2192090"/>
              <a:gd name="connsiteY34" fmla="*/ 2412685 h 2459982"/>
              <a:gd name="connsiteX35" fmla="*/ 2034435 w 2192090"/>
              <a:gd name="connsiteY35" fmla="*/ 2381154 h 2459982"/>
              <a:gd name="connsiteX36" fmla="*/ 2081731 w 2192090"/>
              <a:gd name="connsiteY36" fmla="*/ 2365389 h 2459982"/>
              <a:gd name="connsiteX37" fmla="*/ 2113262 w 2192090"/>
              <a:gd name="connsiteY37" fmla="*/ 2318092 h 2459982"/>
              <a:gd name="connsiteX38" fmla="*/ 2160559 w 2192090"/>
              <a:gd name="connsiteY38" fmla="*/ 2270795 h 2459982"/>
              <a:gd name="connsiteX39" fmla="*/ 2192090 w 2192090"/>
              <a:gd name="connsiteY39" fmla="*/ 2176202 h 2459982"/>
              <a:gd name="connsiteX40" fmla="*/ 2160559 w 2192090"/>
              <a:gd name="connsiteY40" fmla="*/ 1971251 h 2459982"/>
              <a:gd name="connsiteX41" fmla="*/ 2129028 w 2192090"/>
              <a:gd name="connsiteY41" fmla="*/ 1876658 h 2459982"/>
              <a:gd name="connsiteX42" fmla="*/ 2113262 w 2192090"/>
              <a:gd name="connsiteY42" fmla="*/ 1829361 h 2459982"/>
              <a:gd name="connsiteX43" fmla="*/ 2097497 w 2192090"/>
              <a:gd name="connsiteY43" fmla="*/ 1782064 h 2459982"/>
              <a:gd name="connsiteX44" fmla="*/ 1955607 w 2192090"/>
              <a:gd name="connsiteY44" fmla="*/ 1671706 h 2459982"/>
              <a:gd name="connsiteX45" fmla="*/ 1908310 w 2192090"/>
              <a:gd name="connsiteY45" fmla="*/ 1640175 h 2459982"/>
              <a:gd name="connsiteX46" fmla="*/ 1861014 w 2192090"/>
              <a:gd name="connsiteY46" fmla="*/ 1608644 h 2459982"/>
              <a:gd name="connsiteX47" fmla="*/ 1861014 w 2192090"/>
              <a:gd name="connsiteY47" fmla="*/ 1293333 h 2459982"/>
              <a:gd name="connsiteX48" fmla="*/ 1908310 w 2192090"/>
              <a:gd name="connsiteY48" fmla="*/ 1277568 h 2459982"/>
              <a:gd name="connsiteX49" fmla="*/ 1924076 w 2192090"/>
              <a:gd name="connsiteY49" fmla="*/ 1372161 h 2459982"/>
              <a:gd name="connsiteX50" fmla="*/ 1955607 w 2192090"/>
              <a:gd name="connsiteY50" fmla="*/ 1277568 h 2459982"/>
              <a:gd name="connsiteX51" fmla="*/ 1971372 w 2192090"/>
              <a:gd name="connsiteY51" fmla="*/ 1230271 h 2459982"/>
              <a:gd name="connsiteX52" fmla="*/ 2034435 w 2192090"/>
              <a:gd name="connsiteY52" fmla="*/ 1151444 h 2459982"/>
              <a:gd name="connsiteX53" fmla="*/ 2081731 w 2192090"/>
              <a:gd name="connsiteY53" fmla="*/ 1119913 h 2459982"/>
              <a:gd name="connsiteX54" fmla="*/ 2097497 w 2192090"/>
              <a:gd name="connsiteY54" fmla="*/ 1072616 h 2459982"/>
              <a:gd name="connsiteX55" fmla="*/ 2129028 w 2192090"/>
              <a:gd name="connsiteY55" fmla="*/ 678478 h 2459982"/>
              <a:gd name="connsiteX56" fmla="*/ 2144793 w 2192090"/>
              <a:gd name="connsiteY56" fmla="*/ 615416 h 2459982"/>
              <a:gd name="connsiteX57" fmla="*/ 1908310 w 2192090"/>
              <a:gd name="connsiteY57" fmla="*/ 16326 h 2459982"/>
              <a:gd name="connsiteX58" fmla="*/ 1734890 w 2192090"/>
              <a:gd name="connsiteY58" fmla="*/ 32092 h 2459982"/>
              <a:gd name="connsiteX59" fmla="*/ 1624531 w 2192090"/>
              <a:gd name="connsiteY59" fmla="*/ 47858 h 245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92090" h="2459982">
                <a:moveTo>
                  <a:pt x="1624531" y="47858"/>
                </a:moveTo>
                <a:cubicBezTo>
                  <a:pt x="1535193" y="60996"/>
                  <a:pt x="1265367" y="-44261"/>
                  <a:pt x="1198862" y="110920"/>
                </a:cubicBezTo>
                <a:cubicBezTo>
                  <a:pt x="1190327" y="130836"/>
                  <a:pt x="1187797" y="152830"/>
                  <a:pt x="1183097" y="173982"/>
                </a:cubicBezTo>
                <a:cubicBezTo>
                  <a:pt x="1177284" y="200140"/>
                  <a:pt x="1172586" y="226533"/>
                  <a:pt x="1167331" y="252809"/>
                </a:cubicBezTo>
                <a:cubicBezTo>
                  <a:pt x="1162076" y="399954"/>
                  <a:pt x="1165748" y="547690"/>
                  <a:pt x="1151566" y="694244"/>
                </a:cubicBezTo>
                <a:cubicBezTo>
                  <a:pt x="1149741" y="713104"/>
                  <a:pt x="1127730" y="724225"/>
                  <a:pt x="1120035" y="741540"/>
                </a:cubicBezTo>
                <a:cubicBezTo>
                  <a:pt x="1106536" y="771912"/>
                  <a:pt x="1099013" y="804602"/>
                  <a:pt x="1088503" y="836133"/>
                </a:cubicBezTo>
                <a:cubicBezTo>
                  <a:pt x="1083248" y="851899"/>
                  <a:pt x="1084489" y="871679"/>
                  <a:pt x="1072738" y="883430"/>
                </a:cubicBezTo>
                <a:lnTo>
                  <a:pt x="978145" y="978023"/>
                </a:lnTo>
                <a:cubicBezTo>
                  <a:pt x="962379" y="993789"/>
                  <a:pt x="952000" y="1018270"/>
                  <a:pt x="930848" y="1025320"/>
                </a:cubicBezTo>
                <a:lnTo>
                  <a:pt x="883552" y="1041085"/>
                </a:lnTo>
                <a:cubicBezTo>
                  <a:pt x="873042" y="1056851"/>
                  <a:pt x="864151" y="1073826"/>
                  <a:pt x="852021" y="1088382"/>
                </a:cubicBezTo>
                <a:cubicBezTo>
                  <a:pt x="750863" y="1209771"/>
                  <a:pt x="851479" y="1065545"/>
                  <a:pt x="773193" y="1182975"/>
                </a:cubicBezTo>
                <a:cubicBezTo>
                  <a:pt x="767938" y="1198740"/>
                  <a:pt x="764860" y="1215407"/>
                  <a:pt x="757428" y="1230271"/>
                </a:cubicBezTo>
                <a:cubicBezTo>
                  <a:pt x="696301" y="1352526"/>
                  <a:pt x="749761" y="1205978"/>
                  <a:pt x="710131" y="1324864"/>
                </a:cubicBezTo>
                <a:cubicBezTo>
                  <a:pt x="709969" y="1325835"/>
                  <a:pt x="694943" y="1446325"/>
                  <a:pt x="678600" y="1466754"/>
                </a:cubicBezTo>
                <a:cubicBezTo>
                  <a:pt x="645006" y="1508746"/>
                  <a:pt x="625134" y="1491203"/>
                  <a:pt x="584007" y="1514051"/>
                </a:cubicBezTo>
                <a:cubicBezTo>
                  <a:pt x="550880" y="1532455"/>
                  <a:pt x="520945" y="1556092"/>
                  <a:pt x="489414" y="1577113"/>
                </a:cubicBezTo>
                <a:cubicBezTo>
                  <a:pt x="473648" y="1587623"/>
                  <a:pt x="460093" y="1602652"/>
                  <a:pt x="442117" y="1608644"/>
                </a:cubicBezTo>
                <a:cubicBezTo>
                  <a:pt x="317198" y="1650284"/>
                  <a:pt x="380308" y="1634711"/>
                  <a:pt x="252931" y="1655940"/>
                </a:cubicBezTo>
                <a:cubicBezTo>
                  <a:pt x="221400" y="1666450"/>
                  <a:pt x="176774" y="1659816"/>
                  <a:pt x="158338" y="1687471"/>
                </a:cubicBezTo>
                <a:cubicBezTo>
                  <a:pt x="82908" y="1800615"/>
                  <a:pt x="122072" y="1755268"/>
                  <a:pt x="47979" y="1829361"/>
                </a:cubicBezTo>
                <a:cubicBezTo>
                  <a:pt x="42724" y="1845127"/>
                  <a:pt x="39646" y="1861794"/>
                  <a:pt x="32214" y="1876658"/>
                </a:cubicBezTo>
                <a:cubicBezTo>
                  <a:pt x="23740" y="1893605"/>
                  <a:pt x="2568" y="1905100"/>
                  <a:pt x="683" y="1923954"/>
                </a:cubicBezTo>
                <a:cubicBezTo>
                  <a:pt x="-3015" y="1960929"/>
                  <a:pt x="9160" y="1997875"/>
                  <a:pt x="16448" y="2034313"/>
                </a:cubicBezTo>
                <a:cubicBezTo>
                  <a:pt x="24947" y="2076807"/>
                  <a:pt x="40855" y="2117691"/>
                  <a:pt x="47979" y="2160437"/>
                </a:cubicBezTo>
                <a:cubicBezTo>
                  <a:pt x="51162" y="2179537"/>
                  <a:pt x="61598" y="2272473"/>
                  <a:pt x="79510" y="2302326"/>
                </a:cubicBezTo>
                <a:cubicBezTo>
                  <a:pt x="91423" y="2322182"/>
                  <a:pt x="140760" y="2357576"/>
                  <a:pt x="158338" y="2365389"/>
                </a:cubicBezTo>
                <a:cubicBezTo>
                  <a:pt x="254006" y="2407908"/>
                  <a:pt x="314124" y="2406778"/>
                  <a:pt x="426352" y="2412685"/>
                </a:cubicBezTo>
                <a:cubicBezTo>
                  <a:pt x="568143" y="2420148"/>
                  <a:pt x="710131" y="2423196"/>
                  <a:pt x="852021" y="2428451"/>
                </a:cubicBezTo>
                <a:cubicBezTo>
                  <a:pt x="899317" y="2433706"/>
                  <a:pt x="946970" y="2436393"/>
                  <a:pt x="993910" y="2444216"/>
                </a:cubicBezTo>
                <a:cubicBezTo>
                  <a:pt x="1010302" y="2446948"/>
                  <a:pt x="1024588" y="2459982"/>
                  <a:pt x="1041207" y="2459982"/>
                </a:cubicBezTo>
                <a:cubicBezTo>
                  <a:pt x="1309272" y="2459982"/>
                  <a:pt x="1577234" y="2449471"/>
                  <a:pt x="1845248" y="2444216"/>
                </a:cubicBezTo>
                <a:cubicBezTo>
                  <a:pt x="1861014" y="2438961"/>
                  <a:pt x="1876322" y="2432056"/>
                  <a:pt x="1892545" y="2428451"/>
                </a:cubicBezTo>
                <a:cubicBezTo>
                  <a:pt x="1923750" y="2421517"/>
                  <a:pt x="1956812" y="2422794"/>
                  <a:pt x="1987138" y="2412685"/>
                </a:cubicBezTo>
                <a:cubicBezTo>
                  <a:pt x="2005114" y="2406693"/>
                  <a:pt x="2017487" y="2389628"/>
                  <a:pt x="2034435" y="2381154"/>
                </a:cubicBezTo>
                <a:cubicBezTo>
                  <a:pt x="2049299" y="2373722"/>
                  <a:pt x="2065966" y="2370644"/>
                  <a:pt x="2081731" y="2365389"/>
                </a:cubicBezTo>
                <a:cubicBezTo>
                  <a:pt x="2092241" y="2349623"/>
                  <a:pt x="2101132" y="2332648"/>
                  <a:pt x="2113262" y="2318092"/>
                </a:cubicBezTo>
                <a:cubicBezTo>
                  <a:pt x="2127536" y="2300964"/>
                  <a:pt x="2149731" y="2290285"/>
                  <a:pt x="2160559" y="2270795"/>
                </a:cubicBezTo>
                <a:cubicBezTo>
                  <a:pt x="2176700" y="2241741"/>
                  <a:pt x="2192090" y="2176202"/>
                  <a:pt x="2192090" y="2176202"/>
                </a:cubicBezTo>
                <a:cubicBezTo>
                  <a:pt x="2188758" y="2152878"/>
                  <a:pt x="2167848" y="2000406"/>
                  <a:pt x="2160559" y="1971251"/>
                </a:cubicBezTo>
                <a:cubicBezTo>
                  <a:pt x="2152498" y="1939007"/>
                  <a:pt x="2139538" y="1908189"/>
                  <a:pt x="2129028" y="1876658"/>
                </a:cubicBezTo>
                <a:lnTo>
                  <a:pt x="2113262" y="1829361"/>
                </a:lnTo>
                <a:cubicBezTo>
                  <a:pt x="2108007" y="1813595"/>
                  <a:pt x="2109248" y="1793815"/>
                  <a:pt x="2097497" y="1782064"/>
                </a:cubicBezTo>
                <a:cubicBezTo>
                  <a:pt x="2023404" y="1707973"/>
                  <a:pt x="2068750" y="1747135"/>
                  <a:pt x="1955607" y="1671706"/>
                </a:cubicBezTo>
                <a:lnTo>
                  <a:pt x="1908310" y="1640175"/>
                </a:lnTo>
                <a:lnTo>
                  <a:pt x="1861014" y="1608644"/>
                </a:lnTo>
                <a:cubicBezTo>
                  <a:pt x="1822129" y="1491991"/>
                  <a:pt x="1816370" y="1494232"/>
                  <a:pt x="1861014" y="1293333"/>
                </a:cubicBezTo>
                <a:cubicBezTo>
                  <a:pt x="1864619" y="1277111"/>
                  <a:pt x="1892545" y="1282823"/>
                  <a:pt x="1908310" y="1277568"/>
                </a:cubicBezTo>
                <a:cubicBezTo>
                  <a:pt x="1913565" y="1309099"/>
                  <a:pt x="1892110" y="1372161"/>
                  <a:pt x="1924076" y="1372161"/>
                </a:cubicBezTo>
                <a:cubicBezTo>
                  <a:pt x="1957313" y="1372161"/>
                  <a:pt x="1945097" y="1309099"/>
                  <a:pt x="1955607" y="1277568"/>
                </a:cubicBezTo>
                <a:cubicBezTo>
                  <a:pt x="1960862" y="1261802"/>
                  <a:pt x="1962154" y="1244098"/>
                  <a:pt x="1971372" y="1230271"/>
                </a:cubicBezTo>
                <a:cubicBezTo>
                  <a:pt x="1994786" y="1195150"/>
                  <a:pt x="2002340" y="1177119"/>
                  <a:pt x="2034435" y="1151444"/>
                </a:cubicBezTo>
                <a:cubicBezTo>
                  <a:pt x="2049231" y="1139608"/>
                  <a:pt x="2065966" y="1130423"/>
                  <a:pt x="2081731" y="1119913"/>
                </a:cubicBezTo>
                <a:cubicBezTo>
                  <a:pt x="2086986" y="1104147"/>
                  <a:pt x="2093892" y="1088839"/>
                  <a:pt x="2097497" y="1072616"/>
                </a:cubicBezTo>
                <a:cubicBezTo>
                  <a:pt x="2128773" y="931872"/>
                  <a:pt x="2114478" y="845808"/>
                  <a:pt x="2129028" y="678478"/>
                </a:cubicBezTo>
                <a:cubicBezTo>
                  <a:pt x="2130905" y="656892"/>
                  <a:pt x="2139538" y="636437"/>
                  <a:pt x="2144793" y="615416"/>
                </a:cubicBezTo>
                <a:cubicBezTo>
                  <a:pt x="2127397" y="-63062"/>
                  <a:pt x="2333433" y="-17684"/>
                  <a:pt x="1908310" y="16326"/>
                </a:cubicBezTo>
                <a:cubicBezTo>
                  <a:pt x="1850450" y="20955"/>
                  <a:pt x="1792697" y="26837"/>
                  <a:pt x="1734890" y="32092"/>
                </a:cubicBezTo>
                <a:cubicBezTo>
                  <a:pt x="1651435" y="52956"/>
                  <a:pt x="1713869" y="34720"/>
                  <a:pt x="1624531" y="478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5407708" y="3089615"/>
            <a:ext cx="26009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cs typeface="Calibri" panose="020F0502020204030204" pitchFamily="34" charset="0"/>
              </a:rPr>
              <a:t>Bath</a:t>
            </a:r>
            <a:endParaRPr lang="en-US" altLang="en-US" sz="16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  <a:cs typeface="Calibri" panose="020F0502020204030204" pitchFamily="34" charset="0"/>
              </a:rPr>
              <a:t>Jax</a:t>
            </a:r>
            <a:r>
              <a:rPr lang="en-US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 Hulbert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      Claire Lewis-Norman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James Dean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YSC Charlie Wadman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0421" y="1132876"/>
            <a:ext cx="299152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TYA PTC </a:t>
            </a:r>
          </a:p>
          <a:p>
            <a:pPr algn="ctr"/>
            <a:r>
              <a:rPr lang="en-US" sz="2400" b="1" dirty="0"/>
              <a:t>UHBW &amp; NBT</a:t>
            </a:r>
            <a:endParaRPr lang="en-US" sz="2400" b="1" dirty="0"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50195" y="4687363"/>
            <a:ext cx="339993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 dirty="0"/>
              <a:t>6 Designated Hospitals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487" y="2451042"/>
            <a:ext cx="267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11 TYA CNS’ + 1 YSC</a:t>
            </a:r>
          </a:p>
        </p:txBody>
      </p:sp>
    </p:spTree>
    <p:extLst>
      <p:ext uri="{BB962C8B-B14F-4D97-AF65-F5344CB8AC3E}">
        <p14:creationId xmlns:p14="http://schemas.microsoft.com/office/powerpoint/2010/main" val="3211448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TYA Cancer ODN">
  <a:themeElements>
    <a:clrScheme name="CTYA Cancer ODN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5B9D"/>
      </a:accent1>
      <a:accent2>
        <a:srgbClr val="4EAA8C"/>
      </a:accent2>
      <a:accent3>
        <a:srgbClr val="40AAC5"/>
      </a:accent3>
      <a:accent4>
        <a:srgbClr val="0C2538"/>
      </a:accent4>
      <a:accent5>
        <a:srgbClr val="4B4A8C"/>
      </a:accent5>
      <a:accent6>
        <a:srgbClr val="F5BC2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TYA Cancer ODN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5B9D"/>
      </a:accent1>
      <a:accent2>
        <a:srgbClr val="4EAA8C"/>
      </a:accent2>
      <a:accent3>
        <a:srgbClr val="40AAC5"/>
      </a:accent3>
      <a:accent4>
        <a:srgbClr val="0C2538"/>
      </a:accent4>
      <a:accent5>
        <a:srgbClr val="4B4A8C"/>
      </a:accent5>
      <a:accent6>
        <a:srgbClr val="F5BC2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YA SEG Agenda and Slides v0.2.potx  -  Read-Only" id="{3C1EA811-025A-4284-B711-B7C6CFEE5E84}" vid="{322FC2C8-D6C4-4FFC-8562-C2CB595FBF9D}"/>
    </a:ext>
  </a:extLst>
</a:theme>
</file>

<file path=ppt/theme/theme5.xml><?xml version="1.0" encoding="utf-8"?>
<a:theme xmlns:a="http://schemas.openxmlformats.org/drawingml/2006/main" name="CTYA Cancer ODN presentation template (1)">
  <a:themeElements>
    <a:clrScheme name="CTYA Cancer ODN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5B9D"/>
      </a:accent1>
      <a:accent2>
        <a:srgbClr val="4EAA8C"/>
      </a:accent2>
      <a:accent3>
        <a:srgbClr val="40AAC5"/>
      </a:accent3>
      <a:accent4>
        <a:srgbClr val="0C2538"/>
      </a:accent4>
      <a:accent5>
        <a:srgbClr val="4B4A8C"/>
      </a:accent5>
      <a:accent6>
        <a:srgbClr val="F5BC2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YA Cancer ODN presentation template.potx  -  Read-Only" id="{B469C415-D711-4430-BF34-8AF288E668C7}" vid="{78430C76-5235-4BBC-BD21-D5CDA17417A8}"/>
    </a:ext>
  </a:extLst>
</a:theme>
</file>

<file path=ppt/theme/theme6.xml><?xml version="1.0" encoding="utf-8"?>
<a:theme xmlns:a="http://schemas.openxmlformats.org/drawingml/2006/main" name="2_Office Theme">
  <a:themeElements>
    <a:clrScheme name="CTYA Cancer ODN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5B9D"/>
      </a:accent1>
      <a:accent2>
        <a:srgbClr val="4EAA8C"/>
      </a:accent2>
      <a:accent3>
        <a:srgbClr val="40AAC5"/>
      </a:accent3>
      <a:accent4>
        <a:srgbClr val="0C2538"/>
      </a:accent4>
      <a:accent5>
        <a:srgbClr val="4B4A8C"/>
      </a:accent5>
      <a:accent6>
        <a:srgbClr val="F5BC2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YA SEG Agenda and Slides v0.2.potx  -  Read-Only" id="{3C1EA811-025A-4284-B711-B7C6CFEE5E84}" vid="{322FC2C8-D6C4-4FFC-8562-C2CB595FBF9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38451769be79e123db6572168b0b33e8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a1529d7a0ba94597b9680ad8d2d96c86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C0619D-A4F9-4611-86AE-A0246EC3DF3C}"/>
</file>

<file path=customXml/itemProps2.xml><?xml version="1.0" encoding="utf-8"?>
<ds:datastoreItem xmlns:ds="http://schemas.openxmlformats.org/officeDocument/2006/customXml" ds:itemID="{FEFEFB61-055E-4E84-A19B-9E3C8DBBC444}"/>
</file>

<file path=customXml/itemProps3.xml><?xml version="1.0" encoding="utf-8"?>
<ds:datastoreItem xmlns:ds="http://schemas.openxmlformats.org/officeDocument/2006/customXml" ds:itemID="{B55DA70C-9598-4563-A993-A4EF6A050016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244</TotalTime>
  <Words>843</Words>
  <Application>Microsoft Office PowerPoint</Application>
  <PresentationFormat>On-screen Show (4:3)</PresentationFormat>
  <Paragraphs>164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Calibri</vt:lpstr>
      <vt:lpstr>Constantia</vt:lpstr>
      <vt:lpstr>Franklin Gothic Demi</vt:lpstr>
      <vt:lpstr>Lucida Sans Unicode</vt:lpstr>
      <vt:lpstr>Verdana</vt:lpstr>
      <vt:lpstr>Wingdings</vt:lpstr>
      <vt:lpstr>Wingdings 2</vt:lpstr>
      <vt:lpstr>Wingdings 3</vt:lpstr>
      <vt:lpstr>Concourse</vt:lpstr>
      <vt:lpstr>1_Office Theme</vt:lpstr>
      <vt:lpstr>CTYA Cancer ODN</vt:lpstr>
      <vt:lpstr>Office Theme</vt:lpstr>
      <vt:lpstr>CTYA Cancer ODN presentation template (1)</vt:lpstr>
      <vt:lpstr>2_Office Theme</vt:lpstr>
      <vt:lpstr>TYA Cancer Care in the  South West</vt:lpstr>
      <vt:lpstr>TYA Cancer: Treatment Considerations</vt:lpstr>
      <vt:lpstr>Cancer in Teenagers and Young Adults</vt:lpstr>
      <vt:lpstr>PowerPoint Presentation</vt:lpstr>
      <vt:lpstr>PowerPoint Presentation</vt:lpstr>
      <vt:lpstr>PowerPoint Presentation</vt:lpstr>
      <vt:lpstr>NHSE TYA Service Specifications May 2023</vt:lpstr>
      <vt:lpstr>TYA Cancer Priorities and Aims</vt:lpstr>
      <vt:lpstr>PowerPoint Presentation</vt:lpstr>
      <vt:lpstr>NHSE Service Specification  Model of Care Requirements</vt:lpstr>
      <vt:lpstr>PowerPoint Presentation</vt:lpstr>
      <vt:lpstr>NHSE Service Specification  Model of Care Requirements</vt:lpstr>
      <vt:lpstr>Age Appropriate  Care</vt:lpstr>
      <vt:lpstr>PowerPoint Presentation</vt:lpstr>
      <vt:lpstr>TYA Referral Process</vt:lpstr>
      <vt:lpstr>NHSE Service Specification  TYA MDaT</vt:lpstr>
      <vt:lpstr>IAM eHNA Assessment Tool</vt:lpstr>
      <vt:lpstr>Southwest TYA Cancer Service Leaflet</vt:lpstr>
      <vt:lpstr>Area 61 TYA Unit Leaflet</vt:lpstr>
      <vt:lpstr>Teenage Cancer trust  TYA Unit Video Tour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Lewis-Norman, Claire</dc:creator>
  <cp:lastModifiedBy>Helen Dunderdale</cp:lastModifiedBy>
  <cp:revision>664</cp:revision>
  <dcterms:created xsi:type="dcterms:W3CDTF">2021-01-21T15:00:07Z</dcterms:created>
  <dcterms:modified xsi:type="dcterms:W3CDTF">2025-11-25T18:34:01Z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</Properties>
</file>