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7" r:id="rId12"/>
    <p:sldId id="266" r:id="rId13"/>
    <p:sldId id="281" r:id="rId14"/>
    <p:sldId id="271" r:id="rId15"/>
    <p:sldId id="28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FC28B4-9C3D-B16E-3647-FE2F780F6D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EBD098-37E8-B9FD-CB58-0621D9A895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BED5B9-593E-D195-48B6-53D9F2FA1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090B9-B18B-4D47-B44A-8F08713E4A3D}" type="datetimeFigureOut">
              <a:rPr lang="en-GB" smtClean="0"/>
              <a:t>27/11/2025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A4BE4F-5A70-2D30-0EE0-D46D27F2F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633A8B-5F79-6E14-C000-505D2BC44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F1AC0-7784-45B0-B387-106652E029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8114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C5F6D8-4F85-81AD-E2A7-12CFD18B8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51DFE4-748F-3AC5-8563-DC55539A95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BA5F8B-1C64-AC4E-E722-2FFAB2026F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090B9-B18B-4D47-B44A-8F08713E4A3D}" type="datetimeFigureOut">
              <a:rPr lang="en-GB" smtClean="0"/>
              <a:t>27/11/2025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8F187E-1B88-AF59-8720-F908228534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A22100-1052-E477-B184-8D00A2BCB3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F1AC0-7784-45B0-B387-106652E029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3935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BDC79FC-ABC9-7A91-2027-63013EF0FC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50E4C8-33BF-F7B6-F48F-F8037F8A93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68D0ED-5235-9FC0-FD05-132038EFE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090B9-B18B-4D47-B44A-8F08713E4A3D}" type="datetimeFigureOut">
              <a:rPr lang="en-GB" smtClean="0"/>
              <a:t>27/11/2025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2E293D-A5D7-0787-1B97-CEFEB3A0C3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3D495D-7574-BC11-EB52-C3EE3706BF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F1AC0-7784-45B0-B387-106652E029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6780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BFAA0B-BA5B-F240-D367-FDA9352E88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63BF86-4372-9DED-5B18-A55DFFEFD5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039A95-166F-2EC5-AAEC-5716D1A692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090B9-B18B-4D47-B44A-8F08713E4A3D}" type="datetimeFigureOut">
              <a:rPr lang="en-GB" smtClean="0"/>
              <a:t>27/11/2025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FE737C-ADC6-DBB5-4B42-0973057049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9A011C-0343-54A5-97E4-B16AF593FD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F1AC0-7784-45B0-B387-106652E029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8010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2443F-9AC7-B3EE-55FA-B373A817A5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F1E096-EFFB-881B-CB37-E43C359063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B65710-357C-C337-E5E0-8EE0D09A9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090B9-B18B-4D47-B44A-8F08713E4A3D}" type="datetimeFigureOut">
              <a:rPr lang="en-GB" smtClean="0"/>
              <a:t>27/11/2025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B55E0E-7BAB-DE62-82D4-12CE58A5D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D298C9-C815-1318-9D8B-0AA304ADCF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F1AC0-7784-45B0-B387-106652E029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0861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077AB8-BFBA-92AB-7FE5-F5E6FFC57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58E9E6-04CA-8B85-362A-2B84F5A282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800022-0555-10FA-8272-091B3140EC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93AA96-CBC6-F032-B08B-B02CF3856F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090B9-B18B-4D47-B44A-8F08713E4A3D}" type="datetimeFigureOut">
              <a:rPr lang="en-GB" smtClean="0"/>
              <a:t>27/11/2025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602F9A-C956-DA7B-6DBB-3BAB743676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ACCDBC-0C5A-64B9-DAF9-044A2A17D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F1AC0-7784-45B0-B387-106652E029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416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A1D49D-D703-0827-DD47-EABAB893C2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BE0903-6B48-0AE7-2EEC-D83E10DB31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AB647C-4816-82DC-DF50-94035BE0D7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1FA2F7-FCF7-B656-F074-918A95E978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2FE7001-1422-5285-1024-D54D6ECBD9A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4AC89B0-E4A5-D1EC-97DB-CAA6D22D08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090B9-B18B-4D47-B44A-8F08713E4A3D}" type="datetimeFigureOut">
              <a:rPr lang="en-GB" smtClean="0"/>
              <a:t>27/11/2025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4FCAA8C-FE6D-45DF-591D-EEA9DF8DFD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D650447-9886-AC3F-AB4F-482E9F53AC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F1AC0-7784-45B0-B387-106652E029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3724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F59FD-2FF3-D40C-2E40-6A068DF826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DA0D77-77A5-E801-CC7E-BE8C5E838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090B9-B18B-4D47-B44A-8F08713E4A3D}" type="datetimeFigureOut">
              <a:rPr lang="en-GB" smtClean="0"/>
              <a:t>27/11/2025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4EA92C-6AD1-E699-CEDD-B3745DFD9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8BA93EB-C621-A25F-1090-1BD724B957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F1AC0-7784-45B0-B387-106652E029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796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D7E673D-868E-240B-19D9-EFFDEB5005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090B9-B18B-4D47-B44A-8F08713E4A3D}" type="datetimeFigureOut">
              <a:rPr lang="en-GB" smtClean="0"/>
              <a:t>27/11/2025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1BFE85A-E38C-C6F2-F9DC-AD142C389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F18FE9-ABAF-F368-A0EF-6E28EA7CD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F1AC0-7784-45B0-B387-106652E029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5110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6E3232-94F5-423E-166D-D39F93016B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085F5B-2D58-4E00-842B-B34D3A2CB1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F9D0DF-EF48-22B7-B17E-0D2093A839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9ED01E-72B4-7B5C-BC95-2BD3A15D5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090B9-B18B-4D47-B44A-8F08713E4A3D}" type="datetimeFigureOut">
              <a:rPr lang="en-GB" smtClean="0"/>
              <a:t>27/11/2025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29EF69-87A9-D2C5-AC0F-25DCBDB064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8D212E-5AD8-0EC2-2EEA-4BA48AB6F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F1AC0-7784-45B0-B387-106652E029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7640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FB623F-45C7-1A91-D1E2-4813A7134B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536049-6381-069B-F8FC-D8D86E3F08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7CF33B-D09A-2279-CF1E-89ACEC53A8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20EBB4-FE6A-C207-EE8E-8A5E27FD93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090B9-B18B-4D47-B44A-8F08713E4A3D}" type="datetimeFigureOut">
              <a:rPr lang="en-GB" smtClean="0"/>
              <a:t>27/11/2025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FD25DF-B1E9-A1DE-09F8-35AE70B652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72B5C8-6701-0344-93FB-0831CFC6B0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F1AC0-7784-45B0-B387-106652E029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7780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0AB4526-7922-1B45-4A3E-CF2B01EE30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C89964-37A0-8BEF-EE9B-58BC071C08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121475-07D4-97FB-45DC-CC09294482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5090B9-B18B-4D47-B44A-8F08713E4A3D}" type="datetimeFigureOut">
              <a:rPr lang="en-GB" smtClean="0"/>
              <a:t>27/11/2025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162CC5-B586-DBC3-F8FF-FECFE51924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A3EB0D-2D87-943E-D291-026BC10384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8F1AC0-7784-45B0-B387-106652E029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8830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>
            <a:extLst>
              <a:ext uri="{FF2B5EF4-FFF2-40B4-BE49-F238E27FC236}">
                <a16:creationId xmlns:a16="http://schemas.microsoft.com/office/drawing/2014/main" id="{D5DBFE86-C38B-CCD9-EC3A-A790832E12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93FC885-9872-16F7-FF89-629E842CCEC0}"/>
              </a:ext>
            </a:extLst>
          </p:cNvPr>
          <p:cNvSpPr txBox="1"/>
          <p:nvPr/>
        </p:nvSpPr>
        <p:spPr>
          <a:xfrm>
            <a:off x="520700" y="1838961"/>
            <a:ext cx="10881360" cy="4770537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endParaRPr lang="en-GB" sz="2800" dirty="0">
              <a:solidFill>
                <a:schemeClr val="bg1"/>
              </a:solidFill>
            </a:endParaRPr>
          </a:p>
          <a:p>
            <a:pPr algn="ctr"/>
            <a:r>
              <a:rPr lang="en-GB" sz="3200" b="1" dirty="0">
                <a:solidFill>
                  <a:schemeClr val="bg1"/>
                </a:solidFill>
              </a:rPr>
              <a:t>National Cancer Patient Experience Survey Results (2024)</a:t>
            </a:r>
          </a:p>
          <a:p>
            <a:pPr algn="ctr"/>
            <a:endParaRPr lang="en-GB" sz="3200" b="1" dirty="0">
              <a:solidFill>
                <a:schemeClr val="bg1"/>
              </a:solidFill>
            </a:endParaRPr>
          </a:p>
          <a:p>
            <a:pPr algn="ctr"/>
            <a:r>
              <a:rPr lang="en-GB" sz="3200" b="1" dirty="0">
                <a:solidFill>
                  <a:schemeClr val="bg1"/>
                </a:solidFill>
              </a:rPr>
              <a:t>Southwest Academic Gynae-Oncology Group for education (SWAGGER) SWAG Business Meeting</a:t>
            </a:r>
          </a:p>
          <a:p>
            <a:pPr algn="ctr"/>
            <a:endParaRPr lang="en-GB" sz="3200" b="1" dirty="0">
              <a:solidFill>
                <a:schemeClr val="bg1"/>
              </a:solidFill>
            </a:endParaRPr>
          </a:p>
          <a:p>
            <a:pPr algn="ctr"/>
            <a:r>
              <a:rPr lang="en-GB" sz="3200" b="1" dirty="0">
                <a:solidFill>
                  <a:schemeClr val="bg1"/>
                </a:solidFill>
              </a:rPr>
              <a:t>Friday 28</a:t>
            </a:r>
            <a:r>
              <a:rPr lang="en-GB" sz="3200" b="1" baseline="30000" dirty="0">
                <a:solidFill>
                  <a:schemeClr val="bg1"/>
                </a:solidFill>
              </a:rPr>
              <a:t>th</a:t>
            </a:r>
            <a:r>
              <a:rPr lang="en-GB" sz="3200" b="1" dirty="0">
                <a:solidFill>
                  <a:schemeClr val="bg1"/>
                </a:solidFill>
              </a:rPr>
              <a:t> November 2024</a:t>
            </a:r>
          </a:p>
          <a:p>
            <a:pPr algn="ctr"/>
            <a:endParaRPr lang="en-GB" sz="2800" dirty="0">
              <a:solidFill>
                <a:schemeClr val="bg1"/>
              </a:solidFill>
            </a:endParaRPr>
          </a:p>
          <a:p>
            <a:pPr algn="ctr"/>
            <a:endParaRPr lang="en-GB" sz="2800" dirty="0">
              <a:solidFill>
                <a:schemeClr val="bg1"/>
              </a:solidFill>
            </a:endParaRPr>
          </a:p>
          <a:p>
            <a:pPr algn="ctr"/>
            <a:endParaRPr lang="en-GB" sz="2800" dirty="0">
              <a:solidFill>
                <a:schemeClr val="bg1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8F89D36-96D2-12AF-D296-DE05FACA5E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9986" y="152400"/>
            <a:ext cx="3160565" cy="128565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1EC79CF-57D6-C53C-CC6C-6DD5334257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2528" y="75032"/>
            <a:ext cx="1321043" cy="1440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32761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8A661DE-CF61-A259-3E33-C7CFD1331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2486" y="1072491"/>
            <a:ext cx="10515600" cy="1325563"/>
          </a:xfrm>
        </p:spPr>
        <p:txBody>
          <a:bodyPr>
            <a:normAutofit/>
          </a:bodyPr>
          <a:lstStyle/>
          <a:p>
            <a:r>
              <a:rPr lang="en-GB" sz="3600" b="1" dirty="0"/>
              <a:t>Variations by tumour site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19E1536-52E0-3670-775C-0FA33771CA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8751" y="3055359"/>
            <a:ext cx="10515600" cy="4286170"/>
          </a:xfrm>
        </p:spPr>
        <p:txBody>
          <a:bodyPr>
            <a:normAutofit/>
          </a:bodyPr>
          <a:lstStyle/>
          <a:p>
            <a:r>
              <a:rPr lang="en-GB" sz="1800" dirty="0"/>
              <a:t>Comparison between tumour sites</a:t>
            </a:r>
          </a:p>
          <a:p>
            <a:pPr lvl="1"/>
            <a:r>
              <a:rPr lang="en-GB" sz="1800" dirty="0"/>
              <a:t>Some significant variation in scores (e.g. &gt;30%)</a:t>
            </a:r>
          </a:p>
          <a:p>
            <a:pPr lvl="1"/>
            <a:r>
              <a:rPr lang="en-GB" sz="1800" dirty="0"/>
              <a:t>Significant variation in numbers of responses</a:t>
            </a:r>
          </a:p>
          <a:p>
            <a:pPr lvl="1"/>
            <a:r>
              <a:rPr lang="en-GB" sz="1800" dirty="0"/>
              <a:t>Caution in making these comparisons and interpreting results</a:t>
            </a:r>
          </a:p>
          <a:p>
            <a:pPr marL="457200" lvl="1" indent="0">
              <a:buNone/>
            </a:pPr>
            <a:endParaRPr lang="en-GB" sz="1800" dirty="0"/>
          </a:p>
          <a:p>
            <a:r>
              <a:rPr lang="en-GB" sz="1800" dirty="0"/>
              <a:t>NCPES discussion at SWAG Clinical Advisory Groups (CAGs) and local clinical teams / MDTs</a:t>
            </a:r>
          </a:p>
          <a:p>
            <a:r>
              <a:rPr lang="en-GB" sz="1800" dirty="0"/>
              <a:t>Alliance, ICS and Trust level scrutiny and pathway planning</a:t>
            </a:r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F7DB0B6-ED51-2770-FCE3-60B5EDD18D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902" y="152400"/>
            <a:ext cx="1403287" cy="1285654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F06F9AE0-F146-82DA-3CDE-5252B34E49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69879" y="108915"/>
            <a:ext cx="2691442" cy="1094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23345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578FD2E1-E355-E76D-D684-130B75202D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177" y="1111898"/>
            <a:ext cx="10515600" cy="1325563"/>
          </a:xfrm>
        </p:spPr>
        <p:txBody>
          <a:bodyPr>
            <a:normAutofit/>
          </a:bodyPr>
          <a:lstStyle/>
          <a:p>
            <a:r>
              <a:rPr lang="en-GB" sz="3600" b="1" dirty="0"/>
              <a:t>SWAG Gynaecology lowest scores           ≤ 60%</a:t>
            </a:r>
          </a:p>
        </p:txBody>
      </p:sp>
      <p:graphicFrame>
        <p:nvGraphicFramePr>
          <p:cNvPr id="10" name="Table 10">
            <a:extLst>
              <a:ext uri="{FF2B5EF4-FFF2-40B4-BE49-F238E27FC236}">
                <a16:creationId xmlns:a16="http://schemas.microsoft.com/office/drawing/2014/main" id="{DB358677-7DEF-2A27-78FC-0994790AC7E5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84453322"/>
              </p:ext>
            </p:extLst>
          </p:nvPr>
        </p:nvGraphicFramePr>
        <p:xfrm>
          <a:off x="693250" y="2984650"/>
          <a:ext cx="10522527" cy="31773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0585">
                  <a:extLst>
                    <a:ext uri="{9D8B030D-6E8A-4147-A177-3AD203B41FA5}">
                      <a16:colId xmlns:a16="http://schemas.microsoft.com/office/drawing/2014/main" val="3790866072"/>
                    </a:ext>
                  </a:extLst>
                </a:gridCol>
                <a:gridCol w="8604142">
                  <a:extLst>
                    <a:ext uri="{9D8B030D-6E8A-4147-A177-3AD203B41FA5}">
                      <a16:colId xmlns:a16="http://schemas.microsoft.com/office/drawing/2014/main" val="3825402740"/>
                    </a:ext>
                  </a:extLst>
                </a:gridCol>
                <a:gridCol w="809625">
                  <a:extLst>
                    <a:ext uri="{9D8B030D-6E8A-4147-A177-3AD203B41FA5}">
                      <a16:colId xmlns:a16="http://schemas.microsoft.com/office/drawing/2014/main" val="237996564"/>
                    </a:ext>
                  </a:extLst>
                </a:gridCol>
                <a:gridCol w="638175">
                  <a:extLst>
                    <a:ext uri="{9D8B030D-6E8A-4147-A177-3AD203B41FA5}">
                      <a16:colId xmlns:a16="http://schemas.microsoft.com/office/drawing/2014/main" val="2611144310"/>
                    </a:ext>
                  </a:extLst>
                </a:gridCol>
              </a:tblGrid>
              <a:tr h="5255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Question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SWAG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England average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2512419"/>
                  </a:ext>
                </a:extLst>
              </a:tr>
              <a:tr h="427033">
                <a:tc>
                  <a:txBody>
                    <a:bodyPr/>
                    <a:lstStyle/>
                    <a:p>
                      <a:r>
                        <a:rPr lang="en-GB" sz="1400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During treatment, the patient definitely got enough care and support at home from community or voluntary services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53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0992888"/>
                  </a:ext>
                </a:extLst>
              </a:tr>
              <a:tr h="328487">
                <a:tc>
                  <a:txBody>
                    <a:bodyPr/>
                    <a:lstStyle/>
                    <a:p>
                      <a:r>
                        <a:rPr lang="en-GB" sz="1400" dirty="0"/>
                        <a:t>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Patient definitely received the right amount of support from their GP practice during treatment.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48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3448844"/>
                  </a:ext>
                </a:extLst>
              </a:tr>
              <a:tr h="328487">
                <a:tc>
                  <a:txBody>
                    <a:bodyPr/>
                    <a:lstStyle/>
                    <a:p>
                      <a:r>
                        <a:rPr lang="en-GB" sz="1400" dirty="0"/>
                        <a:t>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Patient has had a cancer care review by GP practice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5667739"/>
                  </a:ext>
                </a:extLst>
              </a:tr>
              <a:tr h="229941">
                <a:tc>
                  <a:txBody>
                    <a:bodyPr/>
                    <a:lstStyle/>
                    <a:p>
                      <a:r>
                        <a:rPr lang="en-GB" sz="1400" dirty="0"/>
                        <a:t>53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After treatment, the patient could definitely get enough emotional support at home from community or voluntary services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34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8066271"/>
                  </a:ext>
                </a:extLst>
              </a:tr>
              <a:tr h="229941">
                <a:tc>
                  <a:txBody>
                    <a:bodyPr/>
                    <a:lstStyle/>
                    <a:p>
                      <a:r>
                        <a:rPr lang="en-GB" sz="1400" dirty="0"/>
                        <a:t>58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Cancer research opportunities were discussed with patient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46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0142548"/>
                  </a:ext>
                </a:extLst>
              </a:tr>
            </a:tbl>
          </a:graphicData>
        </a:graphic>
      </p:graphicFrame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E542BB2-D4FE-2CC1-32CE-281BBEEF78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1273" y="5508107"/>
            <a:ext cx="10522527" cy="9847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dirty="0"/>
              <a:t>  </a:t>
            </a:r>
            <a:endParaRPr lang="en-GB" sz="3200" dirty="0">
              <a:highlight>
                <a:srgbClr val="FFFF00"/>
              </a:highlight>
            </a:endParaRPr>
          </a:p>
          <a:p>
            <a:pPr marL="0" indent="0">
              <a:buNone/>
            </a:pPr>
            <a:endParaRPr lang="en-GB" sz="2200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C8F8725-FA24-6961-5860-610F1FCA86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69879" y="108915"/>
            <a:ext cx="2691442" cy="109482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A8EE54B-1FC7-13E4-9818-183162F4D8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3902" y="152400"/>
            <a:ext cx="1403287" cy="1285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50327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4F621CA8-768B-84D4-16B4-18CB50B0A0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1882"/>
            <a:ext cx="10324605" cy="724394"/>
          </a:xfrm>
        </p:spPr>
        <p:txBody>
          <a:bodyPr>
            <a:normAutofit/>
          </a:bodyPr>
          <a:lstStyle/>
          <a:p>
            <a:r>
              <a:rPr lang="en-GB" sz="3600" b="1" dirty="0"/>
              <a:t>SWAG Gynaecology highest scores  	  ≥ 90%</a:t>
            </a:r>
          </a:p>
        </p:txBody>
      </p:sp>
      <p:graphicFrame>
        <p:nvGraphicFramePr>
          <p:cNvPr id="5" name="Table 6">
            <a:extLst>
              <a:ext uri="{FF2B5EF4-FFF2-40B4-BE49-F238E27FC236}">
                <a16:creationId xmlns:a16="http://schemas.microsoft.com/office/drawing/2014/main" id="{ABCBAADA-A15D-DC1E-A67B-24382051CD31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36011399"/>
              </p:ext>
            </p:extLst>
          </p:nvPr>
        </p:nvGraphicFramePr>
        <p:xfrm>
          <a:off x="665018" y="957159"/>
          <a:ext cx="10652839" cy="56058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5867">
                  <a:extLst>
                    <a:ext uri="{9D8B030D-6E8A-4147-A177-3AD203B41FA5}">
                      <a16:colId xmlns:a16="http://schemas.microsoft.com/office/drawing/2014/main" val="1198804081"/>
                    </a:ext>
                  </a:extLst>
                </a:gridCol>
                <a:gridCol w="8352077">
                  <a:extLst>
                    <a:ext uri="{9D8B030D-6E8A-4147-A177-3AD203B41FA5}">
                      <a16:colId xmlns:a16="http://schemas.microsoft.com/office/drawing/2014/main" val="3489026656"/>
                    </a:ext>
                  </a:extLst>
                </a:gridCol>
                <a:gridCol w="851698">
                  <a:extLst>
                    <a:ext uri="{9D8B030D-6E8A-4147-A177-3AD203B41FA5}">
                      <a16:colId xmlns:a16="http://schemas.microsoft.com/office/drawing/2014/main" val="1967182400"/>
                    </a:ext>
                  </a:extLst>
                </a:gridCol>
                <a:gridCol w="903197">
                  <a:extLst>
                    <a:ext uri="{9D8B030D-6E8A-4147-A177-3AD203B41FA5}">
                      <a16:colId xmlns:a16="http://schemas.microsoft.com/office/drawing/2014/main" val="286727652"/>
                    </a:ext>
                  </a:extLst>
                </a:gridCol>
              </a:tblGrid>
              <a:tr h="487598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Question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SWAG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England</a:t>
                      </a:r>
                    </a:p>
                    <a:p>
                      <a:r>
                        <a:rPr lang="en-GB" sz="1200" dirty="0"/>
                        <a:t>average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028507"/>
                  </a:ext>
                </a:extLst>
              </a:tr>
              <a:tr h="493908">
                <a:tc>
                  <a:txBody>
                    <a:bodyPr/>
                    <a:lstStyle/>
                    <a:p>
                      <a:r>
                        <a:rPr lang="en-GB" sz="1400"/>
                        <a:t>5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/>
                        <a:t> Patient received all the information needed about the diagnostic test in advance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93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0167007"/>
                  </a:ext>
                </a:extLst>
              </a:tr>
              <a:tr h="493908">
                <a:tc>
                  <a:txBody>
                    <a:bodyPr/>
                    <a:lstStyle/>
                    <a:p>
                      <a:r>
                        <a:rPr lang="en-GB" sz="14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Enough privacy was always given to the patient when receiving diagnostic test results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95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3885631"/>
                  </a:ext>
                </a:extLst>
              </a:tr>
              <a:tr h="493908">
                <a:tc>
                  <a:txBody>
                    <a:bodyPr/>
                    <a:lstStyle/>
                    <a:p>
                      <a:r>
                        <a:rPr lang="en-GB" sz="1400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Patient was told they could go back later for more information about their diagnosis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92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85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3236095"/>
                  </a:ext>
                </a:extLst>
              </a:tr>
              <a:tr h="66218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/>
                        <a:t>17</a:t>
                      </a:r>
                    </a:p>
                    <a:p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Patient has a main point of contact within the care team</a:t>
                      </a:r>
                    </a:p>
                    <a:p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91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0355256"/>
                  </a:ext>
                </a:extLst>
              </a:tr>
              <a:tr h="66218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/>
                        <a:t>19</a:t>
                      </a:r>
                    </a:p>
                    <a:p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Patient found the advice from the main person helpful or very useful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96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8637105"/>
                  </a:ext>
                </a:extLst>
              </a:tr>
              <a:tr h="662181">
                <a:tc>
                  <a:txBody>
                    <a:bodyPr/>
                    <a:lstStyle/>
                    <a:p>
                      <a:r>
                        <a:rPr lang="en-GB" sz="1400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Treatment options were explained in a way the patient could completely understand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92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83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9858647"/>
                  </a:ext>
                </a:extLst>
              </a:tr>
              <a:tr h="662181">
                <a:tc>
                  <a:txBody>
                    <a:bodyPr/>
                    <a:lstStyle/>
                    <a:p>
                      <a:r>
                        <a:rPr lang="en-GB" sz="1400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A member of the care team helped the patient create a care plan to address any needs or concerns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94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7331985"/>
                  </a:ext>
                </a:extLst>
              </a:tr>
              <a:tr h="493908">
                <a:tc>
                  <a:txBody>
                    <a:bodyPr/>
                    <a:lstStyle/>
                    <a:p>
                      <a:r>
                        <a:rPr lang="en-GB" sz="1400" dirty="0"/>
                        <a:t>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Care team reviewed the patients care plan with the to ensure it was up to 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99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3786085"/>
                  </a:ext>
                </a:extLst>
              </a:tr>
              <a:tr h="493908">
                <a:tc>
                  <a:txBody>
                    <a:bodyPr/>
                    <a:lstStyle/>
                    <a:p>
                      <a:r>
                        <a:rPr lang="en-GB" sz="1400" dirty="0"/>
                        <a:t>27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Staff provided the patient with relevant information on available support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92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16031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65545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B09D58-78D3-EE48-CFD6-9BAB1284B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41161"/>
          </a:xfrm>
        </p:spPr>
        <p:txBody>
          <a:bodyPr/>
          <a:lstStyle/>
          <a:p>
            <a:r>
              <a:rPr lang="en-GB" sz="4400" b="1" dirty="0"/>
              <a:t>SWAG Gynaecology highest scores  	  ≥ 90%</a:t>
            </a:r>
            <a:endParaRPr lang="en-GB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EBD18E14-432F-490B-C283-92DB99E51432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151203990"/>
              </p:ext>
            </p:extLst>
          </p:nvPr>
        </p:nvGraphicFramePr>
        <p:xfrm>
          <a:off x="845389" y="1825625"/>
          <a:ext cx="9688022" cy="403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2860">
                  <a:extLst>
                    <a:ext uri="{9D8B030D-6E8A-4147-A177-3AD203B41FA5}">
                      <a16:colId xmlns:a16="http://schemas.microsoft.com/office/drawing/2014/main" val="3417494541"/>
                    </a:ext>
                  </a:extLst>
                </a:gridCol>
                <a:gridCol w="7198239">
                  <a:extLst>
                    <a:ext uri="{9D8B030D-6E8A-4147-A177-3AD203B41FA5}">
                      <a16:colId xmlns:a16="http://schemas.microsoft.com/office/drawing/2014/main" val="96345543"/>
                    </a:ext>
                  </a:extLst>
                </a:gridCol>
                <a:gridCol w="855024">
                  <a:extLst>
                    <a:ext uri="{9D8B030D-6E8A-4147-A177-3AD203B41FA5}">
                      <a16:colId xmlns:a16="http://schemas.microsoft.com/office/drawing/2014/main" val="3790319352"/>
                    </a:ext>
                  </a:extLst>
                </a:gridCol>
                <a:gridCol w="961899">
                  <a:extLst>
                    <a:ext uri="{9D8B030D-6E8A-4147-A177-3AD203B41FA5}">
                      <a16:colId xmlns:a16="http://schemas.microsoft.com/office/drawing/2014/main" val="33138661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Question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SWAG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England Average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81065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Beforehand patient always had enough understandable information about immunotherapy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93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84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19959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Patient completely had enough understandable information about their response to immunotherapy	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93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81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1417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46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Patient was given information they could access about support in dealing with immediate side effects of treatment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88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1026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The whole care team worked well together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90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83845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Administration of care was very good or good	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91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88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65217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Patients average rating of care scored from very poor to very good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9.1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8.9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01895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5730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3330ACB8-5FE1-764B-A8FF-DCDFA6AAD6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4583" y="1366293"/>
            <a:ext cx="10515600" cy="1126324"/>
          </a:xfrm>
        </p:spPr>
        <p:txBody>
          <a:bodyPr>
            <a:normAutofit/>
          </a:bodyPr>
          <a:lstStyle/>
          <a:p>
            <a:pPr algn="l"/>
            <a:r>
              <a:rPr lang="en-GB" sz="3600" b="1" dirty="0"/>
              <a:t>Patient comments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E70CA7C-D227-D68C-6F80-2B4C8150EB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621" y="3257610"/>
            <a:ext cx="10830757" cy="4351338"/>
          </a:xfrm>
        </p:spPr>
        <p:txBody>
          <a:bodyPr>
            <a:normAutofit/>
          </a:bodyPr>
          <a:lstStyle/>
          <a:p>
            <a:r>
              <a:rPr lang="en-GB" sz="2000" dirty="0"/>
              <a:t>Patients were asked</a:t>
            </a:r>
          </a:p>
          <a:p>
            <a:pPr lvl="1"/>
            <a:r>
              <a:rPr lang="en-GB" sz="2000" dirty="0"/>
              <a:t>Please tell us what you found to be positive about your experience of cancer care?</a:t>
            </a:r>
          </a:p>
          <a:p>
            <a:pPr lvl="1"/>
            <a:r>
              <a:rPr lang="en-GB" sz="2000" dirty="0"/>
              <a:t>Please tell us how your experience of cancer care could have been better?</a:t>
            </a:r>
          </a:p>
          <a:p>
            <a:pPr marL="457200" lvl="1" indent="0">
              <a:buNone/>
            </a:pPr>
            <a:endParaRPr lang="en-GB" sz="2000" dirty="0"/>
          </a:p>
          <a:p>
            <a:r>
              <a:rPr lang="en-GB" sz="2000" dirty="0"/>
              <a:t>‘Patient comment’ feedback and analysis has been presented by topic, themes and sentiment</a:t>
            </a:r>
          </a:p>
          <a:p>
            <a:r>
              <a:rPr lang="en-GB" sz="2000" dirty="0"/>
              <a:t>Patient comments are available in Trust level reports only. </a:t>
            </a:r>
            <a:endParaRPr lang="en-GB" sz="2000" i="1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619AEA8-93BC-31B2-FDA6-CD7B350234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69879" y="108915"/>
            <a:ext cx="2691442" cy="1094824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B1FFA89E-2CEE-3EFB-5F4C-1DA1939702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3902" y="152400"/>
            <a:ext cx="1403287" cy="1285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90612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861A7974-DD06-0993-38FB-1553BEF772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1717" y="1659088"/>
            <a:ext cx="10515600" cy="1073058"/>
          </a:xfrm>
        </p:spPr>
        <p:txBody>
          <a:bodyPr>
            <a:normAutofit/>
          </a:bodyPr>
          <a:lstStyle/>
          <a:p>
            <a:r>
              <a:rPr lang="en-GB" sz="3600" b="1" dirty="0"/>
              <a:t>Clinical Advisory Group - Next Steps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094A0BD-E59F-541F-29A1-9D2E30613C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257610"/>
            <a:ext cx="10515600" cy="4351338"/>
          </a:xfrm>
        </p:spPr>
        <p:txBody>
          <a:bodyPr>
            <a:normAutofit/>
          </a:bodyPr>
          <a:lstStyle/>
          <a:p>
            <a:r>
              <a:rPr lang="en-GB" sz="1800" dirty="0"/>
              <a:t>Discuss and agree SWAG Gynaecology patient experience improvement priorities, including areas of lowest scores Next steps / timeline</a:t>
            </a:r>
          </a:p>
          <a:p>
            <a:pPr lvl="1"/>
            <a:r>
              <a:rPr lang="en-GB" sz="1800" dirty="0"/>
              <a:t>Nominated lead</a:t>
            </a:r>
          </a:p>
          <a:p>
            <a:pPr marL="457200" lvl="1" indent="0">
              <a:buNone/>
            </a:pPr>
            <a:endParaRPr lang="en-GB" sz="1800" dirty="0"/>
          </a:p>
          <a:p>
            <a:r>
              <a:rPr lang="en-GB" sz="1800" dirty="0"/>
              <a:t>Recognition of areas of good practice</a:t>
            </a:r>
          </a:p>
          <a:p>
            <a:pPr marL="0" indent="0">
              <a:buNone/>
            </a:pPr>
            <a:endParaRPr lang="en-GB" sz="1800" dirty="0"/>
          </a:p>
          <a:p>
            <a:r>
              <a:rPr lang="en-GB" sz="1800" dirty="0"/>
              <a:t>Consider / plan additional in-year skin-specific patient experience activity to gain further insight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A46DEC2-37B3-E89B-7258-1ED19349B8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69879" y="108915"/>
            <a:ext cx="2691442" cy="1094824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DAEF13BC-A6AD-EAB6-99FC-0ED51AF93F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3902" y="152400"/>
            <a:ext cx="1403287" cy="1285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91236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E2F00F4-A1E9-333F-EBA6-C263C1C806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29334"/>
            <a:ext cx="10515600" cy="1139825"/>
          </a:xfrm>
        </p:spPr>
        <p:txBody>
          <a:bodyPr>
            <a:normAutofit/>
          </a:bodyPr>
          <a:lstStyle/>
          <a:p>
            <a:pPr algn="l"/>
            <a:br>
              <a:rPr lang="en-GB" sz="3600" dirty="0"/>
            </a:br>
            <a:r>
              <a:rPr lang="en-GB" sz="3600" b="1" dirty="0"/>
              <a:t>NCPES Introduction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E2D72EF-AE6F-5FA2-B4D8-37AF560CE4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94524"/>
            <a:ext cx="10515600" cy="5467350"/>
          </a:xfrm>
        </p:spPr>
        <p:txBody>
          <a:bodyPr>
            <a:normAutofit/>
          </a:bodyPr>
          <a:lstStyle/>
          <a:p>
            <a:r>
              <a:rPr lang="en-GB" sz="1800" dirty="0"/>
              <a:t>Annual survey, commissioned &amp; managed by NHS England (since 2010)</a:t>
            </a:r>
          </a:p>
          <a:p>
            <a:pPr lvl="1"/>
            <a:r>
              <a:rPr lang="en-GB" sz="1800" dirty="0"/>
              <a:t>new design for 2021, therefore break in series data</a:t>
            </a:r>
          </a:p>
          <a:p>
            <a:pPr lvl="1"/>
            <a:r>
              <a:rPr lang="en-GB" sz="1800" dirty="0"/>
              <a:t>2021 / 2022 / 2023/2024 year on year comparison</a:t>
            </a:r>
          </a:p>
          <a:p>
            <a:r>
              <a:rPr lang="en-GB" sz="1800" dirty="0"/>
              <a:t>Picker - responsible for designing, running &amp; analysing the survey</a:t>
            </a:r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r>
              <a:rPr lang="en-GB" sz="1800" dirty="0"/>
              <a:t>Designed to:</a:t>
            </a:r>
          </a:p>
          <a:p>
            <a:r>
              <a:rPr lang="en-GB" sz="1800" dirty="0"/>
              <a:t>Monitor progress in cancer care</a:t>
            </a:r>
          </a:p>
          <a:p>
            <a:r>
              <a:rPr lang="en-GB" sz="1800" dirty="0"/>
              <a:t>Provide information to drive local quality improvements</a:t>
            </a:r>
          </a:p>
          <a:p>
            <a:r>
              <a:rPr lang="en-GB" sz="1800" dirty="0"/>
              <a:t>Assist commissioners and providers of cancer care</a:t>
            </a:r>
          </a:p>
          <a:p>
            <a:r>
              <a:rPr lang="en-GB" sz="1800" dirty="0"/>
              <a:t>Inform the work various charities and stakeholder groups, supporting cancer patients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2B19AC9-27A5-5D0A-5FA2-D076AF685D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9986" y="152400"/>
            <a:ext cx="3160565" cy="1285654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48C57C0B-E2AA-696A-F8AB-3BC2564DCB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2528" y="75033"/>
            <a:ext cx="1403287" cy="1285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68788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32286F7-98A4-987F-D3DC-BAD001355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404" y="1233577"/>
            <a:ext cx="10515600" cy="1083825"/>
          </a:xfrm>
        </p:spPr>
        <p:txBody>
          <a:bodyPr>
            <a:normAutofit fontScale="90000"/>
          </a:bodyPr>
          <a:lstStyle/>
          <a:p>
            <a:pPr algn="l"/>
            <a:br>
              <a:rPr lang="en-GB" sz="3600" dirty="0"/>
            </a:br>
            <a:br>
              <a:rPr lang="en-GB" sz="3600" dirty="0"/>
            </a:br>
            <a:r>
              <a:rPr lang="en-GB" sz="4000" b="1" dirty="0"/>
              <a:t>NCPES Methodology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61D59FE-76CB-2E54-8537-A8BA4EF7F0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8585" y="2567497"/>
            <a:ext cx="10685016" cy="4351338"/>
          </a:xfrm>
        </p:spPr>
        <p:txBody>
          <a:bodyPr>
            <a:normAutofit/>
          </a:bodyPr>
          <a:lstStyle/>
          <a:p>
            <a:r>
              <a:rPr lang="en-GB" sz="1800" dirty="0"/>
              <a:t>Provider survey samples</a:t>
            </a:r>
          </a:p>
          <a:p>
            <a:pPr lvl="1"/>
            <a:r>
              <a:rPr lang="en-GB" sz="1800" dirty="0"/>
              <a:t>Adults (16 and over), with a confirmed diagnosis of cancer</a:t>
            </a:r>
          </a:p>
          <a:p>
            <a:pPr lvl="1"/>
            <a:r>
              <a:rPr lang="en-GB" sz="1800" dirty="0"/>
              <a:t>Discharged from NHS Trust (after an inpatient or day-case attendance for cancer related treatment) in April, May and June 2024.</a:t>
            </a:r>
          </a:p>
          <a:p>
            <a:pPr lvl="1"/>
            <a:endParaRPr lang="en-GB" sz="1800" dirty="0"/>
          </a:p>
          <a:p>
            <a:r>
              <a:rPr lang="en-GB" sz="1800" dirty="0"/>
              <a:t>Survey fieldwork Oct. 2024 – Feb. 2025</a:t>
            </a:r>
          </a:p>
          <a:p>
            <a:endParaRPr lang="en-GB" sz="1800" dirty="0"/>
          </a:p>
          <a:p>
            <a:r>
              <a:rPr lang="en-GB" sz="1800" dirty="0"/>
              <a:t>Reports published July 2025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 (National, Alliance, Trust).</a:t>
            </a:r>
            <a:r>
              <a:rPr lang="en-GB" sz="1800" dirty="0">
                <a:solidFill>
                  <a:prstClr val="black"/>
                </a:solidFill>
                <a:cs typeface="Arial" panose="020B0604020202020204" pitchFamily="34" charset="0"/>
              </a:rPr>
              <a:t>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A69FF4C-CB76-995E-58BF-A942B647FF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9986" y="152400"/>
            <a:ext cx="3160565" cy="1285654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4E666657-45F4-058A-99D4-8835815E93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2528" y="75033"/>
            <a:ext cx="1403287" cy="128565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6202ABD-3FF7-AB1B-8EE5-752C904DB5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32386" y="304800"/>
            <a:ext cx="3160565" cy="1285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2596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4D135619-8219-77E8-56AC-F16EA5A56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43427"/>
            <a:ext cx="10515600" cy="1325563"/>
          </a:xfrm>
        </p:spPr>
        <p:txBody>
          <a:bodyPr>
            <a:normAutofit/>
          </a:bodyPr>
          <a:lstStyle/>
          <a:p>
            <a:pPr algn="l"/>
            <a:r>
              <a:rPr lang="en-GB" sz="3600" b="1" dirty="0"/>
              <a:t>Cancer Alliance report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E0F0E3E-122D-7925-39D2-3217DC0092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162719"/>
            <a:ext cx="10515600" cy="4351338"/>
          </a:xfrm>
        </p:spPr>
        <p:txBody>
          <a:bodyPr>
            <a:normAutofit/>
          </a:bodyPr>
          <a:lstStyle/>
          <a:p>
            <a:r>
              <a:rPr lang="en-GB" sz="1800" dirty="0"/>
              <a:t>Report reflects experience of people </a:t>
            </a:r>
            <a:r>
              <a:rPr lang="en-GB" sz="1800" i="1" dirty="0"/>
              <a:t>referred</a:t>
            </a:r>
            <a:r>
              <a:rPr lang="en-GB" sz="1800" dirty="0"/>
              <a:t> from within CA footprint (</a:t>
            </a:r>
            <a:r>
              <a:rPr lang="en-GB" sz="1800" i="1" dirty="0"/>
              <a:t>not</a:t>
            </a:r>
            <a:r>
              <a:rPr lang="en-GB" sz="1800" dirty="0"/>
              <a:t> all those </a:t>
            </a:r>
            <a:r>
              <a:rPr lang="en-GB" sz="1800" i="1" dirty="0"/>
              <a:t>treated</a:t>
            </a:r>
            <a:r>
              <a:rPr lang="en-GB" sz="1800" dirty="0"/>
              <a:t> by that CA’s Providers)</a:t>
            </a:r>
          </a:p>
          <a:p>
            <a:endParaRPr lang="en-GB" sz="1800" dirty="0"/>
          </a:p>
          <a:p>
            <a:r>
              <a:rPr lang="en-GB" sz="1800" dirty="0"/>
              <a:t>‘</a:t>
            </a:r>
            <a:r>
              <a:rPr lang="en-GB" sz="1800" i="1" dirty="0"/>
              <a:t>referring</a:t>
            </a:r>
            <a:r>
              <a:rPr lang="en-GB" sz="1800" dirty="0"/>
              <a:t>’ CA report  -  based on patient home postcodes </a:t>
            </a:r>
          </a:p>
          <a:p>
            <a:endParaRPr lang="en-GB" sz="1800" dirty="0"/>
          </a:p>
          <a:p>
            <a:r>
              <a:rPr lang="en-GB" sz="1800" dirty="0"/>
              <a:t>According to ONS postcode mapping </a:t>
            </a:r>
          </a:p>
          <a:p>
            <a:endParaRPr lang="en-GB" sz="1800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C42F9D6-F058-1A7C-173B-9D2FC257FA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9986" y="152400"/>
            <a:ext cx="3160565" cy="128565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1BB2670-2B5D-AAD6-C690-F2D42ADE41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2528" y="75033"/>
            <a:ext cx="1403287" cy="1285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6764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BBE04B3C-B5DA-268E-943C-F66DC2B1D5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5649" y="1120499"/>
            <a:ext cx="6268603" cy="914403"/>
          </a:xfrm>
        </p:spPr>
        <p:txBody>
          <a:bodyPr>
            <a:noAutofit/>
          </a:bodyPr>
          <a:lstStyle/>
          <a:p>
            <a:pPr algn="l"/>
            <a:r>
              <a:rPr lang="en-GB" sz="3600" b="1" dirty="0"/>
              <a:t>NCPES SWAG responses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FFACCC2-CDF5-0029-9B25-65DF481F93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5649" y="2524124"/>
            <a:ext cx="3795190" cy="4014747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18148FF5-DE01-A9C4-B003-AEA669DDBE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30363" y="2524124"/>
            <a:ext cx="6115904" cy="153373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1B66C29-9850-950A-14BD-AA70D2E436A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71163" y="4824132"/>
            <a:ext cx="3496163" cy="171473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1BC2599-3D83-91D8-50EB-C729FE3F05F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79986" y="152400"/>
            <a:ext cx="3160565" cy="128565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EFABB773-C96D-174E-895F-3911C696030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72528" y="75033"/>
            <a:ext cx="1403287" cy="1285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68891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99650C-4769-F802-7C0C-2E71FC06279A}"/>
              </a:ext>
            </a:extLst>
          </p:cNvPr>
          <p:cNvSpPr txBox="1">
            <a:spLocks/>
          </p:cNvSpPr>
          <p:nvPr/>
        </p:nvSpPr>
        <p:spPr>
          <a:xfrm>
            <a:off x="607056" y="722421"/>
            <a:ext cx="7668101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 b="1" dirty="0"/>
              <a:t>SWAG respondents by Ethnicity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DF188AC-3B31-67EE-EC96-E3B87F8DF8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6714" y="1336415"/>
            <a:ext cx="2928786" cy="5264673"/>
          </a:xfrm>
          <a:prstGeom prst="rect">
            <a:avLst/>
          </a:prstGeom>
        </p:spPr>
      </p:pic>
      <p:sp>
        <p:nvSpPr>
          <p:cNvPr id="3" name="Right Brace 2">
            <a:extLst>
              <a:ext uri="{FF2B5EF4-FFF2-40B4-BE49-F238E27FC236}">
                <a16:creationId xmlns:a16="http://schemas.microsoft.com/office/drawing/2014/main" id="{183F6C66-A1EF-9D8D-09E9-439E7A6A6A63}"/>
              </a:ext>
            </a:extLst>
          </p:cNvPr>
          <p:cNvSpPr/>
          <p:nvPr/>
        </p:nvSpPr>
        <p:spPr>
          <a:xfrm>
            <a:off x="6286502" y="1772816"/>
            <a:ext cx="288032" cy="93610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ight Brace 8">
            <a:extLst>
              <a:ext uri="{FF2B5EF4-FFF2-40B4-BE49-F238E27FC236}">
                <a16:creationId xmlns:a16="http://schemas.microsoft.com/office/drawing/2014/main" id="{9A4C5DCA-2A5F-51FD-D5F7-1216CA6FD69E}"/>
              </a:ext>
            </a:extLst>
          </p:cNvPr>
          <p:cNvSpPr/>
          <p:nvPr/>
        </p:nvSpPr>
        <p:spPr>
          <a:xfrm>
            <a:off x="6279081" y="2865495"/>
            <a:ext cx="288032" cy="260365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4ED5D4C-FC05-08A6-42E8-2A6A50CF8E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6877" y="5625722"/>
            <a:ext cx="207282" cy="714693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0AE99162-60CE-9492-CCA3-546EB1395323}"/>
              </a:ext>
            </a:extLst>
          </p:cNvPr>
          <p:cNvSpPr txBox="1"/>
          <p:nvPr/>
        </p:nvSpPr>
        <p:spPr>
          <a:xfrm>
            <a:off x="7813128" y="2056202"/>
            <a:ext cx="14205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91.4% (3136)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17DD5A3-4AA5-796F-1249-8767C67BC436}"/>
              </a:ext>
            </a:extLst>
          </p:cNvPr>
          <p:cNvSpPr txBox="1"/>
          <p:nvPr/>
        </p:nvSpPr>
        <p:spPr>
          <a:xfrm>
            <a:off x="7864821" y="3968751"/>
            <a:ext cx="14205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1.37% (54)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C67D99C-4612-F309-3B87-0FBB47482ABC}"/>
              </a:ext>
            </a:extLst>
          </p:cNvPr>
          <p:cNvSpPr txBox="1"/>
          <p:nvPr/>
        </p:nvSpPr>
        <p:spPr>
          <a:xfrm>
            <a:off x="7864821" y="5932913"/>
            <a:ext cx="17156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5.89% (202)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E11E465A-3338-C8A5-DB94-ECD35676ACB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79986" y="152400"/>
            <a:ext cx="3160565" cy="1285654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9B8DB0A8-3F5F-D481-7242-647B95D73AC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386" y="124736"/>
            <a:ext cx="1259126" cy="675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17552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67271D-C5C5-D523-DCDE-65AB6E835A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4683" y="1664719"/>
            <a:ext cx="10515600" cy="553878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sz="2600" dirty="0"/>
              <a:t>Total SWAG Gynaecology responses:129</a:t>
            </a:r>
          </a:p>
          <a:p>
            <a:pPr marL="0" indent="0">
              <a:buNone/>
            </a:pPr>
            <a:r>
              <a:rPr lang="en-GB" sz="2200" dirty="0"/>
              <a:t>(people with a SWAG post-code, who responded to the survey)</a:t>
            </a:r>
          </a:p>
          <a:p>
            <a:pPr marL="0" indent="0">
              <a:buNone/>
            </a:pPr>
            <a:endParaRPr lang="en-GB" sz="2200" dirty="0"/>
          </a:p>
          <a:p>
            <a:pPr marL="0" indent="0">
              <a:buNone/>
            </a:pPr>
            <a:endParaRPr lang="en-GB" sz="2200" dirty="0">
              <a:highlight>
                <a:srgbClr val="FFFF00"/>
              </a:highlight>
            </a:endParaRPr>
          </a:p>
          <a:p>
            <a:pPr marL="0" indent="0">
              <a:buNone/>
            </a:pPr>
            <a:r>
              <a:rPr lang="en-GB" sz="2200" dirty="0"/>
              <a:t>2	-	answers supressed, as responses were &lt;10 (hormone therapy)</a:t>
            </a:r>
          </a:p>
          <a:p>
            <a:pPr marL="0" indent="0">
              <a:buNone/>
            </a:pPr>
            <a:endParaRPr lang="en-GB" sz="2200" dirty="0">
              <a:highlight>
                <a:srgbClr val="FFFF00"/>
              </a:highlight>
            </a:endParaRPr>
          </a:p>
          <a:p>
            <a:pPr marL="0" indent="0">
              <a:buNone/>
            </a:pPr>
            <a:r>
              <a:rPr lang="en-GB" sz="2200" dirty="0"/>
              <a:t>57	-	a % score given as &gt;10 respondents for that question</a:t>
            </a:r>
          </a:p>
          <a:p>
            <a:pPr marL="0" indent="0">
              <a:buNone/>
            </a:pPr>
            <a:endParaRPr lang="en-GB" sz="2200" dirty="0"/>
          </a:p>
          <a:p>
            <a:pPr marL="0" indent="0">
              <a:buNone/>
            </a:pPr>
            <a:br>
              <a:rPr lang="en-GB" sz="2200" dirty="0"/>
            </a:br>
            <a:endParaRPr lang="en-GB" sz="2200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C5EB020-62C8-83BA-881B-556981B37D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4683" y="1438054"/>
            <a:ext cx="5400600" cy="648072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Gynaecology</a:t>
            </a:r>
            <a:r>
              <a:rPr lang="en-GB" b="1" dirty="0">
                <a:highlight>
                  <a:srgbClr val="FFFF00"/>
                </a:highlight>
              </a:rPr>
              <a:t>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DC9D08B-8574-21FD-8FD6-902721279E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902" y="152400"/>
            <a:ext cx="1403287" cy="128565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229FE88-F166-C456-2375-3A2890D865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79986" y="152400"/>
            <a:ext cx="3160565" cy="1285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50968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73CB6A55-819B-1125-65A3-2CD2B30CAA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7211" y="656327"/>
            <a:ext cx="10515600" cy="497204"/>
          </a:xfrm>
        </p:spPr>
        <p:txBody>
          <a:bodyPr>
            <a:noAutofit/>
          </a:bodyPr>
          <a:lstStyle/>
          <a:p>
            <a:pPr algn="l"/>
            <a:r>
              <a:rPr lang="en-GB" sz="3600" b="1" dirty="0"/>
              <a:t>SWAG Summary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EB69E87-5393-E1EE-FCED-A3FA86F79E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015" y="1890944"/>
            <a:ext cx="11041535" cy="47374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9 SWAG scores above Expected Range (none below the expected range in 2023) – all remaining scores within expected range </a:t>
            </a:r>
          </a:p>
          <a:p>
            <a:pPr marL="0" indent="0">
              <a:buNone/>
            </a:pPr>
            <a:endParaRPr lang="en-GB" sz="3000" dirty="0"/>
          </a:p>
          <a:p>
            <a:endParaRPr lang="en-GB" sz="3000" dirty="0"/>
          </a:p>
          <a:p>
            <a:pPr marL="0" indent="0">
              <a:buNone/>
            </a:pPr>
            <a:endParaRPr lang="en-GB" sz="3000" dirty="0"/>
          </a:p>
          <a:p>
            <a:endParaRPr lang="en-GB" sz="3000" dirty="0"/>
          </a:p>
          <a:p>
            <a:pPr marL="0" indent="0">
              <a:buNone/>
            </a:pPr>
            <a:endParaRPr lang="en-GB" sz="3000" dirty="0"/>
          </a:p>
          <a:p>
            <a:pPr marL="0" indent="0">
              <a:buNone/>
            </a:pPr>
            <a:endParaRPr lang="en-GB" sz="3000" dirty="0"/>
          </a:p>
          <a:p>
            <a:pPr marL="0" indent="0">
              <a:buNone/>
            </a:pPr>
            <a:endParaRPr lang="en-GB" sz="3000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64D5502-D0F3-6904-9A43-799DCE79B4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0873" y="2617689"/>
            <a:ext cx="9760585" cy="379765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428122C-3437-62F1-FFDD-C4681BA05E85}"/>
              </a:ext>
            </a:extLst>
          </p:cNvPr>
          <p:cNvSpPr txBox="1"/>
          <p:nvPr/>
        </p:nvSpPr>
        <p:spPr>
          <a:xfrm>
            <a:off x="1078302" y="1199072"/>
            <a:ext cx="90944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chemeClr val="accent1"/>
                </a:solidFill>
              </a:rPr>
              <a:t>Q59 Overall patients average rating of care (0-10 scale)   SWAG 2024 England Score SWAG 2023</a:t>
            </a:r>
          </a:p>
          <a:p>
            <a:r>
              <a:rPr lang="en-GB" dirty="0">
                <a:solidFill>
                  <a:schemeClr val="accent1"/>
                </a:solidFill>
              </a:rPr>
              <a:t>                                                                                                       9.0                8.9                     9.0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4ED2137-694E-75EC-0679-7B71CB0539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69879" y="108915"/>
            <a:ext cx="2691442" cy="109482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2DCBD46-74AA-EDB4-98A1-AAA6E3D5917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815" y="67180"/>
            <a:ext cx="914400" cy="837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74030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002F89C7-6DE8-90CA-8392-DC0301B69A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0521" y="761940"/>
            <a:ext cx="10515600" cy="1028669"/>
          </a:xfrm>
        </p:spPr>
        <p:txBody>
          <a:bodyPr>
            <a:normAutofit/>
          </a:bodyPr>
          <a:lstStyle/>
          <a:p>
            <a:pPr algn="l"/>
            <a:r>
              <a:rPr lang="en-GB" sz="3600" b="1" dirty="0"/>
              <a:t>SWAG Trust Summary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5458D14-ECF7-00D4-687B-00AFABD365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69879" y="108915"/>
            <a:ext cx="2691442" cy="1094824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604C066E-0D26-7EA4-6EB9-BCD674BB75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6468" y="108915"/>
            <a:ext cx="1084053" cy="993180"/>
          </a:xfrm>
          <a:prstGeom prst="rect">
            <a:avLst/>
          </a:prstGeom>
        </p:spPr>
      </p:pic>
      <p:pic>
        <p:nvPicPr>
          <p:cNvPr id="9" name="Content Placeholder 6">
            <a:extLst>
              <a:ext uri="{FF2B5EF4-FFF2-40B4-BE49-F238E27FC236}">
                <a16:creationId xmlns:a16="http://schemas.microsoft.com/office/drawing/2014/main" id="{F72D600D-F0CD-6503-79A0-A8B678EE0F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71600" y="1521282"/>
            <a:ext cx="9031857" cy="4694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51613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1177</TotalTime>
  <Words>849</Words>
  <Application>Microsoft Office PowerPoint</Application>
  <PresentationFormat>Widescreen</PresentationFormat>
  <Paragraphs>177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PowerPoint Presentation</vt:lpstr>
      <vt:lpstr> NCPES Introduction</vt:lpstr>
      <vt:lpstr>  NCPES Methodology</vt:lpstr>
      <vt:lpstr>Cancer Alliance report</vt:lpstr>
      <vt:lpstr>NCPES SWAG responses</vt:lpstr>
      <vt:lpstr>PowerPoint Presentation</vt:lpstr>
      <vt:lpstr>Gynaecology </vt:lpstr>
      <vt:lpstr>SWAG Summary</vt:lpstr>
      <vt:lpstr>SWAG Trust Summary</vt:lpstr>
      <vt:lpstr>Variations by tumour site</vt:lpstr>
      <vt:lpstr>SWAG Gynaecology lowest scores           ≤ 60%</vt:lpstr>
      <vt:lpstr>SWAG Gynaecology highest scores     ≥ 90%</vt:lpstr>
      <vt:lpstr>SWAG Gynaecology highest scores     ≥ 90%</vt:lpstr>
      <vt:lpstr>Patient comments</vt:lpstr>
      <vt:lpstr>Clinical Advisory Group - Next Steps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Helen Dunderdale</dc:creator>
  <cp:lastModifiedBy>Helen Dunderdale</cp:lastModifiedBy>
  <cp:revision>17</cp:revision>
  <dcterms:created xsi:type="dcterms:W3CDTF">2022-09-29T11:07:14Z</dcterms:created>
  <dcterms:modified xsi:type="dcterms:W3CDTF">2025-11-27T14:11:22Z</dcterms:modified>
</cp:coreProperties>
</file>