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83" r:id="rId5"/>
    <p:sldId id="258" r:id="rId6"/>
    <p:sldId id="276" r:id="rId7"/>
    <p:sldId id="278" r:id="rId8"/>
    <p:sldId id="289" r:id="rId9"/>
    <p:sldId id="279" r:id="rId10"/>
    <p:sldId id="280" r:id="rId11"/>
    <p:sldId id="274" r:id="rId12"/>
    <p:sldId id="282" r:id="rId13"/>
    <p:sldId id="277" r:id="rId14"/>
    <p:sldId id="286" r:id="rId15"/>
    <p:sldId id="287" r:id="rId16"/>
    <p:sldId id="285" r:id="rId17"/>
    <p:sldId id="28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4"/>
    <p:restoredTop sz="94694"/>
  </p:normalViewPr>
  <p:slideViewPr>
    <p:cSldViewPr snapToGrid="0">
      <p:cViewPr varScale="1">
        <p:scale>
          <a:sx n="78" d="100"/>
          <a:sy n="78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41A70D97-1250-4EFB-9735-E8AB7B74CC03}"/>
    <pc:docChg chg="modShowInfo">
      <pc:chgData name="Helen Dunderdale" userId="18a57383-fa13-4764-88a8-9272bfc7f4aa" providerId="ADAL" clId="{41A70D97-1250-4EFB-9735-E8AB7B74CC03}" dt="2025-11-26T09:56:29.191" v="0" actId="2744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gelahabgood\Documents\Myeloma%20QIP\myeloma%20QIP\Graphs%20time%20poin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gelahabgood\Documents\Myeloma%20QIP\myeloma%20QIP\Graphs%20time%20poin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gelahabgood\Documents\Myeloma%20QIP\myeloma%20QIP\Graphs%20time%20poin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gelahabgood\Documents\Myeloma%20QIP\myeloma%20QIP\Graphs%20time%20point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gelahabgood\Documents\Myeloma%20QIP\myeloma%20QIP\Patient%20survey\Patient%20survey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/>
              <a:t>Triage</a:t>
            </a:r>
            <a:r>
              <a:rPr lang="en-GB" sz="2000" b="1" baseline="0" dirty="0"/>
              <a:t> to BMAT</a:t>
            </a:r>
            <a:endParaRPr lang="en-GB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BB-CA44-9C9A-5A14ECB0C412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BB-CA44-9C9A-5A14ECB0C412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BB-CA44-9C9A-5A14ECB0C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Sheet1!$E$62:$E$63</c:f>
              <c:strCache>
                <c:ptCount val="2"/>
                <c:pt idx="0">
                  <c:v>Standard pathway</c:v>
                </c:pt>
                <c:pt idx="1">
                  <c:v>One stop pathway</c:v>
                </c:pt>
              </c:strCache>
            </c:strRef>
          </c:cat>
          <c:val>
            <c:numRef>
              <c:f>Sheet1!$F$62:$F$63</c:f>
              <c:numCache>
                <c:formatCode>General</c:formatCode>
                <c:ptCount val="2"/>
                <c:pt idx="0">
                  <c:v>36</c:v>
                </c:pt>
                <c:pt idx="1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BB-CA44-9C9A-5A14ECB0C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3908287"/>
        <c:axId val="843916655"/>
      </c:barChart>
      <c:catAx>
        <c:axId val="84390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916655"/>
        <c:crosses val="autoZero"/>
        <c:auto val="1"/>
        <c:lblAlgn val="ctr"/>
        <c:lblOffset val="100"/>
        <c:noMultiLvlLbl val="0"/>
      </c:catAx>
      <c:valAx>
        <c:axId val="84391665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908287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9B-434F-9357-011F54E206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9B-434F-9357-011F54E206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9B-434F-9357-011F54E206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9B-434F-9357-011F54E206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D-EF4B-A689-BAB786898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B3-374E-B961-A75E3BBC87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6F-7B44-B777-9B4A908B5A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6F-7B44-B777-9B4A908B5A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6F-7B44-B777-9B4A908B5A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but contact details given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3-374E-B961-A75E3BBC8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CE-0749-8F51-D264A8750F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CE-0749-8F51-D264A8750F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CE-0749-8F51-D264A8750F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CE-0749-8F51-D264A8750F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3-FF41-AFC2-921D5C36B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/>
              <a:t>Triage</a:t>
            </a:r>
            <a:r>
              <a:rPr lang="en-GB" sz="2000" b="1" baseline="0" dirty="0"/>
              <a:t> to PET CT</a:t>
            </a:r>
            <a:endParaRPr lang="en-GB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BB-B843-B700-C3A2ECBCBE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Sheet1!$E$100:$E$101</c:f>
              <c:strCache>
                <c:ptCount val="2"/>
                <c:pt idx="0">
                  <c:v>Standard pathway</c:v>
                </c:pt>
                <c:pt idx="1">
                  <c:v>One stop pathway</c:v>
                </c:pt>
              </c:strCache>
            </c:strRef>
          </c:cat>
          <c:val>
            <c:numRef>
              <c:f>Sheet1!$F$100:$F$101</c:f>
              <c:numCache>
                <c:formatCode>General</c:formatCode>
                <c:ptCount val="2"/>
                <c:pt idx="0">
                  <c:v>43</c:v>
                </c:pt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B-B843-B700-C3A2ECBCB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110016"/>
        <c:axId val="484933936"/>
      </c:barChart>
      <c:catAx>
        <c:axId val="4851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933936"/>
        <c:crosses val="autoZero"/>
        <c:auto val="1"/>
        <c:lblAlgn val="ctr"/>
        <c:lblOffset val="100"/>
        <c:noMultiLvlLbl val="0"/>
      </c:catAx>
      <c:valAx>
        <c:axId val="4849339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11001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Triage</a:t>
            </a:r>
            <a:r>
              <a:rPr lang="en-US" baseline="0" dirty="0"/>
              <a:t> to diagnosis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AF-D845-833E-37CD72080EA1}"/>
              </c:ext>
            </c:extLst>
          </c:dPt>
          <c:dLbls>
            <c:dLbl>
              <c:idx val="0"/>
              <c:layout>
                <c:manualLayout>
                  <c:x val="-1.613910844006778E-3"/>
                  <c:y val="-0.30345147239830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AF-D845-833E-37CD72080EA1}"/>
                </c:ext>
              </c:extLst>
            </c:dLbl>
            <c:dLbl>
              <c:idx val="1"/>
              <c:layout>
                <c:manualLayout>
                  <c:x val="-1.6139108440067485E-3"/>
                  <c:y val="-0.13158515174793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AF-D845-833E-37CD72080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Standard pathway</c:v>
                </c:pt>
                <c:pt idx="1">
                  <c:v>One stop pathway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64.2</c:v>
                </c:pt>
                <c:pt idx="1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F-D845-833E-37CD72080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2163968"/>
        <c:axId val="523903888"/>
      </c:barChart>
      <c:catAx>
        <c:axId val="5521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903888"/>
        <c:crosses val="autoZero"/>
        <c:auto val="1"/>
        <c:lblAlgn val="ctr"/>
        <c:lblOffset val="100"/>
        <c:noMultiLvlLbl val="0"/>
      </c:catAx>
      <c:valAx>
        <c:axId val="52390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1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Referral</a:t>
            </a:r>
            <a:r>
              <a:rPr lang="en-GB" sz="1800" b="1" baseline="0"/>
              <a:t> to treatment</a:t>
            </a:r>
            <a:endParaRPr lang="en-GB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4F-6444-91B0-2C20D4DC9C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Sheet1!$E$118:$E$119</c:f>
              <c:strCache>
                <c:ptCount val="2"/>
                <c:pt idx="0">
                  <c:v>Standard pathway</c:v>
                </c:pt>
                <c:pt idx="1">
                  <c:v>One stop pathway</c:v>
                </c:pt>
              </c:strCache>
            </c:strRef>
          </c:cat>
          <c:val>
            <c:numRef>
              <c:f>Sheet1!$F$118:$F$119</c:f>
              <c:numCache>
                <c:formatCode>General</c:formatCode>
                <c:ptCount val="2"/>
                <c:pt idx="0">
                  <c:v>76.5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F-6444-91B0-2C20D4DC9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526880"/>
        <c:axId val="1290528592"/>
      </c:barChart>
      <c:catAx>
        <c:axId val="12905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528592"/>
        <c:crosses val="autoZero"/>
        <c:auto val="1"/>
        <c:lblAlgn val="ctr"/>
        <c:lblOffset val="100"/>
        <c:noMultiLvlLbl val="0"/>
      </c:catAx>
      <c:valAx>
        <c:axId val="12905285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5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Time</a:t>
            </a:r>
            <a:r>
              <a:rPr lang="en-GB" sz="1600" b="1" baseline="0"/>
              <a:t> from BMAT to report</a:t>
            </a:r>
            <a:endParaRPr lang="en-GB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8-2B43-98DF-26CC05D5D9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Sheet1!$E$81:$E$82</c:f>
              <c:strCache>
                <c:ptCount val="2"/>
                <c:pt idx="0">
                  <c:v>Standard pathway</c:v>
                </c:pt>
                <c:pt idx="1">
                  <c:v>One stop pathway</c:v>
                </c:pt>
              </c:strCache>
            </c:strRef>
          </c:cat>
          <c:val>
            <c:numRef>
              <c:f>Sheet1!$F$81:$F$82</c:f>
              <c:numCache>
                <c:formatCode>General</c:formatCode>
                <c:ptCount val="2"/>
                <c:pt idx="0">
                  <c:v>12</c:v>
                </c:pt>
                <c:pt idx="1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C8-2B43-98DF-26CC05D5D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013631"/>
        <c:axId val="714016159"/>
      </c:barChart>
      <c:catAx>
        <c:axId val="71401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016159"/>
        <c:crosses val="autoZero"/>
        <c:auto val="1"/>
        <c:lblAlgn val="ctr"/>
        <c:lblOffset val="100"/>
        <c:noMultiLvlLbl val="0"/>
      </c:catAx>
      <c:valAx>
        <c:axId val="71401615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01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Standard pathway </a:t>
            </a:r>
            <a:r>
              <a:rPr lang="en-GB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- how do you feel about multiple appointments on different days?</a:t>
            </a:r>
          </a:p>
        </c:rich>
      </c:tx>
      <c:layout>
        <c:manualLayout>
          <c:xMode val="edge"/>
          <c:yMode val="edge"/>
          <c:x val="0.118412845453141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D1-D24A-BBF4-8997781EC087}"/>
              </c:ext>
            </c:extLst>
          </c:dPt>
          <c:dLbls>
            <c:dLbl>
              <c:idx val="0"/>
              <c:layout>
                <c:manualLayout>
                  <c:x val="-2.4509803921568627E-3"/>
                  <c:y val="8.1721989879894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6A-42C8-A5B3-BA18DC7FCEDD}"/>
                </c:ext>
              </c:extLst>
            </c:dLbl>
            <c:dLbl>
              <c:idx val="1"/>
              <c:layout>
                <c:manualLayout>
                  <c:x val="-8.9868242880141127E-17"/>
                  <c:y val="9.9233844854157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D1-D24A-BBF4-8997781EC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Overwhelmed</c:v>
                </c:pt>
                <c:pt idx="1">
                  <c:v>Reassured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1-D24A-BBF4-8997781EC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4658656"/>
        <c:axId val="784680800"/>
      </c:barChart>
      <c:catAx>
        <c:axId val="7846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680800"/>
        <c:crosses val="autoZero"/>
        <c:auto val="1"/>
        <c:lblAlgn val="ctr"/>
        <c:lblOffset val="100"/>
        <c:noMultiLvlLbl val="0"/>
      </c:catAx>
      <c:valAx>
        <c:axId val="78468080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65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One stop pathway </a:t>
            </a:r>
            <a:r>
              <a:rPr lang="en-GB" sz="1400" b="1" dirty="0"/>
              <a:t>- how do you feel about multiple appointments on the same day?</a:t>
            </a:r>
          </a:p>
        </c:rich>
      </c:tx>
      <c:layout>
        <c:manualLayout>
          <c:xMode val="edge"/>
          <c:yMode val="edge"/>
          <c:x val="0.16067538798371847"/>
          <c:y val="1.440522417364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2746470604858"/>
          <c:y val="0.18083380952667386"/>
          <c:w val="0.85037199392965135"/>
          <c:h val="0.723468242605753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5BE-554D-9FCC-C141B78C6EF3}"/>
              </c:ext>
            </c:extLst>
          </c:dPt>
          <c:dLbls>
            <c:dLbl>
              <c:idx val="1"/>
              <c:layout>
                <c:manualLayout>
                  <c:x val="2.5273219422091023E-3"/>
                  <c:y val="0.10367451180468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BE-554D-9FCC-C141B78C6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Sheet1!$D$3:$D$4</c:f>
              <c:strCache>
                <c:ptCount val="2"/>
                <c:pt idx="0">
                  <c:v>Overwhelmed</c:v>
                </c:pt>
                <c:pt idx="1">
                  <c:v>Reassured</c:v>
                </c:pt>
              </c:strCache>
            </c:strRef>
          </c:cat>
          <c:val>
            <c:numRef>
              <c:f>Sheet1!$E$3:$E$4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4-9B45-B3D4-8A909656FD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477551"/>
        <c:axId val="741401135"/>
      </c:barChart>
      <c:catAx>
        <c:axId val="71447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401135"/>
        <c:crosses val="autoZero"/>
        <c:auto val="1"/>
        <c:lblAlgn val="ctr"/>
        <c:lblOffset val="100"/>
        <c:noMultiLvlLbl val="0"/>
      </c:catAx>
      <c:valAx>
        <c:axId val="741401135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7755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patients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F4-B94E-93E3-AB8DE053DE4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F4-B94E-93E3-AB8DE053DE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preference</c:v>
                </c:pt>
                <c:pt idx="1">
                  <c:v>Spread over days</c:v>
                </c:pt>
                <c:pt idx="2">
                  <c:v>All on same day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4-B94E-93E3-AB8DE053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902832"/>
        <c:axId val="837360768"/>
      </c:barChart>
      <c:catAx>
        <c:axId val="83690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360768"/>
        <c:crosses val="autoZero"/>
        <c:auto val="1"/>
        <c:lblAlgn val="ctr"/>
        <c:lblOffset val="100"/>
        <c:noMultiLvlLbl val="0"/>
      </c:catAx>
      <c:valAx>
        <c:axId val="83736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90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21-8B4D-AC9F-A8755653A6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21-8B4D-AC9F-A8755653A6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21-8B4D-AC9F-A8755653A6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21-8B4D-AC9F-A8755653A6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9-ED40-8831-B0581A6E0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0.44583</cdr:x>
      <cdr:y>0.26157</cdr:y>
    </cdr:from>
    <cdr:to>
      <cdr:x>0.70417</cdr:x>
      <cdr:y>0.39583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8A3E58-0E50-56FA-305F-99847823B12F}"/>
            </a:ext>
          </a:extLst>
        </cdr:cNvPr>
        <cdr:cNvSpPr txBox="1"/>
      </cdr:nvSpPr>
      <cdr:spPr>
        <a:xfrm xmlns:a="http://schemas.openxmlformats.org/drawingml/2006/main">
          <a:off x="2038350" y="717550"/>
          <a:ext cx="11811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kern="1200"/>
            <a:t>p = 0.0032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0.24872</cdr:y>
    </cdr:from>
    <cdr:to>
      <cdr:x>0.77996</cdr:x>
      <cdr:y>0.34359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8FC8A00A-ABD4-9DCF-C748-66BA9DE682E8}"/>
            </a:ext>
          </a:extLst>
        </cdr:cNvPr>
        <cdr:cNvSpPr txBox="1"/>
      </cdr:nvSpPr>
      <cdr:spPr>
        <a:xfrm xmlns:a="http://schemas.openxmlformats.org/drawingml/2006/main">
          <a:off x="2495034" y="898954"/>
          <a:ext cx="1397000" cy="3429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/>
            <a:t>p = 0.0015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0.47778</cdr:x>
      <cdr:y>0.25231</cdr:y>
    </cdr:from>
    <cdr:to>
      <cdr:x>0.73889</cdr:x>
      <cdr:y>0.39583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1BCB43-419E-8D3D-B832-6242D21E6C3B}"/>
            </a:ext>
          </a:extLst>
        </cdr:cNvPr>
        <cdr:cNvSpPr txBox="1"/>
      </cdr:nvSpPr>
      <cdr:spPr>
        <a:xfrm xmlns:a="http://schemas.openxmlformats.org/drawingml/2006/main">
          <a:off x="2184400" y="692150"/>
          <a:ext cx="1193800" cy="39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kern="1200"/>
            <a:t>p = 0.107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0.41806</cdr:x>
      <cdr:y>0.25231</cdr:y>
    </cdr:from>
    <cdr:to>
      <cdr:x>0.70139</cdr:x>
      <cdr:y>0.42361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2C601FD-3D90-ACCC-A46D-FA71CFFAEA9D}"/>
            </a:ext>
          </a:extLst>
        </cdr:cNvPr>
        <cdr:cNvSpPr txBox="1"/>
      </cdr:nvSpPr>
      <cdr:spPr>
        <a:xfrm xmlns:a="http://schemas.openxmlformats.org/drawingml/2006/main">
          <a:off x="1911350" y="692150"/>
          <a:ext cx="1295400" cy="46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kern="1200"/>
            <a:t>p = 0.003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99DF-C2BA-003A-1415-5978A1CB5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E02DB-5B70-C212-7B87-1F02833EB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E88F2-950E-EC8B-523D-47007754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E9C0-BB38-0331-21C1-AA707205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70F-3E37-B425-5F26-F5A8592E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80E1-BDC6-FBE6-2674-A0CDBD6C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1F8E0-961C-9865-6385-60BEE5D90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4098D-BDFB-0724-4E45-D2998EE2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9A98C-6A77-8433-5054-CECEBD8F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FEC11-8E51-40A7-B390-9250CB45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2F6C6-C8AC-DC76-E8CB-8D5B1E0C7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9C27E-0BF7-7388-5A7C-D2F1A947D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CD9B-2A24-AE33-CC60-7C8C9823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D8BE-9D9B-411B-4F6D-FD092276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F62BB-8C2B-BC79-86B8-A8EB7F18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5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A075-F479-3A93-5453-B7BB4BD8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F4609-A55C-5B5B-21C7-E2377B2F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AA269-94C1-9FFB-4AB1-0802CD4D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6C44-E7A5-48F0-02D4-0935C1C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CBCCA-DCBC-CEEC-FA89-D4BB7F59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38C6-15E0-5EFA-7619-CD999676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DA568-0E81-DDC9-FE72-F89287C4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49C2-2B53-AED4-D7DB-6626ACCE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CDAAE-FD3A-B3B8-E754-81296B81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A5017-365F-CA13-29D0-184448FD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ECE6-AEC8-9F63-1E24-DAA5084F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18EA7-1FDB-A5D7-32C5-3060C0496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019AE-17A0-4DCA-93A9-B26FCCBC2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C165F-B73F-8A21-1B27-51BEDF90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5491B-E5D1-1A26-30BD-B514E72E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9BA7E-FA54-048C-4848-1FBF97B6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AC50-BA80-9F58-C75E-5D15B187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79A95-AB98-A98F-D951-5427D6743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4BA9C-FC37-E894-2E2B-51AE6C8F9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3BDC0-DA17-2866-2C02-CF7EB311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2E069-F7FB-A731-E614-0C2175C9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AE605-3359-82B4-A93A-A20AA29C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71AAF-65F4-4C9C-8DEF-AD3B4B7D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8FD4C-915A-B7DA-350A-EF34AFF3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5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B203-8E6C-7117-5F15-0341E3FD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A2ED9-4A00-B5B5-B3E9-074F8B59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06B88-6D9E-8EC3-BA33-C3520A0B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00150-A6C0-9726-AE7F-609AA8EE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5127B-BCC3-C527-3088-DAFB4362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D7827-4A2E-46D4-B4AC-8DD4E6AF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FC6EF-B876-BD88-E181-1C68A252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1DF7-8E95-F812-19ED-BC021FEA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48542-F981-4132-FB7B-D1BF2760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1AAAE-42D4-075D-EE85-412E2E5EA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2576A-4209-36D9-DFC9-41CE3239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9B183-E06F-11C8-07BF-E3ECE89D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22D10-A1FB-F358-AEAB-E247003E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0346C-0CFC-2A89-8002-FE9E7A53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24919-98D6-008B-F09F-43C664333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091A9-5163-B278-B987-CD19273C4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C5C88-9D42-7179-9CE0-4C4EA064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939E8-DCB2-3766-292D-B172E807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5C6A7-B8D2-0738-66A9-5FDE9B5B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FF2F6-8353-F555-CA7C-88C4326D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41A2B-79BC-C3F2-7CC8-D99C2944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98950-3B5D-1DE9-BEC4-DC370A746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A028-038C-A54A-BFE1-8E85A6C7E51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D7835-6E96-49F4-2A0E-2D6142971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9C530-FBA3-0840-3110-05B9C242E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3C89-DCB8-CE49-B914-F991E00B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stopmm.com/riskmode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B48F-8E35-4496-0C85-4CA593B5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413658"/>
            <a:ext cx="10346528" cy="2476812"/>
          </a:xfrm>
          <a:ln w="25400" cmpd="dbl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One stop myeloma diagnosis pathway at the RUH: </a:t>
            </a:r>
            <a:br>
              <a:rPr lang="en-GB" dirty="0"/>
            </a:br>
            <a:r>
              <a:rPr lang="en-GB" dirty="0"/>
              <a:t> </a:t>
            </a:r>
            <a:r>
              <a:rPr lang="en-GB" sz="4000" dirty="0"/>
              <a:t>Presentation of </a:t>
            </a:r>
            <a:r>
              <a:rPr lang="en-GB" sz="4000" b="1" dirty="0"/>
              <a:t>initial audit </a:t>
            </a:r>
            <a:r>
              <a:rPr lang="en-GB" sz="4000" dirty="0"/>
              <a:t>and </a:t>
            </a:r>
            <a:r>
              <a:rPr lang="en-GB" sz="4000" b="1" dirty="0"/>
              <a:t>patient feedback</a:t>
            </a:r>
            <a:r>
              <a:rPr lang="en-GB" sz="4000" dirty="0"/>
              <a:t>.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EC559-C422-0B9C-E786-6DF90CFC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114" y="5545450"/>
            <a:ext cx="10046043" cy="110209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Dr Angie Habgood (</a:t>
            </a:r>
            <a:r>
              <a:rPr lang="en-US" dirty="0" err="1"/>
              <a:t>Haematology</a:t>
            </a:r>
            <a:r>
              <a:rPr lang="en-US" dirty="0"/>
              <a:t> SpR) &amp; Dr Sarah Mitchard (</a:t>
            </a:r>
            <a:r>
              <a:rPr lang="en-US" dirty="0" err="1"/>
              <a:t>Haematology</a:t>
            </a:r>
            <a:r>
              <a:rPr lang="en-US" dirty="0"/>
              <a:t> SHO)</a:t>
            </a:r>
          </a:p>
          <a:p>
            <a:r>
              <a:rPr lang="en-US" dirty="0"/>
              <a:t>Dr Jo Crowe (</a:t>
            </a:r>
            <a:r>
              <a:rPr lang="en-US" dirty="0" err="1"/>
              <a:t>Haematology</a:t>
            </a:r>
            <a:r>
              <a:rPr lang="en-US" dirty="0"/>
              <a:t> Consultant)</a:t>
            </a:r>
          </a:p>
        </p:txBody>
      </p:sp>
      <p:pic>
        <p:nvPicPr>
          <p:cNvPr id="7" name="Picture 6" descr="A person standing at a reception desk&#10;&#10;AI-generated content may be incorrect.">
            <a:extLst>
              <a:ext uri="{FF2B5EF4-FFF2-40B4-BE49-F238E27FC236}">
                <a16:creationId xmlns:a16="http://schemas.microsoft.com/office/drawing/2014/main" id="{1B88E49B-49C4-E5F7-796D-A0C43749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44"/>
          <a:stretch>
            <a:fillRect/>
          </a:stretch>
        </p:blipFill>
        <p:spPr>
          <a:xfrm>
            <a:off x="3098175" y="3046722"/>
            <a:ext cx="5427436" cy="213927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9489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E06B-48C9-A2D9-B2D8-9DD054427BB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299492" cy="983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There are delays from BMAT procedure to </a:t>
            </a:r>
            <a:r>
              <a:rPr lang="en-US" sz="3600" b="1" dirty="0" err="1"/>
              <a:t>authorised</a:t>
            </a:r>
            <a:r>
              <a:rPr lang="en-US" sz="3600" b="1" dirty="0"/>
              <a:t> report* in both pathways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2DD9C0-8D75-A0D5-1095-E564C617E5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789496"/>
              </p:ext>
            </p:extLst>
          </p:nvPr>
        </p:nvGraphicFramePr>
        <p:xfrm>
          <a:off x="1124262" y="1543987"/>
          <a:ext cx="8559383" cy="467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352A35-19C9-3C45-9D19-458E110FCA61}"/>
              </a:ext>
            </a:extLst>
          </p:cNvPr>
          <p:cNvSpPr/>
          <p:nvPr/>
        </p:nvSpPr>
        <p:spPr>
          <a:xfrm>
            <a:off x="9968460" y="4527029"/>
            <a:ext cx="1903750" cy="158895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*Trephine biopsies are not reported at RUH (outsourced)</a:t>
            </a:r>
          </a:p>
        </p:txBody>
      </p:sp>
    </p:spTree>
    <p:extLst>
      <p:ext uri="{BB962C8B-B14F-4D97-AF65-F5344CB8AC3E}">
        <p14:creationId xmlns:p14="http://schemas.microsoft.com/office/powerpoint/2010/main" val="385376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F61A9-C824-E7BD-0492-CBA98A39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B69A-B76A-5941-96DB-FB4DF3DE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35" y="226702"/>
            <a:ext cx="6746823" cy="1405403"/>
          </a:xfrm>
          <a:ln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Patient experience:</a:t>
            </a:r>
            <a:br>
              <a:rPr lang="en-US" sz="3600" b="1" dirty="0"/>
            </a:br>
            <a:r>
              <a:rPr lang="en-US" sz="3600" b="1" dirty="0"/>
              <a:t>Patient feedback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A1B30-F006-D04D-5220-FD014FB8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83" y="2093830"/>
            <a:ext cx="10694233" cy="4603532"/>
          </a:xfrm>
          <a:ln>
            <a:solidFill>
              <a:schemeClr val="accent1">
                <a:shade val="1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/>
              <a:t>We worked with our Patient Experience team to try to get feedback from patients on their treatment pathway. </a:t>
            </a:r>
          </a:p>
          <a:p>
            <a:pPr lvl="0">
              <a:buFontTx/>
              <a:buChar char="-"/>
            </a:pPr>
            <a:r>
              <a:rPr lang="en-GB" dirty="0"/>
              <a:t>Questionnaire for patients attending clinic during June – Aug 2025</a:t>
            </a:r>
          </a:p>
          <a:p>
            <a:pPr>
              <a:buFontTx/>
              <a:buChar char="-"/>
            </a:pPr>
            <a:r>
              <a:rPr lang="en-GB" dirty="0"/>
              <a:t>Targeted those who were included in audit (identified via hospital number)</a:t>
            </a:r>
          </a:p>
          <a:p>
            <a:pPr>
              <a:buFontTx/>
              <a:buChar char="-"/>
            </a:pPr>
            <a:r>
              <a:rPr lang="en-GB" dirty="0"/>
              <a:t>Included standard and one-stop pathway patients</a:t>
            </a:r>
          </a:p>
          <a:p>
            <a:pPr lvl="0">
              <a:buFontTx/>
              <a:buChar char="-"/>
            </a:pPr>
            <a:r>
              <a:rPr lang="en-GB" dirty="0"/>
              <a:t>Asked about their experience of appointments and diagnosis</a:t>
            </a:r>
          </a:p>
          <a:p>
            <a:pPr lvl="0">
              <a:buFontTx/>
              <a:buChar char="-"/>
            </a:pPr>
            <a:r>
              <a:rPr lang="en-GB" dirty="0"/>
              <a:t>Also took the opportunity to get feedback on other cancer survey measures</a:t>
            </a:r>
          </a:p>
          <a:p>
            <a:pPr lvl="0">
              <a:buFontTx/>
              <a:buChar char="-"/>
            </a:pPr>
            <a:r>
              <a:rPr lang="en-GB" dirty="0"/>
              <a:t>Total of 28 questionnaires distributed</a:t>
            </a:r>
            <a:endParaRPr lang="en-US" dirty="0"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C6C3EFC5-8B5E-D844-B34E-F56D9DE8F83C}"/>
              </a:ext>
            </a:extLst>
          </p:cNvPr>
          <p:cNvSpPr/>
          <p:nvPr/>
        </p:nvSpPr>
        <p:spPr>
          <a:xfrm>
            <a:off x="8098971" y="160638"/>
            <a:ext cx="3831772" cy="153753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Are we achieving our aims?</a:t>
            </a:r>
          </a:p>
        </p:txBody>
      </p:sp>
    </p:spTree>
    <p:extLst>
      <p:ext uri="{BB962C8B-B14F-4D97-AF65-F5344CB8AC3E}">
        <p14:creationId xmlns:p14="http://schemas.microsoft.com/office/powerpoint/2010/main" val="54324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F5B1-BE29-C485-461A-EF90F994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039"/>
          </a:xfrm>
        </p:spPr>
        <p:txBody>
          <a:bodyPr/>
          <a:lstStyle/>
          <a:p>
            <a:r>
              <a:rPr lang="en-US" dirty="0"/>
              <a:t>Patient feedback questionnaire</a:t>
            </a:r>
          </a:p>
        </p:txBody>
      </p:sp>
      <p:pic>
        <p:nvPicPr>
          <p:cNvPr id="6" name="Content Placeholder 5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F254DD50-F7E4-8FAA-E652-4BEDD3ADE9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74" y="1274763"/>
            <a:ext cx="3989677" cy="5265150"/>
          </a:xfr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8" name="Content Placeholder 7" descr="A questionnaire with black text&#10;&#10;AI-generated content may be incorrect.">
            <a:extLst>
              <a:ext uri="{FF2B5EF4-FFF2-40B4-BE49-F238E27FC236}">
                <a16:creationId xmlns:a16="http://schemas.microsoft.com/office/drawing/2014/main" id="{970DE72A-4743-50C4-1F29-C82F79C499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7116" y="1274763"/>
            <a:ext cx="3908386" cy="5218112"/>
          </a:xfr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BF02BA80-4F08-8FDD-BC7A-D4C5386F9A56}"/>
              </a:ext>
            </a:extLst>
          </p:cNvPr>
          <p:cNvSpPr/>
          <p:nvPr/>
        </p:nvSpPr>
        <p:spPr>
          <a:xfrm>
            <a:off x="9674942" y="245205"/>
            <a:ext cx="1946787" cy="987566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Copies of full questionnaire available to view</a:t>
            </a:r>
          </a:p>
        </p:txBody>
      </p:sp>
    </p:spTree>
    <p:extLst>
      <p:ext uri="{BB962C8B-B14F-4D97-AF65-F5344CB8AC3E}">
        <p14:creationId xmlns:p14="http://schemas.microsoft.com/office/powerpoint/2010/main" val="50676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EAD8-3A24-4F0B-2B59-30367CF2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9" y="245204"/>
            <a:ext cx="10515600" cy="939019"/>
          </a:xfrm>
          <a:ln w="12700">
            <a:solidFill>
              <a:schemeClr val="accent1">
                <a:shade val="15000"/>
              </a:schemeClr>
            </a:solidFill>
          </a:ln>
        </p:spPr>
        <p:txBody>
          <a:bodyPr/>
          <a:lstStyle/>
          <a:p>
            <a:r>
              <a:rPr lang="en-US" dirty="0"/>
              <a:t>Patient feedback questionnaire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C08A3C-C97E-C58A-8C76-D8A82E330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66330"/>
              </p:ext>
            </p:extLst>
          </p:nvPr>
        </p:nvGraphicFramePr>
        <p:xfrm>
          <a:off x="838200" y="4970208"/>
          <a:ext cx="10515599" cy="1438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461">
                  <a:extLst>
                    <a:ext uri="{9D8B030D-6E8A-4147-A177-3AD203B41FA5}">
                      <a16:colId xmlns:a16="http://schemas.microsoft.com/office/drawing/2014/main" val="2842857428"/>
                    </a:ext>
                  </a:extLst>
                </a:gridCol>
                <a:gridCol w="991178">
                  <a:extLst>
                    <a:ext uri="{9D8B030D-6E8A-4147-A177-3AD203B41FA5}">
                      <a16:colId xmlns:a16="http://schemas.microsoft.com/office/drawing/2014/main" val="4128403712"/>
                    </a:ext>
                  </a:extLst>
                </a:gridCol>
                <a:gridCol w="991178">
                  <a:extLst>
                    <a:ext uri="{9D8B030D-6E8A-4147-A177-3AD203B41FA5}">
                      <a16:colId xmlns:a16="http://schemas.microsoft.com/office/drawing/2014/main" val="247210951"/>
                    </a:ext>
                  </a:extLst>
                </a:gridCol>
                <a:gridCol w="3144426">
                  <a:extLst>
                    <a:ext uri="{9D8B030D-6E8A-4147-A177-3AD203B41FA5}">
                      <a16:colId xmlns:a16="http://schemas.microsoft.com/office/drawing/2014/main" val="2271646515"/>
                    </a:ext>
                  </a:extLst>
                </a:gridCol>
                <a:gridCol w="991178">
                  <a:extLst>
                    <a:ext uri="{9D8B030D-6E8A-4147-A177-3AD203B41FA5}">
                      <a16:colId xmlns:a16="http://schemas.microsoft.com/office/drawing/2014/main" val="3497938135"/>
                    </a:ext>
                  </a:extLst>
                </a:gridCol>
                <a:gridCol w="991178">
                  <a:extLst>
                    <a:ext uri="{9D8B030D-6E8A-4147-A177-3AD203B41FA5}">
                      <a16:colId xmlns:a16="http://schemas.microsoft.com/office/drawing/2014/main" val="666438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1" u="none" strike="noStrike" dirty="0">
                          <a:ln>
                            <a:noFill/>
                          </a:ln>
                          <a:effectLst/>
                        </a:rPr>
                        <a:t>Summary of patient feedback questionnaire</a:t>
                      </a:r>
                      <a:endParaRPr lang="en-GB" sz="14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824938"/>
                  </a:ext>
                </a:extLst>
              </a:tr>
              <a:tr h="304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u="none" strike="noStrike" dirty="0">
                          <a:ln>
                            <a:noFill/>
                          </a:ln>
                          <a:effectLst/>
                        </a:rPr>
                        <a:t>Number of questionnaires distributed</a:t>
                      </a: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200" u="none" strike="noStrike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u="none" strike="noStrike" dirty="0">
                          <a:ln>
                            <a:noFill/>
                          </a:ln>
                          <a:effectLst/>
                        </a:rPr>
                        <a:t>Number of standard pathway responses</a:t>
                      </a: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200" u="none" strike="noStrike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370620"/>
                  </a:ext>
                </a:extLst>
              </a:tr>
              <a:tr h="304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u="none" strike="noStrike" dirty="0">
                          <a:ln>
                            <a:noFill/>
                          </a:ln>
                          <a:effectLst/>
                        </a:rPr>
                        <a:t>Number returned</a:t>
                      </a: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200" u="none" strike="noStrike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u="none" strike="noStrike" dirty="0">
                          <a:ln>
                            <a:noFill/>
                          </a:ln>
                          <a:effectLst/>
                        </a:rPr>
                        <a:t>Number of one stop pathway responses</a:t>
                      </a: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200" u="none" strike="noStrike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960889"/>
                  </a:ext>
                </a:extLst>
              </a:tr>
              <a:tr h="304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u="none" strike="noStrike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Response rate</a:t>
                      </a:r>
                      <a:endParaRPr lang="en-GB" sz="1400" b="0" i="0" u="none" strike="noStrike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400" u="none" strike="noStrike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43%</a:t>
                      </a:r>
                      <a:endParaRPr lang="en-GB" sz="1400" b="0" i="0" u="none" strike="noStrike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150726"/>
                  </a:ext>
                </a:extLst>
              </a:tr>
              <a:tr h="304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7386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6816ED-C121-3DCE-FADD-8BC7D8C2EC33}"/>
              </a:ext>
            </a:extLst>
          </p:cNvPr>
          <p:cNvSpPr txBox="1"/>
          <p:nvPr/>
        </p:nvSpPr>
        <p:spPr>
          <a:xfrm>
            <a:off x="770745" y="1354475"/>
            <a:ext cx="9542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Patients identified from original data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Any patient who had F2F appointment in June/Jul/Aug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Given out by reception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Anonymous (tear off front sheet – no patient identifiers)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clinician involvement</a:t>
            </a:r>
          </a:p>
          <a:p>
            <a:endParaRPr lang="en-US" sz="2000" dirty="0"/>
          </a:p>
          <a:p>
            <a:r>
              <a:rPr lang="en-US" sz="2000" i="1" dirty="0"/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Reasonable response rate but still small number of replies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Those who were part of standard pathway had their diagnosis many months previously (patients were in different stages of their myeloma monitoring/treatment</a:t>
            </a:r>
            <a:r>
              <a:rPr lang="en-US" i="1" dirty="0"/>
              <a:t>)</a:t>
            </a:r>
          </a:p>
        </p:txBody>
      </p:sp>
      <p:pic>
        <p:nvPicPr>
          <p:cNvPr id="6" name="Picture 5" descr="A hand holding a clipboard&#10;&#10;AI-generated content may be incorrect.">
            <a:extLst>
              <a:ext uri="{FF2B5EF4-FFF2-40B4-BE49-F238E27FC236}">
                <a16:creationId xmlns:a16="http://schemas.microsoft.com/office/drawing/2014/main" id="{E6FD4D50-94F9-D1A6-C461-3FB0643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31" y="209863"/>
            <a:ext cx="3362964" cy="3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17B4-E5EE-A1B4-943F-BB03CA1D22D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Patients were generally reassured by the timing of their appointments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0108F56-2F58-063D-3257-A19768ABF0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4862373"/>
              </p:ext>
            </p:extLst>
          </p:nvPr>
        </p:nvGraphicFramePr>
        <p:xfrm>
          <a:off x="687859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23F091-2F76-366A-3308-CA8287429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170183"/>
              </p:ext>
            </p:extLst>
          </p:nvPr>
        </p:nvGraphicFramePr>
        <p:xfrm>
          <a:off x="6479059" y="1768840"/>
          <a:ext cx="5025082" cy="440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65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7B8B-1285-AA29-5A7C-C2C187549C4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Patients would generally prefer to have all appointments on one day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A20CB9E-05D1-8838-C492-F0D1DD1A3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8401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04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D175-3185-877E-8731-84D5065C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929458" cy="1325563"/>
          </a:xfrm>
          <a:ln>
            <a:solidFill>
              <a:schemeClr val="accent1">
                <a:shade val="1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We also asked whether they had all the information they needed about their tests and appointments</a:t>
            </a:r>
            <a:r>
              <a:rPr lang="en-US" sz="2800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1DA6-DD0F-5FD9-625C-B083BDEEE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pathway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CED8A-13BB-BFAE-F1AB-660E73B12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One-stop pathway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FD2EAB78-EB50-35DB-9923-807AC23E12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055229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B61FE6A6-9EA7-A612-536A-6ED5DAEBAD1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4414473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20" descr="A ct scan machine in a room&#10;&#10;AI-generated content may be incorrect.">
            <a:extLst>
              <a:ext uri="{FF2B5EF4-FFF2-40B4-BE49-F238E27FC236}">
                <a16:creationId xmlns:a16="http://schemas.microsoft.com/office/drawing/2014/main" id="{375180AB-53E3-FA2F-C1F7-673FE2996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951" y="365125"/>
            <a:ext cx="2464413" cy="16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AA1B-4958-85CD-81C3-E8487AFD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209930" cy="1088921"/>
          </a:xfrm>
        </p:spPr>
        <p:txBody>
          <a:bodyPr>
            <a:normAutofit/>
          </a:bodyPr>
          <a:lstStyle/>
          <a:p>
            <a:r>
              <a:rPr lang="en-US" sz="3600" b="1" dirty="0"/>
              <a:t>And whether they met one of our CNS nurses: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6F7C1-9633-B2B8-CF3A-7F2025832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7421"/>
          </a:xfrm>
        </p:spPr>
        <p:txBody>
          <a:bodyPr/>
          <a:lstStyle/>
          <a:p>
            <a:r>
              <a:rPr lang="en-US" dirty="0"/>
              <a:t>Standard pathway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AEBA57C-D134-E224-A393-A9DE12AFF0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659568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8E2F9-1BDE-D5E8-6F18-B35D67B42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7421"/>
          </a:xfrm>
        </p:spPr>
        <p:txBody>
          <a:bodyPr/>
          <a:lstStyle/>
          <a:p>
            <a:r>
              <a:rPr lang="en-US" dirty="0"/>
              <a:t>One-stop pathway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D9D1453-D4FA-DFE0-0EDD-7D4E3767E80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877050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 descr="A person smiling at camera&#10;&#10;AI-generated content may be incorrect.">
            <a:extLst>
              <a:ext uri="{FF2B5EF4-FFF2-40B4-BE49-F238E27FC236}">
                <a16:creationId xmlns:a16="http://schemas.microsoft.com/office/drawing/2014/main" id="{23B9D9D0-B935-122E-360A-4C3A662D2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404" y="345374"/>
            <a:ext cx="2405609" cy="22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59CF-B929-7054-5653-0B3F52D8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4"/>
            <a:ext cx="8314944" cy="821124"/>
          </a:xfrm>
          <a:ln w="1270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Key findings and plans for further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C308E-F5D6-670C-B975-BD661C3F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69" y="1322279"/>
            <a:ext cx="10515600" cy="4990713"/>
          </a:xfrm>
          <a:ln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The main aims of the one stop myeloma pathway </a:t>
            </a:r>
            <a:r>
              <a:rPr lang="en-US" b="1" u="sng" dirty="0">
                <a:solidFill>
                  <a:srgbClr val="7030A0"/>
                </a:solidFill>
              </a:rPr>
              <a:t>are</a:t>
            </a:r>
            <a:r>
              <a:rPr lang="en-US" b="1" dirty="0">
                <a:solidFill>
                  <a:srgbClr val="7030A0"/>
                </a:solidFill>
              </a:rPr>
              <a:t> being met:</a:t>
            </a:r>
          </a:p>
          <a:p>
            <a:r>
              <a:rPr lang="en-US" dirty="0"/>
              <a:t>Significantly reduces time from triage to BMAT and PET CT</a:t>
            </a:r>
          </a:p>
          <a:p>
            <a:r>
              <a:rPr lang="en-US" dirty="0"/>
              <a:t>Reduces time from triage to day one of treatment/active monitoring</a:t>
            </a:r>
          </a:p>
          <a:p>
            <a:r>
              <a:rPr lang="en-US" dirty="0"/>
              <a:t>Patients are generally reassured to have all appointments in one day and most would prefer this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There are still improvements to make with our service overall (</a:t>
            </a:r>
            <a:r>
              <a:rPr lang="en-US" b="1" u="sng" dirty="0">
                <a:solidFill>
                  <a:srgbClr val="7030A0"/>
                </a:solidFill>
              </a:rPr>
              <a:t>both </a:t>
            </a:r>
            <a:r>
              <a:rPr lang="en-US" b="1" dirty="0">
                <a:solidFill>
                  <a:srgbClr val="7030A0"/>
                </a:solidFill>
              </a:rPr>
              <a:t>pathways):</a:t>
            </a:r>
          </a:p>
          <a:p>
            <a:r>
              <a:rPr lang="en-US" dirty="0"/>
              <a:t>Triaging – plan to introduce new SOP and make use of </a:t>
            </a:r>
            <a:r>
              <a:rPr lang="en-GB" dirty="0" err="1">
                <a:hlinkClick r:id="rId2"/>
              </a:rPr>
              <a:t>iStopMM</a:t>
            </a:r>
            <a:r>
              <a:rPr lang="en-GB" dirty="0">
                <a:hlinkClick r:id="rId2"/>
              </a:rPr>
              <a:t> tool</a:t>
            </a:r>
            <a:r>
              <a:rPr lang="en-US" dirty="0"/>
              <a:t> </a:t>
            </a:r>
          </a:p>
          <a:p>
            <a:r>
              <a:rPr lang="en-US" dirty="0"/>
              <a:t>Reporting times on bone marrow trephines</a:t>
            </a:r>
          </a:p>
          <a:p>
            <a:r>
              <a:rPr lang="en-US" dirty="0"/>
              <a:t>Cytogenetic information</a:t>
            </a:r>
          </a:p>
          <a:p>
            <a:r>
              <a:rPr lang="en-US" dirty="0"/>
              <a:t>Communication and information to patients</a:t>
            </a:r>
          </a:p>
          <a:p>
            <a:r>
              <a:rPr lang="en-US" dirty="0"/>
              <a:t>Could we improve 2WW referral pathway by having additional BMAT on same day (without the PET-CT)?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2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B475-91EA-C262-0D42-7B0CC163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616" y="502898"/>
            <a:ext cx="8319184" cy="1325563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RUH myeloma standard clinic pathway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57E34-D7F5-F166-E035-5FF184B2D9F4}"/>
              </a:ext>
            </a:extLst>
          </p:cNvPr>
          <p:cNvSpPr txBox="1"/>
          <p:nvPr/>
        </p:nvSpPr>
        <p:spPr>
          <a:xfrm>
            <a:off x="671312" y="2955390"/>
            <a:ext cx="1000897" cy="3693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Referral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EA798AA-79B0-D2BC-1D7E-8AEC9F19CD72}"/>
              </a:ext>
            </a:extLst>
          </p:cNvPr>
          <p:cNvSpPr/>
          <p:nvPr/>
        </p:nvSpPr>
        <p:spPr>
          <a:xfrm>
            <a:off x="1951165" y="2812123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DE57A8-4A79-04F0-B537-784561B9A529}"/>
              </a:ext>
            </a:extLst>
          </p:cNvPr>
          <p:cNvSpPr txBox="1"/>
          <p:nvPr/>
        </p:nvSpPr>
        <p:spPr>
          <a:xfrm>
            <a:off x="758952" y="5514101"/>
            <a:ext cx="1078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steps from referral to treatment/active 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step in the pathway has a waiting time</a:t>
            </a:r>
          </a:p>
          <a:p>
            <a:r>
              <a:rPr lang="en-US" dirty="0"/>
              <a:t>* Depending on clinical urgency, MDT may happen in conjunction with clinic and commencement of treatment</a:t>
            </a:r>
          </a:p>
        </p:txBody>
      </p:sp>
      <p:pic>
        <p:nvPicPr>
          <p:cNvPr id="20" name="Picture 19" descr="A person walking up a step&#10;&#10;AI-generated content may be incorrect.">
            <a:extLst>
              <a:ext uri="{FF2B5EF4-FFF2-40B4-BE49-F238E27FC236}">
                <a16:creationId xmlns:a16="http://schemas.microsoft.com/office/drawing/2014/main" id="{C26B72D5-B7E0-8847-93A2-26F95C17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9" y="222422"/>
            <a:ext cx="1967736" cy="21130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99774E-AA93-FE03-C8E8-19179C88EA36}"/>
              </a:ext>
            </a:extLst>
          </p:cNvPr>
          <p:cNvSpPr txBox="1"/>
          <p:nvPr/>
        </p:nvSpPr>
        <p:spPr>
          <a:xfrm>
            <a:off x="2863927" y="2975645"/>
            <a:ext cx="1000897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Triage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F5E8448C-6B81-FE27-3BD7-5245D43D66E4}"/>
              </a:ext>
            </a:extLst>
          </p:cNvPr>
          <p:cNvSpPr/>
          <p:nvPr/>
        </p:nvSpPr>
        <p:spPr>
          <a:xfrm>
            <a:off x="4116237" y="2865232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1265D-9C31-7CFF-E607-BEA87C2A3ACF}"/>
              </a:ext>
            </a:extLst>
          </p:cNvPr>
          <p:cNvSpPr txBox="1"/>
          <p:nvPr/>
        </p:nvSpPr>
        <p:spPr>
          <a:xfrm>
            <a:off x="4932891" y="3001134"/>
            <a:ext cx="1000897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Clinic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8E852F3-3BF8-EF4B-4AEA-5C2E21D53E74}"/>
              </a:ext>
            </a:extLst>
          </p:cNvPr>
          <p:cNvSpPr/>
          <p:nvPr/>
        </p:nvSpPr>
        <p:spPr>
          <a:xfrm>
            <a:off x="6078966" y="2852380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1BFC47-F1ED-1E39-C3BC-207F5002CC71}"/>
              </a:ext>
            </a:extLst>
          </p:cNvPr>
          <p:cNvSpPr txBox="1"/>
          <p:nvPr/>
        </p:nvSpPr>
        <p:spPr>
          <a:xfrm>
            <a:off x="6887374" y="2983765"/>
            <a:ext cx="1000897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BMAT</a:t>
            </a:r>
          </a:p>
        </p:txBody>
      </p:sp>
      <p:sp>
        <p:nvSpPr>
          <p:cNvPr id="28" name="U-turn Arrow 27">
            <a:extLst>
              <a:ext uri="{FF2B5EF4-FFF2-40B4-BE49-F238E27FC236}">
                <a16:creationId xmlns:a16="http://schemas.microsoft.com/office/drawing/2014/main" id="{D4910B3A-1D97-0472-1749-CAA728092E7C}"/>
              </a:ext>
            </a:extLst>
          </p:cNvPr>
          <p:cNvSpPr/>
          <p:nvPr/>
        </p:nvSpPr>
        <p:spPr>
          <a:xfrm rot="5400000">
            <a:off x="10091716" y="3158911"/>
            <a:ext cx="1325563" cy="1198604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FCCBF-0789-0928-5696-47C4BCA91F5A}"/>
              </a:ext>
            </a:extLst>
          </p:cNvPr>
          <p:cNvSpPr txBox="1"/>
          <p:nvPr/>
        </p:nvSpPr>
        <p:spPr>
          <a:xfrm>
            <a:off x="8839779" y="2982315"/>
            <a:ext cx="1151543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+/- PET CT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D1C793C0-26C3-5E1E-5B0F-2B5CED9EB46D}"/>
              </a:ext>
            </a:extLst>
          </p:cNvPr>
          <p:cNvSpPr/>
          <p:nvPr/>
        </p:nvSpPr>
        <p:spPr>
          <a:xfrm rot="10800000">
            <a:off x="7972291" y="3943005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5B6BF6-E7B6-5A27-A565-EE5F7D62D2D8}"/>
              </a:ext>
            </a:extLst>
          </p:cNvPr>
          <p:cNvSpPr txBox="1"/>
          <p:nvPr/>
        </p:nvSpPr>
        <p:spPr>
          <a:xfrm>
            <a:off x="8871289" y="4094069"/>
            <a:ext cx="1283905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MDT*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D1A3B2-F6F6-6420-7FC5-362BF8653B28}"/>
              </a:ext>
            </a:extLst>
          </p:cNvPr>
          <p:cNvSpPr txBox="1"/>
          <p:nvPr/>
        </p:nvSpPr>
        <p:spPr>
          <a:xfrm>
            <a:off x="6736350" y="4060207"/>
            <a:ext cx="1000897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Clinic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89C3B355-B3B9-615C-1DE8-2AE1CC8F0B6F}"/>
              </a:ext>
            </a:extLst>
          </p:cNvPr>
          <p:cNvSpPr/>
          <p:nvPr/>
        </p:nvSpPr>
        <p:spPr>
          <a:xfrm rot="10800000">
            <a:off x="5789388" y="3931147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7E1FCD8-222C-C59C-8BBD-7B609203F389}"/>
              </a:ext>
            </a:extLst>
          </p:cNvPr>
          <p:cNvSpPr/>
          <p:nvPr/>
        </p:nvSpPr>
        <p:spPr>
          <a:xfrm rot="10800000">
            <a:off x="3500301" y="3958338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97012F-8543-9945-5283-36C0726A919A}"/>
              </a:ext>
            </a:extLst>
          </p:cNvPr>
          <p:cNvSpPr txBox="1"/>
          <p:nvPr/>
        </p:nvSpPr>
        <p:spPr>
          <a:xfrm>
            <a:off x="985347" y="4018117"/>
            <a:ext cx="2340216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Treatment/</a:t>
            </a:r>
          </a:p>
          <a:p>
            <a:r>
              <a:rPr lang="en-US" b="1" dirty="0">
                <a:solidFill>
                  <a:srgbClr val="FF0000"/>
                </a:solidFill>
              </a:rPr>
              <a:t>Active monitoring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8630E28-28F2-6DD7-922F-44DE621F8278}"/>
              </a:ext>
            </a:extLst>
          </p:cNvPr>
          <p:cNvSpPr/>
          <p:nvPr/>
        </p:nvSpPr>
        <p:spPr>
          <a:xfrm>
            <a:off x="7999502" y="2830750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CDC88-57A7-08C4-78E0-12A70A8D89AD}"/>
              </a:ext>
            </a:extLst>
          </p:cNvPr>
          <p:cNvSpPr txBox="1"/>
          <p:nvPr/>
        </p:nvSpPr>
        <p:spPr>
          <a:xfrm>
            <a:off x="4404084" y="4120850"/>
            <a:ext cx="1151543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+/- PET CT</a:t>
            </a:r>
          </a:p>
        </p:txBody>
      </p:sp>
    </p:spTree>
    <p:extLst>
      <p:ext uri="{BB962C8B-B14F-4D97-AF65-F5344CB8AC3E}">
        <p14:creationId xmlns:p14="http://schemas.microsoft.com/office/powerpoint/2010/main" val="344601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ACEE-2AA8-B527-1BDE-064917B2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032" y="818135"/>
            <a:ext cx="7638143" cy="1125068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RUH myeloma one stop pathway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DF03B-68CE-130C-21DC-79525DA31589}"/>
              </a:ext>
            </a:extLst>
          </p:cNvPr>
          <p:cNvSpPr txBox="1"/>
          <p:nvPr/>
        </p:nvSpPr>
        <p:spPr>
          <a:xfrm>
            <a:off x="369784" y="3486991"/>
            <a:ext cx="1087394" cy="3693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Referral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B60C5-1B3B-CFF1-0293-26F09539EF43}"/>
              </a:ext>
            </a:extLst>
          </p:cNvPr>
          <p:cNvSpPr txBox="1"/>
          <p:nvPr/>
        </p:nvSpPr>
        <p:spPr>
          <a:xfrm>
            <a:off x="2374557" y="3519909"/>
            <a:ext cx="902044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Triage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86013-CA8E-0FF2-4E08-178648B451CB}"/>
              </a:ext>
            </a:extLst>
          </p:cNvPr>
          <p:cNvSpPr txBox="1"/>
          <p:nvPr/>
        </p:nvSpPr>
        <p:spPr>
          <a:xfrm>
            <a:off x="4193736" y="3242910"/>
            <a:ext cx="1442316" cy="92333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Clinic, PET CT and BMAT on same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93CCB-CE99-1940-B8FD-00AAFC29B365}"/>
              </a:ext>
            </a:extLst>
          </p:cNvPr>
          <p:cNvSpPr txBox="1"/>
          <p:nvPr/>
        </p:nvSpPr>
        <p:spPr>
          <a:xfrm>
            <a:off x="6556724" y="3503270"/>
            <a:ext cx="848740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MDT*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0A71A-27A2-61D1-EEC7-46CFA4C95BE6}"/>
              </a:ext>
            </a:extLst>
          </p:cNvPr>
          <p:cNvSpPr txBox="1"/>
          <p:nvPr/>
        </p:nvSpPr>
        <p:spPr>
          <a:xfrm>
            <a:off x="8364407" y="3503270"/>
            <a:ext cx="889687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Clinic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585E9-2B12-57FB-0810-8B3244BE8F2A}"/>
              </a:ext>
            </a:extLst>
          </p:cNvPr>
          <p:cNvSpPr txBox="1"/>
          <p:nvPr/>
        </p:nvSpPr>
        <p:spPr>
          <a:xfrm>
            <a:off x="10221862" y="3343724"/>
            <a:ext cx="1290434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Treatment/Active 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85598-4E94-0600-DF02-2F05E9443C5B}"/>
              </a:ext>
            </a:extLst>
          </p:cNvPr>
          <p:cNvSpPr txBox="1"/>
          <p:nvPr/>
        </p:nvSpPr>
        <p:spPr>
          <a:xfrm>
            <a:off x="2648852" y="4914797"/>
            <a:ext cx="8052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steps from referral to treatment/active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investigations take place on the day of first clinic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 Depending on clinical urgency, MDT may happen in conjunction with clinic and commencement of treatment</a:t>
            </a:r>
          </a:p>
          <a:p>
            <a:r>
              <a:rPr lang="en-US" dirty="0"/>
              <a:t> </a:t>
            </a:r>
          </a:p>
        </p:txBody>
      </p:sp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D3D0684-83DC-D3F2-03F1-4DEA5469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81509"/>
            <a:ext cx="2438400" cy="243840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CB2FFD40-0E0B-8F33-7D3C-D934F96AC862}"/>
              </a:ext>
            </a:extLst>
          </p:cNvPr>
          <p:cNvSpPr/>
          <p:nvPr/>
        </p:nvSpPr>
        <p:spPr>
          <a:xfrm>
            <a:off x="1552799" y="3343724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72751AE-C3FA-D599-6ABF-FAE33F9B4D7A}"/>
              </a:ext>
            </a:extLst>
          </p:cNvPr>
          <p:cNvSpPr/>
          <p:nvPr/>
        </p:nvSpPr>
        <p:spPr>
          <a:xfrm>
            <a:off x="5731865" y="3360002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D722394-5FC2-705F-B674-6C154E7C4934}"/>
              </a:ext>
            </a:extLst>
          </p:cNvPr>
          <p:cNvSpPr/>
          <p:nvPr/>
        </p:nvSpPr>
        <p:spPr>
          <a:xfrm>
            <a:off x="3397993" y="3366529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83C07F4-2D23-C09D-6533-834A0AAB9F85}"/>
              </a:ext>
            </a:extLst>
          </p:cNvPr>
          <p:cNvSpPr/>
          <p:nvPr/>
        </p:nvSpPr>
        <p:spPr>
          <a:xfrm>
            <a:off x="9397003" y="3367647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F5D70E82-F1A6-2360-D634-32CEADC4C9D2}"/>
              </a:ext>
            </a:extLst>
          </p:cNvPr>
          <p:cNvSpPr/>
          <p:nvPr/>
        </p:nvSpPr>
        <p:spPr>
          <a:xfrm>
            <a:off x="7539548" y="3366529"/>
            <a:ext cx="729046" cy="655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3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7453-34BC-AAC7-5D97-33D1E0DE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4"/>
            <a:ext cx="6551951" cy="789118"/>
          </a:xfrm>
          <a:ln w="12700">
            <a:solidFill>
              <a:schemeClr val="accent1">
                <a:shade val="15000"/>
              </a:schemeClr>
            </a:solidFill>
          </a:ln>
        </p:spPr>
        <p:txBody>
          <a:bodyPr/>
          <a:lstStyle/>
          <a:p>
            <a:r>
              <a:rPr lang="en-US" dirty="0"/>
              <a:t>Patient appointment letter</a:t>
            </a:r>
          </a:p>
        </p:txBody>
      </p:sp>
      <p:pic>
        <p:nvPicPr>
          <p:cNvPr id="6" name="Content Placeholder 5" descr="A letter with a blue and white text&#10;&#10;AI-generated content may be incorrect.">
            <a:extLst>
              <a:ext uri="{FF2B5EF4-FFF2-40B4-BE49-F238E27FC236}">
                <a16:creationId xmlns:a16="http://schemas.microsoft.com/office/drawing/2014/main" id="{9FB27E07-6073-339B-3CE9-4D8AFB595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253" y="1154113"/>
            <a:ext cx="4497872" cy="5590046"/>
          </a:xfr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8" name="Content Placeholder 7" descr="A close-up of a letter&#10;&#10;AI-generated content may be incorrect.">
            <a:extLst>
              <a:ext uri="{FF2B5EF4-FFF2-40B4-BE49-F238E27FC236}">
                <a16:creationId xmlns:a16="http://schemas.microsoft.com/office/drawing/2014/main" id="{30A571B6-1C17-9C96-D522-9D25C7E777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7423" y="1154112"/>
            <a:ext cx="4676638" cy="5590045"/>
          </a:xfr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5FCF48D6-2F2A-2875-11C6-E6FAE74B44C2}"/>
              </a:ext>
            </a:extLst>
          </p:cNvPr>
          <p:cNvSpPr/>
          <p:nvPr/>
        </p:nvSpPr>
        <p:spPr>
          <a:xfrm>
            <a:off x="9674942" y="245205"/>
            <a:ext cx="1946787" cy="987566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Copies available to view</a:t>
            </a:r>
          </a:p>
        </p:txBody>
      </p:sp>
    </p:spTree>
    <p:extLst>
      <p:ext uri="{BB962C8B-B14F-4D97-AF65-F5344CB8AC3E}">
        <p14:creationId xmlns:p14="http://schemas.microsoft.com/office/powerpoint/2010/main" val="208282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C53C-4950-CE14-456E-4081EBFD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2" y="494466"/>
            <a:ext cx="6825342" cy="1203705"/>
          </a:xfrm>
          <a:ln w="127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4000" b="1" dirty="0"/>
              <a:t>Audit of data: </a:t>
            </a:r>
            <a:br>
              <a:rPr lang="en-US" sz="4000" b="1" dirty="0"/>
            </a:br>
            <a:r>
              <a:rPr lang="en-US" sz="4000" b="1" dirty="0"/>
              <a:t>Standard vs one stop pathway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55057-4B71-D6FD-61B8-1FF06D60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2" y="2001470"/>
            <a:ext cx="11266715" cy="460939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/>
              <a:t>Data collection from standard and  ‘one stop’ pathway with a focus on :</a:t>
            </a:r>
          </a:p>
          <a:p>
            <a:pPr lvl="0"/>
            <a:r>
              <a:rPr lang="en-GB" dirty="0"/>
              <a:t>Time from triage to bone marrow aspirate and trephine (BMAT) procedure</a:t>
            </a:r>
          </a:p>
          <a:p>
            <a:pPr lvl="0"/>
            <a:r>
              <a:rPr lang="en-GB" dirty="0"/>
              <a:t>Time from triage to PET CT scan </a:t>
            </a:r>
          </a:p>
          <a:p>
            <a:pPr lvl="0"/>
            <a:r>
              <a:rPr lang="en-GB" dirty="0"/>
              <a:t>Time from triage to patient receiving diagnosis</a:t>
            </a:r>
          </a:p>
          <a:p>
            <a:r>
              <a:rPr lang="en-GB" dirty="0"/>
              <a:t>Time from triage to day one of treatment/active monitoring if applicable (i.e. multiple myeloma confirmed)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We also took the opportunity to look at other data for future improvement work </a:t>
            </a:r>
            <a:r>
              <a:rPr lang="en-GB" dirty="0" err="1"/>
              <a:t>eg</a:t>
            </a:r>
            <a:r>
              <a:rPr lang="en-GB" dirty="0"/>
              <a:t>:</a:t>
            </a:r>
          </a:p>
          <a:p>
            <a:pPr lvl="0"/>
            <a:r>
              <a:rPr lang="en-GB" dirty="0"/>
              <a:t>Time from BMAT to report authorised</a:t>
            </a:r>
          </a:p>
          <a:p>
            <a:pPr lvl="0"/>
            <a:r>
              <a:rPr lang="en-GB" dirty="0"/>
              <a:t>To check whether important cytogenetic information from the BMAT was sufficient to risk stratify patients and guide prognosis and treatment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EB899C4B-AC2E-B531-0FAB-9A00BEA0A92F}"/>
              </a:ext>
            </a:extLst>
          </p:cNvPr>
          <p:cNvSpPr/>
          <p:nvPr/>
        </p:nvSpPr>
        <p:spPr>
          <a:xfrm>
            <a:off x="8098971" y="160638"/>
            <a:ext cx="3831772" cy="153753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Are we achieving our aims?</a:t>
            </a:r>
          </a:p>
        </p:txBody>
      </p:sp>
    </p:spTree>
    <p:extLst>
      <p:ext uri="{BB962C8B-B14F-4D97-AF65-F5344CB8AC3E}">
        <p14:creationId xmlns:p14="http://schemas.microsoft.com/office/powerpoint/2010/main" val="367019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8CE8-3495-ABF5-0AB7-AA3F7B87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9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Analysis of pathway time points: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3C572-E515-F645-374F-54E7929647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6242795"/>
              </p:ext>
            </p:extLst>
          </p:nvPr>
        </p:nvGraphicFramePr>
        <p:xfrm>
          <a:off x="584616" y="1648918"/>
          <a:ext cx="5435182" cy="3406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118">
                  <a:extLst>
                    <a:ext uri="{9D8B030D-6E8A-4147-A177-3AD203B41FA5}">
                      <a16:colId xmlns:a16="http://schemas.microsoft.com/office/drawing/2014/main" val="1204266226"/>
                    </a:ext>
                  </a:extLst>
                </a:gridCol>
                <a:gridCol w="1022555">
                  <a:extLst>
                    <a:ext uri="{9D8B030D-6E8A-4147-A177-3AD203B41FA5}">
                      <a16:colId xmlns:a16="http://schemas.microsoft.com/office/drawing/2014/main" val="1232241921"/>
                    </a:ext>
                  </a:extLst>
                </a:gridCol>
                <a:gridCol w="759318">
                  <a:extLst>
                    <a:ext uri="{9D8B030D-6E8A-4147-A177-3AD203B41FA5}">
                      <a16:colId xmlns:a16="http://schemas.microsoft.com/office/drawing/2014/main" val="3687911168"/>
                    </a:ext>
                  </a:extLst>
                </a:gridCol>
                <a:gridCol w="237286">
                  <a:extLst>
                    <a:ext uri="{9D8B030D-6E8A-4147-A177-3AD203B41FA5}">
                      <a16:colId xmlns:a16="http://schemas.microsoft.com/office/drawing/2014/main" val="3604974590"/>
                    </a:ext>
                  </a:extLst>
                </a:gridCol>
                <a:gridCol w="185692">
                  <a:extLst>
                    <a:ext uri="{9D8B030D-6E8A-4147-A177-3AD203B41FA5}">
                      <a16:colId xmlns:a16="http://schemas.microsoft.com/office/drawing/2014/main" val="3962416499"/>
                    </a:ext>
                  </a:extLst>
                </a:gridCol>
                <a:gridCol w="551213">
                  <a:extLst>
                    <a:ext uri="{9D8B030D-6E8A-4147-A177-3AD203B41FA5}">
                      <a16:colId xmlns:a16="http://schemas.microsoft.com/office/drawing/2014/main" val="667947726"/>
                    </a:ext>
                  </a:extLst>
                </a:gridCol>
              </a:tblGrid>
              <a:tr h="7944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Standard 2WW Pathway </a:t>
                      </a:r>
                    </a:p>
                    <a:p>
                      <a:pPr algn="l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(results in days)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1376718231"/>
                  </a:ext>
                </a:extLst>
              </a:tr>
              <a:tr h="2785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Average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Median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3594645237"/>
                  </a:ext>
                </a:extLst>
              </a:tr>
              <a:tr h="2785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Triage to clinic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1718821645"/>
                  </a:ext>
                </a:extLst>
              </a:tr>
              <a:tr h="2785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Triage to BMAT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3791882758"/>
                  </a:ext>
                </a:extLst>
              </a:tr>
              <a:tr h="2785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Time from BMAT to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12.1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12.0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2194220843"/>
                  </a:ext>
                </a:extLst>
              </a:tr>
              <a:tr h="2785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Triage to PET-CT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32.0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4086114014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Triage to diagnosis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64.2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3448335205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Referral to treatment/active monitoring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</a:t>
                      </a: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2100786342"/>
                  </a:ext>
                </a:extLst>
              </a:tr>
              <a:tr h="194709">
                <a:tc gridSpan="6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359785"/>
                  </a:ext>
                </a:extLst>
              </a:tr>
              <a:tr h="194709">
                <a:tc gridSpan="6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669660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B21968B-ABFE-C3D9-B6B3-C1E1D55D8EE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7897415"/>
              </p:ext>
            </p:extLst>
          </p:nvPr>
        </p:nvGraphicFramePr>
        <p:xfrm>
          <a:off x="6172202" y="1658570"/>
          <a:ext cx="5435182" cy="3464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1940">
                  <a:extLst>
                    <a:ext uri="{9D8B030D-6E8A-4147-A177-3AD203B41FA5}">
                      <a16:colId xmlns:a16="http://schemas.microsoft.com/office/drawing/2014/main" val="1204266226"/>
                    </a:ext>
                  </a:extLst>
                </a:gridCol>
                <a:gridCol w="545088">
                  <a:extLst>
                    <a:ext uri="{9D8B030D-6E8A-4147-A177-3AD203B41FA5}">
                      <a16:colId xmlns:a16="http://schemas.microsoft.com/office/drawing/2014/main" val="1232241921"/>
                    </a:ext>
                  </a:extLst>
                </a:gridCol>
                <a:gridCol w="322177">
                  <a:extLst>
                    <a:ext uri="{9D8B030D-6E8A-4147-A177-3AD203B41FA5}">
                      <a16:colId xmlns:a16="http://schemas.microsoft.com/office/drawing/2014/main" val="2638642491"/>
                    </a:ext>
                  </a:extLst>
                </a:gridCol>
                <a:gridCol w="222911">
                  <a:extLst>
                    <a:ext uri="{9D8B030D-6E8A-4147-A177-3AD203B41FA5}">
                      <a16:colId xmlns:a16="http://schemas.microsoft.com/office/drawing/2014/main" val="3590043261"/>
                    </a:ext>
                  </a:extLst>
                </a:gridCol>
                <a:gridCol w="505456">
                  <a:extLst>
                    <a:ext uri="{9D8B030D-6E8A-4147-A177-3AD203B41FA5}">
                      <a16:colId xmlns:a16="http://schemas.microsoft.com/office/drawing/2014/main" val="3524298148"/>
                    </a:ext>
                  </a:extLst>
                </a:gridCol>
                <a:gridCol w="46167">
                  <a:extLst>
                    <a:ext uri="{9D8B030D-6E8A-4147-A177-3AD203B41FA5}">
                      <a16:colId xmlns:a16="http://schemas.microsoft.com/office/drawing/2014/main" val="2891762321"/>
                    </a:ext>
                  </a:extLst>
                </a:gridCol>
                <a:gridCol w="545088">
                  <a:extLst>
                    <a:ext uri="{9D8B030D-6E8A-4147-A177-3AD203B41FA5}">
                      <a16:colId xmlns:a16="http://schemas.microsoft.com/office/drawing/2014/main" val="100983816"/>
                    </a:ext>
                  </a:extLst>
                </a:gridCol>
                <a:gridCol w="566355">
                  <a:extLst>
                    <a:ext uri="{9D8B030D-6E8A-4147-A177-3AD203B41FA5}">
                      <a16:colId xmlns:a16="http://schemas.microsoft.com/office/drawing/2014/main" val="667947726"/>
                    </a:ext>
                  </a:extLst>
                </a:gridCol>
              </a:tblGrid>
              <a:tr h="7548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One Stop Pathway</a:t>
                      </a:r>
                    </a:p>
                    <a:p>
                      <a:pPr algn="l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 (results in days)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2903623526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2894801555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Triage to clinic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10.6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12.5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12.5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3738307973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Triage to BMAT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11.6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13.5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13.5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586114043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Time from BMAT to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18.6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1074067370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Triage to PET-CT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10.8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1033359844"/>
                  </a:ext>
                </a:extLst>
              </a:tr>
              <a:tr h="3887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Triage to diagnosis</a:t>
                      </a: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2407076203"/>
                  </a:ext>
                </a:extLst>
              </a:tr>
              <a:tr h="4458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Referral to treatment /active monitoring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38</a:t>
                      </a:r>
                      <a:endParaRPr lang="en-GB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4011937304"/>
                  </a:ext>
                </a:extLst>
              </a:tr>
              <a:tr h="267441">
                <a:tc gridSpan="8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669660"/>
                  </a:ext>
                </a:extLst>
              </a:tr>
              <a:tr h="2190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3" marR="9333" marT="9333" marB="0" anchor="b"/>
                </a:tc>
                <a:extLst>
                  <a:ext uri="{0D108BD9-81ED-4DB2-BD59-A6C34878D82A}">
                    <a16:rowId xmlns:a16="http://schemas.microsoft.com/office/drawing/2014/main" val="4162200673"/>
                  </a:ext>
                </a:extLst>
              </a:tr>
            </a:tbl>
          </a:graphicData>
        </a:graphic>
      </p:graphicFrame>
      <p:pic>
        <p:nvPicPr>
          <p:cNvPr id="8" name="Picture 7" descr="A person walking up a step&#10;&#10;AI-generated content may be incorrect.">
            <a:extLst>
              <a:ext uri="{FF2B5EF4-FFF2-40B4-BE49-F238E27FC236}">
                <a16:creationId xmlns:a16="http://schemas.microsoft.com/office/drawing/2014/main" id="{227B147F-0CD2-1F37-5C09-8D1799E20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87" y="4729316"/>
            <a:ext cx="1737217" cy="18654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8732D8C-C984-ED28-55BA-008633379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919" y="4827639"/>
            <a:ext cx="1865467" cy="18654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582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B1219-B3E2-BE80-CBDF-D7176F790FD9}"/>
              </a:ext>
            </a:extLst>
          </p:cNvPr>
          <p:cNvSpPr txBox="1">
            <a:spLocks/>
          </p:cNvSpPr>
          <p:nvPr/>
        </p:nvSpPr>
        <p:spPr>
          <a:xfrm>
            <a:off x="924697" y="377482"/>
            <a:ext cx="10515600" cy="10315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Myeloma one stop clinic significantly reduced the time from triage to BMAT and PET CT*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CFBC17-2E72-895A-B0E4-461144AE4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918753"/>
              </p:ext>
            </p:extLst>
          </p:nvPr>
        </p:nvGraphicFramePr>
        <p:xfrm>
          <a:off x="364762" y="1558977"/>
          <a:ext cx="6006058" cy="466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CE81F2-B3FA-0ADE-A106-C5FA3C858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169858"/>
              </p:ext>
            </p:extLst>
          </p:nvPr>
        </p:nvGraphicFramePr>
        <p:xfrm>
          <a:off x="6095999" y="1558977"/>
          <a:ext cx="5731240" cy="466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BBB9096-C32A-8B0E-EFA0-D3A42054A36F}"/>
              </a:ext>
            </a:extLst>
          </p:cNvPr>
          <p:cNvSpPr txBox="1"/>
          <p:nvPr/>
        </p:nvSpPr>
        <p:spPr>
          <a:xfrm>
            <a:off x="1892809" y="6370817"/>
            <a:ext cx="95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*Two patients in One Stop pathway did not have PET-CT (therefore mean values not identical)</a:t>
            </a:r>
          </a:p>
        </p:txBody>
      </p:sp>
    </p:spTree>
    <p:extLst>
      <p:ext uri="{BB962C8B-B14F-4D97-AF65-F5344CB8AC3E}">
        <p14:creationId xmlns:p14="http://schemas.microsoft.com/office/powerpoint/2010/main" val="188658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F2A35-234C-9F3D-C614-76C6F4C1B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2A4AE-06DB-6119-F118-FC8F3F14C31E}"/>
              </a:ext>
            </a:extLst>
          </p:cNvPr>
          <p:cNvSpPr txBox="1">
            <a:spLocks/>
          </p:cNvSpPr>
          <p:nvPr/>
        </p:nvSpPr>
        <p:spPr>
          <a:xfrm>
            <a:off x="924697" y="377482"/>
            <a:ext cx="10515600" cy="10315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Myeloma one stop clinic reduced the time from triage to patients being told their diagnosis.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76540F4-857F-78C2-1C1B-6A868AF08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106349"/>
              </p:ext>
            </p:extLst>
          </p:nvPr>
        </p:nvGraphicFramePr>
        <p:xfrm>
          <a:off x="2290916" y="1409076"/>
          <a:ext cx="7869084" cy="472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43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55FA-8B4C-9BB3-5E68-9682E83380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Myeloma one stop clinic therefore reduced the overall time from referral to treatment/active monitoring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8E33D0-6AB6-5A31-DEA3-F87EC307E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070244"/>
              </p:ext>
            </p:extLst>
          </p:nvPr>
        </p:nvGraphicFramePr>
        <p:xfrm>
          <a:off x="1678898" y="1858780"/>
          <a:ext cx="8799227" cy="439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77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38451769be79e123db6572168b0b33e8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a1529d7a0ba94597b9680ad8d2d96c86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C6371A-B579-4E6D-9AF1-032470DCD07D}"/>
</file>

<file path=customXml/itemProps2.xml><?xml version="1.0" encoding="utf-8"?>
<ds:datastoreItem xmlns:ds="http://schemas.openxmlformats.org/officeDocument/2006/customXml" ds:itemID="{D31F4597-9F1D-4796-9C40-C4D4FC1B7D80}"/>
</file>

<file path=customXml/itemProps3.xml><?xml version="1.0" encoding="utf-8"?>
<ds:datastoreItem xmlns:ds="http://schemas.openxmlformats.org/officeDocument/2006/customXml" ds:itemID="{C4168F8F-4DA7-46F3-A944-F12DDE197B3B}"/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920</Words>
  <Application>Microsoft Office PowerPoint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One stop myeloma diagnosis pathway at the RUH:   Presentation of initial audit and patient feedback.</vt:lpstr>
      <vt:lpstr>RUH myeloma standard clinic pathway</vt:lpstr>
      <vt:lpstr>RUH myeloma one stop pathway</vt:lpstr>
      <vt:lpstr>Patient appointment letter</vt:lpstr>
      <vt:lpstr>Audit of data:  Standard vs one stop pathway</vt:lpstr>
      <vt:lpstr>Analysis of pathway time points:</vt:lpstr>
      <vt:lpstr>PowerPoint Presentation</vt:lpstr>
      <vt:lpstr>PowerPoint Presentation</vt:lpstr>
      <vt:lpstr>PowerPoint Presentation</vt:lpstr>
      <vt:lpstr>PowerPoint Presentation</vt:lpstr>
      <vt:lpstr>Patient experience: Patient feedback questionnaire</vt:lpstr>
      <vt:lpstr>Patient feedback questionnaire</vt:lpstr>
      <vt:lpstr>Patient feedback questionnaire</vt:lpstr>
      <vt:lpstr>Patients were generally reassured by the timing of their appointments </vt:lpstr>
      <vt:lpstr>Patients would generally prefer to have all appointments on one day</vt:lpstr>
      <vt:lpstr>We also asked whether they had all the information they needed about their tests and appointments:</vt:lpstr>
      <vt:lpstr>And whether they met one of our CNS nurses:</vt:lpstr>
      <vt:lpstr>Key findings and plans for further improvement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stop myeloma diagnosis pathway at the RUH:   Presentation of initial audit and patient feedback.</dc:title>
  <dc:creator>Angie Habgood</dc:creator>
  <cp:lastModifiedBy>Helen Dunderdale</cp:lastModifiedBy>
  <cp:revision>30</cp:revision>
  <dcterms:created xsi:type="dcterms:W3CDTF">2025-07-27T14:42:54Z</dcterms:created>
  <dcterms:modified xsi:type="dcterms:W3CDTF">2025-11-26T09:56:37Z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