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6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444BCE-22C7-49BB-A078-985CFB82A99A}" v="16" dt="2025-11-19T09:41:38.5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1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7EE1F5-FB5D-4C99-8E6A-2665172A2B1D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5BBD0E-2517-42CE-9B4D-07AFBA21B3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2810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Already overwhelmed y the support that we are getting and willingness to collaborate </a:t>
            </a:r>
            <a:r>
              <a:rPr lang="en-GB"/>
              <a:t>on this.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5BBD0E-2517-42CE-9B4D-07AFBA21B33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79985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5A29A-5A4A-33A4-05BA-21E9AB018B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F80A14-161C-A222-58DC-48233D1E50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1B0B7A-9C02-2441-B9C0-FF36A55B6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45DC-5782-4C03-80D8-8B9531567178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51E90E-F83A-E1AC-F7FF-5DD3DA69C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BAFF53-527D-1507-C551-59EB9894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4B0D6-267E-4701-89BC-C9154183E6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2197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D634F-BD22-9ED6-18D5-FCF1106F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F72D02-B04B-62B7-634F-A2FAC55B61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681A60-36AC-6FA0-E7BB-FCF96F7EB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45DC-5782-4C03-80D8-8B9531567178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438809-0B88-0D61-385D-246311891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E3548A-E5A8-8C34-58A6-A0F55AE35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4B0D6-267E-4701-89BC-C9154183E6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1385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C16A9D-C5DA-E147-2992-269B644909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653534-42FD-4A79-1D5A-ECB7B45405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270994-2B16-FA1D-0231-341FDD8EE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45DC-5782-4C03-80D8-8B9531567178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90B84E-B8C8-4043-DCF7-C5B75B5EC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2DF577-AD19-7833-51C0-B5973887F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4B0D6-267E-4701-89BC-C9154183E6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6946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06BA5-916D-B4B7-4731-BDF8D2B74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6F394-E4AB-A207-DA4F-B8E687AFD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A6EFD-1ECE-F159-95D2-26987F3AB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45DC-5782-4C03-80D8-8B9531567178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09DF25-23B9-EDCF-019B-D4EAB102B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F1969B-E3B3-F87E-5E55-EF75E14FA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4B0D6-267E-4701-89BC-C9154183E6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0973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516F7-1A7C-D0E4-4327-6145DB00F8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396C9A-B987-D527-8B2B-F0A5D60031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A840A9-A839-BF0B-DF2E-E5B1EA430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45DC-5782-4C03-80D8-8B9531567178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B30EC1-6977-4A65-835C-2D34F34AC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1EDCC6-307F-A2D3-015E-43693A242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4B0D6-267E-4701-89BC-C9154183E6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7652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980F0-5D8A-B546-2C58-F485CC6A2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A49B6A-C022-EBFD-1FCE-BAB9D024A9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5EA606-0C5C-F345-B08D-EE508907C7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8E3640-FA3A-237D-CC55-DE66D5FF9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45DC-5782-4C03-80D8-8B9531567178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FEEAD4-80C7-319B-6594-D4BA65CED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4C1E1B-9744-B001-2FDB-BDF577481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4B0D6-267E-4701-89BC-C9154183E6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038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09523D-7796-2F42-5D34-E6105931F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C7D0EC-FA4C-FD5B-3DF4-557DB52348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190A48-A8AF-AE39-7A95-82C40175C2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E74A83-F9D5-1965-85B3-92AAAC1BEE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CBF0DB-21B9-A142-9E7B-E2FD6D8016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76CFAF-E259-5ECD-399F-A9385907E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45DC-5782-4C03-80D8-8B9531567178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3E1E730-374C-24C4-D6EE-5763A7697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3DCF49-8B0E-1F8A-3CB8-7D5047671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4B0D6-267E-4701-89BC-C9154183E6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3311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FBEF6-9C3C-C523-C1F0-3D4CE1B6B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12A1F5-1451-29CF-DA6B-62C2831EF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45DC-5782-4C03-80D8-8B9531567178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2521C6-7BC1-B2CD-22FB-3F9BF8619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22D6EA-247D-AFC3-14F3-52752AA3D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4B0D6-267E-4701-89BC-C9154183E6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7172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4EB40B8-C665-F732-DC75-D545E061B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45DC-5782-4C03-80D8-8B9531567178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A27307-777B-1D21-3227-98815A844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2AD163-6D01-7862-E087-959BB3EE6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4B0D6-267E-4701-89BC-C9154183E6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9261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E5F7B-72DA-CD86-3BD9-20C1B0D63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9912E-B31D-89D2-B772-AA24EEA9E8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48977F-C252-36C6-7CAD-D5DACC86F9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D23EEA-AFFF-1E66-19AE-197515B4C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45DC-5782-4C03-80D8-8B9531567178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1C4761-C5A7-90E7-FF00-9CF95ACA9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7D0270-F4C9-4B0C-A183-302F70D0D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4B0D6-267E-4701-89BC-C9154183E6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7180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2A75D-DFEE-8D5C-597E-61B99D055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9F88CC-1C0B-911A-A6BA-0A5EDCA71B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EB8034-AFAE-F7B2-C416-A4CF7F4E71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057DE8-DCE2-A2C6-444E-BC1094FFC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45DC-5782-4C03-80D8-8B9531567178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F3E377-D990-E3B2-A81D-87F16392A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30775C-28C0-603E-546F-1B0E11785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4B0D6-267E-4701-89BC-C9154183E6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2100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949712-A3A5-337E-D546-DF415070B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C9C62D-7FFA-8FCD-2444-ED90DB4F8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A8FA48-07D9-BF84-9CCD-59C4843FBD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A145DC-5782-4C03-80D8-8B9531567178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77CCE2-951C-4DBF-09D8-07B983189A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AD8806-4C6B-D47D-E0C4-4603BC0E1D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34B0D6-267E-4701-89BC-C9154183E6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6033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4D2B8-FD8C-4878-BD4E-577837C2AB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1531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GB" dirty="0"/>
              <a:t>Study proposal: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sz="5300" dirty="0"/>
            </a:br>
            <a:r>
              <a:rPr lang="en-GB" sz="5300" b="1" dirty="0"/>
              <a:t>A</a:t>
            </a:r>
            <a:r>
              <a:rPr lang="en-GB" sz="5300" dirty="0"/>
              <a:t> </a:t>
            </a:r>
            <a:r>
              <a:rPr lang="en-GB" sz="5300" b="1" dirty="0"/>
              <a:t>Retrospective Review to Identify Clinical and Sub-clinical Prognostic Markers of ICI-Myocarditis</a:t>
            </a:r>
            <a:br>
              <a:rPr lang="en-GB" sz="5300" b="1" dirty="0"/>
            </a:br>
            <a:endParaRPr lang="en-GB" sz="53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DF03CC-AE85-CB0B-713A-F048904D16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95750"/>
            <a:ext cx="9144000" cy="1162050"/>
          </a:xfrm>
        </p:spPr>
        <p:txBody>
          <a:bodyPr/>
          <a:lstStyle/>
          <a:p>
            <a:r>
              <a:rPr lang="en-GB" dirty="0"/>
              <a:t>Dr Jessica Ball, ACF medical oncology, BHOC</a:t>
            </a:r>
          </a:p>
          <a:p>
            <a:r>
              <a:rPr lang="en-GB" dirty="0"/>
              <a:t>Dr </a:t>
            </a:r>
            <a:r>
              <a:rPr lang="en-GB"/>
              <a:t>Francesca Bartoli-Leonard</a:t>
            </a:r>
            <a:r>
              <a:rPr lang="en-GB" dirty="0"/>
              <a:t>, Post-doc, </a:t>
            </a:r>
            <a:r>
              <a:rPr lang="en-GB" dirty="0" err="1"/>
              <a:t>UoB</a:t>
            </a:r>
            <a:endParaRPr lang="en-GB" dirty="0"/>
          </a:p>
        </p:txBody>
      </p:sp>
      <p:pic>
        <p:nvPicPr>
          <p:cNvPr id="1026" name="Picture 2" descr="University Hospitals Bristol and Weston NHS Foundation Trust (UHBW NHS)">
            <a:extLst>
              <a:ext uri="{FF2B5EF4-FFF2-40B4-BE49-F238E27FC236}">
                <a16:creationId xmlns:a16="http://schemas.microsoft.com/office/drawing/2014/main" id="{E9EE447C-F97C-3797-87E9-C78586C879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031" y="76200"/>
            <a:ext cx="2164219" cy="884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University of Bristol - WUN">
            <a:extLst>
              <a:ext uri="{FF2B5EF4-FFF2-40B4-BE49-F238E27FC236}">
                <a16:creationId xmlns:a16="http://schemas.microsoft.com/office/drawing/2014/main" id="{DBA946E5-2714-EC58-DCB0-17DE81798D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1823" y="288766"/>
            <a:ext cx="1561429" cy="451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4808EC9-47A5-DE84-F9BF-55B2E129FBB3}"/>
              </a:ext>
            </a:extLst>
          </p:cNvPr>
          <p:cNvSpPr txBox="1"/>
          <p:nvPr/>
        </p:nvSpPr>
        <p:spPr>
          <a:xfrm>
            <a:off x="3429000" y="5330952"/>
            <a:ext cx="5998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/>
              <a:t>jessica.ball@uhbw.nhs.uk</a:t>
            </a:r>
          </a:p>
        </p:txBody>
      </p:sp>
    </p:spTree>
    <p:extLst>
      <p:ext uri="{BB962C8B-B14F-4D97-AF65-F5344CB8AC3E}">
        <p14:creationId xmlns:p14="http://schemas.microsoft.com/office/powerpoint/2010/main" val="3142301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C0763A76-9F1C-4FC5-82B7-DD475DA46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81BF4F6-F2CF-4984-9D14-D6966D92F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8522446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A50DA0-E423-B24B-B240-3E7563543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" y="1257301"/>
            <a:ext cx="1377893" cy="1624520"/>
          </a:xfrm>
        </p:spPr>
        <p:txBody>
          <a:bodyPr anchor="ctr">
            <a:normAutofit/>
          </a:bodyPr>
          <a:lstStyle/>
          <a:p>
            <a:r>
              <a:rPr lang="en-GB" sz="4000" dirty="0"/>
              <a:t>Aims: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902D0F-5ADA-27D7-DE17-9B1EC44BC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444" y="1796485"/>
            <a:ext cx="7690104" cy="413702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GB" sz="1700" b="1" dirty="0"/>
              <a:t>To identify clinical and sub-clinical prognostic markers of ICI-Myocarditis</a:t>
            </a:r>
          </a:p>
          <a:p>
            <a:pPr lvl="1"/>
            <a:endParaRPr lang="en-GB" sz="1700" dirty="0"/>
          </a:p>
          <a:p>
            <a:pPr lvl="1"/>
            <a:r>
              <a:rPr lang="en-GB" sz="1700" dirty="0"/>
              <a:t>Descriptive comparison of </a:t>
            </a:r>
            <a:r>
              <a:rPr lang="en-GB" sz="1700" dirty="0" err="1"/>
              <a:t>cMRI</a:t>
            </a:r>
            <a:r>
              <a:rPr lang="en-GB" sz="1700" dirty="0"/>
              <a:t> findings in ICI-M vs. viral myocarditis where current diagnostic criterion may exclude potential ICI-M patients</a:t>
            </a:r>
          </a:p>
          <a:p>
            <a:pPr lvl="1"/>
            <a:endParaRPr lang="en-GB" sz="1700" dirty="0"/>
          </a:p>
          <a:p>
            <a:pPr lvl="1"/>
            <a:r>
              <a:rPr lang="en-GB" sz="1700" dirty="0"/>
              <a:t>Identify novel prognostic markers for ICI-M using </a:t>
            </a:r>
            <a:r>
              <a:rPr lang="en-GB" sz="1700" dirty="0" err="1"/>
              <a:t>cMRI</a:t>
            </a:r>
            <a:r>
              <a:rPr lang="en-GB" sz="1700" dirty="0"/>
              <a:t> and biochemical markers in our real-world cohort</a:t>
            </a:r>
          </a:p>
        </p:txBody>
      </p:sp>
      <p:pic>
        <p:nvPicPr>
          <p:cNvPr id="5" name="Picture 4" descr="A row of samples for medical testing">
            <a:extLst>
              <a:ext uri="{FF2B5EF4-FFF2-40B4-BE49-F238E27FC236}">
                <a16:creationId xmlns:a16="http://schemas.microsoft.com/office/drawing/2014/main" id="{E8793F3C-009B-30BC-B483-2E1C29E3408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6293"/>
          <a:stretch>
            <a:fillRect/>
          </a:stretch>
        </p:blipFill>
        <p:spPr>
          <a:xfrm>
            <a:off x="8701989" y="2881821"/>
            <a:ext cx="4788375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C0C15E7-21AA-AAC9-B621-7074AD374C57}"/>
              </a:ext>
            </a:extLst>
          </p:cNvPr>
          <p:cNvSpPr txBox="1"/>
          <p:nvPr/>
        </p:nvSpPr>
        <p:spPr>
          <a:xfrm>
            <a:off x="475488" y="374904"/>
            <a:ext cx="76901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/>
              <a:t>A</a:t>
            </a:r>
            <a:r>
              <a:rPr lang="en-GB" sz="2800" dirty="0"/>
              <a:t> </a:t>
            </a:r>
            <a:r>
              <a:rPr lang="en-GB" sz="2800" b="1" dirty="0"/>
              <a:t>Retrospective Review to Identify Clinical and Sub-clinical Prognostic Markers of ICI-Myocarditis</a:t>
            </a:r>
            <a:endParaRPr lang="en-GB" sz="2800" dirty="0"/>
          </a:p>
        </p:txBody>
      </p:sp>
      <p:pic>
        <p:nvPicPr>
          <p:cNvPr id="1026" name="Picture 2" descr="MRI Cardiac - Noble Imaging And Diagnostics">
            <a:extLst>
              <a:ext uri="{FF2B5EF4-FFF2-40B4-BE49-F238E27FC236}">
                <a16:creationId xmlns:a16="http://schemas.microsoft.com/office/drawing/2014/main" id="{3A8B0E57-8BC9-1BE5-781E-68886C69C1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1989" y="0"/>
            <a:ext cx="4788375" cy="3592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B38DB67-A127-0645-7C07-A5177D7E9BEF}"/>
              </a:ext>
            </a:extLst>
          </p:cNvPr>
          <p:cNvSpPr txBox="1"/>
          <p:nvPr/>
        </p:nvSpPr>
        <p:spPr>
          <a:xfrm>
            <a:off x="1517904" y="5906797"/>
            <a:ext cx="5998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/>
              <a:t>jessica.ball@uhbw.nhs.uk</a:t>
            </a:r>
          </a:p>
        </p:txBody>
      </p:sp>
    </p:spTree>
    <p:extLst>
      <p:ext uri="{BB962C8B-B14F-4D97-AF65-F5344CB8AC3E}">
        <p14:creationId xmlns:p14="http://schemas.microsoft.com/office/powerpoint/2010/main" val="2644059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C9EF3-DE1D-7649-D52D-D71086041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b="1" dirty="0"/>
              <a:t>A</a:t>
            </a:r>
            <a:r>
              <a:rPr lang="en-GB" dirty="0"/>
              <a:t> </a:t>
            </a:r>
            <a:r>
              <a:rPr lang="en-GB" b="1" dirty="0"/>
              <a:t>Retrospective Review to Identify Clinical and Sub-clinical Prognostic Markers of ICI-Myocarditis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A68C10-255C-E5BF-F11C-C7D69E86EF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040" y="2506662"/>
            <a:ext cx="10515600" cy="3610674"/>
          </a:xfrm>
        </p:spPr>
        <p:txBody>
          <a:bodyPr>
            <a:normAutofit lnSpcReduction="10000"/>
          </a:bodyPr>
          <a:lstStyle/>
          <a:p>
            <a:r>
              <a:rPr lang="en-GB" dirty="0"/>
              <a:t>Questions, comments, suggestions?</a:t>
            </a:r>
          </a:p>
          <a:p>
            <a:r>
              <a:rPr lang="en-GB" dirty="0"/>
              <a:t>Would your centre like to be involved?</a:t>
            </a:r>
          </a:p>
          <a:p>
            <a:endParaRPr lang="en-GB" dirty="0"/>
          </a:p>
          <a:p>
            <a:pPr marL="0" indent="0" algn="ctr">
              <a:buNone/>
            </a:pPr>
            <a:r>
              <a:rPr lang="en-GB" sz="4600" b="1" dirty="0"/>
              <a:t>Please get in touch</a:t>
            </a:r>
          </a:p>
          <a:p>
            <a:pPr marL="0" indent="0" algn="ctr">
              <a:buNone/>
            </a:pPr>
            <a:endParaRPr lang="en-GB" sz="4600" b="1" dirty="0"/>
          </a:p>
          <a:p>
            <a:pPr marL="0" indent="0" algn="ctr">
              <a:buNone/>
            </a:pPr>
            <a:r>
              <a:rPr lang="en-GB" sz="4600" b="1" dirty="0"/>
              <a:t> </a:t>
            </a:r>
            <a:r>
              <a:rPr lang="en-GB" sz="4600" dirty="0"/>
              <a:t>jessica.ball@uhbw.nhs.uk</a:t>
            </a:r>
          </a:p>
        </p:txBody>
      </p:sp>
    </p:spTree>
    <p:extLst>
      <p:ext uri="{BB962C8B-B14F-4D97-AF65-F5344CB8AC3E}">
        <p14:creationId xmlns:p14="http://schemas.microsoft.com/office/powerpoint/2010/main" val="18565018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758BEBCE60E1C4C87B869C7C38C0B3D" ma:contentTypeVersion="11" ma:contentTypeDescription="Create a new document." ma:contentTypeScope="" ma:versionID="38451769be79e123db6572168b0b33e8">
  <xsd:schema xmlns:xsd="http://www.w3.org/2001/XMLSchema" xmlns:xs="http://www.w3.org/2001/XMLSchema" xmlns:p="http://schemas.microsoft.com/office/2006/metadata/properties" xmlns:ns2="28f492b9-0e1d-4676-9635-78fd8c5ab9d8" xmlns:ns3="d77f7b61-7249-402e-9088-bb30bc752eb7" targetNamespace="http://schemas.microsoft.com/office/2006/metadata/properties" ma:root="true" ma:fieldsID="a1529d7a0ba94597b9680ad8d2d96c86" ns2:_="" ns3:_="">
    <xsd:import namespace="28f492b9-0e1d-4676-9635-78fd8c5ab9d8"/>
    <xsd:import namespace="d77f7b61-7249-402e-9088-bb30bc752e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f492b9-0e1d-4676-9635-78fd8c5ab9d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e73e9af6-01d4-423d-8bd2-cf099f328a0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7f7b61-7249-402e-9088-bb30bc752eb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1c4ca98-7b55-4fcc-b8e5-81239fe53638}" ma:internalName="TaxCatchAll" ma:showField="CatchAllData" ma:web="d77f7b61-7249-402e-9088-bb30bc752eb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77f7b61-7249-402e-9088-bb30bc752eb7" xsi:nil="true"/>
    <lcf76f155ced4ddcb4097134ff3c332f xmlns="28f492b9-0e1d-4676-9635-78fd8c5ab9d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E33969F-557F-4BEC-AE51-15458F55FC50}"/>
</file>

<file path=customXml/itemProps2.xml><?xml version="1.0" encoding="utf-8"?>
<ds:datastoreItem xmlns:ds="http://schemas.openxmlformats.org/officeDocument/2006/customXml" ds:itemID="{FB1A9B14-FBC2-4DDE-BB84-BB01092509B9}"/>
</file>

<file path=customXml/itemProps3.xml><?xml version="1.0" encoding="utf-8"?>
<ds:datastoreItem xmlns:ds="http://schemas.openxmlformats.org/officeDocument/2006/customXml" ds:itemID="{6CAA9EFA-B350-4461-9BF8-6768BAEEFA24}"/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169</Words>
  <Application>Microsoft Office PowerPoint</Application>
  <PresentationFormat>Widescreen</PresentationFormat>
  <Paragraphs>21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Study proposal:    A Retrospective Review to Identify Clinical and Sub-clinical Prognostic Markers of ICI-Myocarditis </vt:lpstr>
      <vt:lpstr>Aims:</vt:lpstr>
      <vt:lpstr>A Retrospective Review to Identify Clinical and Sub-clinical Prognostic Markers of ICI-Myocarditis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Jessica Ball</dc:creator>
  <cp:lastModifiedBy>Helen Dunderdale</cp:lastModifiedBy>
  <cp:revision>2</cp:revision>
  <dcterms:created xsi:type="dcterms:W3CDTF">2025-11-13T14:05:49Z</dcterms:created>
  <dcterms:modified xsi:type="dcterms:W3CDTF">2025-11-20T10:20:41Z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0x0101004758BEBCE60E1C4C87B869C7C38C0B3D</vt:lpwstr>
  </property>
</Properties>
</file>