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Ex4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Ex5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3" r:id="rId3"/>
    <p:sldId id="278" r:id="rId4"/>
    <p:sldId id="264" r:id="rId5"/>
    <p:sldId id="267" r:id="rId6"/>
    <p:sldId id="273" r:id="rId7"/>
    <p:sldId id="261" r:id="rId8"/>
    <p:sldId id="258" r:id="rId9"/>
    <p:sldId id="265" r:id="rId10"/>
    <p:sldId id="277" r:id="rId11"/>
    <p:sldId id="271" r:id="rId12"/>
    <p:sldId id="272" r:id="rId13"/>
    <p:sldId id="276" r:id="rId14"/>
    <p:sldId id="275" r:id="rId15"/>
    <p:sldId id="257" r:id="rId16"/>
    <p:sldId id="269" r:id="rId17"/>
    <p:sldId id="270" r:id="rId18"/>
    <p:sldId id="268" r:id="rId19"/>
    <p:sldId id="25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908" autoAdjust="0"/>
  </p:normalViewPr>
  <p:slideViewPr>
    <p:cSldViewPr snapToGrid="0">
      <p:cViewPr varScale="1">
        <p:scale>
          <a:sx n="64" d="100"/>
          <a:sy n="64" d="100"/>
        </p:scale>
        <p:origin x="14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41A70D97-1250-4EFB-9735-E8AB7B74CC03}"/>
    <pc:docChg chg="modShowInfo">
      <pc:chgData name="Helen Dunderdale" userId="18a57383-fa13-4764-88a8-9272bfc7f4aa" providerId="ADAL" clId="{41A70D97-1250-4EFB-9735-E8AB7B74CC03}" dt="2025-11-26T09:44:27.571" v="0" actId="2744"/>
      <pc:docMkLst>
        <pc:docMk/>
      </pc:docMkLst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will.hann\AppData\Roaming\Microsoft\Excel\NHL%20Audit%20DRAFT%20v8%20(version%201).xlsb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will.hann\AppData\Roaming\Microsoft\Excel\NHL%20Audit%20DRAFT%20v8%20(version%201).xlsb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\\glos.nhs.uk\ghnhst\Haematology\Lymphoma\2025%20High%20Grade%20NHL%20Delays%20to%20Treatment%20Audit\NHL%20Audit%20DRAFT%20v9.xlsm" TargetMode="External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file:///C:\Users\will.hann\AppData\Roaming\Microsoft\Excel\NHL%20Audit%20DRAFT%20v8%20(version%201).xlsb" TargetMode="External"/></Relationships>
</file>

<file path=ppt/charts/_rels/chartEx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C:\Users\will.hann\AppData\Roaming\Microsoft\Excel\NHL%20Audit%20DRAFT%20v8%20(version%201).xlsb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Sheet2!$I$4:$I$19</cx:f>
        <cx:lvl ptCount="16" formatCode="General">
          <cx:pt idx="0">12</cx:pt>
          <cx:pt idx="1">36</cx:pt>
          <cx:pt idx="2">0</cx:pt>
          <cx:pt idx="3">7</cx:pt>
          <cx:pt idx="4">16</cx:pt>
          <cx:pt idx="5">6</cx:pt>
          <cx:pt idx="6">0</cx:pt>
          <cx:pt idx="7">0</cx:pt>
          <cx:pt idx="8">17</cx:pt>
          <cx:pt idx="9">19</cx:pt>
          <cx:pt idx="10">0</cx:pt>
          <cx:pt idx="11">9</cx:pt>
          <cx:pt idx="12">0</cx:pt>
          <cx:pt idx="13">8</cx:pt>
          <cx:pt idx="14">11</cx:pt>
          <cx:pt idx="15">34</cx:pt>
        </cx:lvl>
      </cx:numDim>
    </cx:data>
    <cx:data id="1">
      <cx:numDim type="val">
        <cx:f>Sheet2!$J$4:$J$19</cx:f>
        <cx:lvl ptCount="16" formatCode="General">
          <cx:pt idx="0">21</cx:pt>
          <cx:pt idx="1">102</cx:pt>
          <cx:pt idx="2">-15</cx:pt>
          <cx:pt idx="3">33</cx:pt>
          <cx:pt idx="4">54</cx:pt>
          <cx:pt idx="5">31</cx:pt>
          <cx:pt idx="6">40</cx:pt>
          <cx:pt idx="7">70</cx:pt>
          <cx:pt idx="8">51</cx:pt>
          <cx:pt idx="9">44</cx:pt>
          <cx:pt idx="10">33</cx:pt>
          <cx:pt idx="11">57</cx:pt>
          <cx:pt idx="12">29</cx:pt>
          <cx:pt idx="13">26</cx:pt>
          <cx:pt idx="14">91</cx:pt>
          <cx:pt idx="15">85</cx:pt>
        </cx:lvl>
      </cx:numDim>
    </cx:data>
  </cx:chartData>
  <cx:chart>
    <cx:plotArea>
      <cx:plotAreaRegion>
        <cx:series layoutId="boxWhisker" uniqueId="{F507AFB8-CD8E-46A2-A8AA-39107F2B6B27}"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4BB58C80-8FAA-4521-B410-F9FA97A33BD7}">
          <cx:dataId val="1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Data!$N$29:$N$32</cx:f>
        <cx:lvl ptCount="4" formatCode="General">
          <cx:pt idx="0">1</cx:pt>
          <cx:pt idx="1">14</cx:pt>
          <cx:pt idx="2">20</cx:pt>
          <cx:pt idx="3">0</cx:pt>
        </cx:lvl>
      </cx:numDim>
    </cx:data>
    <cx:data id="1">
      <cx:numDim type="val">
        <cx:f>Data!$O$29:$O$32</cx:f>
        <cx:lvl ptCount="4" formatCode="General">
          <cx:pt idx="0">7</cx:pt>
          <cx:pt idx="1">12</cx:pt>
          <cx:pt idx="2">16</cx:pt>
          <cx:pt idx="3">8</cx:pt>
        </cx:lvl>
      </cx:numDim>
    </cx:data>
    <cx:data id="2">
      <cx:numDim type="val">
        <cx:f>Data!$P$29:$P$32</cx:f>
        <cx:lvl ptCount="4" formatCode="General">
          <cx:pt idx="0">19</cx:pt>
          <cx:pt idx="1">19</cx:pt>
          <cx:pt idx="2">31</cx:pt>
          <cx:pt idx="3">56</cx:pt>
        </cx:lvl>
      </cx:numDim>
    </cx:data>
  </cx:chartData>
  <cx:chart>
    <cx:plotArea>
      <cx:plotAreaRegion>
        <cx:series layoutId="boxWhisker" uniqueId="{931F95BD-E3B8-4951-BC96-A773C5C38948}">
          <cx:tx>
            <cx:txData>
              <cx:f>Data!$N$8:$N$28</cx:f>
              <cx:v>0 11 0 9 10 19 0 5 14 15 10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8FE47825-2EE9-4089-991F-A90960CEC998}">
          <cx:tx>
            <cx:txData>
              <cx:f>Data!$O$8:$O$28</cx:f>
              <cx:v>6 25 18 9 16 11 7 7 8 9 6 16</cx:v>
            </cx:txData>
          </cx:tx>
          <cx:dataId val="1"/>
          <cx:layoutPr>
            <cx:visibility meanLine="0" meanMarker="1" nonoutliers="0" outliers="1"/>
            <cx:statistics quartileMethod="exclusive"/>
          </cx:layoutPr>
        </cx:series>
        <cx:series layoutId="boxWhisker" uniqueId="{7097A95D-7122-478B-AA9F-DA62DEDC0DBA}">
          <cx:tx>
            <cx:txData>
              <cx:f>Data!$P$8:$P$28</cx:f>
              <cx:v>6 25 46 40 34 11 22 20 14 42 41 22</cx:v>
            </cx:txData>
          </cx:tx>
          <cx:dataId val="2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Sheet2!$C$34:$C$49</cx:f>
        <cx:lvl ptCount="16">
          <cx:pt idx="0">A&amp;E</cx:pt>
          <cx:pt idx="1">Haematology</cx:pt>
          <cx:pt idx="2">A&amp;E</cx:pt>
          <cx:pt idx="3">A&amp;E</cx:pt>
          <cx:pt idx="4">Respiratory</cx:pt>
          <cx:pt idx="5">Respiratory</cx:pt>
          <cx:pt idx="6">A&amp;E</cx:pt>
          <cx:pt idx="7">Gastro</cx:pt>
          <cx:pt idx="8">Haematology</cx:pt>
          <cx:pt idx="9">Urology</cx:pt>
          <cx:pt idx="10">Maxfax</cx:pt>
          <cx:pt idx="11">Haematology</cx:pt>
          <cx:pt idx="12">Breast</cx:pt>
          <cx:pt idx="13">ENT</cx:pt>
          <cx:pt idx="14">Gastro</cx:pt>
          <cx:pt idx="15">Breast</cx:pt>
        </cx:lvl>
      </cx:strDim>
      <cx:numDim type="val">
        <cx:f>Sheet2!$D$34:$D$49</cx:f>
        <cx:lvl ptCount="16" formatCode="General">
          <cx:pt idx="0">0</cx:pt>
          <cx:pt idx="1">1</cx:pt>
          <cx:pt idx="2">1</cx:pt>
          <cx:pt idx="3">1</cx:pt>
          <cx:pt idx="4">1</cx:pt>
          <cx:pt idx="5">3</cx:pt>
          <cx:pt idx="6">7</cx:pt>
          <cx:pt idx="7">9</cx:pt>
          <cx:pt idx="8">11</cx:pt>
          <cx:pt idx="9">13</cx:pt>
          <cx:pt idx="10">14</cx:pt>
          <cx:pt idx="11">18</cx:pt>
          <cx:pt idx="12">18</cx:pt>
          <cx:pt idx="13">18</cx:pt>
          <cx:pt idx="14">26</cx:pt>
          <cx:pt idx="15">26</cx:pt>
        </cx:lvl>
      </cx:numDim>
    </cx:data>
  </cx:chartData>
  <cx:chart>
    <cx:plotArea>
      <cx:plotAreaRegion>
        <cx:series layoutId="boxWhisker" uniqueId="{A0F9193E-8037-44E4-BAAC-D267CAEBD698}">
          <cx:tx>
            <cx:txData>
              <cx:f>Sheet2!$D$33</cx:f>
              <cx:v>Receipt of referral - Date first seen (days)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16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1600" baseline="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6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1600" baseline="0"/>
          </a:p>
        </cx:txPr>
      </cx:axis>
    </cx:plotArea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Sheet2!$F$4:$F$19</cx:f>
        <cx:lvl ptCount="16" formatCode="General">
          <cx:pt idx="0">2</cx:pt>
          <cx:pt idx="1">7</cx:pt>
          <cx:pt idx="2">7</cx:pt>
          <cx:pt idx="3">7</cx:pt>
          <cx:pt idx="4">6</cx:pt>
          <cx:pt idx="5">4</cx:pt>
          <cx:pt idx="6">7</cx:pt>
          <cx:pt idx="7">10</cx:pt>
          <cx:pt idx="8">9</cx:pt>
          <cx:pt idx="9">10</cx:pt>
          <cx:pt idx="10">0</cx:pt>
          <cx:pt idx="11">9</cx:pt>
          <cx:pt idx="12">0</cx:pt>
          <cx:pt idx="13">0</cx:pt>
          <cx:pt idx="14">17</cx:pt>
          <cx:pt idx="15">9</cx:pt>
        </cx:lvl>
      </cx:numDim>
    </cx:data>
    <cx:data id="1">
      <cx:numDim type="val">
        <cx:f>Sheet2!$G$4:$G$19</cx:f>
        <cx:lvl ptCount="16" formatCode="General">
          <cx:pt idx="0">0</cx:pt>
          <cx:pt idx="1">7</cx:pt>
          <cx:pt idx="2">1</cx:pt>
          <cx:pt idx="3">1</cx:pt>
          <cx:pt idx="4">1</cx:pt>
          <cx:pt idx="5">1</cx:pt>
          <cx:pt idx="6">0</cx:pt>
          <cx:pt idx="7">3</cx:pt>
          <cx:pt idx="8">1</cx:pt>
          <cx:pt idx="9">1</cx:pt>
          <cx:pt idx="10">0</cx:pt>
          <cx:pt idx="11">0</cx:pt>
          <cx:pt idx="12">0</cx:pt>
          <cx:pt idx="13">0</cx:pt>
          <cx:pt idx="14">2</cx:pt>
          <cx:pt idx="15">3</cx:pt>
        </cx:lvl>
      </cx:numDim>
    </cx:data>
  </cx:chartData>
  <cx:chart>
    <cx:plotArea>
      <cx:plotAreaRegion>
        <cx:series layoutId="boxWhisker" uniqueId="{B8341719-103D-4655-8201-592497148472}"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8DA77E26-539F-4087-ADF0-1AA99FBE28B9}">
          <cx:dataId val="1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</cx:plotArea>
  </cx:chart>
</cx:chartSpace>
</file>

<file path=ppt/charts/chartEx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Sheet2!$H$4:$H$19</cx:f>
        <cx:lvl ptCount="16" formatCode="General">
          <cx:pt idx="0">1</cx:pt>
          <cx:pt idx="1">6</cx:pt>
          <cx:pt idx="2">18</cx:pt>
          <cx:pt idx="3">10</cx:pt>
          <cx:pt idx="4">13</cx:pt>
          <cx:pt idx="5">3</cx:pt>
          <cx:pt idx="6">0</cx:pt>
          <cx:pt idx="7">22</cx:pt>
          <cx:pt idx="8">18</cx:pt>
          <cx:pt idx="9">0</cx:pt>
          <cx:pt idx="10">5</cx:pt>
          <cx:pt idx="11">22</cx:pt>
          <cx:pt idx="12">11</cx:pt>
          <cx:pt idx="13">1</cx:pt>
          <cx:pt idx="14">2</cx:pt>
          <cx:pt idx="15">7</cx:pt>
        </cx:lvl>
      </cx:numDim>
    </cx:data>
  </cx:chartData>
  <cx:chart>
    <cx:plotArea>
      <cx:plotAreaRegion>
        <cx:series layoutId="boxWhisker" uniqueId="{A6138DD3-0560-4F7A-B48D-18BBA8FC5EFA}"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3000" b="0" i="0" baseline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GB" sz="3000" baseline="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E0529-DFFD-4ADE-9E8B-6992AB83BB1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1E127-7895-4CEA-B761-D2390209C8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94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Into to self and project</a:t>
            </a:r>
          </a:p>
          <a:p>
            <a:r>
              <a:rPr lang="en-GB" dirty="0"/>
              <a:t>Lisa Lowry, Trudy Gale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123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Median time from request to imaging 7 days with IQR of 3-9 days</a:t>
            </a:r>
          </a:p>
          <a:p>
            <a:r>
              <a:rPr lang="en-GB" dirty="0"/>
              <a:t>Median report turnaround time 2 days</a:t>
            </a:r>
          </a:p>
          <a:p>
            <a:endParaRPr lang="en-GB" dirty="0"/>
          </a:p>
          <a:p>
            <a:r>
              <a:rPr lang="en-GB" dirty="0"/>
              <a:t>Skewed by small numbers and mixed modalities – need to collect modalities, or focus on PET</a:t>
            </a:r>
          </a:p>
          <a:p>
            <a:r>
              <a:rPr lang="en-GB" dirty="0"/>
              <a:t>A few had localised imaging, then CT NCAP, then PET</a:t>
            </a:r>
          </a:p>
          <a:p>
            <a:r>
              <a:rPr lang="en-GB" dirty="0"/>
              <a:t>A lot of presentations are MUO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33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Median time to haematology review 8 days (generally after PET and MDT discussion)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41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Limiting pathways would allow us to extend timeframe</a:t>
            </a:r>
          </a:p>
          <a:p>
            <a:endParaRPr lang="en-GB" dirty="0"/>
          </a:p>
          <a:p>
            <a:r>
              <a:rPr lang="en-GB" dirty="0"/>
              <a:t>Are we duplicating other department’s audits (eg, pathology report turnaround time)</a:t>
            </a:r>
          </a:p>
          <a:p>
            <a:r>
              <a:rPr lang="en-GB" dirty="0"/>
              <a:t>Very small proportion of the LN ?lymphoma patients reviewed in MDT turned out to have lymphoma - ?core biopsies causing delays by swamping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26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“</a:t>
            </a:r>
            <a:r>
              <a:rPr lang="en-GB" dirty="0" err="1"/>
              <a:t>Oth</a:t>
            </a:r>
            <a:r>
              <a:rPr lang="en-GB" dirty="0"/>
              <a:t> &amp; </a:t>
            </a:r>
            <a:r>
              <a:rPr lang="en-GB" dirty="0" err="1"/>
              <a:t>unsp</a:t>
            </a:r>
            <a:r>
              <a:rPr lang="en-GB" dirty="0"/>
              <a:t> types non-Hodgkin's B-cell lymphoma </a:t>
            </a:r>
            <a:r>
              <a:rPr lang="en-GB" dirty="0" err="1"/>
              <a:t>uns</a:t>
            </a:r>
            <a:r>
              <a:rPr lang="en-GB" dirty="0"/>
              <a:t>”</a:t>
            </a:r>
          </a:p>
          <a:p>
            <a:r>
              <a:rPr lang="en-GB" dirty="0"/>
              <a:t>Smaller number than expected. NB, 100 cases throughout the year – I suspect this was a quiet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822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Want to identify delays in repeatable and actionable pathways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13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Fewer cases than expected ?quiet after Christmas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86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Orchidectomy 102 days and missed 31 day target</a:t>
            </a:r>
          </a:p>
          <a:p>
            <a:r>
              <a:rPr lang="en-GB" dirty="0"/>
              <a:t>Breast lump 82 days</a:t>
            </a:r>
          </a:p>
          <a:p>
            <a:r>
              <a:rPr lang="en-GB" dirty="0"/>
              <a:t>Neck lump 91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218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Apologies for axes</a:t>
            </a:r>
          </a:p>
          <a:p>
            <a:r>
              <a:rPr lang="en-GB" dirty="0"/>
              <a:t>IQR for 31 day target was 0-18 days with median 9 days</a:t>
            </a:r>
          </a:p>
          <a:p>
            <a:r>
              <a:rPr lang="en-GB" dirty="0"/>
              <a:t>IQR for 62 day target was 30-63 days with median 43 days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7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IQR time from request to biopsy – 1-19 days, median 9 days</a:t>
            </a:r>
          </a:p>
          <a:p>
            <a:r>
              <a:rPr lang="en-GB" dirty="0"/>
              <a:t>Median time from biopsy to initial MDT oral report 11 days with IQR 8-15 days</a:t>
            </a:r>
          </a:p>
          <a:p>
            <a:r>
              <a:rPr lang="en-GB" dirty="0"/>
              <a:t>Authorised reports much later – are we missing info when making treatment decisions? No pathway to automatically check these</a:t>
            </a:r>
          </a:p>
          <a:p>
            <a:endParaRPr lang="en-GB" dirty="0"/>
          </a:p>
          <a:p>
            <a:r>
              <a:rPr lang="en-GB" dirty="0"/>
              <a:t>Large spread in these data – relies heavily on context</a:t>
            </a:r>
          </a:p>
          <a:p>
            <a:r>
              <a:rPr lang="en-GB" dirty="0"/>
              <a:t>- Longer delays for ENT and breast biopsies, whilst immediate biopsies are due to emergency presentations – highlights first problem – heterogeneity of presentations of HGL. Who is performing these biopsies?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74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Very few of routine lymphadenopathy referrals turn our to have HG lymphoma - no patients diagnosed from groin masses in this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339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Wide variety of teams performing biopsies – difficult to identify trends in delays without a very large cohort of patients – prohibitively time consuming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05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Vaguely interesting, but not very informative when trying to find trends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91E127-7895-4CEA-B761-D2390209C8A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99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143C9-0546-2A2F-41B0-9AEFC148F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5CA4A-9F77-6263-B838-075BF204B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E06F0-7616-4979-5D21-EF55199E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43799-715C-585E-DAC3-A274E477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00A13-CFFF-7661-8DE3-6E7840784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5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DB4DA-E687-657C-4889-3795DC2B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3FDF2-BE08-7705-D57E-073F780D2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2E1BC-4BA6-BD3C-9D5E-F1765A72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A5C8D-F83E-A130-3A19-307B0B3A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5F75-904B-9A22-EA49-E7C274B5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70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46C17-1F57-29FA-ED88-8F3833157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605A3-0C15-A116-B6BE-3C92FC37A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318D9-AFA1-68A7-D4A3-D4C2D25E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40233-5F02-EF96-5247-6983BFC0E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1EAEB-5ACF-2778-EE09-E4027128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3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D4A6-31E8-2A70-280D-F2F51349F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BD753-38AE-D416-02BF-C9F648E03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9FE3B-3002-7BA7-1143-5C41BD7C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1DDFA-C78D-8845-2478-010EB8ED6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5702A-37DE-FD69-D484-B9570216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00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7D26-12AA-A9F3-5832-826AC8C70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B25D9-0CB0-590F-D4CD-68E8EACB1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51B25-358F-82B2-A83E-95FA083A2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660CA-B280-0172-900E-9D9578589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86AE1-515B-C196-CADE-C068B041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94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7659B-54F9-F2F8-64BC-51D90D9EB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11215-778C-F4D7-20A4-B64481273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C0846-F149-EC49-ED46-746C8FDA9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316F1-7496-4533-0191-5D94D919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26BE9-79D5-69BC-A5B5-65F3AC6F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9D515-705D-5AB3-F91C-85CDB0385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78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F7860-4AF9-B244-5A44-4846AFA9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B86ED-50D2-2A6B-4DDA-8E9340116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B0292-D274-1D39-15BB-20DB9923C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8C2CBA-5AFB-4D59-28D9-6494856A0A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6A5DF-FEF9-4D21-942A-4D3D59378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28C016-39EF-BC02-F8A2-33E2DAB1D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0496B-92D7-A604-94B8-35608061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242E4E-7A8F-5D92-229B-540E755D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2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2E9FD-3B72-1C4F-0AF0-E6020469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323C0A-2363-7BE4-625D-C01A8B68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EB705-A3FF-8796-66CA-7C98450A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6C191C-CE3E-618D-4E03-EAC8117DD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55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7AC365-ADAD-79F9-27AE-98287171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181BD2-AC1F-D85C-ED75-95B4519D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0808-0FDB-B842-B01E-E52A17490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0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C6572-4E7B-51E0-CB8F-3A8157B77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2324-E7B6-F63C-4720-F7EACFF79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5B28B-D01F-32C1-A593-00FEE0FE0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93E0D-FD35-5723-FB97-50A21F3EC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5FB03-7973-E3E1-4A7A-062F19B52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D66AB-A8AD-E5D3-81A0-17D72924D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96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EDA7E-FE27-9221-CA07-DD4697A7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B7ED4-8844-973A-4FE8-A87F95E83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74753-5BEA-186B-D676-D2C2DF857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E151B-48A2-AFEB-DABA-A78E7375B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FFFE1-1E2A-B120-E44C-C8A5CCA5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C298E-B084-217F-F0AC-A80831136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17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3D270B-1196-C9F2-7E97-D6E2AA4AB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98756-B53F-73FE-63F4-FA4F2D3D8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A97BB-4CAA-7C1A-F032-A149C3FE7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AE7ED-46DE-4D43-97CD-823D95C62631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F8A73-84C9-627E-C8F6-669015BF7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60E0C-CA98-837C-44E3-5FDC7C3C1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98BB51-5926-4562-981D-B2E27E944A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51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14/relationships/chartEx" Target="../charts/chartEx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14/relationships/chartEx" Target="../charts/chartEx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4/relationships/chartEx" Target="../charts/chartEx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C7969-8876-CD3D-6489-B0E84A9F8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30537"/>
          </a:xfrm>
        </p:spPr>
        <p:txBody>
          <a:bodyPr>
            <a:normAutofit fontScale="90000"/>
          </a:bodyPr>
          <a:lstStyle/>
          <a:p>
            <a:r>
              <a:rPr lang="en-GB" dirty="0"/>
              <a:t>SWAG High Grade Lymphoma Audit 2024 –</a:t>
            </a:r>
            <a:br>
              <a:rPr lang="en-GB" dirty="0"/>
            </a:br>
            <a:r>
              <a:rPr lang="en-GB" dirty="0"/>
              <a:t>Initial results from Gloucester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D562E-C3F0-E050-A8EB-5417EF051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9650"/>
            <a:ext cx="9144000" cy="438150"/>
          </a:xfrm>
        </p:spPr>
        <p:txBody>
          <a:bodyPr/>
          <a:lstStyle/>
          <a:p>
            <a:r>
              <a:rPr lang="en-GB" dirty="0"/>
              <a:t>Will Hann, Arya Balraj, Rory McCulloch</a:t>
            </a:r>
          </a:p>
        </p:txBody>
      </p:sp>
    </p:spTree>
    <p:extLst>
      <p:ext uri="{BB962C8B-B14F-4D97-AF65-F5344CB8AC3E}">
        <p14:creationId xmlns:p14="http://schemas.microsoft.com/office/powerpoint/2010/main" val="4224482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66198-2700-4B8A-E745-CC4094200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to first review by specialty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E076D180-154C-15B9-43E1-69018574FC1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513482154"/>
                  </p:ext>
                </p:extLst>
              </p:nvPr>
            </p:nvGraphicFramePr>
            <p:xfrm>
              <a:off x="2428008" y="1787236"/>
              <a:ext cx="7422573" cy="435379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E076D180-154C-15B9-43E1-69018574FC1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28008" y="1787236"/>
                <a:ext cx="7422573" cy="4353792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5C5CD56-92B3-C90E-687A-28BD822D36FE}"/>
              </a:ext>
            </a:extLst>
          </p:cNvPr>
          <p:cNvSpPr txBox="1"/>
          <p:nvPr/>
        </p:nvSpPr>
        <p:spPr>
          <a:xfrm>
            <a:off x="1602484" y="3244334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184734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7A1AA-6D52-C2DF-03BB-0A1BDAF58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Imaging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499B2B63-8ADF-C0E4-0F4F-B5422652195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367986326"/>
                  </p:ext>
                </p:extLst>
              </p:nvPr>
            </p:nvGraphicFramePr>
            <p:xfrm>
              <a:off x="1889090" y="1690688"/>
              <a:ext cx="8008536" cy="418765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499B2B63-8ADF-C0E4-0F4F-B5422652195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89090" y="1690688"/>
                <a:ext cx="8008536" cy="4187651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55F05DA-01AE-8DE5-A446-9DEEA3D47FA2}"/>
              </a:ext>
            </a:extLst>
          </p:cNvPr>
          <p:cNvSpPr txBox="1"/>
          <p:nvPr/>
        </p:nvSpPr>
        <p:spPr>
          <a:xfrm>
            <a:off x="4084358" y="5372336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Request -&gt; Scan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D0FFF0-B981-7E3D-6ED9-6A29C53749DD}"/>
              </a:ext>
            </a:extLst>
          </p:cNvPr>
          <p:cNvSpPr txBox="1"/>
          <p:nvPr/>
        </p:nvSpPr>
        <p:spPr>
          <a:xfrm>
            <a:off x="6211013" y="5372336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Scan -&gt; Report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99E71A-5441-30DD-E9D0-24FDD80AD80F}"/>
              </a:ext>
            </a:extLst>
          </p:cNvPr>
          <p:cNvSpPr txBox="1"/>
          <p:nvPr/>
        </p:nvSpPr>
        <p:spPr>
          <a:xfrm>
            <a:off x="1125416" y="3415181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Days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F3C74D-4365-3BD4-F008-63478FF9692E}"/>
              </a:ext>
            </a:extLst>
          </p:cNvPr>
          <p:cNvSpPr/>
          <p:nvPr/>
        </p:nvSpPr>
        <p:spPr>
          <a:xfrm>
            <a:off x="5998866" y="5372336"/>
            <a:ext cx="21214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24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B3B8-A470-D183-F0C1-2C07BE7F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Haem referral -&gt; first seen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8BDF20E1-D1B8-7596-042C-8F4A6D784EF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830268586"/>
                  </p:ext>
                </p:extLst>
              </p:nvPr>
            </p:nvGraphicFramePr>
            <p:xfrm>
              <a:off x="2572377" y="1690689"/>
              <a:ext cx="5958673" cy="443880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8BDF20E1-D1B8-7596-042C-8F4A6D784EF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72377" y="1690689"/>
                <a:ext cx="5958673" cy="4438806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7C7969EC-11AD-53E7-B5B9-DB5956369A1E}"/>
              </a:ext>
            </a:extLst>
          </p:cNvPr>
          <p:cNvSpPr txBox="1"/>
          <p:nvPr/>
        </p:nvSpPr>
        <p:spPr>
          <a:xfrm>
            <a:off x="1125416" y="3415181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399073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0695D-9028-E18C-555B-CEC1CF1D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249"/>
            <a:ext cx="10515600" cy="1325563"/>
          </a:xfrm>
        </p:spPr>
        <p:txBody>
          <a:bodyPr/>
          <a:lstStyle/>
          <a:p>
            <a:r>
              <a:rPr lang="en-GB" dirty="0"/>
              <a:t>Conclusions: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A1760-8C70-51AA-4849-44FAE64FC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Wide variety of diagnostic pathways – difficult to spot trends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Limit to certain pathways - </a:t>
            </a:r>
            <a:r>
              <a:rPr lang="en-GB" dirty="0" err="1">
                <a:solidFill>
                  <a:srgbClr val="FF0000"/>
                </a:solidFill>
              </a:rPr>
              <a:t>maxfax</a:t>
            </a:r>
            <a:r>
              <a:rPr lang="en-GB" dirty="0">
                <a:solidFill>
                  <a:srgbClr val="FF0000"/>
                </a:solidFill>
              </a:rPr>
              <a:t>, ENT, breast clinic, groin nodes, ?mediastinal biopsies</a:t>
            </a:r>
          </a:p>
          <a:p>
            <a:pPr lvl="1"/>
            <a:endParaRPr lang="en-GB" dirty="0">
              <a:solidFill>
                <a:srgbClr val="FF0000"/>
              </a:solidFill>
            </a:endParaRPr>
          </a:p>
          <a:p>
            <a:r>
              <a:rPr lang="en-GB" dirty="0"/>
              <a:t>Longest delays result from need for additional biopsies (reasonable) and repeated/inadequate biopsies (?potentially preventable)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Add types of biopsy, whether repeats required, and why (e.g. core then excision)</a:t>
            </a:r>
          </a:p>
          <a:p>
            <a:pPr marL="2743200" lvl="6" indent="0">
              <a:buNone/>
            </a:pPr>
            <a:endParaRPr lang="en-GB" dirty="0"/>
          </a:p>
          <a:p>
            <a:r>
              <a:rPr lang="en-GB" dirty="0"/>
              <a:t>Median 7 days to get imaging, and 2 days to report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Specify imaging modality, or limit analysis to PET</a:t>
            </a:r>
            <a:endParaRPr lang="en-GB" dirty="0"/>
          </a:p>
          <a:p>
            <a:pPr lvl="5"/>
            <a:endParaRPr lang="en-GB" dirty="0"/>
          </a:p>
          <a:p>
            <a:r>
              <a:rPr lang="en-GB" dirty="0"/>
              <a:t>Significant delays in getting authorised biopsy reports</a:t>
            </a:r>
          </a:p>
          <a:p>
            <a:pPr lvl="1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Should we be relying on verbal MDT reports? How often are we missing information?</a:t>
            </a:r>
            <a:endParaRPr lang="en-GB" dirty="0"/>
          </a:p>
          <a:p>
            <a:r>
              <a:rPr lang="en-GB" dirty="0"/>
              <a:t>Time from initial referral to first appointment varies by specialty</a:t>
            </a:r>
          </a:p>
          <a:p>
            <a:pPr lvl="1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Specify the initial receiving specialty, and which team performing biopsy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771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10C0B-CB82-1F3F-4209-186C8A4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slides: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ADBEC-1B2B-E9E9-2120-D839B138B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151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B33B-EB8C-C2C0-DB85-19DC872A0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Patient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0645A-4011-817C-0471-215BFC51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Dates and diagnosis codes given to BI unit</a:t>
            </a:r>
          </a:p>
          <a:p>
            <a:pPr lvl="1"/>
            <a:r>
              <a:rPr lang="en-GB" dirty="0"/>
              <a:t>26 newly diagnosed patients Jan-Apr 2024</a:t>
            </a:r>
          </a:p>
          <a:p>
            <a:pPr lvl="2"/>
            <a:r>
              <a:rPr lang="en-GB" dirty="0"/>
              <a:t>2 diagnosed and treated outside the trust</a:t>
            </a:r>
          </a:p>
          <a:p>
            <a:pPr lvl="2"/>
            <a:r>
              <a:rPr lang="en-GB" dirty="0"/>
              <a:t>8 low grade lymphomas</a:t>
            </a:r>
          </a:p>
          <a:p>
            <a:pPr lvl="2"/>
            <a:r>
              <a:rPr lang="en-GB" dirty="0"/>
              <a:t>16 high grade lymphomas</a:t>
            </a:r>
          </a:p>
          <a:p>
            <a:pPr lvl="2"/>
            <a:endParaRPr lang="en-GB" dirty="0"/>
          </a:p>
          <a:p>
            <a:r>
              <a:rPr lang="en-GB" dirty="0"/>
              <a:t>MDT notes reviewed for same period:</a:t>
            </a:r>
          </a:p>
          <a:p>
            <a:pPr lvl="1"/>
            <a:r>
              <a:rPr lang="en-GB" dirty="0"/>
              <a:t>14 high grade lymphomas identified</a:t>
            </a:r>
          </a:p>
          <a:p>
            <a:pPr lvl="2"/>
            <a:r>
              <a:rPr lang="en-GB" dirty="0"/>
              <a:t>2 missing as died in hospital before making it to MDT</a:t>
            </a:r>
          </a:p>
          <a:p>
            <a:pPr lvl="2"/>
            <a:r>
              <a:rPr lang="en-GB" dirty="0"/>
              <a:t>No additional cases not captured by BI unit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0612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AEB6-D075-7EF4-BCF3-9D75E552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happened in the cases with missed targets?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F246F-5AAA-417E-EC74-BD7F0880B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GP referral to breast clinic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26/7 to breast clinic</a:t>
            </a:r>
          </a:p>
          <a:p>
            <a:pPr lvl="1"/>
            <a:r>
              <a:rPr lang="en-GB" dirty="0"/>
              <a:t>8/7 to report</a:t>
            </a:r>
          </a:p>
          <a:p>
            <a:pPr lvl="1"/>
            <a:r>
              <a:rPr lang="en-GB" dirty="0"/>
              <a:t>3/7 to haem referral</a:t>
            </a:r>
          </a:p>
          <a:p>
            <a:pPr lvl="1"/>
            <a:r>
              <a:rPr lang="en-GB" dirty="0"/>
              <a:t>7/7 to haem appointment</a:t>
            </a:r>
          </a:p>
          <a:p>
            <a:pPr lvl="1"/>
            <a:r>
              <a:rPr lang="en-GB" dirty="0"/>
              <a:t>4/7 to CT NCAP report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16/7 to PET report (identified lower colon lump ?solid Ca)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18/7 for colonoscopy report</a:t>
            </a:r>
          </a:p>
          <a:p>
            <a:pPr lvl="1"/>
            <a:r>
              <a:rPr lang="en-GB" dirty="0"/>
              <a:t>3/7 to first treatment</a:t>
            </a:r>
          </a:p>
          <a:p>
            <a:pPr lvl="1"/>
            <a:endParaRPr lang="en-GB" dirty="0"/>
          </a:p>
          <a:p>
            <a:r>
              <a:rPr lang="en-GB" dirty="0"/>
              <a:t>Total 85 days referral -&gt; treatment</a:t>
            </a:r>
          </a:p>
        </p:txBody>
      </p:sp>
    </p:spTree>
    <p:extLst>
      <p:ext uri="{BB962C8B-B14F-4D97-AF65-F5344CB8AC3E}">
        <p14:creationId xmlns:p14="http://schemas.microsoft.com/office/powerpoint/2010/main" val="2309911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AEB6-D075-7EF4-BCF3-9D75E552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happened in the cases with missed targets?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F246F-5AAA-417E-EC74-BD7F0880B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GP referral to neck lump clinic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18/7 to neck lump clinic and FNA</a:t>
            </a:r>
          </a:p>
          <a:p>
            <a:pPr lvl="1"/>
            <a:r>
              <a:rPr lang="en-GB" dirty="0"/>
              <a:t>4/7 to FNA report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20/7 to excision biopsy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16/7 to biopsy report</a:t>
            </a:r>
          </a:p>
          <a:p>
            <a:pPr lvl="1"/>
            <a:r>
              <a:rPr lang="en-GB" dirty="0"/>
              <a:t>3/7 to haem referral</a:t>
            </a:r>
          </a:p>
          <a:p>
            <a:pPr lvl="1"/>
            <a:r>
              <a:rPr lang="en-GB" dirty="0"/>
              <a:t>2/7 to haem appointment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17/7 to PET </a:t>
            </a:r>
          </a:p>
          <a:p>
            <a:pPr lvl="1"/>
            <a:r>
              <a:rPr lang="en-GB" dirty="0"/>
              <a:t>14/7 to start treatment</a:t>
            </a:r>
          </a:p>
          <a:p>
            <a:pPr lvl="1"/>
            <a:endParaRPr lang="en-GB" dirty="0"/>
          </a:p>
          <a:p>
            <a:r>
              <a:rPr lang="en-GB" dirty="0"/>
              <a:t>Total 91 days referral -&gt; treatment</a:t>
            </a:r>
          </a:p>
        </p:txBody>
      </p:sp>
    </p:spTree>
    <p:extLst>
      <p:ext uri="{BB962C8B-B14F-4D97-AF65-F5344CB8AC3E}">
        <p14:creationId xmlns:p14="http://schemas.microsoft.com/office/powerpoint/2010/main" val="2314720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AEB6-D075-7EF4-BCF3-9D75E552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happened in the cases with missed targets?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F246F-5AAA-417E-EC74-BD7F0880B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GP referral with testicle lump</a:t>
            </a:r>
          </a:p>
          <a:p>
            <a:pPr lvl="1"/>
            <a:r>
              <a:rPr lang="en-GB" dirty="0"/>
              <a:t>14/7 to urology review</a:t>
            </a:r>
          </a:p>
          <a:p>
            <a:pPr lvl="1"/>
            <a:r>
              <a:rPr lang="en-GB" dirty="0"/>
              <a:t>11/7 to orchidectomy 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25/7 to pathology report (DLBCL)</a:t>
            </a:r>
          </a:p>
          <a:p>
            <a:pPr lvl="1"/>
            <a:r>
              <a:rPr lang="en-GB" dirty="0"/>
              <a:t>4/7 later referred to haem</a:t>
            </a:r>
          </a:p>
          <a:p>
            <a:pPr lvl="1"/>
            <a:r>
              <a:rPr lang="en-GB" dirty="0"/>
              <a:t>6/7 to haem appointment</a:t>
            </a:r>
          </a:p>
          <a:p>
            <a:pPr lvl="1"/>
            <a:r>
              <a:rPr lang="en-GB" dirty="0"/>
              <a:t>7/7 to PET scan + report (tonsillar involvement requiring ENT biopsy)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30/7 to tongue biopsy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13/7 to preliminary biopsy report </a:t>
            </a:r>
            <a:r>
              <a:rPr lang="en-GB" dirty="0"/>
              <a:t>by which point had started presumptive R-CHOP 8/7 prior</a:t>
            </a:r>
          </a:p>
          <a:p>
            <a:r>
              <a:rPr lang="en-GB" dirty="0"/>
              <a:t>Total 102 days referral -&gt; treatment</a:t>
            </a:r>
          </a:p>
          <a:p>
            <a:r>
              <a:rPr lang="en-GB" dirty="0"/>
              <a:t>36 days DTT -&gt; treatment</a:t>
            </a:r>
          </a:p>
        </p:txBody>
      </p:sp>
    </p:spTree>
    <p:extLst>
      <p:ext uri="{BB962C8B-B14F-4D97-AF65-F5344CB8AC3E}">
        <p14:creationId xmlns:p14="http://schemas.microsoft.com/office/powerpoint/2010/main" val="4096864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55705-FBFC-9712-66F3-C9FC8CA8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Suggestions: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F9CD-8406-6C70-B46E-F883B9F22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Changes to audit</a:t>
            </a:r>
          </a:p>
          <a:p>
            <a:pPr lvl="1"/>
            <a:r>
              <a:rPr lang="en-GB" dirty="0"/>
              <a:t>Which pathways to include - </a:t>
            </a:r>
            <a:r>
              <a:rPr lang="en-GB" dirty="0" err="1"/>
              <a:t>maxfax</a:t>
            </a:r>
            <a:r>
              <a:rPr lang="en-GB" dirty="0"/>
              <a:t>, ENT, breast clinic, groin nodes, ?mediastinal biopsies</a:t>
            </a:r>
          </a:p>
          <a:p>
            <a:pPr lvl="1"/>
            <a:r>
              <a:rPr lang="en-GB" dirty="0"/>
              <a:t>Specify imaging modality, or just look at PET scans</a:t>
            </a:r>
          </a:p>
          <a:p>
            <a:pPr lvl="1"/>
            <a:r>
              <a:rPr lang="en-GB" dirty="0"/>
              <a:t>Add types of biopsy, whether repeats required, and why (e.g. core then excision)</a:t>
            </a:r>
          </a:p>
          <a:p>
            <a:pPr lvl="1"/>
            <a:r>
              <a:rPr lang="en-GB" dirty="0"/>
              <a:t>Extend to 12 months</a:t>
            </a:r>
          </a:p>
          <a:p>
            <a:pPr lvl="1"/>
            <a:r>
              <a:rPr lang="en-GB" dirty="0"/>
              <a:t>Should we treat interim MDT pathology reports as acceptable, or only authorised reports?</a:t>
            </a:r>
          </a:p>
          <a:p>
            <a:pPr lvl="1"/>
            <a:r>
              <a:rPr lang="en-GB" dirty="0"/>
              <a:t>Are we duplicating other departments’ reporting audits?</a:t>
            </a:r>
          </a:p>
          <a:p>
            <a:pPr lvl="1"/>
            <a:r>
              <a:rPr lang="en-GB" dirty="0"/>
              <a:t>Include the specialty receiving the initial referral</a:t>
            </a:r>
          </a:p>
        </p:txBody>
      </p:sp>
    </p:spTree>
    <p:extLst>
      <p:ext uri="{BB962C8B-B14F-4D97-AF65-F5344CB8AC3E}">
        <p14:creationId xmlns:p14="http://schemas.microsoft.com/office/powerpoint/2010/main" val="2648873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D5AE-BB1B-D2B4-EC18-6EF396AE4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the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166AD-5127-2CB8-FA7F-00A5DE369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Audit adherence to 31 and 62 day targets</a:t>
            </a:r>
          </a:p>
          <a:p>
            <a:r>
              <a:rPr lang="en-GB" dirty="0"/>
              <a:t>Identify [recurrent and fixable] causes of delays</a:t>
            </a:r>
          </a:p>
          <a:p>
            <a:endParaRPr lang="en-GB" dirty="0"/>
          </a:p>
          <a:p>
            <a:r>
              <a:rPr lang="en-GB" dirty="0"/>
              <a:t>Possible sources of delays:</a:t>
            </a:r>
          </a:p>
          <a:p>
            <a:pPr lvl="1"/>
            <a:r>
              <a:rPr lang="en-GB" dirty="0"/>
              <a:t>Biopsies </a:t>
            </a:r>
          </a:p>
          <a:p>
            <a:pPr lvl="2"/>
            <a:r>
              <a:rPr lang="en-GB" dirty="0"/>
              <a:t>Delay getting initial biopsy</a:t>
            </a:r>
          </a:p>
          <a:p>
            <a:pPr lvl="2"/>
            <a:r>
              <a:rPr lang="en-GB" dirty="0"/>
              <a:t>Reporting delays</a:t>
            </a:r>
          </a:p>
          <a:p>
            <a:pPr lvl="2"/>
            <a:r>
              <a:rPr lang="en-GB" dirty="0"/>
              <a:t>Insufficient/repeated biopsies (eg, core then excision biopsy)</a:t>
            </a:r>
          </a:p>
          <a:p>
            <a:pPr lvl="1"/>
            <a:r>
              <a:rPr lang="en-GB" dirty="0"/>
              <a:t>Imaging (and reporting)</a:t>
            </a:r>
          </a:p>
          <a:p>
            <a:pPr lvl="1"/>
            <a:r>
              <a:rPr lang="en-GB" dirty="0"/>
              <a:t>Clinic capacity</a:t>
            </a:r>
          </a:p>
        </p:txBody>
      </p:sp>
    </p:spTree>
    <p:extLst>
      <p:ext uri="{BB962C8B-B14F-4D97-AF65-F5344CB8AC3E}">
        <p14:creationId xmlns:p14="http://schemas.microsoft.com/office/powerpoint/2010/main" val="120451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3AE5-168F-C6CE-A573-4BC2490D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F3919-1F7E-A7EC-7CB7-6FD5135C7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Inclusion</a:t>
            </a:r>
          </a:p>
          <a:p>
            <a:pPr lvl="1"/>
            <a:r>
              <a:rPr lang="en-GB" dirty="0"/>
              <a:t>Aged &gt;18</a:t>
            </a:r>
          </a:p>
          <a:p>
            <a:pPr lvl="1"/>
            <a:r>
              <a:rPr lang="en-GB" dirty="0"/>
              <a:t>All sources of referrals</a:t>
            </a:r>
          </a:p>
          <a:p>
            <a:pPr lvl="1"/>
            <a:r>
              <a:rPr lang="en-GB" dirty="0"/>
              <a:t>Newly diagnosed with High Grade NHL (ICD-10 coded) in 2024</a:t>
            </a:r>
          </a:p>
          <a:p>
            <a:endParaRPr lang="en-GB" dirty="0"/>
          </a:p>
          <a:p>
            <a:r>
              <a:rPr lang="en-GB" dirty="0"/>
              <a:t>Exclusion criteria</a:t>
            </a:r>
          </a:p>
          <a:p>
            <a:pPr lvl="1"/>
            <a:r>
              <a:rPr lang="en-GB" dirty="0"/>
              <a:t>Diagnosis and treatment took place outside of NHS</a:t>
            </a:r>
          </a:p>
          <a:p>
            <a:pPr lvl="1"/>
            <a:r>
              <a:rPr lang="en-GB" dirty="0"/>
              <a:t>Diagnosis occurred before auditing period</a:t>
            </a:r>
          </a:p>
        </p:txBody>
      </p:sp>
    </p:spTree>
    <p:extLst>
      <p:ext uri="{BB962C8B-B14F-4D97-AF65-F5344CB8AC3E}">
        <p14:creationId xmlns:p14="http://schemas.microsoft.com/office/powerpoint/2010/main" val="59196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18DB6-4F5C-8DD4-39CB-ED7BB607C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finding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3C7AB-224A-42D2-49F3-13EAAA411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26 patients with relevant ICD-10 codes between </a:t>
            </a:r>
            <a:r>
              <a:rPr lang="en-GB" b="1" dirty="0"/>
              <a:t>Jan and Apr 2024</a:t>
            </a:r>
          </a:p>
          <a:p>
            <a:pPr lvl="1"/>
            <a:r>
              <a:rPr lang="en-GB" dirty="0"/>
              <a:t>8 low grade</a:t>
            </a:r>
          </a:p>
          <a:p>
            <a:pPr lvl="1"/>
            <a:r>
              <a:rPr lang="en-GB" dirty="0"/>
              <a:t>2 treated in other trusts</a:t>
            </a:r>
          </a:p>
          <a:p>
            <a:pPr lvl="1"/>
            <a:r>
              <a:rPr lang="en-GB" dirty="0"/>
              <a:t>Leaving 16 high grade lymphomas</a:t>
            </a:r>
          </a:p>
          <a:p>
            <a:pPr lvl="1"/>
            <a:endParaRPr lang="en-GB" dirty="0"/>
          </a:p>
          <a:p>
            <a:r>
              <a:rPr lang="en-GB" dirty="0"/>
              <a:t>Histological diagnoses</a:t>
            </a:r>
          </a:p>
          <a:p>
            <a:pPr lvl="1"/>
            <a:r>
              <a:rPr lang="en-GB" dirty="0"/>
              <a:t>9 x DLBCL</a:t>
            </a:r>
          </a:p>
          <a:p>
            <a:pPr lvl="1"/>
            <a:r>
              <a:rPr lang="en-GB" dirty="0"/>
              <a:t>3 x Burkitt’s</a:t>
            </a:r>
          </a:p>
          <a:p>
            <a:pPr lvl="1"/>
            <a:r>
              <a:rPr lang="en-GB" dirty="0"/>
              <a:t>2 x HG BCL NOS</a:t>
            </a:r>
          </a:p>
          <a:p>
            <a:pPr lvl="1"/>
            <a:r>
              <a:rPr lang="en-GB" dirty="0"/>
              <a:t>1 x Angioimmunoblastic T cell lymphoma</a:t>
            </a:r>
          </a:p>
          <a:p>
            <a:pPr lvl="1"/>
            <a:r>
              <a:rPr lang="en-GB" dirty="0"/>
              <a:t>1 x Peripheral T cell lymphoma NEC</a:t>
            </a:r>
          </a:p>
          <a:p>
            <a:pPr lvl="3"/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50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C4F88-0E6E-1426-E73D-936C5568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Cancer Pathway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98CD-E9EC-3900-233F-BD398635B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16 high grade lymphomas</a:t>
            </a:r>
          </a:p>
          <a:p>
            <a:pPr lvl="1"/>
            <a:r>
              <a:rPr lang="en-GB" dirty="0"/>
              <a:t>3 palliated</a:t>
            </a:r>
          </a:p>
          <a:p>
            <a:pPr lvl="1"/>
            <a:r>
              <a:rPr lang="en-GB" dirty="0"/>
              <a:t>2 treated surgically</a:t>
            </a:r>
          </a:p>
          <a:p>
            <a:pPr lvl="1"/>
            <a:r>
              <a:rPr lang="en-GB" b="1" dirty="0"/>
              <a:t>11 treated with chemotherapy</a:t>
            </a:r>
          </a:p>
          <a:p>
            <a:pPr lvl="3"/>
            <a:endParaRPr lang="en-GB" dirty="0"/>
          </a:p>
          <a:p>
            <a:r>
              <a:rPr lang="en-GB" dirty="0"/>
              <a:t>73% adherence to 62 day target</a:t>
            </a:r>
          </a:p>
          <a:p>
            <a:pPr lvl="2"/>
            <a:r>
              <a:rPr lang="en-GB" dirty="0"/>
              <a:t>3 missed 62 day target (referral -&gt; treatment)</a:t>
            </a:r>
          </a:p>
          <a:p>
            <a:pPr lvl="3"/>
            <a:r>
              <a:rPr lang="en-GB" dirty="0"/>
              <a:t>Orchidectomy, then needed ENT biopsy after PET scan </a:t>
            </a:r>
          </a:p>
          <a:p>
            <a:pPr lvl="3"/>
            <a:r>
              <a:rPr lang="en-GB" dirty="0"/>
              <a:t>Breast lump, then needed colonoscopy after PET scan to exclude 2</a:t>
            </a:r>
            <a:r>
              <a:rPr lang="en-GB" baseline="30000" dirty="0"/>
              <a:t>nd</a:t>
            </a:r>
            <a:r>
              <a:rPr lang="en-GB" dirty="0"/>
              <a:t> cancer </a:t>
            </a:r>
          </a:p>
          <a:p>
            <a:pPr lvl="3"/>
            <a:r>
              <a:rPr lang="en-GB" dirty="0"/>
              <a:t>Neck lump FNA non-diagnostic, then needed excision biopsy </a:t>
            </a:r>
          </a:p>
          <a:p>
            <a:r>
              <a:rPr lang="en-GB" dirty="0"/>
              <a:t>91% adherence to 31 day target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800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68F2-2D5A-FDD2-549B-E91F4D48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Cancer waiting times targets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EBECE7E7-5790-FC34-7E91-7DA876BC6D01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255303251"/>
                  </p:ext>
                </p:extLst>
              </p:nvPr>
            </p:nvGraphicFramePr>
            <p:xfrm>
              <a:off x="2373085" y="1690688"/>
              <a:ext cx="7445829" cy="403190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EBECE7E7-5790-FC34-7E91-7DA876BC6D0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3085" y="1690688"/>
                <a:ext cx="7445829" cy="4031901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1533710-BEF2-E9EB-192C-F4EFEF24E41C}"/>
              </a:ext>
            </a:extLst>
          </p:cNvPr>
          <p:cNvSpPr txBox="1"/>
          <p:nvPr/>
        </p:nvSpPr>
        <p:spPr>
          <a:xfrm>
            <a:off x="4225035" y="5722589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DTT -&gt; treatment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62CFAD-D728-053D-DB84-61FCEF5175FE}"/>
              </a:ext>
            </a:extLst>
          </p:cNvPr>
          <p:cNvSpPr txBox="1"/>
          <p:nvPr/>
        </p:nvSpPr>
        <p:spPr>
          <a:xfrm>
            <a:off x="6185648" y="5722589"/>
            <a:ext cx="244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Referral -&gt; treatment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EA71CA-2BE1-993D-2C50-9B67F96130A8}"/>
              </a:ext>
            </a:extLst>
          </p:cNvPr>
          <p:cNvSpPr txBox="1"/>
          <p:nvPr/>
        </p:nvSpPr>
        <p:spPr>
          <a:xfrm>
            <a:off x="1125416" y="3415181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3952893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F1F3D-6527-2E72-FDFB-0B68C60D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Biopsy delays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660F406A-FD4F-9557-B1E6-73A6C24A667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23596394"/>
                  </p:ext>
                </p:extLst>
              </p:nvPr>
            </p:nvGraphicFramePr>
            <p:xfrm>
              <a:off x="1353671" y="1357686"/>
              <a:ext cx="8283388" cy="459487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660F406A-FD4F-9557-B1E6-73A6C24A667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53671" y="1357686"/>
                <a:ext cx="8283388" cy="4594878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FAAAA4F6-7E87-5F39-F182-0D3BD7C66DEE}"/>
              </a:ext>
            </a:extLst>
          </p:cNvPr>
          <p:cNvSpPr txBox="1"/>
          <p:nvPr/>
        </p:nvSpPr>
        <p:spPr>
          <a:xfrm>
            <a:off x="3119716" y="5744125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Request -&gt; Biopsy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AA8BC5-6FEC-2386-3A25-936C62CCF91E}"/>
              </a:ext>
            </a:extLst>
          </p:cNvPr>
          <p:cNvSpPr txBox="1"/>
          <p:nvPr/>
        </p:nvSpPr>
        <p:spPr>
          <a:xfrm>
            <a:off x="4549590" y="6123543"/>
            <a:ext cx="312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Biopsy -&gt; initial report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0A079B-741A-D29C-EE45-84233A2CAAD6}"/>
              </a:ext>
            </a:extLst>
          </p:cNvPr>
          <p:cNvSpPr txBox="1"/>
          <p:nvPr/>
        </p:nvSpPr>
        <p:spPr>
          <a:xfrm>
            <a:off x="6225988" y="5749733"/>
            <a:ext cx="312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Biopsy -&gt; authorised report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9C6ADC-ABD6-CE72-3D43-D7FD64807178}"/>
              </a:ext>
            </a:extLst>
          </p:cNvPr>
          <p:cNvSpPr txBox="1"/>
          <p:nvPr/>
        </p:nvSpPr>
        <p:spPr>
          <a:xfrm>
            <a:off x="542611" y="3092325"/>
            <a:ext cx="2151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74735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59B0-F92A-07D5-6B70-0C869FCA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referral: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CD336-C8B3-7793-C0AA-86708FA45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pPr lvl="1"/>
            <a:r>
              <a:rPr lang="en-GB" dirty="0"/>
              <a:t>4 x ED acute abdomen 			“A&amp;E”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2 x endoscopic biopsies for GI bleeds	“Other specialties – GI”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1 x renal PTLD					“Other specialties – renal”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3 x breast clinic				</a:t>
            </a:r>
          </a:p>
          <a:p>
            <a:pPr lvl="1"/>
            <a:r>
              <a:rPr lang="en-GB" dirty="0"/>
              <a:t>2 x resp EBUS</a:t>
            </a:r>
          </a:p>
          <a:p>
            <a:pPr lvl="1"/>
            <a:r>
              <a:rPr lang="en-GB" dirty="0"/>
              <a:t>1 x max fax					“GP”</a:t>
            </a:r>
          </a:p>
          <a:p>
            <a:pPr lvl="1"/>
            <a:r>
              <a:rPr lang="en-GB" dirty="0"/>
              <a:t>1 x ENT neck lump clinic			</a:t>
            </a:r>
          </a:p>
          <a:p>
            <a:pPr lvl="1"/>
            <a:r>
              <a:rPr lang="en-GB" dirty="0"/>
              <a:t>1 x GP referral with cytopenias</a:t>
            </a:r>
          </a:p>
          <a:p>
            <a:pPr lvl="1"/>
            <a:r>
              <a:rPr lang="en-GB" dirty="0"/>
              <a:t>1 x testicular mass resection</a:t>
            </a:r>
          </a:p>
          <a:p>
            <a:endParaRPr lang="en-GB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532395BF-FBFC-AA17-6371-671CD33A9BE5}"/>
              </a:ext>
            </a:extLst>
          </p:cNvPr>
          <p:cNvSpPr/>
          <p:nvPr/>
        </p:nvSpPr>
        <p:spPr>
          <a:xfrm>
            <a:off x="6096000" y="4091781"/>
            <a:ext cx="1075173" cy="2220685"/>
          </a:xfrm>
          <a:prstGeom prst="rightBrace">
            <a:avLst>
              <a:gd name="adj1" fmla="val 8333"/>
              <a:gd name="adj2" fmla="val 4135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872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32630-8035-CFEF-C1B1-89960DE12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Biopsy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542A5-6B6C-4B08-081E-003254C33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C000"/>
                </a:solidFill>
              </a:rPr>
              <a:t>4 x IR biopsy (intrabdominal)</a:t>
            </a:r>
          </a:p>
          <a:p>
            <a:r>
              <a:rPr lang="en-GB" dirty="0">
                <a:solidFill>
                  <a:srgbClr val="FF0000"/>
                </a:solidFill>
              </a:rPr>
              <a:t>3 x breast clinic</a:t>
            </a:r>
          </a:p>
          <a:p>
            <a:r>
              <a:rPr lang="en-GB" dirty="0"/>
              <a:t>2 x endoscopic biopsy</a:t>
            </a:r>
          </a:p>
          <a:p>
            <a:r>
              <a:rPr lang="en-GB" dirty="0"/>
              <a:t>2 x </a:t>
            </a:r>
            <a:r>
              <a:rPr lang="en-GB" dirty="0" err="1"/>
              <a:t>bronch</a:t>
            </a:r>
            <a:r>
              <a:rPr lang="en-GB" dirty="0"/>
              <a:t> then EBUS</a:t>
            </a:r>
          </a:p>
          <a:p>
            <a:r>
              <a:rPr lang="en-GB" dirty="0">
                <a:solidFill>
                  <a:srgbClr val="FF0000"/>
                </a:solidFill>
              </a:rPr>
              <a:t>1 x ENT biopsy </a:t>
            </a:r>
          </a:p>
          <a:p>
            <a:r>
              <a:rPr lang="en-GB" dirty="0">
                <a:solidFill>
                  <a:srgbClr val="FF0000"/>
                </a:solidFill>
              </a:rPr>
              <a:t>1 x </a:t>
            </a:r>
            <a:r>
              <a:rPr lang="en-GB" dirty="0" err="1">
                <a:solidFill>
                  <a:srgbClr val="FF0000"/>
                </a:solidFill>
              </a:rPr>
              <a:t>maxfax</a:t>
            </a:r>
            <a:r>
              <a:rPr lang="en-GB" dirty="0">
                <a:solidFill>
                  <a:srgbClr val="FF0000"/>
                </a:solidFill>
              </a:rPr>
              <a:t> biopsy</a:t>
            </a:r>
          </a:p>
          <a:p>
            <a:r>
              <a:rPr lang="en-GB" dirty="0"/>
              <a:t>1 x bone marrow</a:t>
            </a:r>
          </a:p>
          <a:p>
            <a:r>
              <a:rPr lang="en-GB" dirty="0"/>
              <a:t>1 x orchidectomy (followed by tongue biopsy)</a:t>
            </a:r>
          </a:p>
          <a:p>
            <a:r>
              <a:rPr lang="en-GB" dirty="0"/>
              <a:t>1 x bowel resection (then CR)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3713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38451769be79e123db6572168b0b33e8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a1529d7a0ba94597b9680ad8d2d96c86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0EEE25-C2DB-4E0F-82A7-A35BBCA217E8}"/>
</file>

<file path=customXml/itemProps2.xml><?xml version="1.0" encoding="utf-8"?>
<ds:datastoreItem xmlns:ds="http://schemas.openxmlformats.org/officeDocument/2006/customXml" ds:itemID="{1F9AA516-2A5C-479E-9412-696A32B5347A}"/>
</file>

<file path=customXml/itemProps3.xml><?xml version="1.0" encoding="utf-8"?>
<ds:datastoreItem xmlns:ds="http://schemas.openxmlformats.org/officeDocument/2006/customXml" ds:itemID="{CF738434-A555-4F18-8BAA-2C07CCB16C9B}"/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1281</Words>
  <Application>Microsoft Office PowerPoint</Application>
  <PresentationFormat>Widescreen</PresentationFormat>
  <Paragraphs>202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SWAG High Grade Lymphoma Audit 2024 – Initial results from Gloucester</vt:lpstr>
      <vt:lpstr>Aims of the audit</vt:lpstr>
      <vt:lpstr>Methodology</vt:lpstr>
      <vt:lpstr>Case finding</vt:lpstr>
      <vt:lpstr>Cancer Pathway Targets</vt:lpstr>
      <vt:lpstr>Cancer waiting times targets</vt:lpstr>
      <vt:lpstr>Biopsy delays</vt:lpstr>
      <vt:lpstr>Source of referral:</vt:lpstr>
      <vt:lpstr>Biopsy teams</vt:lpstr>
      <vt:lpstr>Time to first review by specialty</vt:lpstr>
      <vt:lpstr>Imaging</vt:lpstr>
      <vt:lpstr>Haem referral -&gt; first seen</vt:lpstr>
      <vt:lpstr>Conclusions:</vt:lpstr>
      <vt:lpstr>Additional slides:</vt:lpstr>
      <vt:lpstr>Patient selection</vt:lpstr>
      <vt:lpstr>What happened in the cases with missed targets?</vt:lpstr>
      <vt:lpstr>What happened in the cases with missed targets?</vt:lpstr>
      <vt:lpstr>What happened in the cases with missed targets?</vt:lpstr>
      <vt:lpstr>Suggestions: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 Will</dc:creator>
  <cp:lastModifiedBy>Helen Dunderdale</cp:lastModifiedBy>
  <cp:revision>19</cp:revision>
  <dcterms:created xsi:type="dcterms:W3CDTF">2025-11-22T13:33:27Z</dcterms:created>
  <dcterms:modified xsi:type="dcterms:W3CDTF">2025-11-26T09:44:29Z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