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embeddedFontLst>
    <p:embeddedFont>
      <p:font typeface="Lato" panose="020F0502020204030203"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400B26-8D39-4155-B511-91FD10989D91}">
  <a:tblStyle styleId="{99400B26-8D39-4155-B511-91FD10989D9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customXml" Target="../customXml/item3.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5" name="Google Shape;355;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 name="Google Shape;281;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421a94e1bc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421a94e1bc_0_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g3421a94e1bc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a7d7bffd7a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a7d7bffd7a_0_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3a7d7bffd7a_0_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a7d7bffd7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a7d7bffd7a_0_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3a7d7bffd7a_0_1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2997977db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32997977dbc_0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g32997977dbc_0_1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2" name="Google Shape;322;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3a92cc9dc7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3a92cc9dc76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g3a92cc9dc76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6" name="Google Shape;336;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1.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0.xml"/><Relationship Id="rId5" Type="http://schemas.openxmlformats.org/officeDocument/2006/relationships/image" Target="../media/image39.png"/><Relationship Id="rId4" Type="http://schemas.openxmlformats.org/officeDocument/2006/relationships/hyperlink" Target="https://bepartofresearch.nihr.ac.uk/"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29622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28/11/2025</a:t>
            </a:r>
            <a:endParaRPr sz="2100" b="0" i="0" u="none" strike="noStrike" cap="none">
              <a:solidFill>
                <a:srgbClr val="FFFFFF"/>
              </a:solidFill>
              <a:latin typeface="Lato"/>
              <a:ea typeface="Lato"/>
              <a:cs typeface="Lato"/>
              <a:sym typeface="Lato"/>
            </a:endParaRPr>
          </a:p>
        </p:txBody>
      </p:sp>
      <p:sp>
        <p:nvSpPr>
          <p:cNvPr id="278" name="Google Shape;278;p38"/>
          <p:cNvSpPr txBox="1"/>
          <p:nvPr/>
        </p:nvSpPr>
        <p:spPr>
          <a:xfrm>
            <a:off x="1524000" y="1122363"/>
            <a:ext cx="914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None/>
            </a:pPr>
            <a:br>
              <a:rPr lang="en-GB" sz="3800">
                <a:solidFill>
                  <a:srgbClr val="FFFFFF"/>
                </a:solidFill>
              </a:rPr>
            </a:br>
            <a:r>
              <a:rPr lang="en-GB" sz="3800">
                <a:solidFill>
                  <a:srgbClr val="FFFFFF"/>
                </a:solidFill>
                <a:latin typeface="Lato"/>
                <a:ea typeface="Lato"/>
                <a:cs typeface="Lato"/>
                <a:sym typeface="Lato"/>
              </a:rPr>
              <a:t>Gynaecological Oncology Research Update for SWAGGER</a:t>
            </a:r>
            <a:endParaRPr sz="3800">
              <a:solidFill>
                <a:srgbClr val="FFFFFF"/>
              </a:solidFill>
              <a:latin typeface="Lato"/>
              <a:ea typeface="Lato"/>
              <a:cs typeface="Lato"/>
              <a:sym typeface="Lato"/>
            </a:endParaRPr>
          </a:p>
          <a:p>
            <a:pPr marL="0" lvl="0" indent="0" algn="ctr" rtl="0">
              <a:lnSpc>
                <a:spcPct val="90000"/>
              </a:lnSpc>
              <a:spcBef>
                <a:spcPts val="1200"/>
              </a:spcBef>
              <a:spcAft>
                <a:spcPts val="0"/>
              </a:spcAft>
              <a:buNone/>
            </a:pPr>
            <a:endParaRPr sz="3800">
              <a:solidFill>
                <a:srgbClr val="FFFFFF"/>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sp>
        <p:nvSpPr>
          <p:cNvPr id="345" name="Google Shape;345;p47"/>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346" name="Google Shape;346;p47"/>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midwives and AHPs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5 applications open in April 2026, approx 60 places</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347" name="Google Shape;347;p47"/>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8"/>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9"/>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358" name="Google Shape;358;p49"/>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rebecca.bowen3@nhs.net</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pic>
        <p:nvPicPr>
          <p:cNvPr id="283" name="Google Shape;283;p39"/>
          <p:cNvPicPr preferRelativeResize="0"/>
          <p:nvPr/>
        </p:nvPicPr>
        <p:blipFill>
          <a:blip r:embed="rId3">
            <a:alphaModFix/>
          </a:blip>
          <a:stretch>
            <a:fillRect/>
          </a:stretch>
        </p:blipFill>
        <p:spPr>
          <a:xfrm>
            <a:off x="1425688" y="689825"/>
            <a:ext cx="9782175" cy="2619375"/>
          </a:xfrm>
          <a:prstGeom prst="rect">
            <a:avLst/>
          </a:prstGeom>
          <a:noFill/>
          <a:ln>
            <a:noFill/>
          </a:ln>
        </p:spPr>
      </p:pic>
      <p:sp>
        <p:nvSpPr>
          <p:cNvPr id="284" name="Google Shape;284;p3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285" name="Google Shape;285;p39"/>
          <p:cNvSpPr txBox="1">
            <a:spLocks noGrp="1"/>
          </p:cNvSpPr>
          <p:nvPr>
            <p:ph type="title" idx="4294967295"/>
          </p:nvPr>
        </p:nvSpPr>
        <p:spPr>
          <a:xfrm>
            <a:off x="838200" y="99651"/>
            <a:ext cx="10515600" cy="470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500">
                <a:latin typeface="Lato"/>
                <a:ea typeface="Lato"/>
                <a:cs typeface="Lato"/>
                <a:sym typeface="Lato"/>
              </a:rPr>
              <a:t>National Gynae Cancer Research Recruitment</a:t>
            </a:r>
            <a:endParaRPr sz="3500">
              <a:latin typeface="Lato"/>
              <a:ea typeface="Lato"/>
              <a:cs typeface="Lato"/>
              <a:sym typeface="Lato"/>
            </a:endParaRPr>
          </a:p>
        </p:txBody>
      </p:sp>
      <p:sp>
        <p:nvSpPr>
          <p:cNvPr id="286" name="Google Shape;286;p39"/>
          <p:cNvSpPr txBox="1"/>
          <p:nvPr/>
        </p:nvSpPr>
        <p:spPr>
          <a:xfrm>
            <a:off x="247075" y="1382450"/>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25 - Nov 25</a:t>
            </a:r>
            <a:endParaRPr sz="1800">
              <a:latin typeface="Lato"/>
              <a:ea typeface="Lato"/>
              <a:cs typeface="Lato"/>
              <a:sym typeface="Lato"/>
            </a:endParaRPr>
          </a:p>
        </p:txBody>
      </p:sp>
      <p:sp>
        <p:nvSpPr>
          <p:cNvPr id="287" name="Google Shape;287;p39"/>
          <p:cNvSpPr txBox="1"/>
          <p:nvPr/>
        </p:nvSpPr>
        <p:spPr>
          <a:xfrm>
            <a:off x="247075" y="4293825"/>
            <a:ext cx="1017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latin typeface="Lato"/>
                <a:ea typeface="Lato"/>
                <a:cs typeface="Lato"/>
                <a:sym typeface="Lato"/>
              </a:rPr>
              <a:t>Apr 24 - Mar 25</a:t>
            </a:r>
            <a:endParaRPr sz="1800">
              <a:latin typeface="Lato"/>
              <a:ea typeface="Lato"/>
              <a:cs typeface="Lato"/>
              <a:sym typeface="Lato"/>
            </a:endParaRPr>
          </a:p>
        </p:txBody>
      </p:sp>
      <p:sp>
        <p:nvSpPr>
          <p:cNvPr id="288" name="Google Shape;288;p39"/>
          <p:cNvSpPr/>
          <p:nvPr/>
        </p:nvSpPr>
        <p:spPr>
          <a:xfrm>
            <a:off x="5439525" y="689825"/>
            <a:ext cx="1614900" cy="9963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89" name="Google Shape;289;p39"/>
          <p:cNvPicPr preferRelativeResize="0"/>
          <p:nvPr/>
        </p:nvPicPr>
        <p:blipFill>
          <a:blip r:embed="rId4">
            <a:alphaModFix/>
          </a:blip>
          <a:stretch>
            <a:fillRect/>
          </a:stretch>
        </p:blipFill>
        <p:spPr>
          <a:xfrm>
            <a:off x="1453000" y="3429003"/>
            <a:ext cx="9727574" cy="2612825"/>
          </a:xfrm>
          <a:prstGeom prst="rect">
            <a:avLst/>
          </a:prstGeom>
          <a:noFill/>
          <a:ln>
            <a:noFill/>
          </a:ln>
        </p:spPr>
      </p:pic>
      <p:sp>
        <p:nvSpPr>
          <p:cNvPr id="290" name="Google Shape;290;p39"/>
          <p:cNvSpPr/>
          <p:nvPr/>
        </p:nvSpPr>
        <p:spPr>
          <a:xfrm>
            <a:off x="5439525" y="3429000"/>
            <a:ext cx="1614900" cy="996300"/>
          </a:xfrm>
          <a:prstGeom prst="ellipse">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5"/>
        <p:cNvGrpSpPr/>
        <p:nvPr/>
      </p:nvGrpSpPr>
      <p:grpSpPr>
        <a:xfrm>
          <a:off x="0" y="0"/>
          <a:ext cx="0" cy="0"/>
          <a:chOff x="0" y="0"/>
          <a:chExt cx="0" cy="0"/>
        </a:xfrm>
      </p:grpSpPr>
      <p:sp>
        <p:nvSpPr>
          <p:cNvPr id="296" name="Google Shape;296;p40"/>
          <p:cNvSpPr txBox="1">
            <a:spLocks noGrp="1"/>
          </p:cNvSpPr>
          <p:nvPr>
            <p:ph type="title"/>
          </p:nvPr>
        </p:nvSpPr>
        <p:spPr>
          <a:xfrm>
            <a:off x="284725" y="374775"/>
            <a:ext cx="35232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000"/>
              <a:t>Research Activity by Site 2025/2026</a:t>
            </a:r>
            <a:endParaRPr sz="3000"/>
          </a:p>
        </p:txBody>
      </p:sp>
      <p:pic>
        <p:nvPicPr>
          <p:cNvPr id="297" name="Google Shape;297;p40"/>
          <p:cNvPicPr preferRelativeResize="0"/>
          <p:nvPr/>
        </p:nvPicPr>
        <p:blipFill>
          <a:blip r:embed="rId3">
            <a:alphaModFix/>
          </a:blip>
          <a:stretch>
            <a:fillRect/>
          </a:stretch>
        </p:blipFill>
        <p:spPr>
          <a:xfrm>
            <a:off x="3613225" y="0"/>
            <a:ext cx="8212825" cy="6059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2"/>
        <p:cNvGrpSpPr/>
        <p:nvPr/>
      </p:nvGrpSpPr>
      <p:grpSpPr>
        <a:xfrm>
          <a:off x="0" y="0"/>
          <a:ext cx="0" cy="0"/>
          <a:chOff x="0" y="0"/>
          <a:chExt cx="0" cy="0"/>
        </a:xfrm>
      </p:grpSpPr>
      <p:pic>
        <p:nvPicPr>
          <p:cNvPr id="303" name="Google Shape;303;p41"/>
          <p:cNvPicPr preferRelativeResize="0"/>
          <p:nvPr/>
        </p:nvPicPr>
        <p:blipFill>
          <a:blip r:embed="rId3">
            <a:alphaModFix/>
          </a:blip>
          <a:stretch>
            <a:fillRect/>
          </a:stretch>
        </p:blipFill>
        <p:spPr>
          <a:xfrm>
            <a:off x="547350" y="331925"/>
            <a:ext cx="5222225" cy="5044450"/>
          </a:xfrm>
          <a:prstGeom prst="rect">
            <a:avLst/>
          </a:prstGeom>
          <a:noFill/>
          <a:ln>
            <a:noFill/>
          </a:ln>
        </p:spPr>
      </p:pic>
      <p:pic>
        <p:nvPicPr>
          <p:cNvPr id="304" name="Google Shape;304;p41"/>
          <p:cNvPicPr preferRelativeResize="0"/>
          <p:nvPr/>
        </p:nvPicPr>
        <p:blipFill>
          <a:blip r:embed="rId4">
            <a:alphaModFix/>
          </a:blip>
          <a:stretch>
            <a:fillRect/>
          </a:stretch>
        </p:blipFill>
        <p:spPr>
          <a:xfrm>
            <a:off x="6017725" y="331925"/>
            <a:ext cx="5222225" cy="50341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graphicFrame>
        <p:nvGraphicFramePr>
          <p:cNvPr id="310" name="Google Shape;310;p42"/>
          <p:cNvGraphicFramePr/>
          <p:nvPr/>
        </p:nvGraphicFramePr>
        <p:xfrm>
          <a:off x="129788" y="1013925"/>
          <a:ext cx="3000000" cy="3000000"/>
        </p:xfrm>
        <a:graphic>
          <a:graphicData uri="http://schemas.openxmlformats.org/drawingml/2006/table">
            <a:tbl>
              <a:tblPr>
                <a:noFill/>
                <a:tableStyleId>{99400B26-8D39-4155-B511-91FD10989D91}</a:tableStyleId>
              </a:tblPr>
              <a:tblGrid>
                <a:gridCol w="775150">
                  <a:extLst>
                    <a:ext uri="{9D8B030D-6E8A-4147-A177-3AD203B41FA5}">
                      <a16:colId xmlns:a16="http://schemas.microsoft.com/office/drawing/2014/main" val="20000"/>
                    </a:ext>
                  </a:extLst>
                </a:gridCol>
                <a:gridCol w="5168450">
                  <a:extLst>
                    <a:ext uri="{9D8B030D-6E8A-4147-A177-3AD203B41FA5}">
                      <a16:colId xmlns:a16="http://schemas.microsoft.com/office/drawing/2014/main" val="20001"/>
                    </a:ext>
                  </a:extLst>
                </a:gridCol>
                <a:gridCol w="2079950">
                  <a:extLst>
                    <a:ext uri="{9D8B030D-6E8A-4147-A177-3AD203B41FA5}">
                      <a16:colId xmlns:a16="http://schemas.microsoft.com/office/drawing/2014/main" val="20002"/>
                    </a:ext>
                  </a:extLst>
                </a:gridCol>
                <a:gridCol w="1094025">
                  <a:extLst>
                    <a:ext uri="{9D8B030D-6E8A-4147-A177-3AD203B41FA5}">
                      <a16:colId xmlns:a16="http://schemas.microsoft.com/office/drawing/2014/main" val="20003"/>
                    </a:ext>
                  </a:extLst>
                </a:gridCol>
                <a:gridCol w="1106050">
                  <a:extLst>
                    <a:ext uri="{9D8B030D-6E8A-4147-A177-3AD203B41FA5}">
                      <a16:colId xmlns:a16="http://schemas.microsoft.com/office/drawing/2014/main" val="20004"/>
                    </a:ext>
                  </a:extLst>
                </a:gridCol>
                <a:gridCol w="848100">
                  <a:extLst>
                    <a:ext uri="{9D8B030D-6E8A-4147-A177-3AD203B41FA5}">
                      <a16:colId xmlns:a16="http://schemas.microsoft.com/office/drawing/2014/main" val="20005"/>
                    </a:ext>
                  </a:extLst>
                </a:gridCol>
                <a:gridCol w="860700">
                  <a:extLst>
                    <a:ext uri="{9D8B030D-6E8A-4147-A177-3AD203B41FA5}">
                      <a16:colId xmlns:a16="http://schemas.microsoft.com/office/drawing/2014/main" val="20006"/>
                    </a:ext>
                  </a:extLst>
                </a:gridCol>
              </a:tblGrid>
              <a:tr h="512275">
                <a:tc>
                  <a:txBody>
                    <a:bodyPr/>
                    <a:lstStyle/>
                    <a:p>
                      <a:pPr marL="0" lvl="0" indent="0" algn="l" rtl="0">
                        <a:spcBef>
                          <a:spcPts val="0"/>
                        </a:spcBef>
                        <a:spcAft>
                          <a:spcPts val="0"/>
                        </a:spcAft>
                        <a:buNone/>
                      </a:pPr>
                      <a:r>
                        <a:rPr lang="en-GB" sz="1300" b="1"/>
                        <a:t>CPMS </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Short Name</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Sites</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Opening</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Closure</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200" b="1"/>
                        <a:t>Sample Size Eng</a:t>
                      </a:r>
                      <a:endParaRPr sz="12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Eng Recruits</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542925">
                <a:tc>
                  <a:txBody>
                    <a:bodyPr/>
                    <a:lstStyle/>
                    <a:p>
                      <a:pPr marL="0" lvl="0" indent="0" algn="r" rtl="0">
                        <a:lnSpc>
                          <a:spcPct val="115000"/>
                        </a:lnSpc>
                        <a:spcBef>
                          <a:spcPts val="0"/>
                        </a:spcBef>
                        <a:spcAft>
                          <a:spcPts val="0"/>
                        </a:spcAft>
                        <a:buNone/>
                      </a:pPr>
                      <a:r>
                        <a:rPr lang="en-GB" sz="1300"/>
                        <a:t>67534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BNT323-01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01/09/2025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30/09/2027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55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12725">
                <a:tc>
                  <a:txBody>
                    <a:bodyPr/>
                    <a:lstStyle/>
                    <a:p>
                      <a:pPr marL="0" lvl="0" indent="0" algn="r" rtl="0">
                        <a:lnSpc>
                          <a:spcPct val="115000"/>
                        </a:lnSpc>
                        <a:spcBef>
                          <a:spcPts val="0"/>
                        </a:spcBef>
                        <a:spcAft>
                          <a:spcPts val="0"/>
                        </a:spcAft>
                        <a:buNone/>
                      </a:pPr>
                      <a:r>
                        <a:rPr lang="en-GB" sz="1300"/>
                        <a:t>66441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Attitudes to Gynae Oncology Care Location - GRACEFUL</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Musgrove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13/03/2025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08/02/2029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550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246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61200">
                <a:tc>
                  <a:txBody>
                    <a:bodyPr/>
                    <a:lstStyle/>
                    <a:p>
                      <a:pPr marL="0" lvl="0" indent="0" algn="r" rtl="0">
                        <a:lnSpc>
                          <a:spcPct val="115000"/>
                        </a:lnSpc>
                        <a:spcBef>
                          <a:spcPts val="0"/>
                        </a:spcBef>
                        <a:spcAft>
                          <a:spcPts val="0"/>
                        </a:spcAft>
                        <a:buNone/>
                      </a:pPr>
                      <a:r>
                        <a:rPr lang="en-GB" sz="1300"/>
                        <a:t>60413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EPS101-10-02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22/08/2024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01/07/2026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14325">
                <a:tc>
                  <a:txBody>
                    <a:bodyPr/>
                    <a:lstStyle/>
                    <a:p>
                      <a:pPr marL="0" lvl="0" indent="0" algn="r" rtl="0">
                        <a:lnSpc>
                          <a:spcPct val="115000"/>
                        </a:lnSpc>
                        <a:spcBef>
                          <a:spcPts val="0"/>
                        </a:spcBef>
                        <a:spcAft>
                          <a:spcPts val="0"/>
                        </a:spcAft>
                        <a:buNone/>
                      </a:pPr>
                      <a:r>
                        <a:rPr lang="en-GB" sz="1300"/>
                        <a:t>57783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DETECT-2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St Michael's, Musgrove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24/04/2024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30/11/2026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732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255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82450">
                <a:tc>
                  <a:txBody>
                    <a:bodyPr/>
                    <a:lstStyle/>
                    <a:p>
                      <a:pPr marL="0" lvl="0" indent="0" algn="r" rtl="0">
                        <a:lnSpc>
                          <a:spcPct val="115000"/>
                        </a:lnSpc>
                        <a:spcBef>
                          <a:spcPts val="0"/>
                        </a:spcBef>
                        <a:spcAft>
                          <a:spcPts val="0"/>
                        </a:spcAft>
                        <a:buNone/>
                      </a:pPr>
                      <a:r>
                        <a:rPr lang="en-GB" sz="1300"/>
                        <a:t>55713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PICCOS</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18/01/2024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30/04/2026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44700">
                <a:tc>
                  <a:txBody>
                    <a:bodyPr/>
                    <a:lstStyle/>
                    <a:p>
                      <a:pPr marL="0" lvl="0" indent="0" algn="r" rtl="0">
                        <a:lnSpc>
                          <a:spcPct val="115000"/>
                        </a:lnSpc>
                        <a:spcBef>
                          <a:spcPts val="0"/>
                        </a:spcBef>
                        <a:spcAft>
                          <a:spcPts val="0"/>
                        </a:spcAft>
                        <a:buNone/>
                      </a:pPr>
                      <a:r>
                        <a:rPr lang="en-GB" sz="1300"/>
                        <a:t>54479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Patient-Derived Organoids for Ovarian Cancer Drug Screening</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St Michael's </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19/05/2023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30/09/2025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88275">
                <a:tc>
                  <a:txBody>
                    <a:bodyPr/>
                    <a:lstStyle/>
                    <a:p>
                      <a:pPr marL="0" lvl="0" indent="0" algn="r" rtl="0">
                        <a:lnSpc>
                          <a:spcPct val="115000"/>
                        </a:lnSpc>
                        <a:spcBef>
                          <a:spcPts val="0"/>
                        </a:spcBef>
                        <a:spcAft>
                          <a:spcPts val="0"/>
                        </a:spcAft>
                        <a:buNone/>
                      </a:pPr>
                      <a:r>
                        <a:rPr lang="en-GB" sz="1300"/>
                        <a:t>52784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ACTOv</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10/03/2023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28/02/2027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70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41400">
                <a:tc>
                  <a:txBody>
                    <a:bodyPr/>
                    <a:lstStyle/>
                    <a:p>
                      <a:pPr marL="0" lvl="0" indent="0" algn="r" rtl="0">
                        <a:lnSpc>
                          <a:spcPct val="115000"/>
                        </a:lnSpc>
                        <a:spcBef>
                          <a:spcPts val="0"/>
                        </a:spcBef>
                        <a:spcAft>
                          <a:spcPts val="0"/>
                        </a:spcAft>
                        <a:buNone/>
                      </a:pPr>
                      <a:r>
                        <a:rPr lang="en-GB" sz="1300"/>
                        <a:t>47749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VALTIVE1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BHOC, RUH, Musgrove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09/02/2021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31/01/2026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267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216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48500">
                <a:tc>
                  <a:txBody>
                    <a:bodyPr/>
                    <a:lstStyle/>
                    <a:p>
                      <a:pPr marL="0" lvl="0" indent="0" algn="r" rtl="0">
                        <a:lnSpc>
                          <a:spcPct val="115000"/>
                        </a:lnSpc>
                        <a:spcBef>
                          <a:spcPts val="0"/>
                        </a:spcBef>
                        <a:spcAft>
                          <a:spcPts val="0"/>
                        </a:spcAft>
                        <a:buNone/>
                      </a:pPr>
                      <a:r>
                        <a:rPr lang="en-GB" sz="1300"/>
                        <a:t>42436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ATARI</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25/11/2019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30/04/2026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94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69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60450">
                <a:tc>
                  <a:txBody>
                    <a:bodyPr/>
                    <a:lstStyle/>
                    <a:p>
                      <a:pPr marL="0" lvl="0" indent="0" algn="r" rtl="0">
                        <a:lnSpc>
                          <a:spcPct val="115000"/>
                        </a:lnSpc>
                        <a:spcBef>
                          <a:spcPts val="0"/>
                        </a:spcBef>
                        <a:spcAft>
                          <a:spcPts val="0"/>
                        </a:spcAft>
                        <a:buNone/>
                      </a:pPr>
                      <a:r>
                        <a:rPr lang="en-GB" sz="1300"/>
                        <a:t>39196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PROTECTOR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01/11/2018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31/07/2030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2340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1,149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bl>
          </a:graphicData>
        </a:graphic>
      </p:graphicFrame>
      <p:sp>
        <p:nvSpPr>
          <p:cNvPr id="311" name="Google Shape;311;p42"/>
          <p:cNvSpPr txBox="1"/>
          <p:nvPr/>
        </p:nvSpPr>
        <p:spPr>
          <a:xfrm>
            <a:off x="1625375" y="327150"/>
            <a:ext cx="901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Studies Open in SWAG Region</a:t>
            </a:r>
            <a:endParaRPr sz="28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43"/>
          <p:cNvSpPr txBox="1"/>
          <p:nvPr/>
        </p:nvSpPr>
        <p:spPr>
          <a:xfrm>
            <a:off x="1663063" y="186225"/>
            <a:ext cx="90183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800">
                <a:solidFill>
                  <a:schemeClr val="dk1"/>
                </a:solidFill>
              </a:rPr>
              <a:t>Studies In set-up/under consideration in SWAG Region</a:t>
            </a:r>
            <a:endParaRPr sz="2800">
              <a:solidFill>
                <a:schemeClr val="dk1"/>
              </a:solidFill>
            </a:endParaRPr>
          </a:p>
        </p:txBody>
      </p:sp>
      <p:sp>
        <p:nvSpPr>
          <p:cNvPr id="318" name="Google Shape;318;p43"/>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20/03/2025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graphicFrame>
        <p:nvGraphicFramePr>
          <p:cNvPr id="319" name="Google Shape;319;p43"/>
          <p:cNvGraphicFramePr/>
          <p:nvPr/>
        </p:nvGraphicFramePr>
        <p:xfrm>
          <a:off x="-12" y="801825"/>
          <a:ext cx="3000000" cy="3000000"/>
        </p:xfrm>
        <a:graphic>
          <a:graphicData uri="http://schemas.openxmlformats.org/drawingml/2006/table">
            <a:tbl>
              <a:tblPr>
                <a:noFill/>
                <a:tableStyleId>{99400B26-8D39-4155-B511-91FD10989D91}</a:tableStyleId>
              </a:tblPr>
              <a:tblGrid>
                <a:gridCol w="690475">
                  <a:extLst>
                    <a:ext uri="{9D8B030D-6E8A-4147-A177-3AD203B41FA5}">
                      <a16:colId xmlns:a16="http://schemas.microsoft.com/office/drawing/2014/main" val="20000"/>
                    </a:ext>
                  </a:extLst>
                </a:gridCol>
                <a:gridCol w="1234600">
                  <a:extLst>
                    <a:ext uri="{9D8B030D-6E8A-4147-A177-3AD203B41FA5}">
                      <a16:colId xmlns:a16="http://schemas.microsoft.com/office/drawing/2014/main" val="20001"/>
                    </a:ext>
                  </a:extLst>
                </a:gridCol>
                <a:gridCol w="6673450">
                  <a:extLst>
                    <a:ext uri="{9D8B030D-6E8A-4147-A177-3AD203B41FA5}">
                      <a16:colId xmlns:a16="http://schemas.microsoft.com/office/drawing/2014/main" val="20002"/>
                    </a:ext>
                  </a:extLst>
                </a:gridCol>
                <a:gridCol w="879850">
                  <a:extLst>
                    <a:ext uri="{9D8B030D-6E8A-4147-A177-3AD203B41FA5}">
                      <a16:colId xmlns:a16="http://schemas.microsoft.com/office/drawing/2014/main" val="20003"/>
                    </a:ext>
                  </a:extLst>
                </a:gridCol>
                <a:gridCol w="828750">
                  <a:extLst>
                    <a:ext uri="{9D8B030D-6E8A-4147-A177-3AD203B41FA5}">
                      <a16:colId xmlns:a16="http://schemas.microsoft.com/office/drawing/2014/main" val="20004"/>
                    </a:ext>
                  </a:extLst>
                </a:gridCol>
                <a:gridCol w="797200">
                  <a:extLst>
                    <a:ext uri="{9D8B030D-6E8A-4147-A177-3AD203B41FA5}">
                      <a16:colId xmlns:a16="http://schemas.microsoft.com/office/drawing/2014/main" val="20005"/>
                    </a:ext>
                  </a:extLst>
                </a:gridCol>
                <a:gridCol w="1087650">
                  <a:extLst>
                    <a:ext uri="{9D8B030D-6E8A-4147-A177-3AD203B41FA5}">
                      <a16:colId xmlns:a16="http://schemas.microsoft.com/office/drawing/2014/main" val="20006"/>
                    </a:ext>
                  </a:extLst>
                </a:gridCol>
              </a:tblGrid>
              <a:tr h="523875">
                <a:tc>
                  <a:txBody>
                    <a:bodyPr/>
                    <a:lstStyle/>
                    <a:p>
                      <a:pPr marL="0" lvl="0" indent="0" algn="l" rtl="0">
                        <a:spcBef>
                          <a:spcPts val="0"/>
                        </a:spcBef>
                        <a:spcAft>
                          <a:spcPts val="0"/>
                        </a:spcAft>
                        <a:buNone/>
                      </a:pPr>
                      <a:r>
                        <a:rPr lang="en-GB" sz="1300" b="1"/>
                        <a:t>CPMS </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Short Name</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Title</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Opening</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Closure</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Sample S Eng</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tc>
                  <a:txBody>
                    <a:bodyPr/>
                    <a:lstStyle/>
                    <a:p>
                      <a:pPr marL="0" lvl="0" indent="0" algn="l" rtl="0">
                        <a:spcBef>
                          <a:spcPts val="0"/>
                        </a:spcBef>
                        <a:spcAft>
                          <a:spcPts val="0"/>
                        </a:spcAft>
                        <a:buNone/>
                      </a:pPr>
                      <a:r>
                        <a:rPr lang="en-GB" sz="1300" b="1"/>
                        <a:t>Site</a:t>
                      </a:r>
                      <a:endParaRPr sz="1300"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D5EEEF"/>
                    </a:solidFill>
                  </a:tcPr>
                </a:tc>
                <a:extLst>
                  <a:ext uri="{0D108BD9-81ED-4DB2-BD59-A6C34878D82A}">
                    <a16:rowId xmlns:a16="http://schemas.microsoft.com/office/drawing/2014/main" val="10000"/>
                  </a:ext>
                </a:extLst>
              </a:tr>
              <a:tr h="817500">
                <a:tc>
                  <a:txBody>
                    <a:bodyPr/>
                    <a:lstStyle/>
                    <a:p>
                      <a:pPr marL="0" lvl="0" indent="0" algn="r" rtl="0">
                        <a:lnSpc>
                          <a:spcPct val="115000"/>
                        </a:lnSpc>
                        <a:spcBef>
                          <a:spcPts val="0"/>
                        </a:spcBef>
                        <a:spcAft>
                          <a:spcPts val="0"/>
                        </a:spcAft>
                        <a:buNone/>
                      </a:pPr>
                      <a:r>
                        <a:rPr lang="en-GB" sz="1300"/>
                        <a:t>70769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MAESTRA 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 Phase 3, Randomized, Open-Label Study of INCB123667 Versus Investigator's Choice of Chemotherapy in Participants With Platinum Resistant Ovarian Cancer With Cyclin E1 Overexpression</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04/05/26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20/03/28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Musgrove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228725">
                <a:tc>
                  <a:txBody>
                    <a:bodyPr/>
                    <a:lstStyle/>
                    <a:p>
                      <a:pPr marL="0" lvl="0" indent="0" algn="r" rtl="0">
                        <a:lnSpc>
                          <a:spcPct val="115000"/>
                        </a:lnSpc>
                        <a:spcBef>
                          <a:spcPts val="0"/>
                        </a:spcBef>
                        <a:spcAft>
                          <a:spcPts val="0"/>
                        </a:spcAft>
                        <a:buNone/>
                      </a:pPr>
                      <a:r>
                        <a:rPr lang="en-GB" sz="1300"/>
                        <a:t>66567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Destiny Endometrial01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DESTINY-Endometrial01: An Open-Label, Sponsor-Blinded, Randomized, Controlled, Multicenter, Phase III Study of Trastuzumab Deruxtecan (T-DXd) Plus Rilvegostomig or Pembrolizumab vs Chemotherapy Plus Pembrolizumab as First-Line Therapy of HER2-Expressing (IHC 3+/2+), Mismatch Repair Proficient (pMMR), Primary Advanced or Recurrent Endometrial Cancer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19/10/25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30/11/27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4850">
                <a:tc>
                  <a:txBody>
                    <a:bodyPr/>
                    <a:lstStyle/>
                    <a:p>
                      <a:pPr marL="0" lvl="0" indent="0" algn="r" rtl="0">
                        <a:lnSpc>
                          <a:spcPct val="115000"/>
                        </a:lnSpc>
                        <a:spcBef>
                          <a:spcPts val="0"/>
                        </a:spcBef>
                        <a:spcAft>
                          <a:spcPts val="0"/>
                        </a:spcAft>
                        <a:buNone/>
                      </a:pPr>
                      <a:r>
                        <a:rPr lang="en-GB" sz="1300"/>
                        <a:t>66124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DESTINY - Ovarian01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 Phase 3, Open-label, Multicenter, Randomized Trial of Trastuzumab Deruxtecan with Bevacizumab Versus Bevacizumab Monotherapy as First-line Maintenance Therapy in HER2-Expressing Ovarian Cancer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22/09/25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17/07/27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Cheltenham</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523875">
                <a:tc>
                  <a:txBody>
                    <a:bodyPr/>
                    <a:lstStyle/>
                    <a:p>
                      <a:pPr marL="0" lvl="0" indent="0" algn="r" rtl="0">
                        <a:lnSpc>
                          <a:spcPct val="115000"/>
                        </a:lnSpc>
                        <a:spcBef>
                          <a:spcPts val="0"/>
                        </a:spcBef>
                        <a:spcAft>
                          <a:spcPts val="0"/>
                        </a:spcAft>
                        <a:buNone/>
                      </a:pPr>
                      <a:r>
                        <a:rPr lang="en-GB" sz="1300"/>
                        <a:t>64069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GCT1184-02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 Phase 3 Randomized, Open-label Study of RinatabartSesutecan (Rina-S) versus Treatment of Investigator's Choice (IC) in Patients with Platinum Resistant Ovarian Cancer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31/03/26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12/10/26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Cheltenham</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04850">
                <a:tc>
                  <a:txBody>
                    <a:bodyPr/>
                    <a:lstStyle/>
                    <a:p>
                      <a:pPr marL="0" lvl="0" indent="0" algn="r" rtl="0">
                        <a:lnSpc>
                          <a:spcPct val="115000"/>
                        </a:lnSpc>
                        <a:spcBef>
                          <a:spcPts val="0"/>
                        </a:spcBef>
                        <a:spcAft>
                          <a:spcPts val="0"/>
                        </a:spcAft>
                        <a:buNone/>
                      </a:pPr>
                      <a:r>
                        <a:rPr lang="en-GB" sz="1300"/>
                        <a:t>61528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DS600-109 </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 Phase 2/3, Multicenter, Randomized Study of Raludotatug  Deruxtecan (R-DXd), a CDH6-directed Antibody-drug   Conjugate, in Subjects with Platinum-resistant, High-grade  Ovarian, Primary Peritoneal, or Fallopian Tube Cancer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25/08/25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14/03/27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23</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RUH</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23875">
                <a:tc>
                  <a:txBody>
                    <a:bodyPr/>
                    <a:lstStyle/>
                    <a:p>
                      <a:pPr marL="0" lvl="0" indent="0" algn="r" rtl="0">
                        <a:lnSpc>
                          <a:spcPct val="115000"/>
                        </a:lnSpc>
                        <a:spcBef>
                          <a:spcPts val="0"/>
                        </a:spcBef>
                        <a:spcAft>
                          <a:spcPts val="0"/>
                        </a:spcAft>
                        <a:buNone/>
                      </a:pPr>
                      <a:r>
                        <a:rPr lang="en-GB" sz="1300"/>
                        <a:t>56029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Rainbo Orange Nsmp</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Refining Adjuvant treatment IN endometrial cancer Based On molecular features (RAINBO) No Specific Molecular Profile (NSMO) - ORANGE Trial</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31/10/25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30/09/29</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r" rtl="0">
                        <a:lnSpc>
                          <a:spcPct val="115000"/>
                        </a:lnSpc>
                        <a:spcBef>
                          <a:spcPts val="0"/>
                        </a:spcBef>
                        <a:spcAft>
                          <a:spcPts val="0"/>
                        </a:spcAft>
                        <a:buNone/>
                      </a:pPr>
                      <a:r>
                        <a:rPr lang="en-GB" sz="1300"/>
                        <a:t>230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Musgrove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4"/>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325" name="Google Shape;325;p44"/>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326" name="Google Shape;326;p44"/>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title" idx="4294967295"/>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Key messages for patients</a:t>
            </a:r>
            <a:endParaRPr/>
          </a:p>
        </p:txBody>
      </p:sp>
      <p:sp>
        <p:nvSpPr>
          <p:cNvPr id="333" name="Google Shape;333;p45"/>
          <p:cNvSpPr txBox="1">
            <a:spLocks noGrp="1"/>
          </p:cNvSpPr>
          <p:nvPr>
            <p:ph type="body" idx="4294967295"/>
          </p:nvPr>
        </p:nvSpPr>
        <p:spPr>
          <a:xfrm>
            <a:off x="838200" y="1535073"/>
            <a:ext cx="10515600" cy="33744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GB" sz="2400"/>
              <a:t>Be Part of Research makes it easier than ever to find and take part in health and care research.</a:t>
            </a:r>
            <a:endParaRPr sz="2400"/>
          </a:p>
          <a:p>
            <a:pPr marL="457200" lvl="0" indent="-381000" algn="l" rtl="0">
              <a:lnSpc>
                <a:spcPct val="100000"/>
              </a:lnSpc>
              <a:spcBef>
                <a:spcPts val="1000"/>
              </a:spcBef>
              <a:spcAft>
                <a:spcPts val="0"/>
              </a:spcAft>
              <a:buSzPts val="2400"/>
              <a:buChar char="•"/>
            </a:pPr>
            <a:r>
              <a:rPr lang="en-GB" sz="2400"/>
              <a:t>Simply sign up online and choose the areas of research you’re interested in.</a:t>
            </a:r>
            <a:endParaRPr sz="2400"/>
          </a:p>
          <a:p>
            <a:pPr marL="457200" lvl="0" indent="-381000" algn="l" rtl="0">
              <a:lnSpc>
                <a:spcPct val="100000"/>
              </a:lnSpc>
              <a:spcBef>
                <a:spcPts val="1000"/>
              </a:spcBef>
              <a:spcAft>
                <a:spcPts val="0"/>
              </a:spcAft>
              <a:buSzPts val="2400"/>
              <a:buChar char="•"/>
            </a:pPr>
            <a:r>
              <a:rPr lang="en-GB" sz="2400"/>
              <a:t>You’ll then be matched to suitable studies and sent clear information about what’s involved and how you can take part.</a:t>
            </a:r>
            <a:endParaRPr sz="2400"/>
          </a:p>
          <a:p>
            <a:pPr marL="457200" lvl="0" indent="-381000" algn="l" rtl="0">
              <a:lnSpc>
                <a:spcPct val="100000"/>
              </a:lnSpc>
              <a:spcBef>
                <a:spcPts val="1000"/>
              </a:spcBef>
              <a:spcAft>
                <a:spcPts val="1000"/>
              </a:spcAft>
              <a:buSzPts val="2400"/>
              <a:buChar char="•"/>
            </a:pPr>
            <a:r>
              <a:rPr lang="en-GB" sz="2400"/>
              <a:t>The decision on whether to take part is always yours.</a:t>
            </a:r>
            <a:endParaRPr sz="2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6"/>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339" name="Google Shape;339;p46"/>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340" name="Google Shape;340;p46"/>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58BEBCE60E1C4C87B869C7C38C0B3D" ma:contentTypeVersion="11" ma:contentTypeDescription="Create a new document." ma:contentTypeScope="" ma:versionID="38451769be79e123db6572168b0b33e8">
  <xsd:schema xmlns:xsd="http://www.w3.org/2001/XMLSchema" xmlns:xs="http://www.w3.org/2001/XMLSchema" xmlns:p="http://schemas.microsoft.com/office/2006/metadata/properties" xmlns:ns2="28f492b9-0e1d-4676-9635-78fd8c5ab9d8" xmlns:ns3="d77f7b61-7249-402e-9088-bb30bc752eb7" targetNamespace="http://schemas.microsoft.com/office/2006/metadata/properties" ma:root="true" ma:fieldsID="a1529d7a0ba94597b9680ad8d2d96c86" ns2:_="" ns3:_="">
    <xsd:import namespace="28f492b9-0e1d-4676-9635-78fd8c5ab9d8"/>
    <xsd:import namespace="d77f7b61-7249-402e-9088-bb30bc752eb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f492b9-0e1d-4676-9635-78fd8c5ab9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73e9af6-01d4-423d-8bd2-cf099f328a0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7f7b61-7249-402e-9088-bb30bc752e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1c4ca98-7b55-4fcc-b8e5-81239fe53638}" ma:internalName="TaxCatchAll" ma:showField="CatchAllData" ma:web="d77f7b61-7249-402e-9088-bb30bc752e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77f7b61-7249-402e-9088-bb30bc752eb7" xsi:nil="true"/>
    <lcf76f155ced4ddcb4097134ff3c332f xmlns="28f492b9-0e1d-4676-9635-78fd8c5ab9d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BBAB2C5-B720-4953-9D48-B5EA2EEE4609}"/>
</file>

<file path=customXml/itemProps2.xml><?xml version="1.0" encoding="utf-8"?>
<ds:datastoreItem xmlns:ds="http://schemas.openxmlformats.org/officeDocument/2006/customXml" ds:itemID="{8FC32EF6-2E2D-4273-89BF-407EAEB243F2}"/>
</file>

<file path=customXml/itemProps3.xml><?xml version="1.0" encoding="utf-8"?>
<ds:datastoreItem xmlns:ds="http://schemas.openxmlformats.org/officeDocument/2006/customXml" ds:itemID="{A2E09B12-B83E-4837-9FBC-42071F8D9CEE}"/>
</file>

<file path=docProps/app.xml><?xml version="1.0" encoding="utf-8"?>
<Properties xmlns="http://schemas.openxmlformats.org/officeDocument/2006/extended-properties" xmlns:vt="http://schemas.openxmlformats.org/officeDocument/2006/docPropsVTypes">
  <TotalTime>0</TotalTime>
  <Words>827</Words>
  <Application>Microsoft Office PowerPoint</Application>
  <PresentationFormat>Widescreen</PresentationFormat>
  <Paragraphs>188</Paragraphs>
  <Slides>12</Slides>
  <Notes>12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12</vt:i4>
      </vt:variant>
    </vt:vector>
  </HeadingPairs>
  <TitlesOfParts>
    <vt:vector size="17" baseType="lpstr">
      <vt:lpstr>Calibri</vt:lpstr>
      <vt:lpstr>Arial</vt:lpstr>
      <vt:lpstr>Lato</vt:lpstr>
      <vt:lpstr>Custom Design</vt:lpstr>
      <vt:lpstr>Custom Design</vt:lpstr>
      <vt:lpstr>PowerPoint Presentation</vt:lpstr>
      <vt:lpstr>National Gynae Cancer Research Recruitment</vt:lpstr>
      <vt:lpstr>Research Activity by Site 2025/2026</vt:lpstr>
      <vt:lpstr>PowerPoint Presentation</vt:lpstr>
      <vt:lpstr>PowerPoint Presentation</vt:lpstr>
      <vt:lpstr>PowerPoint Presentation</vt:lpstr>
      <vt:lpstr>PowerPoint Presentation</vt:lpstr>
      <vt:lpstr>Key messages for patients</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2025-11-27T13:46:33Z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0x0101004758BEBCE60E1C4C87B869C7C38C0B3D</vt:lpwstr>
  </property>
</Properties>
</file>