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41A70D97-1250-4EFB-9735-E8AB7B74CC03}"/>
    <pc:docChg chg="modShowInfo">
      <pc:chgData name="Helen Dunderdale" userId="18a57383-fa13-4764-88a8-9272bfc7f4aa" providerId="ADAL" clId="{41A70D97-1250-4EFB-9735-E8AB7B74CC03}" dt="2025-11-26T10:34:38.464" v="0" actId="2744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B63CD-08F9-D6ED-D6A4-D30030086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1EB00-3154-59BE-1A3E-73F3FBE64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A84A9-9A6E-AD0E-8893-6DC94CFD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DC466-726E-788F-A18B-2CE49F6A5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1E1D7-F081-FB95-0B29-63365A46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39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FB4F-CCC3-D91D-A008-8BCCE594A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E4136-D65F-17A4-8316-EFC7AFD59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423-7FDD-6418-2A22-3C881CDE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72704-A3D4-4283-5200-D80C7F85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2F593-51EE-F430-2295-4B634A69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41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163F44-3795-8A35-FB8E-C87545D209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721AF-811D-074D-96C4-4D3BE9A47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77FA0-3582-8876-8171-F6559D957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4437D-5F88-5A5F-E95D-E9BD349D7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57B62-F3A8-171A-9CCE-02B2A6E5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31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0D938-9B10-487C-AEF2-AA2725B3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E73E5-1990-2E9B-C38B-606BB8C41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851C3-3902-FF2E-5570-B77B75AD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24618-58A9-39A0-690E-823A5504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F6C7F-5843-EAB0-7347-D2BCBD6E3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34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FDBB-52E6-FDD7-D3A6-433E8B1F2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3B07E9-835F-4515-6562-694FA74E0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308D1-CBCA-CA39-A334-DB558B7EC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115EE-CF23-0974-9F9A-897CACE85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744C5-18C3-79B8-2657-F3B7B8027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50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E0AE7-1EC6-CA45-8E9C-505818190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C501F-49B6-5FBE-D020-F3F712F22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49E733-8280-0F76-A73F-DD39A11D9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3EC5B-C8D3-5876-6C47-8FF9351F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91556F-219D-9F86-4E4B-DA351416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8E555-2569-A051-9F03-719086F74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4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ADA9C-8D6F-8FD3-4A1B-B644CB11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971FC-B05E-7BB6-62E3-38F0A08EA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4D75C-0ADD-9557-F9E3-C05158C10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09FD4-9EE1-E03A-23AD-DA9750B8F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D53BD4-9A86-FCD9-2CB3-D29F23585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51D411-1E51-50F2-41FF-AA8A7E90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155A17-FD29-F605-BBD5-E5B35A321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8F09AC-2A53-52DD-1D70-C19B84456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9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DD42C-0CD9-FCFA-5277-B53DC18AA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213F0D-9C99-D137-E5BE-DAF88ABB4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EDF2B-94E3-F1EC-063D-B249F874B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91C3E4-B65B-3B6C-A8CC-3431260B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4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B2BCC5-2472-99EA-6839-C04B5D5E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4E58A7-0EDE-D462-E6FC-91ED1D46B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8AECD-1190-FE48-3F10-FFC001214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F9355-9189-CC39-0A18-74C6268D4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56A38-4262-253F-AE8D-F4D6E4354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5508F-C645-365C-7E77-E67C9AAD2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C0052-9ED2-DC12-A65C-312D0DF15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30D98-A859-F860-96CB-A273B856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43FD5-FEF5-63A5-F1BB-C36A89655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15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296F7-4B09-AE8D-C47F-0A36D3B21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4F50AC-D424-9E41-06B0-46ED145B0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5939D-D904-3DF1-536C-10F8B6886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556F5-EBA2-E966-C418-2D9DB844C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C3D6B-C8FC-D24F-86EE-ECA9ED30B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55785-D83D-2394-B588-FDF6C0A19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5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4F6CE-7401-29CB-E772-8241C1DEE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8D012-E936-638C-1B13-0FFE18B9B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7338A-00BA-B965-F4A9-EDFF5968C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02E97-AA7F-4B80-BB92-E191E9DF6904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97F8C-4DC0-5CFC-A47A-7AC1BF378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9E490-9463-D04D-ABF0-7406A560D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AEF1D6-8C98-41FD-B233-E32C54B30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10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1BF2-0C18-E3A3-5485-032435666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Bristol Haematopathology Service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374A66-AD52-F271-857A-654458E38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Yve Zhang </a:t>
            </a:r>
          </a:p>
        </p:txBody>
      </p:sp>
    </p:spTree>
    <p:extLst>
      <p:ext uri="{BB962C8B-B14F-4D97-AF65-F5344CB8AC3E}">
        <p14:creationId xmlns:p14="http://schemas.microsoft.com/office/powerpoint/2010/main" val="274490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40758-7DC0-7C7C-FB30-29A064C54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Bristol Haematopathology Service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7417B-9B4D-9BC9-1C51-E921DBF5D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Based at Cellular Pathology, North Bristol Trust </a:t>
            </a:r>
          </a:p>
          <a:p>
            <a:r>
              <a:rPr lang="en-GB" dirty="0"/>
              <a:t>Reports at least 3000 Haempath specimens per year (lymph node biopsies, bone marrow trephines, referrals from other specialties)</a:t>
            </a:r>
          </a:p>
          <a:p>
            <a:r>
              <a:rPr lang="en-GB" dirty="0"/>
              <a:t>Primary reporting for UHBW, North Bristol Trust, RUH Bath (trephines), Gloucester (vitreous samples)</a:t>
            </a:r>
          </a:p>
          <a:p>
            <a:r>
              <a:rPr lang="en-GB" dirty="0"/>
              <a:t>MDT review for some biopsies from Bath, Taunton, Exeter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835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C018F-2F01-F445-A8AC-29CD23B15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Recent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1F342-BD08-C14A-B1ED-C42CE1313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Single substantive consultant remained in 2024 </a:t>
            </a:r>
          </a:p>
          <a:p>
            <a:r>
              <a:rPr lang="en-GB" dirty="0"/>
              <a:t>Majority of reporting required outsourcing to </a:t>
            </a:r>
            <a:r>
              <a:rPr lang="en-GB" dirty="0" err="1"/>
              <a:t>LDPath</a:t>
            </a:r>
            <a:r>
              <a:rPr lang="en-GB" dirty="0"/>
              <a:t> – non-specialist histopathology outsourcing company</a:t>
            </a:r>
          </a:p>
          <a:p>
            <a:r>
              <a:rPr lang="en-GB" dirty="0"/>
              <a:t>Critical support for service in time of need, however many issues around separate </a:t>
            </a:r>
            <a:r>
              <a:rPr lang="en-GB" dirty="0" err="1"/>
              <a:t>LDPath</a:t>
            </a:r>
            <a:r>
              <a:rPr lang="en-GB" dirty="0"/>
              <a:t> reporting system and lack of access to NBT results for reporting pathologists, leading to</a:t>
            </a:r>
          </a:p>
          <a:p>
            <a:pPr lvl="1"/>
            <a:r>
              <a:rPr lang="en-GB" dirty="0"/>
              <a:t>slow TAT</a:t>
            </a:r>
          </a:p>
          <a:p>
            <a:pPr lvl="1"/>
            <a:r>
              <a:rPr lang="en-GB" dirty="0"/>
              <a:t>No integration of other test results</a:t>
            </a:r>
          </a:p>
          <a:p>
            <a:pPr lvl="1"/>
            <a:r>
              <a:rPr lang="en-GB" dirty="0"/>
              <a:t>no access to slides for MDT review by </a:t>
            </a:r>
            <a:r>
              <a:rPr lang="en-GB" dirty="0" err="1"/>
              <a:t>LDPath</a:t>
            </a:r>
            <a:r>
              <a:rPr lang="en-GB" dirty="0"/>
              <a:t> pathologists </a:t>
            </a:r>
          </a:p>
          <a:p>
            <a:pPr lvl="1"/>
            <a:r>
              <a:rPr lang="en-GB" dirty="0"/>
              <a:t>difficult communication with pathologists </a:t>
            </a:r>
          </a:p>
          <a:p>
            <a:pPr lvl="1"/>
            <a:r>
              <a:rPr lang="en-GB" dirty="0"/>
              <a:t>increased admin due to separate reporting system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7512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6B669-B42B-0086-096E-B1553BDB0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Subsequent developments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B7419-73AE-F5C7-3F8A-BEF9BC528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372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Trust approval obtained for honorary contracts for external pathologists – allowed access to NBT results and enabled the service to function at baseline again</a:t>
            </a:r>
          </a:p>
          <a:p>
            <a:r>
              <a:rPr lang="en-GB" dirty="0"/>
              <a:t>Recruitment of locum </a:t>
            </a:r>
            <a:r>
              <a:rPr lang="en-GB" dirty="0" err="1"/>
              <a:t>haematopathologists</a:t>
            </a:r>
            <a:r>
              <a:rPr lang="en-GB" dirty="0"/>
              <a:t> (on-site and remote)</a:t>
            </a:r>
          </a:p>
          <a:p>
            <a:r>
              <a:rPr lang="en-GB" dirty="0"/>
              <a:t>Specialist haematopathology provider Haempath Alliance</a:t>
            </a:r>
          </a:p>
          <a:p>
            <a:r>
              <a:rPr lang="en-GB" dirty="0"/>
              <a:t>Haempath Alliance provides consultants reporting remotely under the same in-house system as Trust consultants</a:t>
            </a:r>
          </a:p>
          <a:p>
            <a:r>
              <a:rPr lang="en-GB" dirty="0"/>
              <a:t>No difference in service provision, TAT or communication between any of the pathologists</a:t>
            </a:r>
          </a:p>
        </p:txBody>
      </p:sp>
    </p:spTree>
    <p:extLst>
      <p:ext uri="{BB962C8B-B14F-4D97-AF65-F5344CB8AC3E}">
        <p14:creationId xmlns:p14="http://schemas.microsoft.com/office/powerpoint/2010/main" val="194181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05870-296A-CAAD-8617-9970BDC23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working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05050-C4E9-D204-EE00-9D5540CB5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Seamless team integration and departmental  workflow regardless of NBT or Haempath Alliance staff and whether on-site or remote</a:t>
            </a:r>
          </a:p>
          <a:p>
            <a:r>
              <a:rPr lang="en-GB" dirty="0"/>
              <a:t>Immediate access to digital slides</a:t>
            </a:r>
          </a:p>
          <a:p>
            <a:r>
              <a:rPr lang="en-GB" dirty="0"/>
              <a:t>Direct communication between clinical, scientific and histopathology colleagues</a:t>
            </a:r>
          </a:p>
          <a:p>
            <a:r>
              <a:rPr lang="en-GB" dirty="0"/>
              <a:t>Access to all test results that may inform histopathology report</a:t>
            </a:r>
          </a:p>
          <a:p>
            <a:r>
              <a:rPr lang="en-GB" dirty="0"/>
              <a:t>Partly enabled by mature departmental digital pathology transformation</a:t>
            </a:r>
          </a:p>
          <a:p>
            <a:r>
              <a:rPr lang="en-GB" dirty="0"/>
              <a:t>Entire service to be repatriated in-house under this model</a:t>
            </a:r>
          </a:p>
        </p:txBody>
      </p:sp>
    </p:spTree>
    <p:extLst>
      <p:ext uri="{BB962C8B-B14F-4D97-AF65-F5344CB8AC3E}">
        <p14:creationId xmlns:p14="http://schemas.microsoft.com/office/powerpoint/2010/main" val="89765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093A2-D3C3-6E66-8790-CE3B715CF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4355"/>
            <a:ext cx="10515600" cy="1325563"/>
          </a:xfrm>
        </p:spPr>
        <p:txBody>
          <a:bodyPr/>
          <a:lstStyle/>
          <a:p>
            <a:r>
              <a:rPr lang="en-GB" dirty="0"/>
              <a:t>Current staffing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9F116-8C29-F263-8E35-EF8FBC5B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370"/>
            <a:ext cx="10515600" cy="5000505"/>
          </a:xfrm>
        </p:spPr>
        <p:txBody>
          <a:bodyPr>
            <a:normAutofit/>
          </a:bodyPr>
          <a:lstStyle/>
          <a:p>
            <a:r>
              <a:rPr lang="en-GB" sz="2400" dirty="0"/>
              <a:t>Dr Yve Zhang (Specialty lead, on-site)</a:t>
            </a:r>
          </a:p>
          <a:p>
            <a:r>
              <a:rPr lang="en-GB" sz="2400" dirty="0"/>
              <a:t>Dr Mohamed Ahmed (Locum consultant, on-site)</a:t>
            </a:r>
          </a:p>
          <a:p>
            <a:r>
              <a:rPr lang="en-GB" sz="2400" dirty="0"/>
              <a:t>Dr Hasan Rizvi (Locum consultant, remote)</a:t>
            </a:r>
          </a:p>
          <a:p>
            <a:r>
              <a:rPr lang="en-GB" sz="2400" dirty="0"/>
              <a:t>Dr Joya Pawade (Haempath Alliance consultant, remote)</a:t>
            </a:r>
          </a:p>
          <a:p>
            <a:r>
              <a:rPr lang="en-GB" sz="2400" dirty="0"/>
              <a:t>Dr Dan Royston (Haempath Alliance consultant, remote)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Recruitment in progress:</a:t>
            </a:r>
          </a:p>
          <a:p>
            <a:pPr marL="0" indent="0">
              <a:buNone/>
            </a:pPr>
            <a:r>
              <a:rPr lang="en-GB" sz="2400" dirty="0"/>
              <a:t>Dr Munti </a:t>
            </a:r>
            <a:r>
              <a:rPr lang="en-GB" sz="2400" dirty="0" err="1"/>
              <a:t>Alsharabati</a:t>
            </a:r>
            <a:r>
              <a:rPr lang="en-GB" sz="2400" dirty="0"/>
              <a:t> (Locum consultant, on-site)</a:t>
            </a:r>
          </a:p>
          <a:p>
            <a:pPr marL="0" indent="0">
              <a:buNone/>
            </a:pPr>
            <a:r>
              <a:rPr lang="en-GB" sz="2400" dirty="0"/>
              <a:t>Dr Anna Green (Haempath Alliance consultant, remote)</a:t>
            </a:r>
          </a:p>
          <a:p>
            <a:pPr marL="0" indent="0">
              <a:buNone/>
            </a:pPr>
            <a:r>
              <a:rPr lang="en-GB" sz="2400" dirty="0"/>
              <a:t>Dr Mark Ong (Haempath Alliance consultant, remote)</a:t>
            </a:r>
          </a:p>
          <a:p>
            <a:pPr marL="0" indent="0">
              <a:buNone/>
            </a:pPr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381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20D28-FCBC-F2CF-F91B-D65A8048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Service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692C9-14D5-00D1-13C4-D14778AE4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766"/>
            <a:ext cx="10515600" cy="467596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In process of repatriation of all work to in-house</a:t>
            </a:r>
          </a:p>
          <a:p>
            <a:r>
              <a:rPr lang="en-GB" dirty="0"/>
              <a:t>Faster TAT and direct communication with clinical teams</a:t>
            </a:r>
          </a:p>
          <a:p>
            <a:r>
              <a:rPr lang="en-GB" dirty="0"/>
              <a:t>Large team of experienced </a:t>
            </a:r>
            <a:r>
              <a:rPr lang="en-GB" dirty="0" err="1"/>
              <a:t>haematopathologists</a:t>
            </a:r>
            <a:r>
              <a:rPr lang="en-GB" dirty="0"/>
              <a:t> for second opinions/difficult diagnoses</a:t>
            </a:r>
          </a:p>
          <a:p>
            <a:r>
              <a:rPr lang="en-GB" dirty="0"/>
              <a:t>Experience from different centres bringing diverse </a:t>
            </a:r>
            <a:r>
              <a:rPr lang="en-GB" dirty="0" err="1"/>
              <a:t>skillmix</a:t>
            </a:r>
            <a:endParaRPr lang="en-GB" dirty="0"/>
          </a:p>
          <a:p>
            <a:r>
              <a:rPr lang="en-GB" dirty="0"/>
              <a:t>Increased capacity for</a:t>
            </a:r>
          </a:p>
          <a:p>
            <a:pPr lvl="1"/>
            <a:r>
              <a:rPr lang="en-GB" dirty="0"/>
              <a:t>Referral work </a:t>
            </a:r>
          </a:p>
          <a:p>
            <a:pPr lvl="1"/>
            <a:r>
              <a:rPr lang="en-GB" dirty="0"/>
              <a:t>Training</a:t>
            </a:r>
          </a:p>
          <a:p>
            <a:pPr lvl="1"/>
            <a:r>
              <a:rPr lang="en-GB" dirty="0"/>
              <a:t>Research</a:t>
            </a:r>
          </a:p>
          <a:p>
            <a:r>
              <a:rPr lang="en-GB" dirty="0"/>
              <a:t>Increasing critical </a:t>
            </a:r>
            <a:r>
              <a:rPr lang="en-GB"/>
              <a:t>mass helps </a:t>
            </a:r>
            <a:r>
              <a:rPr lang="en-GB" dirty="0"/>
              <a:t>to attract further recruitment</a:t>
            </a:r>
          </a:p>
          <a:p>
            <a:r>
              <a:rPr lang="en-GB" dirty="0"/>
              <a:t>Long term sustainability depends on innovative models of working</a:t>
            </a:r>
          </a:p>
        </p:txBody>
      </p:sp>
    </p:spTree>
    <p:extLst>
      <p:ext uri="{BB962C8B-B14F-4D97-AF65-F5344CB8AC3E}">
        <p14:creationId xmlns:p14="http://schemas.microsoft.com/office/powerpoint/2010/main" val="3011851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D8E40-7D03-4C89-3389-94388D7DF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3541"/>
            <a:ext cx="10515600" cy="2326316"/>
          </a:xfrm>
        </p:spPr>
        <p:txBody>
          <a:bodyPr>
            <a:noAutofit/>
          </a:bodyPr>
          <a:lstStyle/>
          <a:p>
            <a:pPr algn="ctr"/>
            <a:r>
              <a:rPr lang="en-GB" sz="15000" b="1" dirty="0"/>
              <a:t>THANK </a:t>
            </a:r>
            <a:br>
              <a:rPr lang="en-GB" sz="15000" b="1" dirty="0"/>
            </a:br>
            <a:r>
              <a:rPr lang="en-GB" sz="15000" b="1" dirty="0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987285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68915-9055-717D-19DA-5E92384B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4258"/>
            <a:ext cx="10515600" cy="1325563"/>
          </a:xfrm>
        </p:spPr>
        <p:txBody>
          <a:bodyPr/>
          <a:lstStyle/>
          <a:p>
            <a:r>
              <a:rPr lang="en-GB" dirty="0"/>
              <a:t>Any questions</a:t>
            </a:r>
          </a:p>
        </p:txBody>
      </p:sp>
    </p:spTree>
    <p:extLst>
      <p:ext uri="{BB962C8B-B14F-4D97-AF65-F5344CB8AC3E}">
        <p14:creationId xmlns:p14="http://schemas.microsoft.com/office/powerpoint/2010/main" val="499208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38451769be79e123db6572168b0b33e8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a1529d7a0ba94597b9680ad8d2d96c86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2CD8F27-2ED5-4630-8999-92317D5C93A1}"/>
</file>

<file path=customXml/itemProps2.xml><?xml version="1.0" encoding="utf-8"?>
<ds:datastoreItem xmlns:ds="http://schemas.openxmlformats.org/officeDocument/2006/customXml" ds:itemID="{79DD0A3C-C3E7-4ADD-B52A-5BCD576383FB}"/>
</file>

<file path=customXml/itemProps3.xml><?xml version="1.0" encoding="utf-8"?>
<ds:datastoreItem xmlns:ds="http://schemas.openxmlformats.org/officeDocument/2006/customXml" ds:itemID="{741D30B8-11F4-486A-87CF-3F0FD92BB6C2}"/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428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Bristol Haematopathology Service</vt:lpstr>
      <vt:lpstr>Bristol Haematopathology Service Overview</vt:lpstr>
      <vt:lpstr>Recent challenges</vt:lpstr>
      <vt:lpstr>Subsequent developments</vt:lpstr>
      <vt:lpstr>New working model</vt:lpstr>
      <vt:lpstr>Current staffing </vt:lpstr>
      <vt:lpstr>Current Service Status</vt:lpstr>
      <vt:lpstr>THANK  YOU</vt:lpstr>
      <vt:lpstr>Any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Yuening Zhang</dc:creator>
  <cp:lastModifiedBy>Helen Dunderdale</cp:lastModifiedBy>
  <cp:revision>2</cp:revision>
  <dcterms:created xsi:type="dcterms:W3CDTF">2025-11-20T22:06:23Z</dcterms:created>
  <dcterms:modified xsi:type="dcterms:W3CDTF">2025-11-26T10:34:40Z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