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4"/>
  </p:sldMasterIdLst>
  <p:sldIdLst>
    <p:sldId id="256" r:id="rId5"/>
    <p:sldId id="258" r:id="rId6"/>
    <p:sldId id="257" r:id="rId7"/>
    <p:sldId id="260" r:id="rId8"/>
    <p:sldId id="259"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A294BB-CFBE-0EE8-FB1B-B46E53213282}" v="63" dt="2025-10-09T10:48:16.357"/>
    <p1510:client id="{79B32A83-EC60-4AEE-B030-99847ACB4275}" v="286" dt="2025-10-08T13:44:55.519"/>
    <p1510:client id="{E2466423-92C8-2060-B129-A2B863515275}" v="1283" dt="2025-10-09T14:46:42.8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7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E34-421E-81BB-D3AA6F9A38C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E34-421E-81BB-D3AA6F9A38CB}"/>
              </c:ext>
            </c:extLst>
          </c:dPt>
          <c:dPt>
            <c:idx val="2"/>
            <c:bubble3D val="0"/>
            <c:explosion val="37"/>
            <c:spPr>
              <a:solidFill>
                <a:schemeClr val="accent3"/>
              </a:solidFill>
              <a:ln w="19050">
                <a:solidFill>
                  <a:schemeClr val="lt1"/>
                </a:solidFill>
              </a:ln>
              <a:effectLst/>
            </c:spPr>
            <c:extLst>
              <c:ext xmlns:c16="http://schemas.microsoft.com/office/drawing/2014/chart" uri="{C3380CC4-5D6E-409C-BE32-E72D297353CC}">
                <c16:uniqueId val="{00000001-ECAF-4427-9E52-F0C2EC9573E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E34-421E-81BB-D3AA6F9A38CB}"/>
              </c:ext>
            </c:extLst>
          </c:dPt>
          <c:cat>
            <c:strRef>
              <c:f>Sheet1!$A$2:$A$5</c:f>
              <c:strCache>
                <c:ptCount val="3"/>
                <c:pt idx="0">
                  <c:v>MRI</c:v>
                </c:pt>
                <c:pt idx="1">
                  <c:v>Biopsy</c:v>
                </c:pt>
                <c:pt idx="2">
                  <c:v>OPA</c:v>
                </c:pt>
              </c:strCache>
            </c:strRef>
          </c:cat>
          <c:val>
            <c:numRef>
              <c:f>Sheet1!$B$2:$B$5</c:f>
              <c:numCache>
                <c:formatCode>General</c:formatCode>
                <c:ptCount val="4"/>
                <c:pt idx="0">
                  <c:v>3</c:v>
                </c:pt>
                <c:pt idx="1">
                  <c:v>5</c:v>
                </c:pt>
                <c:pt idx="2">
                  <c:v>4</c:v>
                </c:pt>
              </c:numCache>
            </c:numRef>
          </c:val>
          <c:extLst>
            <c:ext xmlns:c16="http://schemas.microsoft.com/office/drawing/2014/chart" uri="{C3380CC4-5D6E-409C-BE32-E72D297353CC}">
              <c16:uniqueId val="{00000000-ECAF-4427-9E52-F0C2EC9573E8}"/>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3"/>
        <c:delete val="1"/>
      </c:legendEntry>
      <c:layout>
        <c:manualLayout>
          <c:xMode val="edge"/>
          <c:yMode val="edge"/>
          <c:x val="6.1048471438325995E-3"/>
          <c:y val="0.53981004778248876"/>
          <c:w val="0.33603385891596155"/>
          <c:h val="0.45306744509500413"/>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5DA61E-F4AD-41DA-AC93-E1A2779A2D0F}" type="doc">
      <dgm:prSet loTypeId="urn:microsoft.com/office/officeart/2016/7/layout/VerticalDownArrowProcess" loCatId="process" qsTypeId="urn:microsoft.com/office/officeart/2005/8/quickstyle/simple1" qsCatId="simple" csTypeId="urn:microsoft.com/office/officeart/2005/8/colors/accent1_2" csCatId="accent1" phldr="1"/>
      <dgm:spPr/>
      <dgm:t>
        <a:bodyPr/>
        <a:lstStyle/>
        <a:p>
          <a:endParaRPr lang="en-US"/>
        </a:p>
      </dgm:t>
    </dgm:pt>
    <dgm:pt modelId="{747B5568-EA41-4496-88E0-384AE176B5FC}">
      <dgm:prSet/>
      <dgm:spPr/>
      <dgm:t>
        <a:bodyPr/>
        <a:lstStyle/>
        <a:p>
          <a:r>
            <a:rPr lang="en-GB" dirty="0"/>
            <a:t>Referral received by Cancer Services</a:t>
          </a:r>
          <a:endParaRPr lang="en-US" dirty="0"/>
        </a:p>
      </dgm:t>
    </dgm:pt>
    <dgm:pt modelId="{21A16CDF-7CFF-494E-8A68-2C92D3E6F645}" type="parTrans" cxnId="{470A4D5B-D462-4116-9C5A-D5474D5A8965}">
      <dgm:prSet/>
      <dgm:spPr/>
      <dgm:t>
        <a:bodyPr/>
        <a:lstStyle/>
        <a:p>
          <a:endParaRPr lang="en-US"/>
        </a:p>
      </dgm:t>
    </dgm:pt>
    <dgm:pt modelId="{11E824A6-A327-4F90-920A-3304B38218A8}" type="sibTrans" cxnId="{470A4D5B-D462-4116-9C5A-D5474D5A8965}">
      <dgm:prSet/>
      <dgm:spPr/>
      <dgm:t>
        <a:bodyPr/>
        <a:lstStyle/>
        <a:p>
          <a:endParaRPr lang="en-US"/>
        </a:p>
      </dgm:t>
    </dgm:pt>
    <dgm:pt modelId="{8C826194-3C6A-428A-A34B-93C8F3770A1F}">
      <dgm:prSet/>
      <dgm:spPr/>
      <dgm:t>
        <a:bodyPr/>
        <a:lstStyle/>
        <a:p>
          <a:r>
            <a:rPr lang="en-GB" dirty="0"/>
            <a:t>CNS triage</a:t>
          </a:r>
          <a:endParaRPr lang="en-US" dirty="0"/>
        </a:p>
      </dgm:t>
    </dgm:pt>
    <dgm:pt modelId="{B86CAFAB-BC34-4DF9-9228-089CB4C5A53E}" type="parTrans" cxnId="{3EE91662-B73F-4E00-9E1E-C1D3EEFAE352}">
      <dgm:prSet/>
      <dgm:spPr/>
      <dgm:t>
        <a:bodyPr/>
        <a:lstStyle/>
        <a:p>
          <a:endParaRPr lang="en-US"/>
        </a:p>
      </dgm:t>
    </dgm:pt>
    <dgm:pt modelId="{12113F14-1C72-475D-BC01-AF85DF6D98F2}" type="sibTrans" cxnId="{3EE91662-B73F-4E00-9E1E-C1D3EEFAE352}">
      <dgm:prSet/>
      <dgm:spPr/>
      <dgm:t>
        <a:bodyPr/>
        <a:lstStyle/>
        <a:p>
          <a:endParaRPr lang="en-US"/>
        </a:p>
      </dgm:t>
    </dgm:pt>
    <dgm:pt modelId="{510432D2-7D87-4665-AD87-A04AFD0649B4}">
      <dgm:prSet/>
      <dgm:spPr/>
      <dgm:t>
        <a:bodyPr/>
        <a:lstStyle/>
        <a:p>
          <a:r>
            <a:rPr lang="en-GB" dirty="0"/>
            <a:t>Diagnosis</a:t>
          </a:r>
          <a:endParaRPr lang="en-US" dirty="0"/>
        </a:p>
      </dgm:t>
    </dgm:pt>
    <dgm:pt modelId="{6543E57D-2F01-486B-844E-510BC715681F}" type="parTrans" cxnId="{31E40CFE-BF96-47A8-814D-CC0C8BE73C5E}">
      <dgm:prSet/>
      <dgm:spPr/>
      <dgm:t>
        <a:bodyPr/>
        <a:lstStyle/>
        <a:p>
          <a:endParaRPr lang="en-US"/>
        </a:p>
      </dgm:t>
    </dgm:pt>
    <dgm:pt modelId="{13C924C6-07BE-44AB-A94A-03AC0996E4C4}" type="sibTrans" cxnId="{31E40CFE-BF96-47A8-814D-CC0C8BE73C5E}">
      <dgm:prSet/>
      <dgm:spPr/>
      <dgm:t>
        <a:bodyPr/>
        <a:lstStyle/>
        <a:p>
          <a:endParaRPr lang="en-US"/>
        </a:p>
      </dgm:t>
    </dgm:pt>
    <dgm:pt modelId="{E78D7470-EBA7-48B2-9003-2F735B3C841A}">
      <dgm:prSet/>
      <dgm:spPr/>
      <dgm:t>
        <a:bodyPr/>
        <a:lstStyle/>
        <a:p>
          <a:r>
            <a:rPr lang="en-GB" dirty="0"/>
            <a:t>Treatment plan/Management</a:t>
          </a:r>
          <a:endParaRPr lang="en-US" dirty="0"/>
        </a:p>
      </dgm:t>
    </dgm:pt>
    <dgm:pt modelId="{33BD3090-0A85-4317-864C-F7A760B74BB2}" type="parTrans" cxnId="{E01B5C39-2963-45E4-ACAC-95BE8E5FE5A6}">
      <dgm:prSet/>
      <dgm:spPr/>
      <dgm:t>
        <a:bodyPr/>
        <a:lstStyle/>
        <a:p>
          <a:endParaRPr lang="en-US"/>
        </a:p>
      </dgm:t>
    </dgm:pt>
    <dgm:pt modelId="{08D96AFF-4F99-40D2-9BA5-00E3890A1738}" type="sibTrans" cxnId="{E01B5C39-2963-45E4-ACAC-95BE8E5FE5A6}">
      <dgm:prSet/>
      <dgm:spPr/>
      <dgm:t>
        <a:bodyPr/>
        <a:lstStyle/>
        <a:p>
          <a:endParaRPr lang="en-US"/>
        </a:p>
      </dgm:t>
    </dgm:pt>
    <dgm:pt modelId="{5D4C2148-2B9F-4370-B909-9DB591B5D02C}">
      <dgm:prSet/>
      <dgm:spPr/>
      <dgm:t>
        <a:bodyPr/>
        <a:lstStyle/>
        <a:p>
          <a:r>
            <a:rPr lang="en-GB" dirty="0"/>
            <a:t>MDT discussion</a:t>
          </a:r>
          <a:endParaRPr lang="en-US" dirty="0"/>
        </a:p>
      </dgm:t>
    </dgm:pt>
    <dgm:pt modelId="{E2841B94-77DB-4BAC-BCCD-F6B89F4162DD}" type="parTrans" cxnId="{E287057F-11E1-4076-8810-0153E0141E55}">
      <dgm:prSet/>
      <dgm:spPr/>
      <dgm:t>
        <a:bodyPr/>
        <a:lstStyle/>
        <a:p>
          <a:endParaRPr lang="en-GB"/>
        </a:p>
      </dgm:t>
    </dgm:pt>
    <dgm:pt modelId="{03A7C5AF-E722-4CB3-90E0-4E409D56C0D1}" type="sibTrans" cxnId="{E287057F-11E1-4076-8810-0153E0141E55}">
      <dgm:prSet/>
      <dgm:spPr/>
      <dgm:t>
        <a:bodyPr/>
        <a:lstStyle/>
        <a:p>
          <a:endParaRPr lang="en-GB"/>
        </a:p>
      </dgm:t>
    </dgm:pt>
    <dgm:pt modelId="{08644FD6-25E5-4B37-9044-E3F38CEDA14F}">
      <dgm:prSet/>
      <dgm:spPr/>
      <dgm:t>
        <a:bodyPr/>
        <a:lstStyle/>
        <a:p>
          <a:r>
            <a:rPr lang="en-GB" dirty="0"/>
            <a:t>Direct to US biopsy or MRI</a:t>
          </a:r>
          <a:endParaRPr lang="en-US" dirty="0"/>
        </a:p>
      </dgm:t>
    </dgm:pt>
    <dgm:pt modelId="{974870A5-784D-4C4E-84F1-F6B3879CF8B4}" type="parTrans" cxnId="{EBF20689-C456-40B3-9A19-E9AE600C4D15}">
      <dgm:prSet/>
      <dgm:spPr/>
      <dgm:t>
        <a:bodyPr/>
        <a:lstStyle/>
        <a:p>
          <a:endParaRPr lang="en-GB"/>
        </a:p>
      </dgm:t>
    </dgm:pt>
    <dgm:pt modelId="{4AF318FF-9B14-406F-8497-81401D0D2A21}" type="sibTrans" cxnId="{EBF20689-C456-40B3-9A19-E9AE600C4D15}">
      <dgm:prSet/>
      <dgm:spPr/>
      <dgm:t>
        <a:bodyPr/>
        <a:lstStyle/>
        <a:p>
          <a:endParaRPr lang="en-GB"/>
        </a:p>
      </dgm:t>
    </dgm:pt>
    <dgm:pt modelId="{C83CCF69-5849-4EAA-9C15-D9881313F651}">
      <dgm:prSet/>
      <dgm:spPr/>
      <dgm:t>
        <a:bodyPr/>
        <a:lstStyle/>
        <a:p>
          <a:r>
            <a:rPr lang="en-GB" dirty="0"/>
            <a:t>Clinic review</a:t>
          </a:r>
          <a:endParaRPr lang="en-US" dirty="0"/>
        </a:p>
      </dgm:t>
    </dgm:pt>
    <dgm:pt modelId="{C9483D17-A352-41D7-84E5-258765CD4214}" type="parTrans" cxnId="{C5CA5177-7521-433E-9279-F519DB2F4449}">
      <dgm:prSet/>
      <dgm:spPr/>
      <dgm:t>
        <a:bodyPr/>
        <a:lstStyle/>
        <a:p>
          <a:endParaRPr lang="en-GB"/>
        </a:p>
      </dgm:t>
    </dgm:pt>
    <dgm:pt modelId="{4A00CB4E-C1AA-4532-838E-23C8136A7F9F}" type="sibTrans" cxnId="{C5CA5177-7521-433E-9279-F519DB2F4449}">
      <dgm:prSet/>
      <dgm:spPr/>
      <dgm:t>
        <a:bodyPr/>
        <a:lstStyle/>
        <a:p>
          <a:endParaRPr lang="en-GB"/>
        </a:p>
      </dgm:t>
    </dgm:pt>
    <dgm:pt modelId="{5D4A633B-0AD0-4D8F-B510-B3F1444FDB6A}">
      <dgm:prSet/>
      <dgm:spPr/>
      <dgm:t>
        <a:bodyPr/>
        <a:lstStyle/>
        <a:p>
          <a:r>
            <a:rPr lang="en-GB" dirty="0"/>
            <a:t>Investigations</a:t>
          </a:r>
          <a:endParaRPr lang="en-US" dirty="0"/>
        </a:p>
      </dgm:t>
    </dgm:pt>
    <dgm:pt modelId="{04ED02D6-8692-4FB7-BDE8-931E2D67AF29}" type="parTrans" cxnId="{70F89F07-FF78-4E58-9BA8-205A121EB7CC}">
      <dgm:prSet/>
      <dgm:spPr/>
      <dgm:t>
        <a:bodyPr/>
        <a:lstStyle/>
        <a:p>
          <a:endParaRPr lang="en-GB"/>
        </a:p>
      </dgm:t>
    </dgm:pt>
    <dgm:pt modelId="{F999B76E-FFFE-4C35-B25F-E634EDFF8BD0}" type="sibTrans" cxnId="{70F89F07-FF78-4E58-9BA8-205A121EB7CC}">
      <dgm:prSet/>
      <dgm:spPr/>
      <dgm:t>
        <a:bodyPr/>
        <a:lstStyle/>
        <a:p>
          <a:endParaRPr lang="en-GB"/>
        </a:p>
      </dgm:t>
    </dgm:pt>
    <dgm:pt modelId="{66BC6A41-2FF9-4703-85F6-2ADB963B6139}">
      <dgm:prSet/>
      <dgm:spPr/>
      <dgm:t>
        <a:bodyPr/>
        <a:lstStyle/>
        <a:p>
          <a:r>
            <a:rPr lang="en-US" dirty="0"/>
            <a:t>Reject</a:t>
          </a:r>
        </a:p>
      </dgm:t>
    </dgm:pt>
    <dgm:pt modelId="{73FD3359-29EB-4F10-BB49-F8FCD6A721E3}" type="parTrans" cxnId="{9C024E5E-4E48-4E6C-BA8B-F3BAC6AF0D1D}">
      <dgm:prSet/>
      <dgm:spPr/>
      <dgm:t>
        <a:bodyPr/>
        <a:lstStyle/>
        <a:p>
          <a:endParaRPr lang="en-GB"/>
        </a:p>
      </dgm:t>
    </dgm:pt>
    <dgm:pt modelId="{0E26ECF1-E9A3-41C0-9E52-9CB62219EE8A}" type="sibTrans" cxnId="{9C024E5E-4E48-4E6C-BA8B-F3BAC6AF0D1D}">
      <dgm:prSet/>
      <dgm:spPr/>
      <dgm:t>
        <a:bodyPr/>
        <a:lstStyle/>
        <a:p>
          <a:endParaRPr lang="en-GB"/>
        </a:p>
      </dgm:t>
    </dgm:pt>
    <dgm:pt modelId="{D634BABA-4776-4D1A-9B82-D2CBEF1BA2CB}">
      <dgm:prSet/>
      <dgm:spPr/>
      <dgm:t>
        <a:bodyPr/>
        <a:lstStyle/>
        <a:p>
          <a:r>
            <a:rPr lang="en-US" dirty="0"/>
            <a:t>MDT advised CT/PET/MRI</a:t>
          </a:r>
        </a:p>
      </dgm:t>
    </dgm:pt>
    <dgm:pt modelId="{D3D57EF9-54D7-490D-A754-4F8A99A4453C}" type="parTrans" cxnId="{77014D27-55BE-4D4C-A2A7-2FAF5A2DA05B}">
      <dgm:prSet/>
      <dgm:spPr/>
      <dgm:t>
        <a:bodyPr/>
        <a:lstStyle/>
        <a:p>
          <a:endParaRPr lang="en-GB"/>
        </a:p>
      </dgm:t>
    </dgm:pt>
    <dgm:pt modelId="{6EEBEE2B-919C-4E9A-BEB7-6B3A68E02C67}" type="sibTrans" cxnId="{77014D27-55BE-4D4C-A2A7-2FAF5A2DA05B}">
      <dgm:prSet/>
      <dgm:spPr/>
      <dgm:t>
        <a:bodyPr/>
        <a:lstStyle/>
        <a:p>
          <a:endParaRPr lang="en-GB"/>
        </a:p>
      </dgm:t>
    </dgm:pt>
    <dgm:pt modelId="{A11A3F87-0106-4E0C-8F1A-A1EC63029744}">
      <dgm:prSet/>
      <dgm:spPr/>
      <dgm:t>
        <a:bodyPr/>
        <a:lstStyle/>
        <a:p>
          <a:r>
            <a:rPr lang="en-US" dirty="0"/>
            <a:t>Sarcoma team management</a:t>
          </a:r>
        </a:p>
      </dgm:t>
    </dgm:pt>
    <dgm:pt modelId="{8712AB26-5658-43C5-BBEF-2268CB904B4E}" type="parTrans" cxnId="{01E73374-42F2-4274-A33D-3CB168022584}">
      <dgm:prSet/>
      <dgm:spPr/>
      <dgm:t>
        <a:bodyPr/>
        <a:lstStyle/>
        <a:p>
          <a:endParaRPr lang="en-GB"/>
        </a:p>
      </dgm:t>
    </dgm:pt>
    <dgm:pt modelId="{FAFDB0A5-7F68-456A-B355-A806875EDC77}" type="sibTrans" cxnId="{01E73374-42F2-4274-A33D-3CB168022584}">
      <dgm:prSet/>
      <dgm:spPr/>
      <dgm:t>
        <a:bodyPr/>
        <a:lstStyle/>
        <a:p>
          <a:endParaRPr lang="en-GB"/>
        </a:p>
      </dgm:t>
    </dgm:pt>
    <dgm:pt modelId="{DD66DE6B-6820-4FD1-AEF5-39A5229FC7F1}">
      <dgm:prSet/>
      <dgm:spPr/>
      <dgm:t>
        <a:bodyPr/>
        <a:lstStyle/>
        <a:p>
          <a:r>
            <a:rPr lang="en-US" dirty="0"/>
            <a:t>Benign/ discharge to referrer</a:t>
          </a:r>
        </a:p>
      </dgm:t>
    </dgm:pt>
    <dgm:pt modelId="{1ABF5E13-6A97-4810-9E65-48D9217DC983}" type="parTrans" cxnId="{8CBF5534-54FE-45DF-912D-762E0CA917BE}">
      <dgm:prSet/>
      <dgm:spPr/>
      <dgm:t>
        <a:bodyPr/>
        <a:lstStyle/>
        <a:p>
          <a:endParaRPr lang="en-GB"/>
        </a:p>
      </dgm:t>
    </dgm:pt>
    <dgm:pt modelId="{81F275D3-B33C-4C38-878E-7A56BCF361CA}" type="sibTrans" cxnId="{8CBF5534-54FE-45DF-912D-762E0CA917BE}">
      <dgm:prSet/>
      <dgm:spPr/>
      <dgm:t>
        <a:bodyPr/>
        <a:lstStyle/>
        <a:p>
          <a:endParaRPr lang="en-GB"/>
        </a:p>
      </dgm:t>
    </dgm:pt>
    <dgm:pt modelId="{5131B7F8-188D-4B78-8B49-9F5E8F301903}" type="pres">
      <dgm:prSet presAssocID="{BB5DA61E-F4AD-41DA-AC93-E1A2779A2D0F}" presName="Name0" presStyleCnt="0">
        <dgm:presLayoutVars>
          <dgm:dir/>
          <dgm:animLvl val="lvl"/>
          <dgm:resizeHandles val="exact"/>
        </dgm:presLayoutVars>
      </dgm:prSet>
      <dgm:spPr/>
    </dgm:pt>
    <dgm:pt modelId="{239E09C2-735E-4261-899D-3B5C713C4218}" type="pres">
      <dgm:prSet presAssocID="{E78D7470-EBA7-48B2-9003-2F735B3C841A}" presName="boxAndChildren" presStyleCnt="0"/>
      <dgm:spPr/>
    </dgm:pt>
    <dgm:pt modelId="{9FDA96F3-354C-4634-A19E-15A460BCF354}" type="pres">
      <dgm:prSet presAssocID="{E78D7470-EBA7-48B2-9003-2F735B3C841A}" presName="parentTextBox" presStyleLbl="alignNode1" presStyleIdx="0" presStyleCnt="5"/>
      <dgm:spPr/>
    </dgm:pt>
    <dgm:pt modelId="{433A0920-86C1-4899-A3C9-914FA5AC790E}" type="pres">
      <dgm:prSet presAssocID="{E78D7470-EBA7-48B2-9003-2F735B3C841A}" presName="descendantBox" presStyleLbl="bgAccFollowNode1" presStyleIdx="0" presStyleCnt="5"/>
      <dgm:spPr/>
    </dgm:pt>
    <dgm:pt modelId="{B3B7A22D-C1AA-4D10-BF05-BFA2D716ABC3}" type="pres">
      <dgm:prSet presAssocID="{13C924C6-07BE-44AB-A94A-03AC0996E4C4}" presName="sp" presStyleCnt="0"/>
      <dgm:spPr/>
    </dgm:pt>
    <dgm:pt modelId="{F9C74D3B-BC3C-4328-BC01-8201AA2D0788}" type="pres">
      <dgm:prSet presAssocID="{510432D2-7D87-4665-AD87-A04AFD0649B4}" presName="arrowAndChildren" presStyleCnt="0"/>
      <dgm:spPr/>
    </dgm:pt>
    <dgm:pt modelId="{13024920-EB0F-4B07-8C8E-79F93E10411F}" type="pres">
      <dgm:prSet presAssocID="{510432D2-7D87-4665-AD87-A04AFD0649B4}" presName="parentTextArrow" presStyleLbl="node1" presStyleIdx="0" presStyleCnt="1"/>
      <dgm:spPr/>
    </dgm:pt>
    <dgm:pt modelId="{941DC96F-6082-49F0-A219-02C6F82B043E}" type="pres">
      <dgm:prSet presAssocID="{510432D2-7D87-4665-AD87-A04AFD0649B4}" presName="arrow" presStyleLbl="alignNode1" presStyleIdx="1" presStyleCnt="5"/>
      <dgm:spPr/>
    </dgm:pt>
    <dgm:pt modelId="{1E958FBC-8695-4359-B8B2-EBD38184962D}" type="pres">
      <dgm:prSet presAssocID="{510432D2-7D87-4665-AD87-A04AFD0649B4}" presName="descendantArrow" presStyleLbl="bgAccFollowNode1" presStyleIdx="1" presStyleCnt="5"/>
      <dgm:spPr/>
    </dgm:pt>
    <dgm:pt modelId="{FAD9DB34-7097-4C3C-AA16-A1D68C62B371}" type="pres">
      <dgm:prSet presAssocID="{F999B76E-FFFE-4C35-B25F-E634EDFF8BD0}" presName="sp" presStyleCnt="0"/>
      <dgm:spPr/>
    </dgm:pt>
    <dgm:pt modelId="{E8EB4368-623F-418F-9A25-C93CE02E9AA2}" type="pres">
      <dgm:prSet presAssocID="{5D4A633B-0AD0-4D8F-B510-B3F1444FDB6A}" presName="arrowAndChildren" presStyleCnt="0"/>
      <dgm:spPr/>
    </dgm:pt>
    <dgm:pt modelId="{2ED0349F-454D-4E46-821A-D85F76042481}" type="pres">
      <dgm:prSet presAssocID="{5D4A633B-0AD0-4D8F-B510-B3F1444FDB6A}" presName="parentTextArrow" presStyleLbl="node1" presStyleIdx="0" presStyleCnt="1"/>
      <dgm:spPr/>
    </dgm:pt>
    <dgm:pt modelId="{B96320E5-D929-430C-AD37-6359D4C0BCC1}" type="pres">
      <dgm:prSet presAssocID="{5D4A633B-0AD0-4D8F-B510-B3F1444FDB6A}" presName="arrow" presStyleLbl="alignNode1" presStyleIdx="2" presStyleCnt="5"/>
      <dgm:spPr/>
    </dgm:pt>
    <dgm:pt modelId="{E07CCBF5-0EC4-41AC-9405-86D3363F0D73}" type="pres">
      <dgm:prSet presAssocID="{5D4A633B-0AD0-4D8F-B510-B3F1444FDB6A}" presName="descendantArrow" presStyleLbl="bgAccFollowNode1" presStyleIdx="2" presStyleCnt="5"/>
      <dgm:spPr/>
    </dgm:pt>
    <dgm:pt modelId="{A6D55EBF-5834-4E80-8208-8861D383D8B3}" type="pres">
      <dgm:prSet presAssocID="{12113F14-1C72-475D-BC01-AF85DF6D98F2}" presName="sp" presStyleCnt="0"/>
      <dgm:spPr/>
    </dgm:pt>
    <dgm:pt modelId="{FC3E25A6-75BE-4A5E-95A9-F955A466C443}" type="pres">
      <dgm:prSet presAssocID="{8C826194-3C6A-428A-A34B-93C8F3770A1F}" presName="arrowAndChildren" presStyleCnt="0"/>
      <dgm:spPr/>
    </dgm:pt>
    <dgm:pt modelId="{A93F2B3F-38F2-4D56-B7CA-9AAC3FDC50DA}" type="pres">
      <dgm:prSet presAssocID="{8C826194-3C6A-428A-A34B-93C8F3770A1F}" presName="parentTextArrow" presStyleLbl="node1" presStyleIdx="0" presStyleCnt="1"/>
      <dgm:spPr/>
    </dgm:pt>
    <dgm:pt modelId="{3E04FD38-A5F3-463C-86BD-55B0CBF6745C}" type="pres">
      <dgm:prSet presAssocID="{8C826194-3C6A-428A-A34B-93C8F3770A1F}" presName="arrow" presStyleLbl="alignNode1" presStyleIdx="3" presStyleCnt="5"/>
      <dgm:spPr/>
    </dgm:pt>
    <dgm:pt modelId="{90358B91-E5AB-4103-BD91-AD204E3DF315}" type="pres">
      <dgm:prSet presAssocID="{8C826194-3C6A-428A-A34B-93C8F3770A1F}" presName="descendantArrow" presStyleLbl="bgAccFollowNode1" presStyleIdx="3" presStyleCnt="5" custScaleY="166455"/>
      <dgm:spPr/>
    </dgm:pt>
    <dgm:pt modelId="{3980C7BD-ED52-4556-B33D-B4BBA643A901}" type="pres">
      <dgm:prSet presAssocID="{11E824A6-A327-4F90-920A-3304B38218A8}" presName="sp" presStyleCnt="0"/>
      <dgm:spPr/>
    </dgm:pt>
    <dgm:pt modelId="{5A41AE2C-9ECB-4F06-8A1F-18ADA9292F3E}" type="pres">
      <dgm:prSet presAssocID="{747B5568-EA41-4496-88E0-384AE176B5FC}" presName="arrowAndChildren" presStyleCnt="0"/>
      <dgm:spPr/>
    </dgm:pt>
    <dgm:pt modelId="{DF6F74BC-0FDD-4FB5-B95C-D2119BBD2837}" type="pres">
      <dgm:prSet presAssocID="{747B5568-EA41-4496-88E0-384AE176B5FC}" presName="parentTextArrow" presStyleLbl="node1" presStyleIdx="0" presStyleCnt="1"/>
      <dgm:spPr/>
    </dgm:pt>
    <dgm:pt modelId="{C159F859-DBEC-4A42-8591-D2F8ED7C25DB}" type="pres">
      <dgm:prSet presAssocID="{747B5568-EA41-4496-88E0-384AE176B5FC}" presName="arrow" presStyleLbl="alignNode1" presStyleIdx="4" presStyleCnt="5"/>
      <dgm:spPr/>
    </dgm:pt>
    <dgm:pt modelId="{1DED8228-2AD2-4045-AB7C-661184E7B900}" type="pres">
      <dgm:prSet presAssocID="{747B5568-EA41-4496-88E0-384AE176B5FC}" presName="descendantArrow" presStyleLbl="bgAccFollowNode1" presStyleIdx="4" presStyleCnt="5"/>
      <dgm:spPr/>
    </dgm:pt>
  </dgm:ptLst>
  <dgm:cxnLst>
    <dgm:cxn modelId="{DD009601-276E-4F85-A81E-8FBFD6CD356F}" type="presOf" srcId="{510432D2-7D87-4665-AD87-A04AFD0649B4}" destId="{941DC96F-6082-49F0-A219-02C6F82B043E}" srcOrd="1" destOrd="0" presId="urn:microsoft.com/office/officeart/2016/7/layout/VerticalDownArrowProcess"/>
    <dgm:cxn modelId="{3C31A706-9096-45F9-AFF4-E96459C31656}" type="presOf" srcId="{747B5568-EA41-4496-88E0-384AE176B5FC}" destId="{C159F859-DBEC-4A42-8591-D2F8ED7C25DB}" srcOrd="1" destOrd="0" presId="urn:microsoft.com/office/officeart/2016/7/layout/VerticalDownArrowProcess"/>
    <dgm:cxn modelId="{70F89F07-FF78-4E58-9BA8-205A121EB7CC}" srcId="{BB5DA61E-F4AD-41DA-AC93-E1A2779A2D0F}" destId="{5D4A633B-0AD0-4D8F-B510-B3F1444FDB6A}" srcOrd="2" destOrd="0" parTransId="{04ED02D6-8692-4FB7-BDE8-931E2D67AF29}" sibTransId="{F999B76E-FFFE-4C35-B25F-E634EDFF8BD0}"/>
    <dgm:cxn modelId="{692F9D11-3A28-4856-84F1-01901A3DD932}" type="presOf" srcId="{510432D2-7D87-4665-AD87-A04AFD0649B4}" destId="{13024920-EB0F-4B07-8C8E-79F93E10411F}" srcOrd="0" destOrd="0" presId="urn:microsoft.com/office/officeart/2016/7/layout/VerticalDownArrowProcess"/>
    <dgm:cxn modelId="{E7C7F122-6BD5-4271-A913-D258F57D055A}" type="presOf" srcId="{08644FD6-25E5-4B37-9044-E3F38CEDA14F}" destId="{90358B91-E5AB-4103-BD91-AD204E3DF315}" srcOrd="0" destOrd="1" presId="urn:microsoft.com/office/officeart/2016/7/layout/VerticalDownArrowProcess"/>
    <dgm:cxn modelId="{77014D27-55BE-4D4C-A2A7-2FAF5A2DA05B}" srcId="{5D4A633B-0AD0-4D8F-B510-B3F1444FDB6A}" destId="{D634BABA-4776-4D1A-9B82-D2CBEF1BA2CB}" srcOrd="0" destOrd="0" parTransId="{D3D57EF9-54D7-490D-A754-4F8A99A4453C}" sibTransId="{6EEBEE2B-919C-4E9A-BEB7-6B3A68E02C67}"/>
    <dgm:cxn modelId="{8CBF5534-54FE-45DF-912D-762E0CA917BE}" srcId="{510432D2-7D87-4665-AD87-A04AFD0649B4}" destId="{DD66DE6B-6820-4FD1-AEF5-39A5229FC7F1}" srcOrd="1" destOrd="0" parTransId="{1ABF5E13-6A97-4810-9E65-48D9217DC983}" sibTransId="{81F275D3-B33C-4C38-878E-7A56BCF361CA}"/>
    <dgm:cxn modelId="{E01B5C39-2963-45E4-ACAC-95BE8E5FE5A6}" srcId="{BB5DA61E-F4AD-41DA-AC93-E1A2779A2D0F}" destId="{E78D7470-EBA7-48B2-9003-2F735B3C841A}" srcOrd="4" destOrd="0" parTransId="{33BD3090-0A85-4317-864C-F7A760B74BB2}" sibTransId="{08D96AFF-4F99-40D2-9BA5-00E3890A1738}"/>
    <dgm:cxn modelId="{AED7A440-578E-49F1-9043-56BC33596EAD}" type="presOf" srcId="{8C826194-3C6A-428A-A34B-93C8F3770A1F}" destId="{3E04FD38-A5F3-463C-86BD-55B0CBF6745C}" srcOrd="1" destOrd="0" presId="urn:microsoft.com/office/officeart/2016/7/layout/VerticalDownArrowProcess"/>
    <dgm:cxn modelId="{F508675B-9A57-42E9-A0E5-4DAC16771FBC}" type="presOf" srcId="{D634BABA-4776-4D1A-9B82-D2CBEF1BA2CB}" destId="{E07CCBF5-0EC4-41AC-9405-86D3363F0D73}" srcOrd="0" destOrd="0" presId="urn:microsoft.com/office/officeart/2016/7/layout/VerticalDownArrowProcess"/>
    <dgm:cxn modelId="{470A4D5B-D462-4116-9C5A-D5474D5A8965}" srcId="{BB5DA61E-F4AD-41DA-AC93-E1A2779A2D0F}" destId="{747B5568-EA41-4496-88E0-384AE176B5FC}" srcOrd="0" destOrd="0" parTransId="{21A16CDF-7CFF-494E-8A68-2C92D3E6F645}" sibTransId="{11E824A6-A327-4F90-920A-3304B38218A8}"/>
    <dgm:cxn modelId="{9C024E5E-4E48-4E6C-BA8B-F3BAC6AF0D1D}" srcId="{8C826194-3C6A-428A-A34B-93C8F3770A1F}" destId="{66BC6A41-2FF9-4703-85F6-2ADB963B6139}" srcOrd="3" destOrd="0" parTransId="{73FD3359-29EB-4F10-BB49-F8FCD6A721E3}" sibTransId="{0E26ECF1-E9A3-41C0-9E52-9CB62219EE8A}"/>
    <dgm:cxn modelId="{784DF461-E044-48ED-9A44-3944F2700024}" type="presOf" srcId="{5D4C2148-2B9F-4370-B909-9DB591B5D02C}" destId="{90358B91-E5AB-4103-BD91-AD204E3DF315}" srcOrd="0" destOrd="0" presId="urn:microsoft.com/office/officeart/2016/7/layout/VerticalDownArrowProcess"/>
    <dgm:cxn modelId="{3EE91662-B73F-4E00-9E1E-C1D3EEFAE352}" srcId="{BB5DA61E-F4AD-41DA-AC93-E1A2779A2D0F}" destId="{8C826194-3C6A-428A-A34B-93C8F3770A1F}" srcOrd="1" destOrd="0" parTransId="{B86CAFAB-BC34-4DF9-9228-089CB4C5A53E}" sibTransId="{12113F14-1C72-475D-BC01-AF85DF6D98F2}"/>
    <dgm:cxn modelId="{01E73374-42F2-4274-A33D-3CB168022584}" srcId="{510432D2-7D87-4665-AD87-A04AFD0649B4}" destId="{A11A3F87-0106-4E0C-8F1A-A1EC63029744}" srcOrd="0" destOrd="0" parTransId="{8712AB26-5658-43C5-BBEF-2268CB904B4E}" sibTransId="{FAFDB0A5-7F68-456A-B355-A806875EDC77}"/>
    <dgm:cxn modelId="{C5CA5177-7521-433E-9279-F519DB2F4449}" srcId="{8C826194-3C6A-428A-A34B-93C8F3770A1F}" destId="{C83CCF69-5849-4EAA-9C15-D9881313F651}" srcOrd="2" destOrd="0" parTransId="{C9483D17-A352-41D7-84E5-258765CD4214}" sibTransId="{4A00CB4E-C1AA-4532-838E-23C8136A7F9F}"/>
    <dgm:cxn modelId="{E287057F-11E1-4076-8810-0153E0141E55}" srcId="{8C826194-3C6A-428A-A34B-93C8F3770A1F}" destId="{5D4C2148-2B9F-4370-B909-9DB591B5D02C}" srcOrd="0" destOrd="0" parTransId="{E2841B94-77DB-4BAC-BCCD-F6B89F4162DD}" sibTransId="{03A7C5AF-E722-4CB3-90E0-4E409D56C0D1}"/>
    <dgm:cxn modelId="{EBF20689-C456-40B3-9A19-E9AE600C4D15}" srcId="{8C826194-3C6A-428A-A34B-93C8F3770A1F}" destId="{08644FD6-25E5-4B37-9044-E3F38CEDA14F}" srcOrd="1" destOrd="0" parTransId="{974870A5-784D-4C4E-84F1-F6B3879CF8B4}" sibTransId="{4AF318FF-9B14-406F-8497-81401D0D2A21}"/>
    <dgm:cxn modelId="{1FC2348A-C708-4DCE-820B-FF44C9AF41A6}" type="presOf" srcId="{A11A3F87-0106-4E0C-8F1A-A1EC63029744}" destId="{1E958FBC-8695-4359-B8B2-EBD38184962D}" srcOrd="0" destOrd="0" presId="urn:microsoft.com/office/officeart/2016/7/layout/VerticalDownArrowProcess"/>
    <dgm:cxn modelId="{46159B8B-1902-4302-A439-971757291278}" type="presOf" srcId="{C83CCF69-5849-4EAA-9C15-D9881313F651}" destId="{90358B91-E5AB-4103-BD91-AD204E3DF315}" srcOrd="0" destOrd="2" presId="urn:microsoft.com/office/officeart/2016/7/layout/VerticalDownArrowProcess"/>
    <dgm:cxn modelId="{31A4FFA8-8FE0-460F-9949-5AA0108C906F}" type="presOf" srcId="{5D4A633B-0AD0-4D8F-B510-B3F1444FDB6A}" destId="{2ED0349F-454D-4E46-821A-D85F76042481}" srcOrd="0" destOrd="0" presId="urn:microsoft.com/office/officeart/2016/7/layout/VerticalDownArrowProcess"/>
    <dgm:cxn modelId="{5DAF3CB1-9611-4FF8-B890-A3500CCB06B0}" type="presOf" srcId="{66BC6A41-2FF9-4703-85F6-2ADB963B6139}" destId="{90358B91-E5AB-4103-BD91-AD204E3DF315}" srcOrd="0" destOrd="3" presId="urn:microsoft.com/office/officeart/2016/7/layout/VerticalDownArrowProcess"/>
    <dgm:cxn modelId="{76E811B6-7913-4DDC-BF92-C1F74B86FCAD}" type="presOf" srcId="{E78D7470-EBA7-48B2-9003-2F735B3C841A}" destId="{9FDA96F3-354C-4634-A19E-15A460BCF354}" srcOrd="0" destOrd="0" presId="urn:microsoft.com/office/officeart/2016/7/layout/VerticalDownArrowProcess"/>
    <dgm:cxn modelId="{8F5371CD-EC41-4D1F-B978-80A266967FFD}" type="presOf" srcId="{8C826194-3C6A-428A-A34B-93C8F3770A1F}" destId="{A93F2B3F-38F2-4D56-B7CA-9AAC3FDC50DA}" srcOrd="0" destOrd="0" presId="urn:microsoft.com/office/officeart/2016/7/layout/VerticalDownArrowProcess"/>
    <dgm:cxn modelId="{DB6884DD-9571-4CC5-AC5F-A1DE2F5ACF31}" type="presOf" srcId="{5D4A633B-0AD0-4D8F-B510-B3F1444FDB6A}" destId="{B96320E5-D929-430C-AD37-6359D4C0BCC1}" srcOrd="1" destOrd="0" presId="urn:microsoft.com/office/officeart/2016/7/layout/VerticalDownArrowProcess"/>
    <dgm:cxn modelId="{BB996AF6-F5D1-41F6-8004-58E95BBFBB75}" type="presOf" srcId="{BB5DA61E-F4AD-41DA-AC93-E1A2779A2D0F}" destId="{5131B7F8-188D-4B78-8B49-9F5E8F301903}" srcOrd="0" destOrd="0" presId="urn:microsoft.com/office/officeart/2016/7/layout/VerticalDownArrowProcess"/>
    <dgm:cxn modelId="{D9C38AF7-BAA1-4687-B4BA-D33F6D1289FD}" type="presOf" srcId="{DD66DE6B-6820-4FD1-AEF5-39A5229FC7F1}" destId="{1E958FBC-8695-4359-B8B2-EBD38184962D}" srcOrd="0" destOrd="1" presId="urn:microsoft.com/office/officeart/2016/7/layout/VerticalDownArrowProcess"/>
    <dgm:cxn modelId="{DCC94FFB-4D68-47CE-8ECA-6169BD8A9BB8}" type="presOf" srcId="{747B5568-EA41-4496-88E0-384AE176B5FC}" destId="{DF6F74BC-0FDD-4FB5-B95C-D2119BBD2837}" srcOrd="0" destOrd="0" presId="urn:microsoft.com/office/officeart/2016/7/layout/VerticalDownArrowProcess"/>
    <dgm:cxn modelId="{31E40CFE-BF96-47A8-814D-CC0C8BE73C5E}" srcId="{BB5DA61E-F4AD-41DA-AC93-E1A2779A2D0F}" destId="{510432D2-7D87-4665-AD87-A04AFD0649B4}" srcOrd="3" destOrd="0" parTransId="{6543E57D-2F01-486B-844E-510BC715681F}" sibTransId="{13C924C6-07BE-44AB-A94A-03AC0996E4C4}"/>
    <dgm:cxn modelId="{F888D2BF-24E1-4E25-8E02-6106FB80DF9D}" type="presParOf" srcId="{5131B7F8-188D-4B78-8B49-9F5E8F301903}" destId="{239E09C2-735E-4261-899D-3B5C713C4218}" srcOrd="0" destOrd="0" presId="urn:microsoft.com/office/officeart/2016/7/layout/VerticalDownArrowProcess"/>
    <dgm:cxn modelId="{301E7398-F48F-43EE-B2C8-8FF20FC4BA7D}" type="presParOf" srcId="{239E09C2-735E-4261-899D-3B5C713C4218}" destId="{9FDA96F3-354C-4634-A19E-15A460BCF354}" srcOrd="0" destOrd="0" presId="urn:microsoft.com/office/officeart/2016/7/layout/VerticalDownArrowProcess"/>
    <dgm:cxn modelId="{EE7FC8F2-9DF7-495B-9E5D-E6959DD02C14}" type="presParOf" srcId="{239E09C2-735E-4261-899D-3B5C713C4218}" destId="{433A0920-86C1-4899-A3C9-914FA5AC790E}" srcOrd="1" destOrd="0" presId="urn:microsoft.com/office/officeart/2016/7/layout/VerticalDownArrowProcess"/>
    <dgm:cxn modelId="{72758DB1-2E9C-401B-A500-95EDE8A39A1C}" type="presParOf" srcId="{5131B7F8-188D-4B78-8B49-9F5E8F301903}" destId="{B3B7A22D-C1AA-4D10-BF05-BFA2D716ABC3}" srcOrd="1" destOrd="0" presId="urn:microsoft.com/office/officeart/2016/7/layout/VerticalDownArrowProcess"/>
    <dgm:cxn modelId="{1964632F-8738-4C90-BE3B-62C5C35817B2}" type="presParOf" srcId="{5131B7F8-188D-4B78-8B49-9F5E8F301903}" destId="{F9C74D3B-BC3C-4328-BC01-8201AA2D0788}" srcOrd="2" destOrd="0" presId="urn:microsoft.com/office/officeart/2016/7/layout/VerticalDownArrowProcess"/>
    <dgm:cxn modelId="{1D27C6E7-4B29-4776-B081-81EE831CA310}" type="presParOf" srcId="{F9C74D3B-BC3C-4328-BC01-8201AA2D0788}" destId="{13024920-EB0F-4B07-8C8E-79F93E10411F}" srcOrd="0" destOrd="0" presId="urn:microsoft.com/office/officeart/2016/7/layout/VerticalDownArrowProcess"/>
    <dgm:cxn modelId="{B15F3986-B364-4A64-A541-7697CCCE3E81}" type="presParOf" srcId="{F9C74D3B-BC3C-4328-BC01-8201AA2D0788}" destId="{941DC96F-6082-49F0-A219-02C6F82B043E}" srcOrd="1" destOrd="0" presId="urn:microsoft.com/office/officeart/2016/7/layout/VerticalDownArrowProcess"/>
    <dgm:cxn modelId="{86D4982D-B7AB-4C15-B48B-1100C4D8CC7B}" type="presParOf" srcId="{F9C74D3B-BC3C-4328-BC01-8201AA2D0788}" destId="{1E958FBC-8695-4359-B8B2-EBD38184962D}" srcOrd="2" destOrd="0" presId="urn:microsoft.com/office/officeart/2016/7/layout/VerticalDownArrowProcess"/>
    <dgm:cxn modelId="{BCAFAF11-4B5C-4F0E-805B-BBE1A8ECC552}" type="presParOf" srcId="{5131B7F8-188D-4B78-8B49-9F5E8F301903}" destId="{FAD9DB34-7097-4C3C-AA16-A1D68C62B371}" srcOrd="3" destOrd="0" presId="urn:microsoft.com/office/officeart/2016/7/layout/VerticalDownArrowProcess"/>
    <dgm:cxn modelId="{E612FF74-B777-4A71-87BA-CCE7AC2065B0}" type="presParOf" srcId="{5131B7F8-188D-4B78-8B49-9F5E8F301903}" destId="{E8EB4368-623F-418F-9A25-C93CE02E9AA2}" srcOrd="4" destOrd="0" presId="urn:microsoft.com/office/officeart/2016/7/layout/VerticalDownArrowProcess"/>
    <dgm:cxn modelId="{3758DF56-7387-4A26-873A-5562C1E60882}" type="presParOf" srcId="{E8EB4368-623F-418F-9A25-C93CE02E9AA2}" destId="{2ED0349F-454D-4E46-821A-D85F76042481}" srcOrd="0" destOrd="0" presId="urn:microsoft.com/office/officeart/2016/7/layout/VerticalDownArrowProcess"/>
    <dgm:cxn modelId="{16A5B52B-DA7B-4B69-ADE4-F539EBF2323A}" type="presParOf" srcId="{E8EB4368-623F-418F-9A25-C93CE02E9AA2}" destId="{B96320E5-D929-430C-AD37-6359D4C0BCC1}" srcOrd="1" destOrd="0" presId="urn:microsoft.com/office/officeart/2016/7/layout/VerticalDownArrowProcess"/>
    <dgm:cxn modelId="{AE7424C4-F8C4-4103-91D9-16912640629D}" type="presParOf" srcId="{E8EB4368-623F-418F-9A25-C93CE02E9AA2}" destId="{E07CCBF5-0EC4-41AC-9405-86D3363F0D73}" srcOrd="2" destOrd="0" presId="urn:microsoft.com/office/officeart/2016/7/layout/VerticalDownArrowProcess"/>
    <dgm:cxn modelId="{B7139DEB-D79F-4860-957D-4C1565D0F3A7}" type="presParOf" srcId="{5131B7F8-188D-4B78-8B49-9F5E8F301903}" destId="{A6D55EBF-5834-4E80-8208-8861D383D8B3}" srcOrd="5" destOrd="0" presId="urn:microsoft.com/office/officeart/2016/7/layout/VerticalDownArrowProcess"/>
    <dgm:cxn modelId="{95928FC1-E137-4E3E-A24E-7E8FA139BC74}" type="presParOf" srcId="{5131B7F8-188D-4B78-8B49-9F5E8F301903}" destId="{FC3E25A6-75BE-4A5E-95A9-F955A466C443}" srcOrd="6" destOrd="0" presId="urn:microsoft.com/office/officeart/2016/7/layout/VerticalDownArrowProcess"/>
    <dgm:cxn modelId="{646D6310-E984-4A69-97AD-6D01D0C194B9}" type="presParOf" srcId="{FC3E25A6-75BE-4A5E-95A9-F955A466C443}" destId="{A93F2B3F-38F2-4D56-B7CA-9AAC3FDC50DA}" srcOrd="0" destOrd="0" presId="urn:microsoft.com/office/officeart/2016/7/layout/VerticalDownArrowProcess"/>
    <dgm:cxn modelId="{01C19E17-334E-4DBF-AA74-10EB5044A1F6}" type="presParOf" srcId="{FC3E25A6-75BE-4A5E-95A9-F955A466C443}" destId="{3E04FD38-A5F3-463C-86BD-55B0CBF6745C}" srcOrd="1" destOrd="0" presId="urn:microsoft.com/office/officeart/2016/7/layout/VerticalDownArrowProcess"/>
    <dgm:cxn modelId="{5C7DA44F-581B-40C6-AF4A-BD4851C04F19}" type="presParOf" srcId="{FC3E25A6-75BE-4A5E-95A9-F955A466C443}" destId="{90358B91-E5AB-4103-BD91-AD204E3DF315}" srcOrd="2" destOrd="0" presId="urn:microsoft.com/office/officeart/2016/7/layout/VerticalDownArrowProcess"/>
    <dgm:cxn modelId="{508AAF56-0E27-44EF-9333-288D2D81D6E7}" type="presParOf" srcId="{5131B7F8-188D-4B78-8B49-9F5E8F301903}" destId="{3980C7BD-ED52-4556-B33D-B4BBA643A901}" srcOrd="7" destOrd="0" presId="urn:microsoft.com/office/officeart/2016/7/layout/VerticalDownArrowProcess"/>
    <dgm:cxn modelId="{4C7E1B1B-7772-43EA-BF98-AE559186C14C}" type="presParOf" srcId="{5131B7F8-188D-4B78-8B49-9F5E8F301903}" destId="{5A41AE2C-9ECB-4F06-8A1F-18ADA9292F3E}" srcOrd="8" destOrd="0" presId="urn:microsoft.com/office/officeart/2016/7/layout/VerticalDownArrowProcess"/>
    <dgm:cxn modelId="{CB2ABDE9-0560-4898-88A1-41467916C748}" type="presParOf" srcId="{5A41AE2C-9ECB-4F06-8A1F-18ADA9292F3E}" destId="{DF6F74BC-0FDD-4FB5-B95C-D2119BBD2837}" srcOrd="0" destOrd="0" presId="urn:microsoft.com/office/officeart/2016/7/layout/VerticalDownArrowProcess"/>
    <dgm:cxn modelId="{98EA90F9-B0CB-4EFE-A0C4-707017BC28EA}" type="presParOf" srcId="{5A41AE2C-9ECB-4F06-8A1F-18ADA9292F3E}" destId="{C159F859-DBEC-4A42-8591-D2F8ED7C25DB}" srcOrd="1" destOrd="0" presId="urn:microsoft.com/office/officeart/2016/7/layout/VerticalDownArrowProcess"/>
    <dgm:cxn modelId="{E09B2A8B-8F09-4262-91B2-0E02A054FDE1}" type="presParOf" srcId="{5A41AE2C-9ECB-4F06-8A1F-18ADA9292F3E}" destId="{1DED8228-2AD2-4045-AB7C-661184E7B900}"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DA96F3-354C-4634-A19E-15A460BCF354}">
      <dsp:nvSpPr>
        <dsp:cNvPr id="0" name=""/>
        <dsp:cNvSpPr/>
      </dsp:nvSpPr>
      <dsp:spPr>
        <a:xfrm>
          <a:off x="0" y="4260447"/>
          <a:ext cx="1619839" cy="66269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203" tIns="92456" rIns="115203" bIns="92456" numCol="1" spcCol="1270" anchor="ctr" anchorCtr="0">
          <a:noAutofit/>
        </a:bodyPr>
        <a:lstStyle/>
        <a:p>
          <a:pPr marL="0" lvl="0" indent="0" algn="ctr" defTabSz="577850">
            <a:lnSpc>
              <a:spcPct val="90000"/>
            </a:lnSpc>
            <a:spcBef>
              <a:spcPct val="0"/>
            </a:spcBef>
            <a:spcAft>
              <a:spcPct val="35000"/>
            </a:spcAft>
            <a:buNone/>
          </a:pPr>
          <a:r>
            <a:rPr lang="en-GB" sz="1300" kern="1200" dirty="0"/>
            <a:t>Treatment plan/Management</a:t>
          </a:r>
          <a:endParaRPr lang="en-US" sz="1300" kern="1200" dirty="0"/>
        </a:p>
      </dsp:txBody>
      <dsp:txXfrm>
        <a:off x="0" y="4260447"/>
        <a:ext cx="1619839" cy="662695"/>
      </dsp:txXfrm>
    </dsp:sp>
    <dsp:sp modelId="{433A0920-86C1-4899-A3C9-914FA5AC790E}">
      <dsp:nvSpPr>
        <dsp:cNvPr id="0" name=""/>
        <dsp:cNvSpPr/>
      </dsp:nvSpPr>
      <dsp:spPr>
        <a:xfrm>
          <a:off x="1619839" y="4260447"/>
          <a:ext cx="4859517" cy="66269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41DC96F-6082-49F0-A219-02C6F82B043E}">
      <dsp:nvSpPr>
        <dsp:cNvPr id="0" name=""/>
        <dsp:cNvSpPr/>
      </dsp:nvSpPr>
      <dsp:spPr>
        <a:xfrm rot="10800000">
          <a:off x="0" y="3251162"/>
          <a:ext cx="1619839" cy="1019225"/>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203" tIns="92456" rIns="115203" bIns="92456" numCol="1" spcCol="1270" anchor="ctr" anchorCtr="0">
          <a:noAutofit/>
        </a:bodyPr>
        <a:lstStyle/>
        <a:p>
          <a:pPr marL="0" lvl="0" indent="0" algn="ctr" defTabSz="577850">
            <a:lnSpc>
              <a:spcPct val="90000"/>
            </a:lnSpc>
            <a:spcBef>
              <a:spcPct val="0"/>
            </a:spcBef>
            <a:spcAft>
              <a:spcPct val="35000"/>
            </a:spcAft>
            <a:buNone/>
          </a:pPr>
          <a:r>
            <a:rPr lang="en-GB" sz="1300" kern="1200" dirty="0"/>
            <a:t>Diagnosis</a:t>
          </a:r>
          <a:endParaRPr lang="en-US" sz="1300" kern="1200" dirty="0"/>
        </a:p>
      </dsp:txBody>
      <dsp:txXfrm rot="-10800000">
        <a:off x="0" y="3251162"/>
        <a:ext cx="1619839" cy="662496"/>
      </dsp:txXfrm>
    </dsp:sp>
    <dsp:sp modelId="{1E958FBC-8695-4359-B8B2-EBD38184962D}">
      <dsp:nvSpPr>
        <dsp:cNvPr id="0" name=""/>
        <dsp:cNvSpPr/>
      </dsp:nvSpPr>
      <dsp:spPr>
        <a:xfrm>
          <a:off x="1619839" y="3251162"/>
          <a:ext cx="4859517" cy="66249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8574" tIns="139700" rIns="98574" bIns="139700" numCol="1" spcCol="1270" anchor="ctr" anchorCtr="0">
          <a:noAutofit/>
        </a:bodyPr>
        <a:lstStyle/>
        <a:p>
          <a:pPr marL="0" lvl="0" indent="0" algn="l" defTabSz="488950">
            <a:lnSpc>
              <a:spcPct val="90000"/>
            </a:lnSpc>
            <a:spcBef>
              <a:spcPct val="0"/>
            </a:spcBef>
            <a:spcAft>
              <a:spcPct val="35000"/>
            </a:spcAft>
            <a:buNone/>
          </a:pPr>
          <a:r>
            <a:rPr lang="en-US" sz="1100" kern="1200" dirty="0"/>
            <a:t>Sarcoma team management</a:t>
          </a:r>
        </a:p>
        <a:p>
          <a:pPr marL="0" lvl="0" indent="0" algn="l" defTabSz="488950">
            <a:lnSpc>
              <a:spcPct val="90000"/>
            </a:lnSpc>
            <a:spcBef>
              <a:spcPct val="0"/>
            </a:spcBef>
            <a:spcAft>
              <a:spcPct val="35000"/>
            </a:spcAft>
            <a:buNone/>
          </a:pPr>
          <a:r>
            <a:rPr lang="en-US" sz="1100" kern="1200" dirty="0"/>
            <a:t>Benign/ discharge to referrer</a:t>
          </a:r>
        </a:p>
      </dsp:txBody>
      <dsp:txXfrm>
        <a:off x="1619839" y="3251162"/>
        <a:ext cx="4859517" cy="662496"/>
      </dsp:txXfrm>
    </dsp:sp>
    <dsp:sp modelId="{B96320E5-D929-430C-AD37-6359D4C0BCC1}">
      <dsp:nvSpPr>
        <dsp:cNvPr id="0" name=""/>
        <dsp:cNvSpPr/>
      </dsp:nvSpPr>
      <dsp:spPr>
        <a:xfrm rot="10800000">
          <a:off x="0" y="2241876"/>
          <a:ext cx="1619839" cy="1019225"/>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203" tIns="92456" rIns="115203" bIns="92456" numCol="1" spcCol="1270" anchor="ctr" anchorCtr="0">
          <a:noAutofit/>
        </a:bodyPr>
        <a:lstStyle/>
        <a:p>
          <a:pPr marL="0" lvl="0" indent="0" algn="ctr" defTabSz="577850">
            <a:lnSpc>
              <a:spcPct val="90000"/>
            </a:lnSpc>
            <a:spcBef>
              <a:spcPct val="0"/>
            </a:spcBef>
            <a:spcAft>
              <a:spcPct val="35000"/>
            </a:spcAft>
            <a:buNone/>
          </a:pPr>
          <a:r>
            <a:rPr lang="en-GB" sz="1300" kern="1200" dirty="0"/>
            <a:t>Investigations</a:t>
          </a:r>
          <a:endParaRPr lang="en-US" sz="1300" kern="1200" dirty="0"/>
        </a:p>
      </dsp:txBody>
      <dsp:txXfrm rot="-10800000">
        <a:off x="0" y="2241876"/>
        <a:ext cx="1619839" cy="662496"/>
      </dsp:txXfrm>
    </dsp:sp>
    <dsp:sp modelId="{E07CCBF5-0EC4-41AC-9405-86D3363F0D73}">
      <dsp:nvSpPr>
        <dsp:cNvPr id="0" name=""/>
        <dsp:cNvSpPr/>
      </dsp:nvSpPr>
      <dsp:spPr>
        <a:xfrm>
          <a:off x="1619839" y="2241876"/>
          <a:ext cx="4859517" cy="66249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8574" tIns="139700" rIns="98574" bIns="139700" numCol="1" spcCol="1270" anchor="ctr" anchorCtr="0">
          <a:noAutofit/>
        </a:bodyPr>
        <a:lstStyle/>
        <a:p>
          <a:pPr marL="0" lvl="0" indent="0" algn="l" defTabSz="488950">
            <a:lnSpc>
              <a:spcPct val="90000"/>
            </a:lnSpc>
            <a:spcBef>
              <a:spcPct val="0"/>
            </a:spcBef>
            <a:spcAft>
              <a:spcPct val="35000"/>
            </a:spcAft>
            <a:buNone/>
          </a:pPr>
          <a:r>
            <a:rPr lang="en-US" sz="1100" kern="1200" dirty="0"/>
            <a:t>MDT advised CT/PET/MRI</a:t>
          </a:r>
        </a:p>
      </dsp:txBody>
      <dsp:txXfrm>
        <a:off x="1619839" y="2241876"/>
        <a:ext cx="4859517" cy="662496"/>
      </dsp:txXfrm>
    </dsp:sp>
    <dsp:sp modelId="{3E04FD38-A5F3-463C-86BD-55B0CBF6745C}">
      <dsp:nvSpPr>
        <dsp:cNvPr id="0" name=""/>
        <dsp:cNvSpPr/>
      </dsp:nvSpPr>
      <dsp:spPr>
        <a:xfrm rot="10800000">
          <a:off x="0" y="1232591"/>
          <a:ext cx="1619839" cy="1019225"/>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203" tIns="92456" rIns="115203" bIns="92456" numCol="1" spcCol="1270" anchor="ctr" anchorCtr="0">
          <a:noAutofit/>
        </a:bodyPr>
        <a:lstStyle/>
        <a:p>
          <a:pPr marL="0" lvl="0" indent="0" algn="ctr" defTabSz="577850">
            <a:lnSpc>
              <a:spcPct val="90000"/>
            </a:lnSpc>
            <a:spcBef>
              <a:spcPct val="0"/>
            </a:spcBef>
            <a:spcAft>
              <a:spcPct val="35000"/>
            </a:spcAft>
            <a:buNone/>
          </a:pPr>
          <a:r>
            <a:rPr lang="en-GB" sz="1300" kern="1200" dirty="0"/>
            <a:t>CNS triage</a:t>
          </a:r>
          <a:endParaRPr lang="en-US" sz="1300" kern="1200" dirty="0"/>
        </a:p>
      </dsp:txBody>
      <dsp:txXfrm rot="-10800000">
        <a:off x="0" y="1232591"/>
        <a:ext cx="1619839" cy="662496"/>
      </dsp:txXfrm>
    </dsp:sp>
    <dsp:sp modelId="{90358B91-E5AB-4103-BD91-AD204E3DF315}">
      <dsp:nvSpPr>
        <dsp:cNvPr id="0" name=""/>
        <dsp:cNvSpPr/>
      </dsp:nvSpPr>
      <dsp:spPr>
        <a:xfrm>
          <a:off x="1619839" y="1012460"/>
          <a:ext cx="4859517" cy="11027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8574" tIns="139700" rIns="98574" bIns="139700" numCol="1" spcCol="1270" anchor="ctr" anchorCtr="0">
          <a:noAutofit/>
        </a:bodyPr>
        <a:lstStyle/>
        <a:p>
          <a:pPr marL="0" lvl="0" indent="0" algn="l" defTabSz="488950">
            <a:lnSpc>
              <a:spcPct val="90000"/>
            </a:lnSpc>
            <a:spcBef>
              <a:spcPct val="0"/>
            </a:spcBef>
            <a:spcAft>
              <a:spcPct val="35000"/>
            </a:spcAft>
            <a:buNone/>
          </a:pPr>
          <a:r>
            <a:rPr lang="en-GB" sz="1100" kern="1200" dirty="0"/>
            <a:t>MDT discussion</a:t>
          </a:r>
          <a:endParaRPr lang="en-US" sz="1100" kern="1200" dirty="0"/>
        </a:p>
        <a:p>
          <a:pPr marL="0" lvl="0" indent="0" algn="l" defTabSz="488950">
            <a:lnSpc>
              <a:spcPct val="90000"/>
            </a:lnSpc>
            <a:spcBef>
              <a:spcPct val="0"/>
            </a:spcBef>
            <a:spcAft>
              <a:spcPct val="35000"/>
            </a:spcAft>
            <a:buNone/>
          </a:pPr>
          <a:r>
            <a:rPr lang="en-GB" sz="1100" kern="1200" dirty="0"/>
            <a:t>Direct to US biopsy or MRI</a:t>
          </a:r>
          <a:endParaRPr lang="en-US" sz="1100" kern="1200" dirty="0"/>
        </a:p>
        <a:p>
          <a:pPr marL="0" lvl="0" indent="0" algn="l" defTabSz="488950">
            <a:lnSpc>
              <a:spcPct val="90000"/>
            </a:lnSpc>
            <a:spcBef>
              <a:spcPct val="0"/>
            </a:spcBef>
            <a:spcAft>
              <a:spcPct val="35000"/>
            </a:spcAft>
            <a:buNone/>
          </a:pPr>
          <a:r>
            <a:rPr lang="en-GB" sz="1100" kern="1200" dirty="0"/>
            <a:t>Clinic review</a:t>
          </a:r>
          <a:endParaRPr lang="en-US" sz="1100" kern="1200" dirty="0"/>
        </a:p>
        <a:p>
          <a:pPr marL="0" lvl="0" indent="0" algn="l" defTabSz="488950">
            <a:lnSpc>
              <a:spcPct val="90000"/>
            </a:lnSpc>
            <a:spcBef>
              <a:spcPct val="0"/>
            </a:spcBef>
            <a:spcAft>
              <a:spcPct val="35000"/>
            </a:spcAft>
            <a:buNone/>
          </a:pPr>
          <a:r>
            <a:rPr lang="en-US" sz="1100" kern="1200" dirty="0"/>
            <a:t>Reject</a:t>
          </a:r>
        </a:p>
      </dsp:txBody>
      <dsp:txXfrm>
        <a:off x="1619839" y="1012460"/>
        <a:ext cx="4859517" cy="1102759"/>
      </dsp:txXfrm>
    </dsp:sp>
    <dsp:sp modelId="{DF6F74BC-0FDD-4FB5-B95C-D2119BBD2837}">
      <dsp:nvSpPr>
        <dsp:cNvPr id="0" name=""/>
        <dsp:cNvSpPr/>
      </dsp:nvSpPr>
      <dsp:spPr>
        <a:xfrm rot="10800000">
          <a:off x="0" y="3174"/>
          <a:ext cx="1619839" cy="662496"/>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203" tIns="92456" rIns="115203" bIns="92456" numCol="1" spcCol="1270" anchor="ctr" anchorCtr="0">
          <a:noAutofit/>
        </a:bodyPr>
        <a:lstStyle/>
        <a:p>
          <a:pPr marL="0" lvl="0" indent="0" algn="ctr" defTabSz="577850">
            <a:lnSpc>
              <a:spcPct val="90000"/>
            </a:lnSpc>
            <a:spcBef>
              <a:spcPct val="0"/>
            </a:spcBef>
            <a:spcAft>
              <a:spcPct val="35000"/>
            </a:spcAft>
            <a:buNone/>
          </a:pPr>
          <a:r>
            <a:rPr lang="en-GB" sz="1300" kern="1200" dirty="0"/>
            <a:t>Referral received by Cancer Services</a:t>
          </a:r>
          <a:endParaRPr lang="en-US" sz="1300" kern="1200" dirty="0"/>
        </a:p>
      </dsp:txBody>
      <dsp:txXfrm rot="10800000">
        <a:off x="0" y="3174"/>
        <a:ext cx="1619839" cy="430470"/>
      </dsp:txXfrm>
    </dsp:sp>
    <dsp:sp modelId="{C159F859-DBEC-4A42-8591-D2F8ED7C25DB}">
      <dsp:nvSpPr>
        <dsp:cNvPr id="0" name=""/>
        <dsp:cNvSpPr/>
      </dsp:nvSpPr>
      <dsp:spPr>
        <a:xfrm rot="10800000">
          <a:off x="0" y="3174"/>
          <a:ext cx="1619839" cy="1019225"/>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203" tIns="92456" rIns="115203" bIns="92456" numCol="1" spcCol="1270" anchor="ctr" anchorCtr="0">
          <a:noAutofit/>
        </a:bodyPr>
        <a:lstStyle/>
        <a:p>
          <a:pPr marL="0" lvl="0" indent="0" algn="ctr" defTabSz="577850">
            <a:lnSpc>
              <a:spcPct val="90000"/>
            </a:lnSpc>
            <a:spcBef>
              <a:spcPct val="0"/>
            </a:spcBef>
            <a:spcAft>
              <a:spcPct val="35000"/>
            </a:spcAft>
            <a:buNone/>
          </a:pPr>
          <a:r>
            <a:rPr lang="en-GB" sz="1300" kern="1200" dirty="0"/>
            <a:t>Referral received by Cancer Services</a:t>
          </a:r>
          <a:endParaRPr lang="en-US" sz="1300" kern="1200" dirty="0"/>
        </a:p>
      </dsp:txBody>
      <dsp:txXfrm rot="10800000">
        <a:off x="0" y="3174"/>
        <a:ext cx="1619839" cy="430470"/>
      </dsp:txXfrm>
    </dsp:sp>
    <dsp:sp modelId="{1DED8228-2AD2-4045-AB7C-661184E7B900}">
      <dsp:nvSpPr>
        <dsp:cNvPr id="0" name=""/>
        <dsp:cNvSpPr/>
      </dsp:nvSpPr>
      <dsp:spPr>
        <a:xfrm>
          <a:off x="1619839" y="3174"/>
          <a:ext cx="4859517" cy="66249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965A7A7B-B71A-428D-833F-0F3507A6DB13}" type="datetimeFigureOut">
              <a:rPr lang="en-US" dirty="0"/>
              <a:t>10/20/2025</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A65A5C87-DF58-40C8-B092-1DE63DB4547E}" type="slidenum">
              <a:rPr lang="en-US" dirty="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91464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F248F9EB-9D34-4B41-B66C-5FAF50876D2D}" type="datetimeFigureOut">
              <a:rPr lang="en-US" dirty="0"/>
              <a:t>10/20/2025</a:t>
            </a:fld>
            <a:endParaRPr lang="en-US" dirty="0"/>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274854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34489A26-CAA1-4690-8C1F-1641B1B97745}" type="datetimeFigureOut">
              <a:rPr lang="en-US" dirty="0"/>
              <a:t>10/20/2025</a:t>
            </a:fld>
            <a:endParaRPr lang="en-US" dirty="0"/>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732502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5CF65307-640F-4AE7-B0BE-50C709AD86C5}" type="datetimeFigureOut">
              <a:rPr lang="en-US" dirty="0"/>
              <a:t>10/20/2025</a:t>
            </a:fld>
            <a:endParaRPr lang="en-US" dirty="0"/>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5283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F77EA1F9-1F0F-4C65-8F6E-9729B924AAAC}" type="datetimeFigureOut">
              <a:rPr lang="en-US" dirty="0"/>
              <a:t>10/20/2025</a:t>
            </a:fld>
            <a:endParaRPr lang="en-US" dirty="0"/>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99044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202278E8-5F4B-47D5-A617-8CCDF75D6A33}" type="datetimeFigureOut">
              <a:rPr lang="en-US" dirty="0"/>
              <a:t>10/20/2025</a:t>
            </a:fld>
            <a:endParaRPr lang="en-US" dirty="0"/>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3176119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16AAFA52-7A21-407F-8339-40DF182D7460}" type="datetimeFigureOut">
              <a:rPr lang="en-US" dirty="0"/>
              <a:t>10/20/2025</a:t>
            </a:fld>
            <a:endParaRPr lang="en-US" dirty="0"/>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117933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96770335-1C1A-4243-9BDD-9630C417D284}" type="datetimeFigureOut">
              <a:rPr lang="en-US" dirty="0"/>
              <a:t>10/20/2025</a:t>
            </a:fld>
            <a:endParaRPr lang="en-US" dirty="0"/>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296378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141513F-8EBD-4612-96F4-CC3E309609AF}" type="datetimeFigureOut">
              <a:rPr lang="en-US" dirty="0"/>
              <a:t>10/20/2025</a:t>
            </a:fld>
            <a:endParaRPr lang="en-US" dirty="0"/>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687463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6E6483A1-31A8-47A2-AB0A-53A7803D5EBF}" type="datetimeFigureOut">
              <a:rPr lang="en-US" dirty="0"/>
              <a:t>10/20/2025</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807214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noChangeAspect="1"/>
          </p:cNvSpPr>
          <p:nvPr>
            <p:ph type="pic" idx="1"/>
          </p:nvPr>
        </p:nvSpPr>
        <p:spPr>
          <a:xfrm>
            <a:off x="4965192" y="1161288"/>
            <a:ext cx="6729984" cy="4645152"/>
          </a:xfrm>
        </p:spPr>
        <p:txBody>
          <a:bodyPr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6D8810B9-2C7C-4CAF-99E2-617AE20BA331}" type="datetimeFigureOut">
              <a:rPr lang="en-US" dirty="0"/>
              <a:t>10/20/2025</a:t>
            </a:fld>
            <a:endParaRPr lang="en-US" dirty="0"/>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3767007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93E0A-5177-400C-87C9-C93AF466EC49}" type="datetimeFigureOut">
              <a:rPr lang="en-US" dirty="0"/>
              <a:t>10/20/2025</a:t>
            </a:fld>
            <a:endParaRPr lang="en-US" dirty="0"/>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17615-2DB4-4DAA-9DE3-B2B689A846E0}" type="slidenum">
              <a:rPr lang="en-US" dirty="0"/>
              <a:t>‹#›</a:t>
            </a:fld>
            <a:endParaRPr lang="en-US" dirty="0"/>
          </a:p>
        </p:txBody>
      </p:sp>
    </p:spTree>
    <p:extLst>
      <p:ext uri="{BB962C8B-B14F-4D97-AF65-F5344CB8AC3E}">
        <p14:creationId xmlns:p14="http://schemas.microsoft.com/office/powerpoint/2010/main" val="2426878663"/>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D6B3-84C3-1740-332B-8772073FDDC9}"/>
              </a:ext>
            </a:extLst>
          </p:cNvPr>
          <p:cNvSpPr>
            <a:spLocks noGrp="1"/>
          </p:cNvSpPr>
          <p:nvPr>
            <p:ph type="title"/>
          </p:nvPr>
        </p:nvSpPr>
        <p:spPr>
          <a:xfrm>
            <a:off x="1115568" y="548640"/>
            <a:ext cx="10168128" cy="1179576"/>
          </a:xfrm>
        </p:spPr>
        <p:txBody>
          <a:bodyPr anchor="ctr">
            <a:normAutofit/>
          </a:bodyPr>
          <a:lstStyle/>
          <a:p>
            <a:r>
              <a:rPr lang="en-GB"/>
              <a:t>Sarcoma referral pathway</a:t>
            </a:r>
          </a:p>
        </p:txBody>
      </p:sp>
      <p:sp>
        <p:nvSpPr>
          <p:cNvPr id="20" name="Date Placeholder 3">
            <a:extLst>
              <a:ext uri="{FF2B5EF4-FFF2-40B4-BE49-F238E27FC236}">
                <a16:creationId xmlns:a16="http://schemas.microsoft.com/office/drawing/2014/main" id="{5D9B9046-6052-82D8-7733-C5E304C1D0E3}"/>
              </a:ext>
            </a:extLst>
          </p:cNvPr>
          <p:cNvSpPr>
            <a:spLocks noGrp="1"/>
          </p:cNvSpPr>
          <p:nvPr>
            <p:ph type="dt" sz="half" idx="10"/>
          </p:nvPr>
        </p:nvSpPr>
        <p:spPr>
          <a:xfrm>
            <a:off x="1115568" y="6356350"/>
            <a:ext cx="2743200" cy="365125"/>
          </a:xfrm>
        </p:spPr>
        <p:txBody>
          <a:bodyPr/>
          <a:lstStyle/>
          <a:p>
            <a:pPr>
              <a:spcAft>
                <a:spcPts val="600"/>
              </a:spcAft>
            </a:pPr>
            <a:fld id="{0F4A3E74-507A-4CDB-9241-CF50012AA430}" type="datetime1">
              <a:rPr lang="en-US"/>
              <a:pPr>
                <a:spcAft>
                  <a:spcPts val="600"/>
                </a:spcAft>
              </a:pPr>
              <a:t>10/20/2025</a:t>
            </a:fld>
            <a:endParaRPr lang="en-US"/>
          </a:p>
        </p:txBody>
      </p:sp>
      <p:sp>
        <p:nvSpPr>
          <p:cNvPr id="22" name="Footer Placeholder 4">
            <a:extLst>
              <a:ext uri="{FF2B5EF4-FFF2-40B4-BE49-F238E27FC236}">
                <a16:creationId xmlns:a16="http://schemas.microsoft.com/office/drawing/2014/main" id="{DFF7F292-C639-C9A6-440D-BA172E60A724}"/>
              </a:ext>
            </a:extLst>
          </p:cNvPr>
          <p:cNvSpPr>
            <a:spLocks noGrp="1"/>
          </p:cNvSpPr>
          <p:nvPr>
            <p:ph type="ftr" sz="quarter" idx="11"/>
          </p:nvPr>
        </p:nvSpPr>
        <p:spPr>
          <a:xfrm>
            <a:off x="5803232" y="2546350"/>
            <a:ext cx="4114800" cy="726072"/>
          </a:xfrm>
        </p:spPr>
        <p:txBody>
          <a:bodyPr/>
          <a:lstStyle/>
          <a:p>
            <a:r>
              <a:rPr lang="en-US" sz="2000" dirty="0"/>
              <a:t>Sarcoma CNS team</a:t>
            </a:r>
          </a:p>
          <a:p>
            <a:r>
              <a:rPr lang="en-US" sz="2000" dirty="0"/>
              <a:t>October 2025 SWAG meeting</a:t>
            </a:r>
          </a:p>
        </p:txBody>
      </p:sp>
      <p:sp>
        <p:nvSpPr>
          <p:cNvPr id="24" name="Slide Number Placeholder 5">
            <a:extLst>
              <a:ext uri="{FF2B5EF4-FFF2-40B4-BE49-F238E27FC236}">
                <a16:creationId xmlns:a16="http://schemas.microsoft.com/office/drawing/2014/main" id="{41DF2962-D082-6A08-D4EF-B97DE3B02F42}"/>
              </a:ext>
            </a:extLst>
          </p:cNvPr>
          <p:cNvSpPr>
            <a:spLocks noGrp="1"/>
          </p:cNvSpPr>
          <p:nvPr>
            <p:ph type="sldNum" sz="quarter" idx="12"/>
          </p:nvPr>
        </p:nvSpPr>
        <p:spPr>
          <a:xfrm>
            <a:off x="8540496" y="6356350"/>
            <a:ext cx="2743200" cy="365125"/>
          </a:xfrm>
        </p:spPr>
        <p:txBody>
          <a:bodyPr/>
          <a:lstStyle/>
          <a:p>
            <a:pPr>
              <a:spcAft>
                <a:spcPts val="600"/>
              </a:spcAft>
            </a:pPr>
            <a:fld id="{A65A5C87-DF58-40C8-B092-1DE63DB4547E}" type="slidenum">
              <a:rPr lang="en-US" dirty="0"/>
              <a:pPr>
                <a:spcAft>
                  <a:spcPts val="600"/>
                </a:spcAft>
              </a:pPr>
              <a:t>1</a:t>
            </a:fld>
            <a:endParaRPr lang="en-US"/>
          </a:p>
        </p:txBody>
      </p:sp>
    </p:spTree>
    <p:extLst>
      <p:ext uri="{BB962C8B-B14F-4D97-AF65-F5344CB8AC3E}">
        <p14:creationId xmlns:p14="http://schemas.microsoft.com/office/powerpoint/2010/main" val="4157835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A64C-9263-6529-8556-20368B9CAC80}"/>
              </a:ext>
            </a:extLst>
          </p:cNvPr>
          <p:cNvSpPr>
            <a:spLocks noGrp="1"/>
          </p:cNvSpPr>
          <p:nvPr>
            <p:ph type="title"/>
          </p:nvPr>
        </p:nvSpPr>
        <p:spPr>
          <a:xfrm>
            <a:off x="640080" y="1371600"/>
            <a:ext cx="3677920" cy="3919267"/>
          </a:xfrm>
        </p:spPr>
        <p:txBody>
          <a:bodyPr anchor="t">
            <a:normAutofit/>
          </a:bodyPr>
          <a:lstStyle/>
          <a:p>
            <a:r>
              <a:rPr lang="en-GB"/>
              <a:t>Referral timeline</a:t>
            </a:r>
            <a:endParaRPr lang="en-GB" dirty="0"/>
          </a:p>
        </p:txBody>
      </p:sp>
      <p:graphicFrame>
        <p:nvGraphicFramePr>
          <p:cNvPr id="21" name="Content Placeholder 2">
            <a:extLst>
              <a:ext uri="{FF2B5EF4-FFF2-40B4-BE49-F238E27FC236}">
                <a16:creationId xmlns:a16="http://schemas.microsoft.com/office/drawing/2014/main" id="{A322412D-E6FD-3719-0F54-53AC48F237DD}"/>
              </a:ext>
            </a:extLst>
          </p:cNvPr>
          <p:cNvGraphicFramePr>
            <a:graphicFrameLocks noGrp="1"/>
          </p:cNvGraphicFramePr>
          <p:nvPr>
            <p:ph idx="1"/>
            <p:extLst>
              <p:ext uri="{D42A27DB-BD31-4B8C-83A1-F6EECF244321}">
                <p14:modId xmlns:p14="http://schemas.microsoft.com/office/powerpoint/2010/main" val="4078962675"/>
              </p:ext>
            </p:extLst>
          </p:nvPr>
        </p:nvGraphicFramePr>
        <p:xfrm>
          <a:off x="5051651" y="1371600"/>
          <a:ext cx="6479357" cy="49263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F76BDB6D-1C0C-589D-00E9-3C98A664891A}"/>
              </a:ext>
            </a:extLst>
          </p:cNvPr>
          <p:cNvSpPr txBox="1"/>
          <p:nvPr/>
        </p:nvSpPr>
        <p:spPr>
          <a:xfrm>
            <a:off x="9253685" y="2580990"/>
            <a:ext cx="1954044" cy="830997"/>
          </a:xfrm>
          <a:prstGeom prst="rect">
            <a:avLst/>
          </a:prstGeom>
          <a:solidFill>
            <a:srgbClr val="FFFF0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dirty="0"/>
              <a:t>9/10 within 2days.</a:t>
            </a:r>
          </a:p>
          <a:p>
            <a:r>
              <a:rPr lang="en-GB" sz="1600" b="1" dirty="0"/>
              <a:t>Max. 4 days</a:t>
            </a:r>
            <a:endParaRPr lang="en-GB" dirty="0"/>
          </a:p>
        </p:txBody>
      </p:sp>
      <p:sp>
        <p:nvSpPr>
          <p:cNvPr id="97" name="TextBox 96">
            <a:extLst>
              <a:ext uri="{FF2B5EF4-FFF2-40B4-BE49-F238E27FC236}">
                <a16:creationId xmlns:a16="http://schemas.microsoft.com/office/drawing/2014/main" id="{EC3EDDA2-B50B-7395-3219-3F671461ABD4}"/>
              </a:ext>
            </a:extLst>
          </p:cNvPr>
          <p:cNvSpPr txBox="1"/>
          <p:nvPr/>
        </p:nvSpPr>
        <p:spPr>
          <a:xfrm>
            <a:off x="9093868" y="4692315"/>
            <a:ext cx="2225842" cy="523220"/>
          </a:xfrm>
          <a:prstGeom prst="rect">
            <a:avLst/>
          </a:prstGeom>
          <a:solidFill>
            <a:srgbClr val="FFFF0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dirty="0"/>
              <a:t>May be discharged without OPA</a:t>
            </a:r>
          </a:p>
        </p:txBody>
      </p:sp>
    </p:spTree>
    <p:extLst>
      <p:ext uri="{BB962C8B-B14F-4D97-AF65-F5344CB8AC3E}">
        <p14:creationId xmlns:p14="http://schemas.microsoft.com/office/powerpoint/2010/main" val="3874760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2BA35-49E9-AC75-2C49-715F036D8BEC}"/>
              </a:ext>
            </a:extLst>
          </p:cNvPr>
          <p:cNvSpPr>
            <a:spLocks noGrp="1"/>
          </p:cNvSpPr>
          <p:nvPr>
            <p:ph type="title"/>
          </p:nvPr>
        </p:nvSpPr>
        <p:spPr>
          <a:xfrm>
            <a:off x="640079" y="1371601"/>
            <a:ext cx="6803137" cy="877828"/>
          </a:xfrm>
        </p:spPr>
        <p:txBody>
          <a:bodyPr>
            <a:normAutofit fontScale="90000"/>
          </a:bodyPr>
          <a:lstStyle/>
          <a:p>
            <a:r>
              <a:rPr lang="en-GB" dirty="0"/>
              <a:t>Triaging Actions</a:t>
            </a:r>
            <a:br>
              <a:rPr lang="en-GB" dirty="0"/>
            </a:br>
            <a:r>
              <a:rPr lang="en-GB" dirty="0"/>
              <a:t>	</a:t>
            </a:r>
            <a:br>
              <a:rPr lang="en-GB" dirty="0"/>
            </a:br>
            <a:endParaRPr lang="en-GB" dirty="0"/>
          </a:p>
        </p:txBody>
      </p:sp>
      <p:sp>
        <p:nvSpPr>
          <p:cNvPr id="3" name="Content Placeholder 2">
            <a:extLst>
              <a:ext uri="{FF2B5EF4-FFF2-40B4-BE49-F238E27FC236}">
                <a16:creationId xmlns:a16="http://schemas.microsoft.com/office/drawing/2014/main" id="{3646E90B-065E-615C-A900-6C84A699BFE7}"/>
              </a:ext>
            </a:extLst>
          </p:cNvPr>
          <p:cNvSpPr>
            <a:spLocks noGrp="1"/>
          </p:cNvSpPr>
          <p:nvPr>
            <p:ph idx="1"/>
          </p:nvPr>
        </p:nvSpPr>
        <p:spPr>
          <a:xfrm>
            <a:off x="495700" y="2239402"/>
            <a:ext cx="5331596" cy="4450156"/>
          </a:xfrm>
        </p:spPr>
        <p:txBody>
          <a:bodyPr vert="horz" lIns="91440" tIns="45720" rIns="91440" bIns="45720" rtlCol="0" anchor="t">
            <a:normAutofit/>
          </a:bodyPr>
          <a:lstStyle/>
          <a:p>
            <a:pPr marL="0" indent="0">
              <a:buNone/>
            </a:pPr>
            <a:r>
              <a:rPr lang="en-GB" sz="2400" b="1" dirty="0"/>
              <a:t>Plastics last 10 high grade referrals</a:t>
            </a:r>
          </a:p>
          <a:p>
            <a:r>
              <a:rPr lang="en-GB" dirty="0"/>
              <a:t>MRI- 3</a:t>
            </a:r>
          </a:p>
          <a:p>
            <a:r>
              <a:rPr lang="en-GB" dirty="0"/>
              <a:t>Biopsy- 5</a:t>
            </a:r>
          </a:p>
          <a:p>
            <a:r>
              <a:rPr lang="en-GB" dirty="0"/>
              <a:t>OPA- 4</a:t>
            </a:r>
          </a:p>
          <a:p>
            <a:r>
              <a:rPr lang="en-GB" dirty="0"/>
              <a:t>MDT discussion- 10</a:t>
            </a:r>
          </a:p>
        </p:txBody>
      </p:sp>
      <p:graphicFrame>
        <p:nvGraphicFramePr>
          <p:cNvPr id="6" name="Chart 5">
            <a:extLst>
              <a:ext uri="{FF2B5EF4-FFF2-40B4-BE49-F238E27FC236}">
                <a16:creationId xmlns:a16="http://schemas.microsoft.com/office/drawing/2014/main" id="{5353E516-A094-99F2-F86C-D399F841052E}"/>
              </a:ext>
            </a:extLst>
          </p:cNvPr>
          <p:cNvGraphicFramePr/>
          <p:nvPr>
            <p:extLst>
              <p:ext uri="{D42A27DB-BD31-4B8C-83A1-F6EECF244321}">
                <p14:modId xmlns:p14="http://schemas.microsoft.com/office/powerpoint/2010/main" val="1037065768"/>
              </p:ext>
            </p:extLst>
          </p:nvPr>
        </p:nvGraphicFramePr>
        <p:xfrm>
          <a:off x="4037139" y="2520929"/>
          <a:ext cx="7404608" cy="37500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2342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0A691-6AE2-99A1-BCF8-B35739AC2ED8}"/>
              </a:ext>
            </a:extLst>
          </p:cNvPr>
          <p:cNvSpPr>
            <a:spLocks noGrp="1"/>
          </p:cNvSpPr>
          <p:nvPr>
            <p:ph type="title"/>
          </p:nvPr>
        </p:nvSpPr>
        <p:spPr>
          <a:xfrm>
            <a:off x="640080" y="1371600"/>
            <a:ext cx="9858674" cy="796491"/>
          </a:xfrm>
        </p:spPr>
        <p:txBody>
          <a:bodyPr>
            <a:normAutofit/>
          </a:bodyPr>
          <a:lstStyle/>
          <a:p>
            <a:r>
              <a:rPr lang="en-GB" dirty="0"/>
              <a:t>Referral to Sarcoma Service contact</a:t>
            </a:r>
          </a:p>
        </p:txBody>
      </p:sp>
      <p:sp>
        <p:nvSpPr>
          <p:cNvPr id="3" name="Content Placeholder 2">
            <a:extLst>
              <a:ext uri="{FF2B5EF4-FFF2-40B4-BE49-F238E27FC236}">
                <a16:creationId xmlns:a16="http://schemas.microsoft.com/office/drawing/2014/main" id="{AF6CF1F8-4045-7332-E6FF-9B5549B546D5}"/>
              </a:ext>
            </a:extLst>
          </p:cNvPr>
          <p:cNvSpPr>
            <a:spLocks noGrp="1"/>
          </p:cNvSpPr>
          <p:nvPr>
            <p:ph idx="1"/>
          </p:nvPr>
        </p:nvSpPr>
        <p:spPr>
          <a:xfrm>
            <a:off x="640080" y="2633236"/>
            <a:ext cx="5737860" cy="3666980"/>
          </a:xfrm>
        </p:spPr>
        <p:txBody>
          <a:bodyPr vert="horz" lIns="91440" tIns="45720" rIns="91440" bIns="45720" rtlCol="0" anchor="t">
            <a:normAutofit/>
          </a:bodyPr>
          <a:lstStyle/>
          <a:p>
            <a:r>
              <a:rPr lang="en-GB" dirty="0"/>
              <a:t>CNS Contact on average  2days  (20)</a:t>
            </a:r>
          </a:p>
          <a:p>
            <a:pPr marL="493395" lvl="1"/>
            <a:r>
              <a:rPr lang="en-GB" dirty="0"/>
              <a:t>Range 0- 9days  (0-182)</a:t>
            </a:r>
          </a:p>
          <a:p>
            <a:pPr marL="264795" lvl="1" indent="0">
              <a:buNone/>
            </a:pPr>
            <a:endParaRPr lang="en-GB" dirty="0"/>
          </a:p>
          <a:p>
            <a:pPr marL="493395" lvl="1"/>
            <a:r>
              <a:rPr lang="en-GB" dirty="0"/>
              <a:t>OPA on average  10days (15.2)</a:t>
            </a:r>
          </a:p>
          <a:p>
            <a:pPr lvl="2">
              <a:buFont typeface="Wingdings" panose="020B0604020202020204" pitchFamily="34" charset="0"/>
              <a:buChar char="§"/>
            </a:pPr>
            <a:r>
              <a:rPr lang="en-GB" dirty="0"/>
              <a:t>Range 4-22days (4-56)</a:t>
            </a:r>
          </a:p>
        </p:txBody>
      </p:sp>
      <p:pic>
        <p:nvPicPr>
          <p:cNvPr id="7" name="Graphic 6" descr="Stopwatch">
            <a:extLst>
              <a:ext uri="{FF2B5EF4-FFF2-40B4-BE49-F238E27FC236}">
                <a16:creationId xmlns:a16="http://schemas.microsoft.com/office/drawing/2014/main" id="{9FBD90F8-3C3D-47D3-3794-B19BAE80869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55179" y="1924386"/>
            <a:ext cx="4375829" cy="4375829"/>
          </a:xfrm>
          <a:prstGeom prst="rect">
            <a:avLst/>
          </a:prstGeom>
        </p:spPr>
      </p:pic>
    </p:spTree>
    <p:extLst>
      <p:ext uri="{BB962C8B-B14F-4D97-AF65-F5344CB8AC3E}">
        <p14:creationId xmlns:p14="http://schemas.microsoft.com/office/powerpoint/2010/main" val="1429555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F5F61-776E-B392-570D-1B2AA33B3FE7}"/>
              </a:ext>
            </a:extLst>
          </p:cNvPr>
          <p:cNvSpPr>
            <a:spLocks noGrp="1"/>
          </p:cNvSpPr>
          <p:nvPr>
            <p:ph type="title"/>
          </p:nvPr>
        </p:nvSpPr>
        <p:spPr/>
        <p:txBody>
          <a:bodyPr/>
          <a:lstStyle/>
          <a:p>
            <a:endParaRPr lang="en-GB" dirty="0"/>
          </a:p>
        </p:txBody>
      </p:sp>
      <p:graphicFrame>
        <p:nvGraphicFramePr>
          <p:cNvPr id="5" name="Content Placeholder 4">
            <a:extLst>
              <a:ext uri="{FF2B5EF4-FFF2-40B4-BE49-F238E27FC236}">
                <a16:creationId xmlns:a16="http://schemas.microsoft.com/office/drawing/2014/main" id="{00C3D9BA-A709-B78F-5FFC-C2B9D383CA20}"/>
              </a:ext>
            </a:extLst>
          </p:cNvPr>
          <p:cNvGraphicFramePr>
            <a:graphicFrameLocks noGrp="1"/>
          </p:cNvGraphicFramePr>
          <p:nvPr>
            <p:ph idx="1"/>
          </p:nvPr>
        </p:nvGraphicFramePr>
        <p:xfrm>
          <a:off x="1116013" y="2478088"/>
          <a:ext cx="10167937" cy="4023360"/>
        </p:xfrm>
        <a:graphic>
          <a:graphicData uri="http://schemas.openxmlformats.org/drawingml/2006/table">
            <a:tbl>
              <a:tblPr bandRow="1">
                <a:tableStyleId>{5C22544A-7EE6-4342-B048-85BDC9FD1C3A}</a:tableStyleId>
              </a:tblPr>
              <a:tblGrid>
                <a:gridCol w="10167937">
                  <a:extLst>
                    <a:ext uri="{9D8B030D-6E8A-4147-A177-3AD203B41FA5}">
                      <a16:colId xmlns:a16="http://schemas.microsoft.com/office/drawing/2014/main" val="2341738621"/>
                    </a:ext>
                  </a:extLst>
                </a:gridCol>
              </a:tblGrid>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3323714279"/>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4272296906"/>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1373088998"/>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73554392"/>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748032497"/>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1164483847"/>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1291971980"/>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2934239072"/>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711137193"/>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1191664934"/>
                  </a:ext>
                </a:extLst>
              </a:tr>
              <a:tr h="190500">
                <a:tc>
                  <a:txBody>
                    <a:bodyPr/>
                    <a:lstStyle/>
                    <a:p>
                      <a:pPr>
                        <a:buNone/>
                      </a:pPr>
                      <a:endParaRPr lang="en-GB" dirty="0">
                        <a:effectLst/>
                      </a:endParaRPr>
                    </a:p>
                  </a:txBody>
                  <a:tcPr anchor="ctr">
                    <a:lnL>
                      <a:noFill/>
                    </a:lnL>
                    <a:lnR>
                      <a:noFill/>
                    </a:lnR>
                    <a:lnT>
                      <a:noFill/>
                    </a:lnT>
                    <a:lnB>
                      <a:noFill/>
                    </a:lnB>
                    <a:noFill/>
                  </a:tcPr>
                </a:tc>
                <a:extLst>
                  <a:ext uri="{0D108BD9-81ED-4DB2-BD59-A6C34878D82A}">
                    <a16:rowId xmlns:a16="http://schemas.microsoft.com/office/drawing/2014/main" val="4117548081"/>
                  </a:ext>
                </a:extLst>
              </a:tr>
            </a:tbl>
          </a:graphicData>
        </a:graphic>
      </p:graphicFrame>
      <p:graphicFrame>
        <p:nvGraphicFramePr>
          <p:cNvPr id="6" name="Table 5">
            <a:extLst>
              <a:ext uri="{FF2B5EF4-FFF2-40B4-BE49-F238E27FC236}">
                <a16:creationId xmlns:a16="http://schemas.microsoft.com/office/drawing/2014/main" id="{AC09127C-69A4-5AF3-F833-A70ED9AEF9CA}"/>
              </a:ext>
            </a:extLst>
          </p:cNvPr>
          <p:cNvGraphicFramePr>
            <a:graphicFrameLocks noGrp="1"/>
          </p:cNvGraphicFramePr>
          <p:nvPr>
            <p:extLst>
              <p:ext uri="{D42A27DB-BD31-4B8C-83A1-F6EECF244321}">
                <p14:modId xmlns:p14="http://schemas.microsoft.com/office/powerpoint/2010/main" val="1178781105"/>
              </p:ext>
            </p:extLst>
          </p:nvPr>
        </p:nvGraphicFramePr>
        <p:xfrm>
          <a:off x="3428999" y="1453815"/>
          <a:ext cx="5341907" cy="4572000"/>
        </p:xfrm>
        <a:graphic>
          <a:graphicData uri="http://schemas.openxmlformats.org/drawingml/2006/table">
            <a:tbl>
              <a:tblPr firstRow="1" bandRow="1">
                <a:tableStyleId>{5C22544A-7EE6-4342-B048-85BDC9FD1C3A}</a:tableStyleId>
              </a:tblPr>
              <a:tblGrid>
                <a:gridCol w="1223316">
                  <a:extLst>
                    <a:ext uri="{9D8B030D-6E8A-4147-A177-3AD203B41FA5}">
                      <a16:colId xmlns:a16="http://schemas.microsoft.com/office/drawing/2014/main" val="316342058"/>
                    </a:ext>
                  </a:extLst>
                </a:gridCol>
                <a:gridCol w="1584125">
                  <a:extLst>
                    <a:ext uri="{9D8B030D-6E8A-4147-A177-3AD203B41FA5}">
                      <a16:colId xmlns:a16="http://schemas.microsoft.com/office/drawing/2014/main" val="1068496661"/>
                    </a:ext>
                  </a:extLst>
                </a:gridCol>
                <a:gridCol w="2534466">
                  <a:extLst>
                    <a:ext uri="{9D8B030D-6E8A-4147-A177-3AD203B41FA5}">
                      <a16:colId xmlns:a16="http://schemas.microsoft.com/office/drawing/2014/main" val="3688580076"/>
                    </a:ext>
                  </a:extLst>
                </a:gridCol>
              </a:tblGrid>
              <a:tr h="750994">
                <a:tc>
                  <a:txBody>
                    <a:bodyPr/>
                    <a:lstStyle/>
                    <a:p>
                      <a:r>
                        <a:rPr lang="en-GB" dirty="0"/>
                        <a:t>Patient</a:t>
                      </a:r>
                    </a:p>
                  </a:txBody>
                  <a:tcPr/>
                </a:tc>
                <a:tc>
                  <a:txBody>
                    <a:bodyPr/>
                    <a:lstStyle/>
                    <a:p>
                      <a:r>
                        <a:rPr lang="en-GB" dirty="0"/>
                        <a:t>Referral to CNS contact (days)</a:t>
                      </a:r>
                    </a:p>
                  </a:txBody>
                  <a:tcPr/>
                </a:tc>
                <a:tc>
                  <a:txBody>
                    <a:bodyPr/>
                    <a:lstStyle/>
                    <a:p>
                      <a:r>
                        <a:rPr lang="en-GB" dirty="0"/>
                        <a:t>Referral to OPA (days)</a:t>
                      </a:r>
                    </a:p>
                  </a:txBody>
                  <a:tcPr/>
                </a:tc>
                <a:extLst>
                  <a:ext uri="{0D108BD9-81ED-4DB2-BD59-A6C34878D82A}">
                    <a16:rowId xmlns:a16="http://schemas.microsoft.com/office/drawing/2014/main" val="4228126341"/>
                  </a:ext>
                </a:extLst>
              </a:tr>
              <a:tr h="231075">
                <a:tc>
                  <a:txBody>
                    <a:bodyPr/>
                    <a:lstStyle/>
                    <a:p>
                      <a:r>
                        <a:rPr lang="en-GB" dirty="0"/>
                        <a:t>a</a:t>
                      </a:r>
                    </a:p>
                  </a:txBody>
                  <a:tcPr/>
                </a:tc>
                <a:tc>
                  <a:txBody>
                    <a:bodyPr/>
                    <a:lstStyle/>
                    <a:p>
                      <a:r>
                        <a:rPr lang="en-GB" dirty="0"/>
                        <a:t>0</a:t>
                      </a:r>
                    </a:p>
                  </a:txBody>
                  <a:tcPr/>
                </a:tc>
                <a:tc>
                  <a:txBody>
                    <a:bodyPr/>
                    <a:lstStyle/>
                    <a:p>
                      <a:r>
                        <a:rPr lang="en-GB" dirty="0"/>
                        <a:t>8</a:t>
                      </a:r>
                    </a:p>
                  </a:txBody>
                  <a:tcPr/>
                </a:tc>
                <a:extLst>
                  <a:ext uri="{0D108BD9-81ED-4DB2-BD59-A6C34878D82A}">
                    <a16:rowId xmlns:a16="http://schemas.microsoft.com/office/drawing/2014/main" val="2023623346"/>
                  </a:ext>
                </a:extLst>
              </a:tr>
              <a:tr h="231075">
                <a:tc>
                  <a:txBody>
                    <a:bodyPr/>
                    <a:lstStyle/>
                    <a:p>
                      <a:r>
                        <a:rPr lang="en-GB" dirty="0"/>
                        <a:t>b</a:t>
                      </a:r>
                    </a:p>
                  </a:txBody>
                  <a:tcPr/>
                </a:tc>
                <a:tc>
                  <a:txBody>
                    <a:bodyPr/>
                    <a:lstStyle/>
                    <a:p>
                      <a:r>
                        <a:rPr lang="en-GB" dirty="0"/>
                        <a:t>1</a:t>
                      </a:r>
                    </a:p>
                  </a:txBody>
                  <a:tcPr/>
                </a:tc>
                <a:tc>
                  <a:txBody>
                    <a:bodyPr/>
                    <a:lstStyle/>
                    <a:p>
                      <a:r>
                        <a:rPr lang="en-GB" dirty="0"/>
                        <a:t>7</a:t>
                      </a:r>
                    </a:p>
                  </a:txBody>
                  <a:tcPr/>
                </a:tc>
                <a:extLst>
                  <a:ext uri="{0D108BD9-81ED-4DB2-BD59-A6C34878D82A}">
                    <a16:rowId xmlns:a16="http://schemas.microsoft.com/office/drawing/2014/main" val="490590837"/>
                  </a:ext>
                </a:extLst>
              </a:tr>
              <a:tr h="231075">
                <a:tc>
                  <a:txBody>
                    <a:bodyPr/>
                    <a:lstStyle/>
                    <a:p>
                      <a:r>
                        <a:rPr lang="en-GB" dirty="0"/>
                        <a:t>c</a:t>
                      </a:r>
                    </a:p>
                  </a:txBody>
                  <a:tcPr/>
                </a:tc>
                <a:tc>
                  <a:txBody>
                    <a:bodyPr/>
                    <a:lstStyle/>
                    <a:p>
                      <a:r>
                        <a:rPr lang="en-GB" dirty="0"/>
                        <a:t>0</a:t>
                      </a:r>
                    </a:p>
                  </a:txBody>
                  <a:tcPr/>
                </a:tc>
                <a:tc>
                  <a:txBody>
                    <a:bodyPr/>
                    <a:lstStyle/>
                    <a:p>
                      <a:r>
                        <a:rPr lang="en-GB" dirty="0"/>
                        <a:t>4</a:t>
                      </a:r>
                    </a:p>
                  </a:txBody>
                  <a:tcPr/>
                </a:tc>
                <a:extLst>
                  <a:ext uri="{0D108BD9-81ED-4DB2-BD59-A6C34878D82A}">
                    <a16:rowId xmlns:a16="http://schemas.microsoft.com/office/drawing/2014/main" val="222609517"/>
                  </a:ext>
                </a:extLst>
              </a:tr>
              <a:tr h="231075">
                <a:tc>
                  <a:txBody>
                    <a:bodyPr/>
                    <a:lstStyle/>
                    <a:p>
                      <a:r>
                        <a:rPr lang="en-GB" dirty="0"/>
                        <a:t>d</a:t>
                      </a:r>
                    </a:p>
                  </a:txBody>
                  <a:tcPr/>
                </a:tc>
                <a:tc>
                  <a:txBody>
                    <a:bodyPr/>
                    <a:lstStyle/>
                    <a:p>
                      <a:r>
                        <a:rPr lang="en-GB" dirty="0"/>
                        <a:t>1</a:t>
                      </a:r>
                    </a:p>
                  </a:txBody>
                  <a:tcPr/>
                </a:tc>
                <a:tc>
                  <a:txBody>
                    <a:bodyPr/>
                    <a:lstStyle/>
                    <a:p>
                      <a:r>
                        <a:rPr lang="en-GB" dirty="0"/>
                        <a:t>19</a:t>
                      </a:r>
                    </a:p>
                  </a:txBody>
                  <a:tcPr/>
                </a:tc>
                <a:extLst>
                  <a:ext uri="{0D108BD9-81ED-4DB2-BD59-A6C34878D82A}">
                    <a16:rowId xmlns:a16="http://schemas.microsoft.com/office/drawing/2014/main" val="1667300358"/>
                  </a:ext>
                </a:extLst>
              </a:tr>
              <a:tr h="231075">
                <a:tc>
                  <a:txBody>
                    <a:bodyPr/>
                    <a:lstStyle/>
                    <a:p>
                      <a:r>
                        <a:rPr lang="en-GB" dirty="0"/>
                        <a:t>e</a:t>
                      </a:r>
                    </a:p>
                  </a:txBody>
                  <a:tcPr/>
                </a:tc>
                <a:tc>
                  <a:txBody>
                    <a:bodyPr/>
                    <a:lstStyle/>
                    <a:p>
                      <a:r>
                        <a:rPr lang="en-GB" dirty="0"/>
                        <a:t>9</a:t>
                      </a:r>
                    </a:p>
                  </a:txBody>
                  <a:tcPr/>
                </a:tc>
                <a:tc>
                  <a:txBody>
                    <a:bodyPr/>
                    <a:lstStyle/>
                    <a:p>
                      <a:r>
                        <a:rPr lang="en-GB" dirty="0"/>
                        <a:t>13</a:t>
                      </a:r>
                    </a:p>
                  </a:txBody>
                  <a:tcPr/>
                </a:tc>
                <a:extLst>
                  <a:ext uri="{0D108BD9-81ED-4DB2-BD59-A6C34878D82A}">
                    <a16:rowId xmlns:a16="http://schemas.microsoft.com/office/drawing/2014/main" val="2064598646"/>
                  </a:ext>
                </a:extLst>
              </a:tr>
              <a:tr h="231075">
                <a:tc>
                  <a:txBody>
                    <a:bodyPr/>
                    <a:lstStyle/>
                    <a:p>
                      <a:r>
                        <a:rPr lang="en-GB" dirty="0"/>
                        <a:t>f</a:t>
                      </a:r>
                    </a:p>
                  </a:txBody>
                  <a:tcPr/>
                </a:tc>
                <a:tc>
                  <a:txBody>
                    <a:bodyPr/>
                    <a:lstStyle/>
                    <a:p>
                      <a:r>
                        <a:rPr lang="en-GB" dirty="0"/>
                        <a:t>0</a:t>
                      </a:r>
                    </a:p>
                  </a:txBody>
                  <a:tcPr/>
                </a:tc>
                <a:tc>
                  <a:txBody>
                    <a:bodyPr/>
                    <a:lstStyle/>
                    <a:p>
                      <a:r>
                        <a:rPr lang="en-GB" dirty="0"/>
                        <a:t>4</a:t>
                      </a:r>
                    </a:p>
                  </a:txBody>
                  <a:tcPr/>
                </a:tc>
                <a:extLst>
                  <a:ext uri="{0D108BD9-81ED-4DB2-BD59-A6C34878D82A}">
                    <a16:rowId xmlns:a16="http://schemas.microsoft.com/office/drawing/2014/main" val="3932477982"/>
                  </a:ext>
                </a:extLst>
              </a:tr>
              <a:tr h="231075">
                <a:tc>
                  <a:txBody>
                    <a:bodyPr/>
                    <a:lstStyle/>
                    <a:p>
                      <a:pPr lvl="0">
                        <a:buNone/>
                      </a:pPr>
                      <a:r>
                        <a:rPr lang="en-GB" dirty="0"/>
                        <a:t>g</a:t>
                      </a:r>
                    </a:p>
                  </a:txBody>
                  <a:tcPr/>
                </a:tc>
                <a:tc>
                  <a:txBody>
                    <a:bodyPr/>
                    <a:lstStyle/>
                    <a:p>
                      <a:pPr lvl="0">
                        <a:buNone/>
                      </a:pPr>
                      <a:r>
                        <a:rPr lang="en-GB" dirty="0"/>
                        <a:t>182</a:t>
                      </a:r>
                    </a:p>
                  </a:txBody>
                  <a:tcPr/>
                </a:tc>
                <a:tc>
                  <a:txBody>
                    <a:bodyPr/>
                    <a:lstStyle/>
                    <a:p>
                      <a:pPr lvl="0">
                        <a:buNone/>
                      </a:pPr>
                      <a:r>
                        <a:rPr lang="en-GB" dirty="0"/>
                        <a:t>56</a:t>
                      </a:r>
                    </a:p>
                  </a:txBody>
                  <a:tcPr/>
                </a:tc>
                <a:extLst>
                  <a:ext uri="{0D108BD9-81ED-4DB2-BD59-A6C34878D82A}">
                    <a16:rowId xmlns:a16="http://schemas.microsoft.com/office/drawing/2014/main" val="3426477307"/>
                  </a:ext>
                </a:extLst>
              </a:tr>
              <a:tr h="231075">
                <a:tc>
                  <a:txBody>
                    <a:bodyPr/>
                    <a:lstStyle/>
                    <a:p>
                      <a:pPr lvl="0">
                        <a:buNone/>
                      </a:pPr>
                      <a:r>
                        <a:rPr lang="en-GB" dirty="0"/>
                        <a:t>h</a:t>
                      </a:r>
                    </a:p>
                  </a:txBody>
                  <a:tcPr/>
                </a:tc>
                <a:tc>
                  <a:txBody>
                    <a:bodyPr/>
                    <a:lstStyle/>
                    <a:p>
                      <a:pPr lvl="0">
                        <a:buNone/>
                      </a:pPr>
                      <a:r>
                        <a:rPr lang="en-GB" dirty="0"/>
                        <a:t>5</a:t>
                      </a:r>
                    </a:p>
                  </a:txBody>
                  <a:tcPr/>
                </a:tc>
                <a:tc>
                  <a:txBody>
                    <a:bodyPr/>
                    <a:lstStyle/>
                    <a:p>
                      <a:pPr lvl="0">
                        <a:buNone/>
                      </a:pPr>
                      <a:r>
                        <a:rPr lang="en-GB" dirty="0"/>
                        <a:t>12</a:t>
                      </a:r>
                    </a:p>
                  </a:txBody>
                  <a:tcPr/>
                </a:tc>
                <a:extLst>
                  <a:ext uri="{0D108BD9-81ED-4DB2-BD59-A6C34878D82A}">
                    <a16:rowId xmlns:a16="http://schemas.microsoft.com/office/drawing/2014/main" val="1977785954"/>
                  </a:ext>
                </a:extLst>
              </a:tr>
              <a:tr h="231075">
                <a:tc>
                  <a:txBody>
                    <a:bodyPr/>
                    <a:lstStyle/>
                    <a:p>
                      <a:pPr lvl="0">
                        <a:buNone/>
                      </a:pPr>
                      <a:r>
                        <a:rPr lang="en-GB" dirty="0" err="1"/>
                        <a:t>i</a:t>
                      </a:r>
                    </a:p>
                  </a:txBody>
                  <a:tcPr/>
                </a:tc>
                <a:tc>
                  <a:txBody>
                    <a:bodyPr/>
                    <a:lstStyle/>
                    <a:p>
                      <a:pPr lvl="0">
                        <a:buNone/>
                      </a:pPr>
                      <a:r>
                        <a:rPr lang="en-GB" dirty="0"/>
                        <a:t>2</a:t>
                      </a:r>
                    </a:p>
                  </a:txBody>
                  <a:tcPr/>
                </a:tc>
                <a:tc>
                  <a:txBody>
                    <a:bodyPr/>
                    <a:lstStyle/>
                    <a:p>
                      <a:pPr lvl="0">
                        <a:buNone/>
                      </a:pPr>
                      <a:r>
                        <a:rPr lang="en-GB" dirty="0"/>
                        <a:t>7</a:t>
                      </a:r>
                    </a:p>
                  </a:txBody>
                  <a:tcPr/>
                </a:tc>
                <a:extLst>
                  <a:ext uri="{0D108BD9-81ED-4DB2-BD59-A6C34878D82A}">
                    <a16:rowId xmlns:a16="http://schemas.microsoft.com/office/drawing/2014/main" val="4021229375"/>
                  </a:ext>
                </a:extLst>
              </a:tr>
              <a:tr h="231075">
                <a:tc>
                  <a:txBody>
                    <a:bodyPr/>
                    <a:lstStyle/>
                    <a:p>
                      <a:pPr lvl="0">
                        <a:buNone/>
                      </a:pPr>
                      <a:r>
                        <a:rPr lang="en-GB" dirty="0"/>
                        <a:t>j</a:t>
                      </a:r>
                    </a:p>
                  </a:txBody>
                  <a:tcPr/>
                </a:tc>
                <a:tc>
                  <a:txBody>
                    <a:bodyPr/>
                    <a:lstStyle/>
                    <a:p>
                      <a:pPr lvl="0">
                        <a:buNone/>
                      </a:pPr>
                      <a:r>
                        <a:rPr lang="en-GB" dirty="0"/>
                        <a:t>0</a:t>
                      </a:r>
                    </a:p>
                  </a:txBody>
                  <a:tcPr/>
                </a:tc>
                <a:tc>
                  <a:txBody>
                    <a:bodyPr/>
                    <a:lstStyle/>
                    <a:p>
                      <a:pPr lvl="0">
                        <a:buNone/>
                      </a:pPr>
                      <a:r>
                        <a:rPr lang="en-GB" dirty="0"/>
                        <a:t>22</a:t>
                      </a:r>
                    </a:p>
                  </a:txBody>
                  <a:tcPr/>
                </a:tc>
                <a:extLst>
                  <a:ext uri="{0D108BD9-81ED-4DB2-BD59-A6C34878D82A}">
                    <a16:rowId xmlns:a16="http://schemas.microsoft.com/office/drawing/2014/main" val="1473241945"/>
                  </a:ext>
                </a:extLst>
              </a:tr>
            </a:tbl>
          </a:graphicData>
        </a:graphic>
      </p:graphicFrame>
    </p:spTree>
    <p:extLst>
      <p:ext uri="{BB962C8B-B14F-4D97-AF65-F5344CB8AC3E}">
        <p14:creationId xmlns:p14="http://schemas.microsoft.com/office/powerpoint/2010/main" val="4067370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F79B2-63F2-698B-0709-31FF50828120}"/>
              </a:ext>
            </a:extLst>
          </p:cNvPr>
          <p:cNvSpPr>
            <a:spLocks noGrp="1"/>
          </p:cNvSpPr>
          <p:nvPr>
            <p:ph type="title"/>
          </p:nvPr>
        </p:nvSpPr>
        <p:spPr/>
        <p:txBody>
          <a:bodyPr/>
          <a:lstStyle/>
          <a:p>
            <a:r>
              <a:rPr lang="en-GB" dirty="0"/>
              <a:t>Faster to Diagnosis targets</a:t>
            </a:r>
          </a:p>
        </p:txBody>
      </p:sp>
      <p:graphicFrame>
        <p:nvGraphicFramePr>
          <p:cNvPr id="6" name="Content Placeholder 5">
            <a:extLst>
              <a:ext uri="{FF2B5EF4-FFF2-40B4-BE49-F238E27FC236}">
                <a16:creationId xmlns:a16="http://schemas.microsoft.com/office/drawing/2014/main" id="{4A062968-1BA9-E77B-8462-BE938730C79C}"/>
              </a:ext>
            </a:extLst>
          </p:cNvPr>
          <p:cNvGraphicFramePr>
            <a:graphicFrameLocks noGrp="1"/>
          </p:cNvGraphicFramePr>
          <p:nvPr>
            <p:ph idx="1"/>
            <p:extLst>
              <p:ext uri="{D42A27DB-BD31-4B8C-83A1-F6EECF244321}">
                <p14:modId xmlns:p14="http://schemas.microsoft.com/office/powerpoint/2010/main" val="1820827398"/>
              </p:ext>
            </p:extLst>
          </p:nvPr>
        </p:nvGraphicFramePr>
        <p:xfrm>
          <a:off x="750052" y="2082216"/>
          <a:ext cx="1166198" cy="3779520"/>
        </p:xfrm>
        <a:graphic>
          <a:graphicData uri="http://schemas.openxmlformats.org/drawingml/2006/table">
            <a:tbl>
              <a:tblPr firstRow="1" bandRow="1">
                <a:tableStyleId>{5C22544A-7EE6-4342-B048-85BDC9FD1C3A}</a:tableStyleId>
              </a:tblPr>
              <a:tblGrid>
                <a:gridCol w="1166198">
                  <a:extLst>
                    <a:ext uri="{9D8B030D-6E8A-4147-A177-3AD203B41FA5}">
                      <a16:colId xmlns:a16="http://schemas.microsoft.com/office/drawing/2014/main" val="1219514606"/>
                    </a:ext>
                  </a:extLst>
                </a:gridCol>
              </a:tblGrid>
              <a:tr h="282134">
                <a:tc>
                  <a:txBody>
                    <a:bodyPr/>
                    <a:lstStyle/>
                    <a:p>
                      <a:r>
                        <a:rPr lang="en-GB" sz="1400" dirty="0"/>
                        <a:t>Days from referral to diagnosis</a:t>
                      </a:r>
                    </a:p>
                  </a:txBody>
                  <a:tcPr/>
                </a:tc>
                <a:extLst>
                  <a:ext uri="{0D108BD9-81ED-4DB2-BD59-A6C34878D82A}">
                    <a16:rowId xmlns:a16="http://schemas.microsoft.com/office/drawing/2014/main" val="2209561121"/>
                  </a:ext>
                </a:extLst>
              </a:tr>
              <a:tr h="282134">
                <a:tc>
                  <a:txBody>
                    <a:bodyPr/>
                    <a:lstStyle/>
                    <a:p>
                      <a:r>
                        <a:rPr lang="en-GB" sz="1400" dirty="0"/>
                        <a:t>22</a:t>
                      </a:r>
                    </a:p>
                  </a:txBody>
                  <a:tcPr/>
                </a:tc>
                <a:extLst>
                  <a:ext uri="{0D108BD9-81ED-4DB2-BD59-A6C34878D82A}">
                    <a16:rowId xmlns:a16="http://schemas.microsoft.com/office/drawing/2014/main" val="3075656329"/>
                  </a:ext>
                </a:extLst>
              </a:tr>
              <a:tr h="282134">
                <a:tc>
                  <a:txBody>
                    <a:bodyPr/>
                    <a:lstStyle/>
                    <a:p>
                      <a:r>
                        <a:rPr lang="en-GB" sz="1400" dirty="0"/>
                        <a:t>21</a:t>
                      </a:r>
                    </a:p>
                  </a:txBody>
                  <a:tcPr/>
                </a:tc>
                <a:extLst>
                  <a:ext uri="{0D108BD9-81ED-4DB2-BD59-A6C34878D82A}">
                    <a16:rowId xmlns:a16="http://schemas.microsoft.com/office/drawing/2014/main" val="2668019056"/>
                  </a:ext>
                </a:extLst>
              </a:tr>
              <a:tr h="282134">
                <a:tc>
                  <a:txBody>
                    <a:bodyPr/>
                    <a:lstStyle/>
                    <a:p>
                      <a:r>
                        <a:rPr lang="en-GB" sz="1400" dirty="0"/>
                        <a:t>4</a:t>
                      </a:r>
                    </a:p>
                  </a:txBody>
                  <a:tcPr/>
                </a:tc>
                <a:extLst>
                  <a:ext uri="{0D108BD9-81ED-4DB2-BD59-A6C34878D82A}">
                    <a16:rowId xmlns:a16="http://schemas.microsoft.com/office/drawing/2014/main" val="3324532730"/>
                  </a:ext>
                </a:extLst>
              </a:tr>
              <a:tr h="282134">
                <a:tc>
                  <a:txBody>
                    <a:bodyPr/>
                    <a:lstStyle/>
                    <a:p>
                      <a:r>
                        <a:rPr lang="en-GB" sz="1400" dirty="0"/>
                        <a:t>19</a:t>
                      </a:r>
                    </a:p>
                  </a:txBody>
                  <a:tcPr/>
                </a:tc>
                <a:extLst>
                  <a:ext uri="{0D108BD9-81ED-4DB2-BD59-A6C34878D82A}">
                    <a16:rowId xmlns:a16="http://schemas.microsoft.com/office/drawing/2014/main" val="669668176"/>
                  </a:ext>
                </a:extLst>
              </a:tr>
              <a:tr h="282134">
                <a:tc>
                  <a:txBody>
                    <a:bodyPr/>
                    <a:lstStyle/>
                    <a:p>
                      <a:r>
                        <a:rPr lang="en-GB" sz="1400" dirty="0"/>
                        <a:t>13</a:t>
                      </a:r>
                    </a:p>
                  </a:txBody>
                  <a:tcPr/>
                </a:tc>
                <a:extLst>
                  <a:ext uri="{0D108BD9-81ED-4DB2-BD59-A6C34878D82A}">
                    <a16:rowId xmlns:a16="http://schemas.microsoft.com/office/drawing/2014/main" val="2123965603"/>
                  </a:ext>
                </a:extLst>
              </a:tr>
              <a:tr h="282134">
                <a:tc>
                  <a:txBody>
                    <a:bodyPr/>
                    <a:lstStyle/>
                    <a:p>
                      <a:r>
                        <a:rPr lang="en-GB" sz="1400" dirty="0"/>
                        <a:t>6</a:t>
                      </a:r>
                    </a:p>
                  </a:txBody>
                  <a:tcPr/>
                </a:tc>
                <a:extLst>
                  <a:ext uri="{0D108BD9-81ED-4DB2-BD59-A6C34878D82A}">
                    <a16:rowId xmlns:a16="http://schemas.microsoft.com/office/drawing/2014/main" val="3658022541"/>
                  </a:ext>
                </a:extLst>
              </a:tr>
              <a:tr h="282134">
                <a:tc>
                  <a:txBody>
                    <a:bodyPr/>
                    <a:lstStyle/>
                    <a:p>
                      <a:pPr lvl="0">
                        <a:buNone/>
                      </a:pPr>
                      <a:r>
                        <a:rPr lang="en-GB" sz="1400" dirty="0"/>
                        <a:t>182</a:t>
                      </a:r>
                    </a:p>
                  </a:txBody>
                  <a:tcPr/>
                </a:tc>
                <a:extLst>
                  <a:ext uri="{0D108BD9-81ED-4DB2-BD59-A6C34878D82A}">
                    <a16:rowId xmlns:a16="http://schemas.microsoft.com/office/drawing/2014/main" val="3804744451"/>
                  </a:ext>
                </a:extLst>
              </a:tr>
              <a:tr h="282134">
                <a:tc>
                  <a:txBody>
                    <a:bodyPr/>
                    <a:lstStyle/>
                    <a:p>
                      <a:pPr lvl="0">
                        <a:buNone/>
                      </a:pPr>
                      <a:r>
                        <a:rPr lang="en-GB" sz="1400" dirty="0"/>
                        <a:t>26</a:t>
                      </a:r>
                    </a:p>
                  </a:txBody>
                  <a:tcPr/>
                </a:tc>
                <a:extLst>
                  <a:ext uri="{0D108BD9-81ED-4DB2-BD59-A6C34878D82A}">
                    <a16:rowId xmlns:a16="http://schemas.microsoft.com/office/drawing/2014/main" val="4138199897"/>
                  </a:ext>
                </a:extLst>
              </a:tr>
              <a:tr h="282134">
                <a:tc>
                  <a:txBody>
                    <a:bodyPr/>
                    <a:lstStyle/>
                    <a:p>
                      <a:r>
                        <a:rPr lang="en-GB" sz="1400" dirty="0"/>
                        <a:t>35</a:t>
                      </a:r>
                    </a:p>
                  </a:txBody>
                  <a:tcPr/>
                </a:tc>
                <a:extLst>
                  <a:ext uri="{0D108BD9-81ED-4DB2-BD59-A6C34878D82A}">
                    <a16:rowId xmlns:a16="http://schemas.microsoft.com/office/drawing/2014/main" val="3427323894"/>
                  </a:ext>
                </a:extLst>
              </a:tr>
              <a:tr h="282134">
                <a:tc>
                  <a:txBody>
                    <a:bodyPr/>
                    <a:lstStyle/>
                    <a:p>
                      <a:pPr lvl="0">
                        <a:buNone/>
                      </a:pPr>
                      <a:r>
                        <a:rPr lang="en-GB" sz="1400" dirty="0"/>
                        <a:t>22</a:t>
                      </a:r>
                    </a:p>
                  </a:txBody>
                  <a:tcPr/>
                </a:tc>
                <a:extLst>
                  <a:ext uri="{0D108BD9-81ED-4DB2-BD59-A6C34878D82A}">
                    <a16:rowId xmlns:a16="http://schemas.microsoft.com/office/drawing/2014/main" val="2453437957"/>
                  </a:ext>
                </a:extLst>
              </a:tr>
            </a:tbl>
          </a:graphicData>
        </a:graphic>
      </p:graphicFrame>
      <p:sp>
        <p:nvSpPr>
          <p:cNvPr id="9" name="TextBox 8">
            <a:extLst>
              <a:ext uri="{FF2B5EF4-FFF2-40B4-BE49-F238E27FC236}">
                <a16:creationId xmlns:a16="http://schemas.microsoft.com/office/drawing/2014/main" id="{03DAB96E-7658-678E-681B-3C7615A7A296}"/>
              </a:ext>
            </a:extLst>
          </p:cNvPr>
          <p:cNvSpPr txBox="1"/>
          <p:nvPr/>
        </p:nvSpPr>
        <p:spPr>
          <a:xfrm>
            <a:off x="3499184" y="2386263"/>
            <a:ext cx="7138736"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t>Met 28day FTD target in 8/10</a:t>
            </a:r>
          </a:p>
          <a:p>
            <a:endParaRPr lang="en-GB" dirty="0"/>
          </a:p>
          <a:p>
            <a:r>
              <a:rPr lang="en-GB" dirty="0"/>
              <a:t>Average 19days (35)</a:t>
            </a:r>
          </a:p>
          <a:p>
            <a:endParaRPr lang="en-GB" dirty="0"/>
          </a:p>
          <a:p>
            <a:r>
              <a:rPr lang="en-GB" dirty="0"/>
              <a:t>Range 4- 35 days  (4-182)</a:t>
            </a:r>
          </a:p>
          <a:p>
            <a:endParaRPr lang="en-GB" dirty="0"/>
          </a:p>
          <a:p>
            <a:endParaRPr lang="en-GB" dirty="0"/>
          </a:p>
          <a:p>
            <a:endParaRPr lang="en-GB" dirty="0"/>
          </a:p>
        </p:txBody>
      </p:sp>
    </p:spTree>
    <p:extLst>
      <p:ext uri="{BB962C8B-B14F-4D97-AF65-F5344CB8AC3E}">
        <p14:creationId xmlns:p14="http://schemas.microsoft.com/office/powerpoint/2010/main" val="372357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C3E0A-47FE-EA76-95B6-4482C32573E6}"/>
              </a:ext>
            </a:extLst>
          </p:cNvPr>
          <p:cNvSpPr>
            <a:spLocks noGrp="1"/>
          </p:cNvSpPr>
          <p:nvPr>
            <p:ph type="title"/>
          </p:nvPr>
        </p:nvSpPr>
        <p:spPr/>
        <p:txBody>
          <a:bodyPr>
            <a:normAutofit/>
          </a:bodyPr>
          <a:lstStyle/>
          <a:p>
            <a:r>
              <a:rPr lang="en-GB" sz="2800" dirty="0"/>
              <a:t>Days from diagnosis to first treatment.</a:t>
            </a:r>
          </a:p>
        </p:txBody>
      </p:sp>
      <p:graphicFrame>
        <p:nvGraphicFramePr>
          <p:cNvPr id="7" name="Content Placeholder 6">
            <a:extLst>
              <a:ext uri="{FF2B5EF4-FFF2-40B4-BE49-F238E27FC236}">
                <a16:creationId xmlns:a16="http://schemas.microsoft.com/office/drawing/2014/main" id="{0EB7EEC4-9292-9A2D-0C54-1DE5417F96B1}"/>
              </a:ext>
            </a:extLst>
          </p:cNvPr>
          <p:cNvGraphicFramePr>
            <a:graphicFrameLocks noGrp="1"/>
          </p:cNvGraphicFramePr>
          <p:nvPr>
            <p:ph idx="1"/>
            <p:extLst>
              <p:ext uri="{D42A27DB-BD31-4B8C-83A1-F6EECF244321}">
                <p14:modId xmlns:p14="http://schemas.microsoft.com/office/powerpoint/2010/main" val="1111287605"/>
              </p:ext>
            </p:extLst>
          </p:nvPr>
        </p:nvGraphicFramePr>
        <p:xfrm>
          <a:off x="1116013" y="2478088"/>
          <a:ext cx="3559395" cy="3708395"/>
        </p:xfrm>
        <a:graphic>
          <a:graphicData uri="http://schemas.openxmlformats.org/drawingml/2006/table">
            <a:tbl>
              <a:tblPr firstRow="1" bandRow="1">
                <a:tableStyleId>{BC89EF96-8CEA-46FF-86C4-4CE0E7609802}</a:tableStyleId>
              </a:tblPr>
              <a:tblGrid>
                <a:gridCol w="735739">
                  <a:extLst>
                    <a:ext uri="{9D8B030D-6E8A-4147-A177-3AD203B41FA5}">
                      <a16:colId xmlns:a16="http://schemas.microsoft.com/office/drawing/2014/main" val="3821380606"/>
                    </a:ext>
                  </a:extLst>
                </a:gridCol>
                <a:gridCol w="1411828">
                  <a:extLst>
                    <a:ext uri="{9D8B030D-6E8A-4147-A177-3AD203B41FA5}">
                      <a16:colId xmlns:a16="http://schemas.microsoft.com/office/drawing/2014/main" val="3073394363"/>
                    </a:ext>
                  </a:extLst>
                </a:gridCol>
                <a:gridCol w="1411828">
                  <a:extLst>
                    <a:ext uri="{9D8B030D-6E8A-4147-A177-3AD203B41FA5}">
                      <a16:colId xmlns:a16="http://schemas.microsoft.com/office/drawing/2014/main" val="444131586"/>
                    </a:ext>
                  </a:extLst>
                </a:gridCol>
              </a:tblGrid>
              <a:tr h="370840">
                <a:tc>
                  <a:txBody>
                    <a:bodyPr/>
                    <a:lstStyle/>
                    <a:p>
                      <a:r>
                        <a:rPr lang="en-GB" b="0" dirty="0"/>
                        <a:t>a</a:t>
                      </a:r>
                    </a:p>
                  </a:txBody>
                  <a:tcPr/>
                </a:tc>
                <a:tc>
                  <a:txBody>
                    <a:bodyPr/>
                    <a:lstStyle/>
                    <a:p>
                      <a:r>
                        <a:rPr lang="en-GB" b="0" dirty="0"/>
                        <a:t>13</a:t>
                      </a:r>
                    </a:p>
                  </a:txBody>
                  <a:tcPr/>
                </a:tc>
                <a:tc>
                  <a:txBody>
                    <a:bodyPr/>
                    <a:lstStyle/>
                    <a:p>
                      <a:pPr lvl="0">
                        <a:buNone/>
                      </a:pPr>
                      <a:r>
                        <a:rPr lang="en-GB" b="0" dirty="0"/>
                        <a:t>surgery</a:t>
                      </a:r>
                    </a:p>
                  </a:txBody>
                  <a:tcPr/>
                </a:tc>
                <a:extLst>
                  <a:ext uri="{0D108BD9-81ED-4DB2-BD59-A6C34878D82A}">
                    <a16:rowId xmlns:a16="http://schemas.microsoft.com/office/drawing/2014/main" val="1907541219"/>
                  </a:ext>
                </a:extLst>
              </a:tr>
              <a:tr h="370840">
                <a:tc>
                  <a:txBody>
                    <a:bodyPr/>
                    <a:lstStyle/>
                    <a:p>
                      <a:r>
                        <a:rPr lang="en-GB" dirty="0"/>
                        <a:t>b</a:t>
                      </a:r>
                    </a:p>
                  </a:txBody>
                  <a:tcPr/>
                </a:tc>
                <a:tc>
                  <a:txBody>
                    <a:bodyPr/>
                    <a:lstStyle/>
                    <a:p>
                      <a:r>
                        <a:rPr lang="en-GB" dirty="0"/>
                        <a:t>29</a:t>
                      </a:r>
                    </a:p>
                  </a:txBody>
                  <a:tcPr/>
                </a:tc>
                <a:tc>
                  <a:txBody>
                    <a:bodyPr/>
                    <a:lstStyle/>
                    <a:p>
                      <a:pPr lvl="0">
                        <a:buNone/>
                      </a:pPr>
                      <a:r>
                        <a:rPr lang="en-GB" dirty="0"/>
                        <a:t>surgery</a:t>
                      </a:r>
                      <a:endParaRPr lang="en-US" dirty="0"/>
                    </a:p>
                  </a:txBody>
                  <a:tcPr/>
                </a:tc>
                <a:extLst>
                  <a:ext uri="{0D108BD9-81ED-4DB2-BD59-A6C34878D82A}">
                    <a16:rowId xmlns:a16="http://schemas.microsoft.com/office/drawing/2014/main" val="2082544765"/>
                  </a:ext>
                </a:extLst>
              </a:tr>
              <a:tr h="370840">
                <a:tc>
                  <a:txBody>
                    <a:bodyPr/>
                    <a:lstStyle/>
                    <a:p>
                      <a:r>
                        <a:rPr lang="en-GB" dirty="0"/>
                        <a:t>c</a:t>
                      </a:r>
                    </a:p>
                  </a:txBody>
                  <a:tcPr/>
                </a:tc>
                <a:tc>
                  <a:txBody>
                    <a:bodyPr/>
                    <a:lstStyle/>
                    <a:p>
                      <a:r>
                        <a:rPr lang="en-GB" dirty="0"/>
                        <a:t>18</a:t>
                      </a:r>
                    </a:p>
                  </a:txBody>
                  <a:tcPr/>
                </a:tc>
                <a:tc>
                  <a:txBody>
                    <a:bodyPr/>
                    <a:lstStyle/>
                    <a:p>
                      <a:pPr lvl="0">
                        <a:buNone/>
                      </a:pPr>
                      <a:r>
                        <a:rPr lang="en-GB" dirty="0"/>
                        <a:t>surgery</a:t>
                      </a:r>
                    </a:p>
                  </a:txBody>
                  <a:tcPr/>
                </a:tc>
                <a:extLst>
                  <a:ext uri="{0D108BD9-81ED-4DB2-BD59-A6C34878D82A}">
                    <a16:rowId xmlns:a16="http://schemas.microsoft.com/office/drawing/2014/main" val="4140507892"/>
                  </a:ext>
                </a:extLst>
              </a:tr>
              <a:tr h="370840">
                <a:tc>
                  <a:txBody>
                    <a:bodyPr/>
                    <a:lstStyle/>
                    <a:p>
                      <a:r>
                        <a:rPr lang="en-GB" dirty="0"/>
                        <a:t>d</a:t>
                      </a:r>
                    </a:p>
                  </a:txBody>
                  <a:tcPr/>
                </a:tc>
                <a:tc>
                  <a:txBody>
                    <a:bodyPr/>
                    <a:lstStyle/>
                    <a:p>
                      <a:r>
                        <a:rPr lang="en-GB" dirty="0"/>
                        <a:t>22</a:t>
                      </a:r>
                    </a:p>
                  </a:txBody>
                  <a:tcPr/>
                </a:tc>
                <a:tc>
                  <a:txBody>
                    <a:bodyPr/>
                    <a:lstStyle/>
                    <a:p>
                      <a:pPr lvl="0">
                        <a:buNone/>
                      </a:pPr>
                      <a:r>
                        <a:rPr lang="en-GB" dirty="0"/>
                        <a:t>RT</a:t>
                      </a:r>
                    </a:p>
                  </a:txBody>
                  <a:tcPr/>
                </a:tc>
                <a:extLst>
                  <a:ext uri="{0D108BD9-81ED-4DB2-BD59-A6C34878D82A}">
                    <a16:rowId xmlns:a16="http://schemas.microsoft.com/office/drawing/2014/main" val="3618789649"/>
                  </a:ext>
                </a:extLst>
              </a:tr>
              <a:tr h="370839">
                <a:tc>
                  <a:txBody>
                    <a:bodyPr/>
                    <a:lstStyle/>
                    <a:p>
                      <a:pPr lvl="0">
                        <a:buNone/>
                      </a:pPr>
                      <a:r>
                        <a:rPr lang="en-GB" dirty="0"/>
                        <a:t>e</a:t>
                      </a:r>
                    </a:p>
                  </a:txBody>
                  <a:tcPr/>
                </a:tc>
                <a:tc>
                  <a:txBody>
                    <a:bodyPr/>
                    <a:lstStyle/>
                    <a:p>
                      <a:pPr lvl="0">
                        <a:buNone/>
                      </a:pPr>
                      <a:r>
                        <a:rPr lang="en-GB" dirty="0"/>
                        <a:t>54</a:t>
                      </a:r>
                    </a:p>
                  </a:txBody>
                  <a:tcPr/>
                </a:tc>
                <a:tc>
                  <a:txBody>
                    <a:bodyPr/>
                    <a:lstStyle/>
                    <a:p>
                      <a:pPr lvl="0">
                        <a:buNone/>
                      </a:pPr>
                      <a:r>
                        <a:rPr lang="en-GB" dirty="0"/>
                        <a:t>surgery</a:t>
                      </a:r>
                    </a:p>
                  </a:txBody>
                  <a:tcPr/>
                </a:tc>
                <a:extLst>
                  <a:ext uri="{0D108BD9-81ED-4DB2-BD59-A6C34878D82A}">
                    <a16:rowId xmlns:a16="http://schemas.microsoft.com/office/drawing/2014/main" val="3453247199"/>
                  </a:ext>
                </a:extLst>
              </a:tr>
              <a:tr h="370839">
                <a:tc>
                  <a:txBody>
                    <a:bodyPr/>
                    <a:lstStyle/>
                    <a:p>
                      <a:pPr lvl="0">
                        <a:buNone/>
                      </a:pPr>
                      <a:r>
                        <a:rPr lang="en-GB" dirty="0"/>
                        <a:t>f</a:t>
                      </a:r>
                    </a:p>
                  </a:txBody>
                  <a:tcPr/>
                </a:tc>
                <a:tc>
                  <a:txBody>
                    <a:bodyPr/>
                    <a:lstStyle/>
                    <a:p>
                      <a:pPr lvl="0">
                        <a:buNone/>
                      </a:pPr>
                      <a:r>
                        <a:rPr lang="en-GB" dirty="0"/>
                        <a:t>10</a:t>
                      </a:r>
                    </a:p>
                  </a:txBody>
                  <a:tcPr/>
                </a:tc>
                <a:tc>
                  <a:txBody>
                    <a:bodyPr/>
                    <a:lstStyle/>
                    <a:p>
                      <a:pPr lvl="0">
                        <a:buNone/>
                      </a:pPr>
                      <a:r>
                        <a:rPr lang="en-GB" dirty="0"/>
                        <a:t>surgery</a:t>
                      </a:r>
                    </a:p>
                  </a:txBody>
                  <a:tcPr/>
                </a:tc>
                <a:extLst>
                  <a:ext uri="{0D108BD9-81ED-4DB2-BD59-A6C34878D82A}">
                    <a16:rowId xmlns:a16="http://schemas.microsoft.com/office/drawing/2014/main" val="1872509267"/>
                  </a:ext>
                </a:extLst>
              </a:tr>
              <a:tr h="370840">
                <a:tc>
                  <a:txBody>
                    <a:bodyPr/>
                    <a:lstStyle/>
                    <a:p>
                      <a:r>
                        <a:rPr lang="en-GB" dirty="0"/>
                        <a:t>g</a:t>
                      </a:r>
                    </a:p>
                  </a:txBody>
                  <a:tcPr/>
                </a:tc>
                <a:tc>
                  <a:txBody>
                    <a:bodyPr/>
                    <a:lstStyle/>
                    <a:p>
                      <a:r>
                        <a:rPr lang="en-GB" dirty="0"/>
                        <a:t>50</a:t>
                      </a:r>
                    </a:p>
                  </a:txBody>
                  <a:tcPr/>
                </a:tc>
                <a:tc>
                  <a:txBody>
                    <a:bodyPr/>
                    <a:lstStyle/>
                    <a:p>
                      <a:pPr lvl="0">
                        <a:buNone/>
                      </a:pPr>
                      <a:r>
                        <a:rPr lang="en-GB" dirty="0"/>
                        <a:t>surgery</a:t>
                      </a:r>
                    </a:p>
                  </a:txBody>
                  <a:tcPr/>
                </a:tc>
                <a:extLst>
                  <a:ext uri="{0D108BD9-81ED-4DB2-BD59-A6C34878D82A}">
                    <a16:rowId xmlns:a16="http://schemas.microsoft.com/office/drawing/2014/main" val="4116777400"/>
                  </a:ext>
                </a:extLst>
              </a:tr>
              <a:tr h="370840">
                <a:tc>
                  <a:txBody>
                    <a:bodyPr/>
                    <a:lstStyle/>
                    <a:p>
                      <a:r>
                        <a:rPr lang="en-GB" dirty="0"/>
                        <a:t>h</a:t>
                      </a:r>
                    </a:p>
                  </a:txBody>
                  <a:tcPr/>
                </a:tc>
                <a:tc>
                  <a:txBody>
                    <a:bodyPr/>
                    <a:lstStyle/>
                    <a:p>
                      <a:r>
                        <a:rPr lang="en-GB" dirty="0"/>
                        <a:t>13</a:t>
                      </a:r>
                    </a:p>
                  </a:txBody>
                  <a:tcPr/>
                </a:tc>
                <a:tc>
                  <a:txBody>
                    <a:bodyPr/>
                    <a:lstStyle/>
                    <a:p>
                      <a:pPr lvl="0">
                        <a:buNone/>
                      </a:pPr>
                      <a:r>
                        <a:rPr lang="en-GB" dirty="0"/>
                        <a:t>surgery</a:t>
                      </a:r>
                    </a:p>
                  </a:txBody>
                  <a:tcPr/>
                </a:tc>
                <a:extLst>
                  <a:ext uri="{0D108BD9-81ED-4DB2-BD59-A6C34878D82A}">
                    <a16:rowId xmlns:a16="http://schemas.microsoft.com/office/drawing/2014/main" val="678949579"/>
                  </a:ext>
                </a:extLst>
              </a:tr>
              <a:tr h="370839">
                <a:tc>
                  <a:txBody>
                    <a:bodyPr/>
                    <a:lstStyle/>
                    <a:p>
                      <a:pPr lvl="0">
                        <a:buNone/>
                      </a:pPr>
                      <a:r>
                        <a:rPr lang="en-GB" dirty="0" err="1"/>
                        <a:t>i</a:t>
                      </a:r>
                    </a:p>
                  </a:txBody>
                  <a:tcPr/>
                </a:tc>
                <a:tc>
                  <a:txBody>
                    <a:bodyPr/>
                    <a:lstStyle/>
                    <a:p>
                      <a:pPr lvl="0">
                        <a:buNone/>
                      </a:pPr>
                      <a:r>
                        <a:rPr lang="en-GB" dirty="0"/>
                        <a:t>28</a:t>
                      </a:r>
                    </a:p>
                  </a:txBody>
                  <a:tcPr/>
                </a:tc>
                <a:tc>
                  <a:txBody>
                    <a:bodyPr/>
                    <a:lstStyle/>
                    <a:p>
                      <a:pPr lvl="0">
                        <a:buNone/>
                      </a:pPr>
                      <a:r>
                        <a:rPr lang="en-GB" dirty="0"/>
                        <a:t>RT</a:t>
                      </a:r>
                    </a:p>
                  </a:txBody>
                  <a:tcPr/>
                </a:tc>
                <a:extLst>
                  <a:ext uri="{0D108BD9-81ED-4DB2-BD59-A6C34878D82A}">
                    <a16:rowId xmlns:a16="http://schemas.microsoft.com/office/drawing/2014/main" val="28356693"/>
                  </a:ext>
                </a:extLst>
              </a:tr>
              <a:tr h="370838">
                <a:tc>
                  <a:txBody>
                    <a:bodyPr/>
                    <a:lstStyle/>
                    <a:p>
                      <a:pPr lvl="0">
                        <a:buNone/>
                      </a:pPr>
                      <a:r>
                        <a:rPr lang="en-GB" dirty="0"/>
                        <a:t>j</a:t>
                      </a:r>
                    </a:p>
                  </a:txBody>
                  <a:tcPr/>
                </a:tc>
                <a:tc>
                  <a:txBody>
                    <a:bodyPr/>
                    <a:lstStyle/>
                    <a:p>
                      <a:pPr lvl="0">
                        <a:buNone/>
                      </a:pPr>
                      <a:r>
                        <a:rPr lang="en-GB" dirty="0"/>
                        <a:t>31</a:t>
                      </a:r>
                    </a:p>
                  </a:txBody>
                  <a:tcPr/>
                </a:tc>
                <a:tc>
                  <a:txBody>
                    <a:bodyPr/>
                    <a:lstStyle/>
                    <a:p>
                      <a:pPr lvl="0">
                        <a:buNone/>
                      </a:pPr>
                      <a:r>
                        <a:rPr lang="en-GB" dirty="0"/>
                        <a:t>chemo</a:t>
                      </a:r>
                    </a:p>
                  </a:txBody>
                  <a:tcPr/>
                </a:tc>
                <a:extLst>
                  <a:ext uri="{0D108BD9-81ED-4DB2-BD59-A6C34878D82A}">
                    <a16:rowId xmlns:a16="http://schemas.microsoft.com/office/drawing/2014/main" val="1727604972"/>
                  </a:ext>
                </a:extLst>
              </a:tr>
            </a:tbl>
          </a:graphicData>
        </a:graphic>
      </p:graphicFrame>
      <p:sp>
        <p:nvSpPr>
          <p:cNvPr id="4" name="Date Placeholder 3">
            <a:extLst>
              <a:ext uri="{FF2B5EF4-FFF2-40B4-BE49-F238E27FC236}">
                <a16:creationId xmlns:a16="http://schemas.microsoft.com/office/drawing/2014/main" id="{A1D35EE7-BAD0-A129-8696-9F8167690355}"/>
              </a:ext>
            </a:extLst>
          </p:cNvPr>
          <p:cNvSpPr>
            <a:spLocks noGrp="1"/>
          </p:cNvSpPr>
          <p:nvPr>
            <p:ph type="dt" sz="half" idx="10"/>
          </p:nvPr>
        </p:nvSpPr>
        <p:spPr/>
        <p:txBody>
          <a:bodyPr/>
          <a:lstStyle/>
          <a:p>
            <a:fld id="{EE1A8419-8A0A-4120-B886-3C71AA2F9C75}" type="datetime1">
              <a:t>10/20/2025</a:t>
            </a:fld>
            <a:endParaRPr lang="en-US" dirty="0"/>
          </a:p>
        </p:txBody>
      </p:sp>
      <p:sp>
        <p:nvSpPr>
          <p:cNvPr id="5" name="Footer Placeholder 4">
            <a:extLst>
              <a:ext uri="{FF2B5EF4-FFF2-40B4-BE49-F238E27FC236}">
                <a16:creationId xmlns:a16="http://schemas.microsoft.com/office/drawing/2014/main" id="{7398174B-00BD-F9F0-5E49-A3ABC0CF98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F20201-012E-6725-BFDD-A2725AD589D9}"/>
              </a:ext>
            </a:extLst>
          </p:cNvPr>
          <p:cNvSpPr>
            <a:spLocks noGrp="1"/>
          </p:cNvSpPr>
          <p:nvPr>
            <p:ph type="sldNum" sz="quarter" idx="12"/>
          </p:nvPr>
        </p:nvSpPr>
        <p:spPr/>
        <p:txBody>
          <a:bodyPr/>
          <a:lstStyle/>
          <a:p>
            <a:fld id="{A65A5C87-DF58-40C8-B092-1DE63DB4547E}" type="slidenum">
              <a:rPr lang="en-US" dirty="0"/>
              <a:t>7</a:t>
            </a:fld>
            <a:endParaRPr lang="en-US" dirty="0"/>
          </a:p>
        </p:txBody>
      </p:sp>
      <p:sp>
        <p:nvSpPr>
          <p:cNvPr id="9" name="TextBox 8">
            <a:extLst>
              <a:ext uri="{FF2B5EF4-FFF2-40B4-BE49-F238E27FC236}">
                <a16:creationId xmlns:a16="http://schemas.microsoft.com/office/drawing/2014/main" id="{EC0C6933-1C12-FCF9-888D-34AD005E3290}"/>
              </a:ext>
            </a:extLst>
          </p:cNvPr>
          <p:cNvSpPr txBox="1"/>
          <p:nvPr/>
        </p:nvSpPr>
        <p:spPr>
          <a:xfrm>
            <a:off x="6312471" y="2468406"/>
            <a:ext cx="473652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t>Average 27 days</a:t>
            </a:r>
            <a:endParaRPr lang="en-US" sz="2400" dirty="0"/>
          </a:p>
          <a:p>
            <a:r>
              <a:rPr lang="en-GB" sz="2400" dirty="0"/>
              <a:t>Range 10-54</a:t>
            </a:r>
          </a:p>
          <a:p>
            <a:endParaRPr lang="en-GB" sz="2400" dirty="0"/>
          </a:p>
        </p:txBody>
      </p:sp>
    </p:spTree>
    <p:extLst>
      <p:ext uri="{BB962C8B-B14F-4D97-AF65-F5344CB8AC3E}">
        <p14:creationId xmlns:p14="http://schemas.microsoft.com/office/powerpoint/2010/main" val="426202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4F1A2-B871-E387-EC01-96E99CA9CB1D}"/>
              </a:ext>
            </a:extLst>
          </p:cNvPr>
          <p:cNvSpPr>
            <a:spLocks noGrp="1"/>
          </p:cNvSpPr>
          <p:nvPr>
            <p:ph type="title"/>
          </p:nvPr>
        </p:nvSpPr>
        <p:spPr>
          <a:xfrm>
            <a:off x="1115568" y="1172929"/>
            <a:ext cx="4521984" cy="4062322"/>
          </a:xfrm>
        </p:spPr>
        <p:txBody>
          <a:bodyPr>
            <a:normAutofit fontScale="90000"/>
          </a:bodyPr>
          <a:lstStyle/>
          <a:p>
            <a:br>
              <a:rPr lang="en-GB" sz="2000" dirty="0"/>
            </a:br>
            <a:r>
              <a:rPr lang="en-GB" sz="2000" dirty="0"/>
              <a:t>Lipomatous tumour pathway developed by Sarcoma radiologist (BR), </a:t>
            </a:r>
            <a:r>
              <a:rPr lang="en-GB" sz="2000" dirty="0">
                <a:latin typeface="Calibri"/>
                <a:ea typeface="Calibri"/>
                <a:cs typeface="Calibri"/>
              </a:rPr>
              <a:t> </a:t>
            </a:r>
            <a:r>
              <a:rPr lang="en-GB" sz="2000" dirty="0">
                <a:latin typeface="Avenir Next LT Pro"/>
                <a:ea typeface="Calibri"/>
                <a:cs typeface="Calibri"/>
              </a:rPr>
              <a:t>updated to minimise unnecessary referrals to the Sarcoma MDT at North Bristol Trust, while ensuring patient safety and maintaining appropriate clinical care. </a:t>
            </a:r>
            <a:br>
              <a:rPr lang="en-GB" sz="2000" dirty="0">
                <a:ea typeface="Calibri"/>
                <a:cs typeface="Calibri"/>
              </a:rPr>
            </a:br>
            <a:br>
              <a:rPr lang="en-GB" sz="2000" dirty="0"/>
            </a:br>
            <a:r>
              <a:rPr lang="en-GB" sz="2000" dirty="0"/>
              <a:t>Hosted by Remedy, agreement by whole SWAG region.</a:t>
            </a:r>
            <a:br>
              <a:rPr lang="en-GB" sz="2000" dirty="0"/>
            </a:br>
            <a:br>
              <a:rPr lang="en-GB" sz="2000" dirty="0"/>
            </a:br>
            <a:r>
              <a:rPr lang="en-GB" sz="2000" dirty="0"/>
              <a:t>Simplifies the triaging of fatty masses for CNS team.</a:t>
            </a:r>
            <a:br>
              <a:rPr lang="en-GB" sz="2000" dirty="0"/>
            </a:br>
            <a:br>
              <a:rPr lang="en-GB" sz="2000" dirty="0"/>
            </a:br>
            <a:r>
              <a:rPr lang="en-GB" sz="2000" dirty="0"/>
              <a:t>CNS GP training 23/10/25</a:t>
            </a:r>
          </a:p>
        </p:txBody>
      </p:sp>
      <p:sp>
        <p:nvSpPr>
          <p:cNvPr id="4" name="Date Placeholder 3">
            <a:extLst>
              <a:ext uri="{FF2B5EF4-FFF2-40B4-BE49-F238E27FC236}">
                <a16:creationId xmlns:a16="http://schemas.microsoft.com/office/drawing/2014/main" id="{8475AC38-5C89-D576-4173-42049D693A57}"/>
              </a:ext>
            </a:extLst>
          </p:cNvPr>
          <p:cNvSpPr>
            <a:spLocks noGrp="1"/>
          </p:cNvSpPr>
          <p:nvPr>
            <p:ph type="dt" sz="half" idx="10"/>
          </p:nvPr>
        </p:nvSpPr>
        <p:spPr/>
        <p:txBody>
          <a:bodyPr/>
          <a:lstStyle/>
          <a:p>
            <a:fld id="{C42FA0D5-B3A4-4510-872B-FCB753BF295D}" type="datetime1">
              <a:t>10/20/2025</a:t>
            </a:fld>
            <a:endParaRPr lang="en-US" dirty="0"/>
          </a:p>
        </p:txBody>
      </p:sp>
      <p:sp>
        <p:nvSpPr>
          <p:cNvPr id="6" name="Slide Number Placeholder 5">
            <a:extLst>
              <a:ext uri="{FF2B5EF4-FFF2-40B4-BE49-F238E27FC236}">
                <a16:creationId xmlns:a16="http://schemas.microsoft.com/office/drawing/2014/main" id="{67116A15-5CF2-84DF-362D-6872E3615055}"/>
              </a:ext>
            </a:extLst>
          </p:cNvPr>
          <p:cNvSpPr>
            <a:spLocks noGrp="1"/>
          </p:cNvSpPr>
          <p:nvPr>
            <p:ph type="sldNum" sz="quarter" idx="12"/>
          </p:nvPr>
        </p:nvSpPr>
        <p:spPr/>
        <p:txBody>
          <a:bodyPr/>
          <a:lstStyle/>
          <a:p>
            <a:fld id="{A65A5C87-DF58-40C8-B092-1DE63DB4547E}" type="slidenum">
              <a:rPr lang="en-US" dirty="0"/>
              <a:t>8</a:t>
            </a:fld>
            <a:endParaRPr lang="en-US" dirty="0"/>
          </a:p>
        </p:txBody>
      </p:sp>
      <p:pic>
        <p:nvPicPr>
          <p:cNvPr id="16" name="Content Placeholder 15" descr="A diagram of a flowchart&#10;&#10;AI-generated content may be incorrect.">
            <a:extLst>
              <a:ext uri="{FF2B5EF4-FFF2-40B4-BE49-F238E27FC236}">
                <a16:creationId xmlns:a16="http://schemas.microsoft.com/office/drawing/2014/main" id="{4094936F-6DEE-950E-5B8E-EFBA93CFA725}"/>
              </a:ext>
            </a:extLst>
          </p:cNvPr>
          <p:cNvPicPr>
            <a:picLocks noGrp="1" noChangeAspect="1"/>
          </p:cNvPicPr>
          <p:nvPr>
            <p:ph idx="1"/>
          </p:nvPr>
        </p:nvPicPr>
        <p:blipFill>
          <a:blip r:embed="rId2"/>
          <a:stretch>
            <a:fillRect/>
          </a:stretch>
        </p:blipFill>
        <p:spPr>
          <a:xfrm>
            <a:off x="5724062" y="-9950"/>
            <a:ext cx="5110009" cy="6549379"/>
          </a:xfrm>
          <a:prstGeom prst="rect">
            <a:avLst/>
          </a:prstGeom>
        </p:spPr>
      </p:pic>
    </p:spTree>
    <p:extLst>
      <p:ext uri="{BB962C8B-B14F-4D97-AF65-F5344CB8AC3E}">
        <p14:creationId xmlns:p14="http://schemas.microsoft.com/office/powerpoint/2010/main" val="1357182705"/>
      </p:ext>
    </p:extLst>
  </p:cSld>
  <p:clrMapOvr>
    <a:masterClrMapping/>
  </p:clrMapOvr>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ccentBoxVTI">
      <a:majorFont>
        <a:latin typeface="Avenir Next LT Pro"/>
        <a:ea typeface=""/>
        <a:cs typeface=""/>
      </a:majorFont>
      <a:minorFont>
        <a:latin typeface="Avenir Next LT Pro"/>
        <a:ea typeface=""/>
        <a:cs typeface=""/>
      </a:minorFont>
    </a:fontScheme>
    <a:fmtScheme name="AccentBox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F4FE582F-5DDE-4E50-A331-B77FB79D7361}" vid="{42624B42-66F4-4B9A-A3DB-EB561F16279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AEE3E976ABE14A9CA62C03BC434EB5" ma:contentTypeVersion="5" ma:contentTypeDescription="Create a new document." ma:contentTypeScope="" ma:versionID="dd2e659860babf9b725be824500ed437">
  <xsd:schema xmlns:xsd="http://www.w3.org/2001/XMLSchema" xmlns:xs="http://www.w3.org/2001/XMLSchema" xmlns:p="http://schemas.microsoft.com/office/2006/metadata/properties" xmlns:ns3="3fa58116-a2f1-4eb7-aeb7-e305b440ae84" targetNamespace="http://schemas.microsoft.com/office/2006/metadata/properties" ma:root="true" ma:fieldsID="fbf93d28002510635e581d668d957b34" ns3:_="">
    <xsd:import namespace="3fa58116-a2f1-4eb7-aeb7-e305b440ae84"/>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a58116-a2f1-4eb7-aeb7-e305b440ae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_activity" ma:index="1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fa58116-a2f1-4eb7-aeb7-e305b440ae84" xsi:nil="true"/>
  </documentManagement>
</p:properties>
</file>

<file path=customXml/itemProps1.xml><?xml version="1.0" encoding="utf-8"?>
<ds:datastoreItem xmlns:ds="http://schemas.openxmlformats.org/officeDocument/2006/customXml" ds:itemID="{4D2FB767-709B-47FE-AC88-C618019CA8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a58116-a2f1-4eb7-aeb7-e305b440ae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8D45853-4E14-407E-BB52-E0D3E16B0839}">
  <ds:schemaRefs>
    <ds:schemaRef ds:uri="http://schemas.microsoft.com/sharepoint/v3/contenttype/forms"/>
  </ds:schemaRefs>
</ds:datastoreItem>
</file>

<file path=customXml/itemProps3.xml><?xml version="1.0" encoding="utf-8"?>
<ds:datastoreItem xmlns:ds="http://schemas.openxmlformats.org/officeDocument/2006/customXml" ds:itemID="{2146D1E2-C9AD-4F94-88CE-430F6EE4D25E}">
  <ds:schemaRefs>
    <ds:schemaRef ds:uri="http://schemas.microsoft.com/office/2006/documentManagement/types"/>
    <ds:schemaRef ds:uri="http://purl.org/dc/elements/1.1/"/>
    <ds:schemaRef ds:uri="http://schemas.microsoft.com/office/infopath/2007/PartnerControls"/>
    <ds:schemaRef ds:uri="3fa58116-a2f1-4eb7-aeb7-e305b440ae84"/>
    <ds:schemaRef ds:uri="http://purl.org/dc/dcmitype/"/>
    <ds:schemaRef ds:uri="http://www.w3.org/XML/1998/namespace"/>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94</TotalTime>
  <Words>309</Words>
  <Application>Microsoft Office PowerPoint</Application>
  <PresentationFormat>Widescreen</PresentationFormat>
  <Paragraphs>122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Avenir Next LT Pro</vt:lpstr>
      <vt:lpstr>Calibri</vt:lpstr>
      <vt:lpstr>Wingdings</vt:lpstr>
      <vt:lpstr>AccentBoxVTI</vt:lpstr>
      <vt:lpstr>Sarcoma referral pathway</vt:lpstr>
      <vt:lpstr>Referral timeline</vt:lpstr>
      <vt:lpstr>Triaging Actions   </vt:lpstr>
      <vt:lpstr>Referral to Sarcoma Service contact</vt:lpstr>
      <vt:lpstr>PowerPoint Presentation</vt:lpstr>
      <vt:lpstr>Faster to Diagnosis targets</vt:lpstr>
      <vt:lpstr>Days from diagnosis to first treatment.</vt:lpstr>
      <vt:lpstr> Lipomatous tumour pathway developed by Sarcoma radiologist (BR),  updated to minimise unnecessary referrals to the Sarcoma MDT at North Bristol Trust, while ensuring patient safety and maintaining appropriate clinical care.   Hosted by Remedy, agreement by whole SWAG region.  Simplifies the triaging of fatty masses for CNS team.  CNS GP training 23/10/25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Rebecca Peach</dc:creator>
  <cp:lastModifiedBy>Helen Dunderdale</cp:lastModifiedBy>
  <cp:revision>268</cp:revision>
  <dcterms:created xsi:type="dcterms:W3CDTF">2025-10-07T15:02:27Z</dcterms:created>
  <dcterms:modified xsi:type="dcterms:W3CDTF">2025-10-20T08:27:52Z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0x01010014AEE3E976ABE14A9CA62C03BC434EB5</vt:lpwstr>
  </property>
</Properties>
</file>