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82" r:id="rId13"/>
    <p:sldId id="266" r:id="rId14"/>
    <p:sldId id="283" r:id="rId15"/>
    <p:sldId id="267" r:id="rId16"/>
    <p:sldId id="271" r:id="rId17"/>
    <p:sldId id="28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 Dunderdale" userId="18a57383-fa13-4764-88a8-9272bfc7f4aa" providerId="ADAL" clId="{5F94D477-48CB-4A25-90D2-BD72015AC08E}"/>
    <pc:docChg chg="modShowInfo">
      <pc:chgData name="Helen Dunderdale" userId="18a57383-fa13-4764-88a8-9272bfc7f4aa" providerId="ADAL" clId="{5F94D477-48CB-4A25-90D2-BD72015AC08E}" dt="2025-09-23T09:12:40.551" v="0" actId="2744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28B4-9C3D-B16E-3647-FE2F780F6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EBD098-37E8-B9FD-CB58-0621D9A895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ED5B9-593E-D195-48B6-53D9F2FA1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4BE4F-5A70-2D30-0EE0-D46D27F2F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33A8B-5F79-6E14-C000-505D2BC44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11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5F6D8-4F85-81AD-E2A7-12CFD18B8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51DFE4-748F-3AC5-8563-DC55539A95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A5F8B-1C64-AC4E-E722-2FFAB2026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F187E-1B88-AF59-8720-F90822853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22100-1052-E477-B184-8D00A2BCB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35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DC79FC-ABC9-7A91-2027-63013EF0FC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0E4C8-33BF-F7B6-F48F-F8037F8A93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D0ED-5235-9FC0-FD05-132038EF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E293D-A5D7-0787-1B97-CEFEB3A0C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D495D-7574-BC11-EB52-C3EE3706B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78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FAA0B-BA5B-F240-D367-FDA9352E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3BF86-4372-9DED-5B18-A55DFFEFD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39A95-166F-2EC5-AAEC-5716D1A69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E737C-ADC6-DBB5-4B42-097305704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A011C-0343-54A5-97E4-B16AF593F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010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2443F-9AC7-B3EE-55FA-B373A817A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1E096-EFFB-881B-CB37-E43C35906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65710-357C-C337-E5E0-8EE0D09A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55E0E-7BAB-DE62-82D4-12CE58A5D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298C9-C815-1318-9D8B-0AA304ADC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861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77AB8-BFBA-92AB-7FE5-F5E6FFC5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8E9E6-04CA-8B85-362A-2B84F5A282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00022-0555-10FA-8272-091B3140E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3AA96-CBC6-F032-B08B-B02CF3856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02F9A-C956-DA7B-6DBB-3BAB7436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ACCDBC-0C5A-64B9-DAF9-044A2A17D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16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1D49D-D703-0827-DD47-EABAB893C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E0903-6B48-0AE7-2EEC-D83E10DB3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B647C-4816-82DC-DF50-94035BE0D7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1FA2F7-FCF7-B656-F074-918A95E97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FE7001-1422-5285-1024-D54D6ECBD9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AC89B0-E4A5-D1EC-97DB-CAA6D22D0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FCAA8C-FE6D-45DF-591D-EEA9DF8DF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650447-9886-AC3F-AB4F-482E9F53A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72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59FD-2FF3-D40C-2E40-6A068DF82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DA0D77-77A5-E801-CC7E-BE8C5E83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EA92C-6AD1-E699-CEDD-B3745DFD9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BA93EB-C621-A25F-1090-1BD724B95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9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7E673D-868E-240B-19D9-EFFDEB50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BFE85A-E38C-C6F2-F9DC-AD142C389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18FE9-ABAF-F368-A0EF-6E28EA7CD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11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E3232-94F5-423E-166D-D39F9301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85F5B-2D58-4E00-842B-B34D3A2CB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F9D0DF-EF48-22B7-B17E-0D2093A83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9ED01E-72B4-7B5C-BC95-2BD3A15D5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29EF69-87A9-D2C5-AC0F-25DCBDB06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8D212E-5AD8-0EC2-2EEA-4BA48AB6F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64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B623F-45C7-1A91-D1E2-4813A7134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36049-6381-069B-F8FC-D8D86E3F08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CF33B-D09A-2279-CF1E-89ACEC53A8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0EBB4-FE6A-C207-EE8E-8A5E27FD9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FD25DF-B1E9-A1DE-09F8-35AE70B65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2B5C8-6701-0344-93FB-0831CFC6B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78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AB4526-7922-1B45-4A3E-CF2B01EE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C89964-37A0-8BEF-EE9B-58BC071C0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121475-07D4-97FB-45DC-CC09294482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090B9-B18B-4D47-B44A-8F08713E4A3D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62CC5-B586-DBC3-F8FF-FECFE5192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3EB0D-2D87-943E-D291-026BC1038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F1AC0-7784-45B0-B387-106652E029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883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D5DBFE86-C38B-CCD9-EC3A-A790832E1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3FC885-9872-16F7-FF89-629E842CCEC0}"/>
              </a:ext>
            </a:extLst>
          </p:cNvPr>
          <p:cNvSpPr txBox="1"/>
          <p:nvPr/>
        </p:nvSpPr>
        <p:spPr>
          <a:xfrm>
            <a:off x="548691" y="2445450"/>
            <a:ext cx="10881360" cy="34163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endParaRPr lang="en-GB" sz="2800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National Cancer Patient Experience Survey Results (2024)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Head and Neck Cancer - Clinical Advisory Group</a:t>
            </a:r>
          </a:p>
          <a:p>
            <a:pPr algn="ctr"/>
            <a:endParaRPr lang="en-GB" sz="3200" b="1" dirty="0">
              <a:solidFill>
                <a:schemeClr val="bg1"/>
              </a:solidFill>
            </a:endParaRPr>
          </a:p>
          <a:p>
            <a:pPr algn="ctr"/>
            <a:r>
              <a:rPr lang="en-GB" sz="3200" b="1" dirty="0">
                <a:solidFill>
                  <a:schemeClr val="bg1"/>
                </a:solidFill>
              </a:rPr>
              <a:t>Tuesday 23</a:t>
            </a:r>
            <a:r>
              <a:rPr lang="en-GB" sz="3200" b="1" baseline="30000" dirty="0">
                <a:solidFill>
                  <a:schemeClr val="bg1"/>
                </a:solidFill>
              </a:rPr>
              <a:t>rd</a:t>
            </a:r>
            <a:r>
              <a:rPr lang="en-GB" sz="3200" b="1" dirty="0">
                <a:solidFill>
                  <a:schemeClr val="bg1"/>
                </a:solidFill>
              </a:rPr>
              <a:t> September 2025</a:t>
            </a:r>
            <a:endParaRPr lang="en-GB" sz="2800" dirty="0">
              <a:solidFill>
                <a:schemeClr val="bg1"/>
              </a:solidFill>
            </a:endParaRPr>
          </a:p>
          <a:p>
            <a:pPr algn="ctr"/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3" name="Picture 2" descr="A logo for a cancer alliance&#10;&#10;AI-generated content may be incorrect.">
            <a:extLst>
              <a:ext uri="{FF2B5EF4-FFF2-40B4-BE49-F238E27FC236}">
                <a16:creationId xmlns:a16="http://schemas.microsoft.com/office/drawing/2014/main" id="{C8BB0016-42FF-9FA8-4B85-AACA777B71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053" y="265473"/>
            <a:ext cx="3462635" cy="1227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276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F621CA8-768B-84D4-16B4-18CB50B0A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196"/>
            <a:ext cx="10515600" cy="1224404"/>
          </a:xfrm>
        </p:spPr>
        <p:txBody>
          <a:bodyPr>
            <a:normAutofit/>
          </a:bodyPr>
          <a:lstStyle/>
          <a:p>
            <a:r>
              <a:rPr lang="en-GB" sz="3600" b="1" dirty="0"/>
              <a:t>SWAG Head and Neck highest scores  19  ≥ 90% </a:t>
            </a:r>
            <a:r>
              <a:rPr lang="en-GB" sz="2000" b="1" dirty="0"/>
              <a:t>(slide 1 of 2)</a:t>
            </a:r>
            <a:br>
              <a:rPr lang="en-GB" sz="2000" b="1" dirty="0"/>
            </a:br>
            <a:r>
              <a:rPr lang="en-GB" sz="2000" b="1" dirty="0"/>
              <a:t> - one of the most ≥ 90% scores of all SWAG tumour sites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ABCBAADA-A15D-DC1E-A67B-24382051CD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781465"/>
              </p:ext>
            </p:extLst>
          </p:nvPr>
        </p:nvGraphicFramePr>
        <p:xfrm>
          <a:off x="784116" y="1484083"/>
          <a:ext cx="10623767" cy="4959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609">
                  <a:extLst>
                    <a:ext uri="{9D8B030D-6E8A-4147-A177-3AD203B41FA5}">
                      <a16:colId xmlns:a16="http://schemas.microsoft.com/office/drawing/2014/main" val="1198804081"/>
                    </a:ext>
                  </a:extLst>
                </a:gridCol>
                <a:gridCol w="8122377">
                  <a:extLst>
                    <a:ext uri="{9D8B030D-6E8A-4147-A177-3AD203B41FA5}">
                      <a16:colId xmlns:a16="http://schemas.microsoft.com/office/drawing/2014/main" val="3489026656"/>
                    </a:ext>
                  </a:extLst>
                </a:gridCol>
                <a:gridCol w="675280">
                  <a:extLst>
                    <a:ext uri="{9D8B030D-6E8A-4147-A177-3AD203B41FA5}">
                      <a16:colId xmlns:a16="http://schemas.microsoft.com/office/drawing/2014/main" val="1152682349"/>
                    </a:ext>
                  </a:extLst>
                </a:gridCol>
                <a:gridCol w="675280">
                  <a:extLst>
                    <a:ext uri="{9D8B030D-6E8A-4147-A177-3AD203B41FA5}">
                      <a16:colId xmlns:a16="http://schemas.microsoft.com/office/drawing/2014/main" val="1967182400"/>
                    </a:ext>
                  </a:extLst>
                </a:gridCol>
                <a:gridCol w="726221">
                  <a:extLst>
                    <a:ext uri="{9D8B030D-6E8A-4147-A177-3AD203B41FA5}">
                      <a16:colId xmlns:a16="http://schemas.microsoft.com/office/drawing/2014/main" val="286727652"/>
                    </a:ext>
                  </a:extLst>
                </a:gridCol>
              </a:tblGrid>
              <a:tr h="4236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H&amp;N SWAG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/>
                        <a:t>SWAG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National 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28507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received all the information needed about the diagnostic test in advance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167007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Enough privacy was always given to the patient when receiving diagnostic test results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907153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had a main point of contact within the care team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70451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found it very or quite easy to contact their main contact person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685610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found advice from main contact person was very or quite helpful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97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95937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Treatment options were explained in a way the patient could completely understand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278408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 member of their care team helped the patient create a care plan to address any needs or concerns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343454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Care team reviewed the patient's care plan with them to ensure it was up to date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694500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Staff provided the patient with relevant information on available support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622177"/>
                  </a:ext>
                </a:extLst>
              </a:tr>
              <a:tr h="429105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always treated with respect and dignity while in hospital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9829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6554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861AF-FF9A-4953-888E-C0B1F2F5B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3D2BB09-A8BC-1CD2-5557-39D79F8F2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7196"/>
            <a:ext cx="10515600" cy="633854"/>
          </a:xfrm>
        </p:spPr>
        <p:txBody>
          <a:bodyPr>
            <a:normAutofit/>
          </a:bodyPr>
          <a:lstStyle/>
          <a:p>
            <a:r>
              <a:rPr lang="en-GB" sz="3600" b="1" dirty="0"/>
              <a:t>SWAG Head and Neck highest scores  	  ≥ 90% </a:t>
            </a:r>
            <a:r>
              <a:rPr lang="en-GB" sz="1800" b="1" dirty="0"/>
              <a:t>(slide 2 of 2)</a:t>
            </a:r>
          </a:p>
        </p:txBody>
      </p:sp>
      <p:graphicFrame>
        <p:nvGraphicFramePr>
          <p:cNvPr id="5" name="Table 6">
            <a:extLst>
              <a:ext uri="{FF2B5EF4-FFF2-40B4-BE49-F238E27FC236}">
                <a16:creationId xmlns:a16="http://schemas.microsoft.com/office/drawing/2014/main" id="{F361E5C2-0FAF-CC95-03F1-22018EC05E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3222802"/>
              </p:ext>
            </p:extLst>
          </p:nvPr>
        </p:nvGraphicFramePr>
        <p:xfrm>
          <a:off x="550506" y="679085"/>
          <a:ext cx="10699102" cy="6038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167">
                  <a:extLst>
                    <a:ext uri="{9D8B030D-6E8A-4147-A177-3AD203B41FA5}">
                      <a16:colId xmlns:a16="http://schemas.microsoft.com/office/drawing/2014/main" val="1198804081"/>
                    </a:ext>
                  </a:extLst>
                </a:gridCol>
                <a:gridCol w="8001490">
                  <a:extLst>
                    <a:ext uri="{9D8B030D-6E8A-4147-A177-3AD203B41FA5}">
                      <a16:colId xmlns:a16="http://schemas.microsoft.com/office/drawing/2014/main" val="3489026656"/>
                    </a:ext>
                  </a:extLst>
                </a:gridCol>
                <a:gridCol w="692079">
                  <a:extLst>
                    <a:ext uri="{9D8B030D-6E8A-4147-A177-3AD203B41FA5}">
                      <a16:colId xmlns:a16="http://schemas.microsoft.com/office/drawing/2014/main" val="1152682349"/>
                    </a:ext>
                  </a:extLst>
                </a:gridCol>
                <a:gridCol w="692079">
                  <a:extLst>
                    <a:ext uri="{9D8B030D-6E8A-4147-A177-3AD203B41FA5}">
                      <a16:colId xmlns:a16="http://schemas.microsoft.com/office/drawing/2014/main" val="1967182400"/>
                    </a:ext>
                  </a:extLst>
                </a:gridCol>
                <a:gridCol w="744287">
                  <a:extLst>
                    <a:ext uri="{9D8B030D-6E8A-4147-A177-3AD203B41FA5}">
                      <a16:colId xmlns:a16="http://schemas.microsoft.com/office/drawing/2014/main" val="286727652"/>
                    </a:ext>
                  </a:extLst>
                </a:gridCol>
              </a:tblGrid>
              <a:tr h="473389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H&amp;N SWAG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/>
                        <a:t>SWAG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0" dirty="0"/>
                        <a:t>National 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28507"/>
                  </a:ext>
                </a:extLst>
              </a:tr>
              <a:tr h="44429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received easily understandable information about what they should or should not do after leaving hospital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167007"/>
                  </a:ext>
                </a:extLst>
              </a:tr>
              <a:tr h="44429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41¹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Beforehand patient completely had enough understandable information about surgery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907153"/>
                  </a:ext>
                </a:extLst>
              </a:tr>
              <a:tr h="44429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41³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Beforehand patient completely had enough understandable information about radiotherapy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70451"/>
                  </a:ext>
                </a:extLst>
              </a:tr>
              <a:tr h="44429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41⁵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Beforehand patient completely had enough understandable information about immunotherapy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100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2685610"/>
                  </a:ext>
                </a:extLst>
              </a:tr>
              <a:tr h="44429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42³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completely had enough understandable information about their response to radiotherapy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395937"/>
                  </a:ext>
                </a:extLst>
              </a:tr>
              <a:tr h="44429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42⁵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completely had enough understandable information about their response to immunotherapy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278408"/>
                  </a:ext>
                </a:extLst>
              </a:tr>
              <a:tr h="44429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given information that they could access about support in dealing with immediate side effects from treatment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1343454"/>
                  </a:ext>
                </a:extLst>
              </a:tr>
              <a:tr h="44429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right amount of information and support was offered to the patient between final treatment and the follow up appointment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694500"/>
                  </a:ext>
                </a:extLst>
              </a:tr>
              <a:tr h="444299"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The whole care team worked well together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91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622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508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78FD2E1-E355-E76D-D684-130B75202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834"/>
            <a:ext cx="10515600" cy="711200"/>
          </a:xfrm>
        </p:spPr>
        <p:txBody>
          <a:bodyPr>
            <a:normAutofit/>
          </a:bodyPr>
          <a:lstStyle/>
          <a:p>
            <a:r>
              <a:rPr lang="en-GB" sz="3600" b="1" dirty="0"/>
              <a:t>SWAG Head and Neck  lowest scores           ≤ 70%</a:t>
            </a:r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DB358677-7DEF-2A27-78FC-0994790AC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395419"/>
              </p:ext>
            </p:extLst>
          </p:nvPr>
        </p:nvGraphicFramePr>
        <p:xfrm>
          <a:off x="723899" y="1076326"/>
          <a:ext cx="10629901" cy="4229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016">
                  <a:extLst>
                    <a:ext uri="{9D8B030D-6E8A-4147-A177-3AD203B41FA5}">
                      <a16:colId xmlns:a16="http://schemas.microsoft.com/office/drawing/2014/main" val="3790866072"/>
                    </a:ext>
                  </a:extLst>
                </a:gridCol>
                <a:gridCol w="8347835">
                  <a:extLst>
                    <a:ext uri="{9D8B030D-6E8A-4147-A177-3AD203B41FA5}">
                      <a16:colId xmlns:a16="http://schemas.microsoft.com/office/drawing/2014/main" val="3825402740"/>
                    </a:ext>
                  </a:extLst>
                </a:gridCol>
                <a:gridCol w="524599">
                  <a:extLst>
                    <a:ext uri="{9D8B030D-6E8A-4147-A177-3AD203B41FA5}">
                      <a16:colId xmlns:a16="http://schemas.microsoft.com/office/drawing/2014/main" val="2612832489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37996564"/>
                    </a:ext>
                  </a:extLst>
                </a:gridCol>
                <a:gridCol w="666751">
                  <a:extLst>
                    <a:ext uri="{9D8B030D-6E8A-4147-A177-3AD203B41FA5}">
                      <a16:colId xmlns:a16="http://schemas.microsoft.com/office/drawing/2014/main" val="2611144310"/>
                    </a:ext>
                  </a:extLst>
                </a:gridCol>
              </a:tblGrid>
              <a:tr h="585403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H&amp;N SWAG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SWAG average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National average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512419"/>
                  </a:ext>
                </a:extLst>
              </a:tr>
              <a:tr h="547877">
                <a:tc>
                  <a:txBody>
                    <a:bodyPr/>
                    <a:lstStyle/>
                    <a:p>
                      <a:r>
                        <a:rPr lang="en-GB" sz="14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Patient could get further advice from a different healthcare professional before making decisions about their treatment options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70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479616"/>
                  </a:ext>
                </a:extLst>
              </a:tr>
              <a:tr h="547877">
                <a:tc>
                  <a:txBody>
                    <a:bodyPr/>
                    <a:lstStyle/>
                    <a:p>
                      <a:r>
                        <a:rPr lang="en-GB" sz="14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was offered information about how to get financial help or benefits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69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994082"/>
                  </a:ext>
                </a:extLst>
              </a:tr>
              <a:tr h="628101">
                <a:tc>
                  <a:txBody>
                    <a:bodyPr/>
                    <a:lstStyle/>
                    <a:p>
                      <a:r>
                        <a:rPr lang="en-GB" sz="14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definitely received the right amount of support from their GP practice during treatment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44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974140"/>
                  </a:ext>
                </a:extLst>
              </a:tr>
              <a:tr h="628101">
                <a:tc>
                  <a:txBody>
                    <a:bodyPr/>
                    <a:lstStyle/>
                    <a:p>
                      <a:r>
                        <a:rPr lang="en-GB" sz="1400" dirty="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Patient has had a review of cancer care by GP practice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21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992888"/>
                  </a:ext>
                </a:extLst>
              </a:tr>
              <a:tr h="628101">
                <a:tc>
                  <a:txBody>
                    <a:bodyPr/>
                    <a:lstStyle/>
                    <a:p>
                      <a:r>
                        <a:rPr lang="en-GB" sz="14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After treatment, the patient definitely could get enough emotional support at home from community or voluntary services 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43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5667739"/>
                  </a:ext>
                </a:extLst>
              </a:tr>
              <a:tr h="547877">
                <a:tc>
                  <a:txBody>
                    <a:bodyPr/>
                    <a:lstStyle/>
                    <a:p>
                      <a:r>
                        <a:rPr lang="en-GB" sz="1400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Cancer research opportunities were discussed with patient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/>
                        <a:t>41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97656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032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330ACB8-5FE1-764B-A8FF-DCDFA6AAD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043" y="382882"/>
            <a:ext cx="10515600" cy="1126324"/>
          </a:xfrm>
        </p:spPr>
        <p:txBody>
          <a:bodyPr>
            <a:normAutofit/>
          </a:bodyPr>
          <a:lstStyle/>
          <a:p>
            <a:pPr algn="l"/>
            <a:r>
              <a:rPr lang="en-GB" dirty="0"/>
              <a:t>Patient comments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E70CA7C-D227-D68C-6F80-2B4C8150EB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70" y="1825625"/>
            <a:ext cx="10830757" cy="4351338"/>
          </a:xfrm>
        </p:spPr>
        <p:txBody>
          <a:bodyPr>
            <a:normAutofit lnSpcReduction="10000"/>
          </a:bodyPr>
          <a:lstStyle/>
          <a:p>
            <a:r>
              <a:rPr lang="en-GB" sz="3000" dirty="0"/>
              <a:t>Patients were asked</a:t>
            </a:r>
          </a:p>
          <a:p>
            <a:pPr lvl="1"/>
            <a:r>
              <a:rPr lang="en-GB" sz="2600" dirty="0"/>
              <a:t>Please tell us what you found to be positive about your experience of cancer care?</a:t>
            </a:r>
          </a:p>
          <a:p>
            <a:pPr lvl="1"/>
            <a:r>
              <a:rPr lang="en-GB" sz="2600" dirty="0"/>
              <a:t>Please tell us how your experience of cancer care could have been better?</a:t>
            </a:r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r>
              <a:rPr lang="en-GB" sz="3000" dirty="0"/>
              <a:t>Patient comments are available in Trust level reports, presented in topics, themes and sentiment.</a:t>
            </a:r>
          </a:p>
          <a:p>
            <a:r>
              <a:rPr lang="en-GB" sz="3000" dirty="0"/>
              <a:t>This year for the first time, SWAG has received a ‘comments’ report, a summary will be presented at the next SWAG delivery group. </a:t>
            </a:r>
            <a:endParaRPr lang="en-GB" sz="1800" i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9061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61A7974-DD06-0993-38FB-1553BEF77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/>
              <a:t>Clinical Advisory Group - Next Steps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094A0BD-E59F-541F-29A1-9D2E30613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3555" y="1608015"/>
            <a:ext cx="10515600" cy="5016720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Discuss and agree SWAG Head and Neck patient experience improvement priorities, </a:t>
            </a:r>
            <a:r>
              <a:rPr lang="en-GB" i="1" dirty="0"/>
              <a:t>including areas of lowest scores (slide 12) </a:t>
            </a:r>
          </a:p>
          <a:p>
            <a:pPr marL="0" indent="0">
              <a:buNone/>
            </a:pPr>
            <a:r>
              <a:rPr lang="en-GB" sz="1800" i="1" dirty="0"/>
              <a:t>    </a:t>
            </a:r>
            <a:r>
              <a:rPr lang="en-GB" sz="1800" dirty="0"/>
              <a:t>to be collated and fed back to SWAG Cancer Board</a:t>
            </a:r>
          </a:p>
          <a:p>
            <a:pPr lvl="1"/>
            <a:r>
              <a:rPr lang="en-GB" dirty="0"/>
              <a:t>Next steps / timeline</a:t>
            </a:r>
          </a:p>
          <a:p>
            <a:pPr lvl="1"/>
            <a:r>
              <a:rPr lang="en-GB" dirty="0"/>
              <a:t>Nominated lead</a:t>
            </a:r>
          </a:p>
          <a:p>
            <a:pPr lvl="1"/>
            <a:endParaRPr lang="en-GB" dirty="0"/>
          </a:p>
          <a:p>
            <a:r>
              <a:rPr lang="en-GB" dirty="0"/>
              <a:t>Recognition of areas of good practice, including:</a:t>
            </a:r>
          </a:p>
          <a:p>
            <a:pPr lvl="1"/>
            <a:r>
              <a:rPr lang="en-GB" dirty="0"/>
              <a:t>Access to main contact</a:t>
            </a:r>
          </a:p>
          <a:p>
            <a:pPr lvl="1"/>
            <a:r>
              <a:rPr lang="en-GB" dirty="0"/>
              <a:t>Explanation of treatment options</a:t>
            </a:r>
          </a:p>
          <a:p>
            <a:pPr lvl="1"/>
            <a:r>
              <a:rPr lang="en-GB" dirty="0"/>
              <a:t>Hospital discharge information </a:t>
            </a:r>
          </a:p>
          <a:p>
            <a:pPr lvl="1"/>
            <a:r>
              <a:rPr lang="en-GB" dirty="0"/>
              <a:t>Support and information about immunotherapy treatment </a:t>
            </a:r>
            <a:r>
              <a:rPr lang="en-GB"/>
              <a:t>and response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Consider additional in-year Head and Neck-specific patient experience / engagement activity to gain further insight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9123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E2F00F4-A1E9-333F-EBA6-C263C1C80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158" y="165101"/>
            <a:ext cx="10779642" cy="1089542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NCPES Introduction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2D72EF-AE6F-5FA2-B4D8-37AF560CE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179" y="1371599"/>
            <a:ext cx="10515600" cy="5350393"/>
          </a:xfrm>
        </p:spPr>
        <p:txBody>
          <a:bodyPr>
            <a:normAutofit/>
          </a:bodyPr>
          <a:lstStyle/>
          <a:p>
            <a:r>
              <a:rPr lang="en-GB" dirty="0"/>
              <a:t>Annual survey, commissioned by NHS England</a:t>
            </a:r>
            <a:r>
              <a:rPr lang="en-GB" sz="1700" dirty="0"/>
              <a:t> </a:t>
            </a:r>
            <a:r>
              <a:rPr lang="en-GB" sz="1600" dirty="0"/>
              <a:t>(since 2010)</a:t>
            </a: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en-GB" sz="2000" dirty="0">
                <a:solidFill>
                  <a:prstClr val="black"/>
                </a:solidFill>
              </a:rPr>
              <a:t>Break in series data with pandemic</a:t>
            </a:r>
            <a:endParaRPr lang="en-GB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/>
            </a:pPr>
            <a:r>
              <a:rPr lang="en-GB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design in 2021, therefore four years of comparable data now 2021 - 2024</a:t>
            </a:r>
            <a:endParaRPr lang="en-GB" sz="2000" dirty="0"/>
          </a:p>
          <a:p>
            <a:r>
              <a:rPr lang="en-GB" dirty="0"/>
              <a:t>Picker - responsible for designing, running &amp; analysing the survey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Designed to:</a:t>
            </a:r>
          </a:p>
          <a:p>
            <a:r>
              <a:rPr lang="en-GB" dirty="0"/>
              <a:t>Monitor progress in cancer care</a:t>
            </a:r>
          </a:p>
          <a:p>
            <a:r>
              <a:rPr lang="en-GB" dirty="0"/>
              <a:t>Provide information to drive local quality improvements</a:t>
            </a:r>
          </a:p>
          <a:p>
            <a:r>
              <a:rPr lang="en-GB" dirty="0"/>
              <a:t>Assist commissioners and providers of cancer care</a:t>
            </a:r>
          </a:p>
          <a:p>
            <a:r>
              <a:rPr lang="en-GB" dirty="0"/>
              <a:t>Inform the work various charities and stakeholder groups, supporting cancer patients</a:t>
            </a:r>
          </a:p>
        </p:txBody>
      </p:sp>
    </p:spTree>
    <p:extLst>
      <p:ext uri="{BB962C8B-B14F-4D97-AF65-F5344CB8AC3E}">
        <p14:creationId xmlns:p14="http://schemas.microsoft.com/office/powerpoint/2010/main" val="371687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32286F7-98A4-987F-D3DC-BAD001355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321" y="365126"/>
            <a:ext cx="10726479" cy="953312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NCPES Methodology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61D59FE-76CB-2E54-8537-A8BA4EF7F0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Provider survey samples</a:t>
            </a:r>
          </a:p>
          <a:p>
            <a:pPr lvl="1"/>
            <a:r>
              <a:rPr lang="en-GB" dirty="0"/>
              <a:t>Adults (16 and over), with a confirmed diagnosis of cancer</a:t>
            </a:r>
          </a:p>
          <a:p>
            <a:pPr lvl="1"/>
            <a:r>
              <a:rPr lang="en-GB" dirty="0"/>
              <a:t>Discharged from NHS Trust (after an inpatient or day-case attendance for cancer related treatment) in April, May and June 2024.</a:t>
            </a:r>
          </a:p>
          <a:p>
            <a:pPr lvl="1"/>
            <a:endParaRPr lang="en-GB" dirty="0"/>
          </a:p>
          <a:p>
            <a:r>
              <a:rPr lang="en-GB" dirty="0"/>
              <a:t>Survey fieldwork Oct. 2024 – Feb. 2025</a:t>
            </a:r>
          </a:p>
          <a:p>
            <a:endParaRPr lang="en-GB" dirty="0"/>
          </a:p>
          <a:p>
            <a:r>
              <a:rPr lang="en-GB" dirty="0"/>
              <a:t>Reports published July 2025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(National, Alliance, ICB and Trust)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8259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D135619-8219-77E8-56AC-F16EA5A56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586" y="365126"/>
            <a:ext cx="10705214" cy="1017108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Cancer Alliance report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0F0E3E-122D-7925-39D2-3217DC009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Report reflects experience of people </a:t>
            </a:r>
            <a:r>
              <a:rPr lang="en-GB" i="1" dirty="0"/>
              <a:t>referred</a:t>
            </a:r>
            <a:r>
              <a:rPr lang="en-GB" dirty="0"/>
              <a:t> from within CA footprint (</a:t>
            </a:r>
            <a:r>
              <a:rPr lang="en-GB" i="1" dirty="0"/>
              <a:t>not</a:t>
            </a:r>
            <a:r>
              <a:rPr lang="en-GB" dirty="0"/>
              <a:t> all those </a:t>
            </a:r>
            <a:r>
              <a:rPr lang="en-GB" i="1" dirty="0"/>
              <a:t>treated</a:t>
            </a:r>
            <a:r>
              <a:rPr lang="en-GB" dirty="0"/>
              <a:t> by that CA’s Providers)</a:t>
            </a:r>
          </a:p>
          <a:p>
            <a:endParaRPr lang="en-GB" dirty="0"/>
          </a:p>
          <a:p>
            <a:r>
              <a:rPr lang="en-GB" dirty="0"/>
              <a:t>‘</a:t>
            </a:r>
            <a:r>
              <a:rPr lang="en-GB" i="1" dirty="0"/>
              <a:t>referring</a:t>
            </a:r>
            <a:r>
              <a:rPr lang="en-GB" dirty="0"/>
              <a:t>’ CA report  -  based on patient home postcodes </a:t>
            </a:r>
          </a:p>
          <a:p>
            <a:endParaRPr lang="en-GB" dirty="0"/>
          </a:p>
          <a:p>
            <a:r>
              <a:rPr lang="en-GB" dirty="0"/>
              <a:t>According to ONS postcode mapping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676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BE04B3C-B5DA-268E-943C-F66DC2B1D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553" y="306512"/>
            <a:ext cx="6404122" cy="87617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/>
              <a:t>Total NCPES SWAG responses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3F226F-BED9-99C8-BF1C-4E582BA75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0939" y="524966"/>
            <a:ext cx="4533508" cy="595239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DE2359C-881F-8930-345B-9CDCF91F3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553" y="1229912"/>
            <a:ext cx="6875512" cy="160070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9CCDA63-C0D8-F4A5-6384-17EF2F2BD7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946" y="3429000"/>
            <a:ext cx="5208233" cy="2409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89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99650C-4769-F802-7C0C-2E71FC06279A}"/>
              </a:ext>
            </a:extLst>
          </p:cNvPr>
          <p:cNvSpPr txBox="1">
            <a:spLocks/>
          </p:cNvSpPr>
          <p:nvPr/>
        </p:nvSpPr>
        <p:spPr>
          <a:xfrm>
            <a:off x="562793" y="169906"/>
            <a:ext cx="91340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All SWAG respondents by Ethnicity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FE13F4-4BA7-8D90-5AB0-B15DF3C20A34}"/>
              </a:ext>
            </a:extLst>
          </p:cNvPr>
          <p:cNvSpPr txBox="1"/>
          <p:nvPr/>
        </p:nvSpPr>
        <p:spPr>
          <a:xfrm>
            <a:off x="4677662" y="1609781"/>
            <a:ext cx="320670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  <a:p>
            <a:r>
              <a:rPr lang="en-GB" sz="1200" dirty="0"/>
              <a:t>89%</a:t>
            </a:r>
          </a:p>
          <a:p>
            <a:r>
              <a:rPr lang="en-GB" sz="1200" dirty="0"/>
              <a:t>                                                  91% (3122)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dirty="0"/>
              <a:t>          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dirty="0"/>
              <a:t>                                                                </a:t>
            </a:r>
          </a:p>
          <a:p>
            <a:r>
              <a:rPr lang="en-GB" sz="1200" dirty="0"/>
              <a:t>                                                    2 % (76)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dirty="0"/>
              <a:t>          </a:t>
            </a:r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endParaRPr lang="en-GB" sz="1200" dirty="0"/>
          </a:p>
          <a:p>
            <a:r>
              <a:rPr lang="en-GB" sz="1200" dirty="0"/>
              <a:t> 		6% </a:t>
            </a:r>
          </a:p>
          <a:p>
            <a:r>
              <a:rPr lang="en-GB" sz="1000" dirty="0">
                <a:solidFill>
                  <a:schemeClr val="accent1"/>
                </a:solidFill>
              </a:rPr>
              <a:t>*</a:t>
            </a:r>
            <a:r>
              <a:rPr lang="en-GB" sz="1200" dirty="0"/>
              <a:t>  Number supressed as &lt;5  respondents</a:t>
            </a:r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527988CB-6FA7-01D3-029B-B1A434893440}"/>
              </a:ext>
            </a:extLst>
          </p:cNvPr>
          <p:cNvSpPr/>
          <p:nvPr/>
        </p:nvSpPr>
        <p:spPr>
          <a:xfrm>
            <a:off x="6136999" y="1772816"/>
            <a:ext cx="288032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605C12F1-82FA-BA8E-649B-528A62D8503C}"/>
              </a:ext>
            </a:extLst>
          </p:cNvPr>
          <p:cNvSpPr/>
          <p:nvPr/>
        </p:nvSpPr>
        <p:spPr>
          <a:xfrm>
            <a:off x="6136999" y="2861848"/>
            <a:ext cx="288032" cy="32403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3AD6BF-0595-5DC2-49A8-4B100DC26A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7275" y="1437643"/>
            <a:ext cx="2822099" cy="516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755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3CB6A55-819B-1125-65A3-2CD2B30CA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2647"/>
            <a:ext cx="6349409" cy="896779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SWAG Summary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EB69E87-5393-E1EE-FCED-A3FA86F79E0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endParaRPr lang="en-GB" sz="3000" dirty="0"/>
          </a:p>
          <a:p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2B636E-9BC8-6DDB-E035-57D3445046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17583" y="511896"/>
            <a:ext cx="3372293" cy="5478779"/>
          </a:xfrm>
        </p:spPr>
        <p:txBody>
          <a:bodyPr>
            <a:normAutofit lnSpcReduction="10000"/>
          </a:bodyPr>
          <a:lstStyle/>
          <a:p>
            <a:endParaRPr lang="en-GB" sz="2800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 questions were above the expected range </a:t>
            </a: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(all others were in line with the national average)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sz="2800" dirty="0"/>
              <a:t>SWAG overall ‘rating of care’ 9.0 </a:t>
            </a:r>
          </a:p>
          <a:p>
            <a:pPr marL="0" indent="0">
              <a:buNone/>
            </a:pPr>
            <a:r>
              <a:rPr lang="en-GB" sz="2000" dirty="0"/>
              <a:t>(national average 8.9) 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b="1" dirty="0"/>
              <a:t>SWAG Head and Neck overall ‘rating of care’ 9.1</a:t>
            </a:r>
          </a:p>
          <a:p>
            <a:pPr marL="0" indent="0">
              <a:buNone/>
            </a:pPr>
            <a:endParaRPr lang="en-GB" sz="2800" b="1" dirty="0"/>
          </a:p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BE46D65-38B3-B2BC-F042-5042B7A47A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61" y="1725091"/>
            <a:ext cx="8333322" cy="420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403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02F89C7-6DE8-90CA-8392-DC0301B69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694" y="290697"/>
            <a:ext cx="5158562" cy="846987"/>
          </a:xfrm>
        </p:spPr>
        <p:txBody>
          <a:bodyPr>
            <a:normAutofit/>
          </a:bodyPr>
          <a:lstStyle/>
          <a:p>
            <a:pPr algn="l"/>
            <a:r>
              <a:rPr lang="en-GB" b="1" dirty="0"/>
              <a:t>Trust Summary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40ACED0-1540-DA6C-B1A9-9C4BB9229C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6924" y="1179672"/>
            <a:ext cx="7849791" cy="538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161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EC902-2CA4-2264-B596-108D6C30C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791" y="265593"/>
            <a:ext cx="7378995" cy="1155995"/>
          </a:xfrm>
        </p:spPr>
        <p:txBody>
          <a:bodyPr>
            <a:normAutofit/>
          </a:bodyPr>
          <a:lstStyle/>
          <a:p>
            <a:r>
              <a:rPr lang="en-GB" b="1" dirty="0"/>
              <a:t>Head and Neck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ADA15-1FC3-B035-A8EA-FFE8F668F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2303" y="1351315"/>
            <a:ext cx="9582039" cy="11621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Total Head and Neck respondents in the SWAG report: 106</a:t>
            </a:r>
          </a:p>
          <a:p>
            <a:pPr marL="0" indent="0">
              <a:buNone/>
            </a:pPr>
            <a:r>
              <a:rPr lang="en-GB" sz="1800" dirty="0"/>
              <a:t>People ‘’referred’ with a SWAG postcode, who responded to the survey</a:t>
            </a:r>
          </a:p>
          <a:p>
            <a:pPr marL="0" indent="0" algn="ctr">
              <a:buNone/>
            </a:pPr>
            <a:endParaRPr lang="en-GB" sz="1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E24C841-50D1-F506-77B2-F0B9E35C5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34334" y="3970488"/>
            <a:ext cx="3850433" cy="7321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*   &lt;10 respondents for the Trust, therefore no results given for H&amp;N</a:t>
            </a:r>
          </a:p>
          <a:p>
            <a:endParaRPr lang="en-GB" sz="2000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450F102-056F-8EED-175E-A3F836076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778878"/>
              </p:ext>
            </p:extLst>
          </p:nvPr>
        </p:nvGraphicFramePr>
        <p:xfrm>
          <a:off x="914473" y="2723845"/>
          <a:ext cx="5377470" cy="3241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9054">
                  <a:extLst>
                    <a:ext uri="{9D8B030D-6E8A-4147-A177-3AD203B41FA5}">
                      <a16:colId xmlns:a16="http://schemas.microsoft.com/office/drawing/2014/main" val="627905931"/>
                    </a:ext>
                  </a:extLst>
                </a:gridCol>
                <a:gridCol w="858416">
                  <a:extLst>
                    <a:ext uri="{9D8B030D-6E8A-4147-A177-3AD203B41FA5}">
                      <a16:colId xmlns:a16="http://schemas.microsoft.com/office/drawing/2014/main" val="2581656545"/>
                    </a:ext>
                  </a:extLst>
                </a:gridCol>
              </a:tblGrid>
              <a:tr h="372599">
                <a:tc>
                  <a:txBody>
                    <a:bodyPr/>
                    <a:lstStyle/>
                    <a:p>
                      <a:r>
                        <a:rPr lang="en-GB" dirty="0"/>
                        <a:t>Individual Trusts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respondents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931855"/>
                  </a:ext>
                </a:extLst>
              </a:tr>
              <a:tr h="460163">
                <a:tc>
                  <a:txBody>
                    <a:bodyPr/>
                    <a:lstStyle/>
                    <a:p>
                      <a:r>
                        <a:rPr lang="en-GB" dirty="0"/>
                        <a:t>University Hospitals Bristol and Weston NHS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021135"/>
                  </a:ext>
                </a:extLst>
              </a:tr>
              <a:tr h="372599">
                <a:tc>
                  <a:txBody>
                    <a:bodyPr/>
                    <a:lstStyle/>
                    <a:p>
                      <a:r>
                        <a:rPr lang="en-GB" dirty="0"/>
                        <a:t>Gloucestershire Hospitals NHS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8249705"/>
                  </a:ext>
                </a:extLst>
              </a:tr>
              <a:tr h="372599">
                <a:tc>
                  <a:txBody>
                    <a:bodyPr/>
                    <a:lstStyle/>
                    <a:p>
                      <a:r>
                        <a:rPr lang="en-GB" dirty="0"/>
                        <a:t>Somerset NHS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397899"/>
                  </a:ext>
                </a:extLst>
              </a:tr>
              <a:tr h="358758">
                <a:tc>
                  <a:txBody>
                    <a:bodyPr/>
                    <a:lstStyle/>
                    <a:p>
                      <a:r>
                        <a:rPr lang="en-GB" dirty="0"/>
                        <a:t>Royal United Hospital Bath NHS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859049"/>
                  </a:ext>
                </a:extLst>
              </a:tr>
              <a:tr h="372599">
                <a:tc>
                  <a:txBody>
                    <a:bodyPr/>
                    <a:lstStyle/>
                    <a:p>
                      <a:r>
                        <a:rPr lang="en-GB" dirty="0"/>
                        <a:t>Salisbury NHS 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104381"/>
                  </a:ext>
                </a:extLst>
              </a:tr>
              <a:tr h="372599">
                <a:tc>
                  <a:txBody>
                    <a:bodyPr/>
                    <a:lstStyle/>
                    <a:p>
                      <a:r>
                        <a:rPr lang="en-GB" dirty="0"/>
                        <a:t>North Bristol NHS Trust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237822"/>
                  </a:ext>
                </a:extLst>
              </a:tr>
              <a:tr h="372599">
                <a:tc>
                  <a:txBody>
                    <a:bodyPr/>
                    <a:lstStyle/>
                    <a:p>
                      <a:r>
                        <a:rPr lang="en-GB" dirty="0"/>
                        <a:t>TOTAL: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70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5706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376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ef6a93dc4e53927f1a3963e6a422272d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f59c9dddaa3906bb48f9f6423261f6a4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0093B7-23A0-43DB-BA99-D8650C9BEFA4}">
  <ds:schemaRefs>
    <ds:schemaRef ds:uri="http://schemas.microsoft.com/office/2006/metadata/properties"/>
    <ds:schemaRef ds:uri="http://schemas.microsoft.com/office/infopath/2007/PartnerControls"/>
    <ds:schemaRef ds:uri="d77f7b61-7249-402e-9088-bb30bc752eb7"/>
    <ds:schemaRef ds:uri="28f492b9-0e1d-4676-9635-78fd8c5ab9d8"/>
  </ds:schemaRefs>
</ds:datastoreItem>
</file>

<file path=customXml/itemProps2.xml><?xml version="1.0" encoding="utf-8"?>
<ds:datastoreItem xmlns:ds="http://schemas.openxmlformats.org/officeDocument/2006/customXml" ds:itemID="{F0189559-06BB-4A6B-89D0-51A74FA72D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AAB022-BB49-4E0A-A1FE-B20E1F40C5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f492b9-0e1d-4676-9635-78fd8c5ab9d8"/>
    <ds:schemaRef ds:uri="d77f7b61-7249-402e-9088-bb30bc752e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1043</Words>
  <Application>Microsoft Office PowerPoint</Application>
  <PresentationFormat>Widescreen</PresentationFormat>
  <Paragraphs>256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NCPES Introduction</vt:lpstr>
      <vt:lpstr>NCPES Methodology</vt:lpstr>
      <vt:lpstr>Cancer Alliance report</vt:lpstr>
      <vt:lpstr>Total NCPES SWAG responses</vt:lpstr>
      <vt:lpstr>PowerPoint Presentation</vt:lpstr>
      <vt:lpstr>SWAG Summary</vt:lpstr>
      <vt:lpstr>Trust Summary</vt:lpstr>
      <vt:lpstr>Head and Neck responses</vt:lpstr>
      <vt:lpstr>SWAG Head and Neck highest scores  19  ≥ 90% (slide 1 of 2)  - one of the most ≥ 90% scores of all SWAG tumour sites</vt:lpstr>
      <vt:lpstr>SWAG Head and Neck highest scores     ≥ 90% (slide 2 of 2)</vt:lpstr>
      <vt:lpstr>SWAG Head and Neck  lowest scores           ≤ 70%</vt:lpstr>
      <vt:lpstr>Patient comments</vt:lpstr>
      <vt:lpstr>Clinical Advisory Group - 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Dunderdale</dc:creator>
  <cp:lastModifiedBy>Helen Dunderdale</cp:lastModifiedBy>
  <cp:revision>8</cp:revision>
  <dcterms:created xsi:type="dcterms:W3CDTF">2022-09-29T11:07:14Z</dcterms:created>
  <dcterms:modified xsi:type="dcterms:W3CDTF">2025-09-23T09:12:43Z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  <property fmtid="{D5CDD505-2E9C-101B-9397-08002B2CF9AE}" pid="3" name="MediaServiceImageTags">
    <vt:lpwstr/>
  </property>
</Properties>
</file>