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58" r:id="rId6"/>
    <p:sldId id="262" r:id="rId7"/>
    <p:sldId id="261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A3DE176F-5C1F-4F23-A2B4-66E7D49B335E}"/>
    <pc:docChg chg="modShowInfo">
      <pc:chgData name="Helen Dunderdale" userId="18a57383-fa13-4764-88a8-9272bfc7f4aa" providerId="ADAL" clId="{A3DE176F-5C1F-4F23-A2B4-66E7D49B335E}" dt="2025-09-23T10:21:47.276" v="0" actId="2744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32C46-A80B-DB7C-8F05-8D8A613EF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E0EAF0-09ED-1A37-6CD9-6B57A2476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B605D-A625-A2E0-BF3E-ABFCDD07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FF457-CDE3-0B85-2926-06187A4A1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6065E-6CC1-C7D5-4713-AEC1DF0DE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38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6954E-74A7-CC23-CE86-85563A56D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5BDE4-34BD-1907-ABB5-567E7F128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6AAEF-458F-7BD6-C491-F20225F94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BDB20-BA02-035E-C9A6-7CA6CFCA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372EF-C404-FAA7-B662-DCABD303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73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536AE7-9EA5-2A27-AD25-69442AC413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04C3CA-CB12-BBF1-355E-9D2388A5A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99ADB-55F8-707A-60F8-98D931E52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3F943-B5F6-A5AD-10A6-1D4C2890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123B1-967B-3D66-92C8-82A4297DB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49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83B1A-D2A2-42AD-0CEE-9878B0B81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01CC6-5BBD-87CE-C3EC-4962F11D5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9B27B-070E-0DD0-6881-226E50CA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AECA9-D814-12ED-C6DE-9BBF24AC5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CD9F6-F38A-0FE0-9734-E2D31B3E3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98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467A1-130A-EB1E-D47C-5FE0527C4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1F032-4A14-C485-1DE8-5AFE4658F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AA501-5D7F-2044-4E22-2E979AC6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638D7-2D15-2BEB-39F9-A1D096FA0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E712D-C5B1-48D4-0CB3-020E20D6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02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F0125-FE97-58AE-EA7D-CC7BB5C95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51D4A-EE5A-1658-8C89-6295520EA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060C7E-78BF-3885-F0D5-367354489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3FFC5-4C8C-2620-292E-0D58B672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C6466-5C79-19CB-A82B-2D4EE671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2DCC0-C1E2-507C-E539-A9932891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62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1E9-3DF6-4DD5-ED1E-47C43386D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F03F-8F1D-1D38-BD30-2F66C6641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F0C74-97D6-88AD-CB8C-303B978F4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E965F-3F70-4038-5A9E-485F7D20D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7F347-F149-B93F-E0C8-44FFFA9B9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38852C-4DD5-6393-5B29-12A1E818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46BBA3-8897-D123-70C6-7CE0315F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5A60DC-3FEF-F3A4-C5C4-4D240D11B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1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9C0F6-F647-BDCA-9551-98DCFB67A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A7B4AC-CE18-F728-C5C1-3EE0F2CE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096B8-9325-C47A-2840-3628C4212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B8A3DF-238E-68FC-19B2-5A03DF90E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08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12D89-AD5B-EDED-CAAB-DE6F8FB56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1F47A8-CC27-25F2-1D6E-E292E664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D8314-3AFD-A7A7-2C26-8A69ACA27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46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C1AF-C559-331F-8537-A3D78CED3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985A1-D66C-3A6A-8C03-3C5DE558C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4A0C4-BA34-8C5C-F4B6-2DD13C001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E9CB3-DB63-EB0A-DCDB-02F0C3F09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69AE3-FA2A-31A7-D62C-D86E1E6E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1F499-8807-A898-4C02-D264FE010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13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E1C3-3399-D4B5-E7D5-B5C6A32E1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A0246B-2C16-D53B-101C-D477E7F93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87A82-5C59-CFB2-3A82-D0643FFBB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F5D13-94E3-4CBB-EA8C-CB9A15579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003F3-949A-F59F-5020-74BF4CEF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201B6-5B5D-C65E-3E79-52A4DC699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00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ACC780-C727-68AC-4221-B84BE2154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12CDE-40A5-219F-F880-77C992069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777B-D2A5-8F41-2DD0-B5804717A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D48600-EF06-476F-9FC5-869F2C4D05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152F6-04D2-C01C-594F-87F6CE1780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DD740-F19C-9380-6048-13DAA0E44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E4D38-1F1F-4834-A0F1-79209E9F3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AB8F8-6C97-7313-6E65-852F44FA0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Evaluating Diagnostic Pathways for ENT Head and Neck Cancers: A Retrospective Review of Urgent Suspected Cancer Referrals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C8FFA-A060-6CC8-BA38-36B73D990E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Paris Bruno</a:t>
            </a:r>
          </a:p>
          <a:p>
            <a:r>
              <a:rPr lang="en-US" dirty="0"/>
              <a:t>Joseph Yapp</a:t>
            </a:r>
          </a:p>
          <a:p>
            <a:r>
              <a:rPr lang="en-US" dirty="0"/>
              <a:t>Oliver Dale</a:t>
            </a:r>
          </a:p>
          <a:p>
            <a:r>
              <a:rPr lang="en-US" dirty="0"/>
              <a:t>Tamas </a:t>
            </a:r>
            <a:r>
              <a:rPr lang="en-US" dirty="0" err="1"/>
              <a:t>Schiszler</a:t>
            </a:r>
            <a:endParaRPr lang="en-US" dirty="0"/>
          </a:p>
          <a:p>
            <a:r>
              <a:rPr lang="en-US" dirty="0"/>
              <a:t>Soudeh Chegini</a:t>
            </a:r>
          </a:p>
        </p:txBody>
      </p:sp>
    </p:spTree>
    <p:extLst>
      <p:ext uri="{BB962C8B-B14F-4D97-AF65-F5344CB8AC3E}">
        <p14:creationId xmlns:p14="http://schemas.microsoft.com/office/powerpoint/2010/main" val="330225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7E763-DA1B-B011-CB3E-A0F6B9997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H&amp;N USC pathway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5B8E8-B242-098A-F424-87E3C61A4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220,000+ referrals per year</a:t>
            </a:r>
          </a:p>
          <a:p>
            <a:r>
              <a:rPr lang="en-GB" dirty="0"/>
              <a:t>3% cancer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50-70% stage 4 diagnosis</a:t>
            </a:r>
          </a:p>
          <a:p>
            <a:r>
              <a:rPr lang="en-GB" dirty="0"/>
              <a:t>Late referrals acknowledged</a:t>
            </a:r>
          </a:p>
          <a:p>
            <a:r>
              <a:rPr lang="en-GB" dirty="0"/>
              <a:t>What happens in between?</a:t>
            </a:r>
          </a:p>
        </p:txBody>
      </p:sp>
    </p:spTree>
    <p:extLst>
      <p:ext uri="{BB962C8B-B14F-4D97-AF65-F5344CB8AC3E}">
        <p14:creationId xmlns:p14="http://schemas.microsoft.com/office/powerpoint/2010/main" val="27987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5765-7E59-20CD-2A2B-9D19C728F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Retrospective Review of USC ENT Referrals (Apr 2023–Apr 2024)</a:t>
            </a:r>
            <a:endParaRPr lang="en-GB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7A816C5-2FE2-C07A-3403-B145E219C5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410827"/>
            <a:ext cx="10744200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/>
                <a:cs typeface="Arial"/>
              </a:rPr>
              <a:t>6936 H&amp;N USC referrals</a:t>
            </a:r>
          </a:p>
          <a:p>
            <a:pPr marL="0" marR="0" lvl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Included all USC ENT referrals (Apr 2023–Apr 2024</a:t>
            </a:r>
            <a:r>
              <a:rPr lang="en-US" altLang="en-US" dirty="0">
                <a:latin typeface="Arial"/>
                <a:cs typeface="Arial"/>
              </a:rPr>
              <a:t>)</a:t>
            </a:r>
            <a:endParaRPr lang="en-US" dirty="0"/>
          </a:p>
          <a:p>
            <a:pPr marL="457200" lvl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Courier New"/>
              <a:buChar char="o"/>
            </a:pPr>
            <a:r>
              <a:rPr lang="en-US" altLang="en-US" dirty="0" err="1">
                <a:latin typeface="Arial"/>
                <a:cs typeface="Arial"/>
              </a:rPr>
              <a:t>Careflow</a:t>
            </a:r>
            <a:r>
              <a:rPr lang="en-US" altLang="en-US" dirty="0">
                <a:latin typeface="Arial"/>
                <a:cs typeface="Arial"/>
              </a:rPr>
              <a:t> clinics</a:t>
            </a:r>
          </a:p>
          <a:p>
            <a:pPr marL="457200" lvl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Courier New"/>
              <a:buChar char="o"/>
            </a:pPr>
            <a:r>
              <a:rPr lang="en-US" altLang="en-US" dirty="0">
                <a:latin typeface="Arial"/>
                <a:cs typeface="Arial"/>
              </a:rPr>
              <a:t>Remove repeats (142)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/>
                <a:cs typeface="Arial"/>
              </a:rPr>
              <a:t>GA biopsy from </a:t>
            </a:r>
            <a:r>
              <a:rPr lang="en-US" altLang="en-US" dirty="0" err="1">
                <a:latin typeface="Arial"/>
                <a:cs typeface="Arial"/>
              </a:rPr>
              <a:t>bluespier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/>
                <a:cs typeface="Arial"/>
              </a:rPr>
              <a:t>Category 5&amp;7 USS neck, CT neck/larynx, MRI neck</a:t>
            </a:r>
          </a:p>
          <a:p>
            <a:pPr marL="457200" lvl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Courier New"/>
              <a:buChar char="o"/>
            </a:pPr>
            <a:r>
              <a:rPr lang="en-US" altLang="en-US" dirty="0" err="1">
                <a:latin typeface="Arial"/>
                <a:cs typeface="Arial"/>
              </a:rPr>
              <a:t>Buisiness</a:t>
            </a:r>
            <a:r>
              <a:rPr lang="en-US" altLang="en-US" dirty="0">
                <a:latin typeface="Arial"/>
                <a:cs typeface="Arial"/>
              </a:rPr>
              <a:t> intelligence</a:t>
            </a:r>
          </a:p>
        </p:txBody>
      </p:sp>
    </p:spTree>
    <p:extLst>
      <p:ext uri="{BB962C8B-B14F-4D97-AF65-F5344CB8AC3E}">
        <p14:creationId xmlns:p14="http://schemas.microsoft.com/office/powerpoint/2010/main" val="11088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diagram&#10;&#10;AI-generated content may be incorrect.">
            <a:extLst>
              <a:ext uri="{FF2B5EF4-FFF2-40B4-BE49-F238E27FC236}">
                <a16:creationId xmlns:a16="http://schemas.microsoft.com/office/drawing/2014/main" id="{735F64D9-23FA-1E23-35F1-97E749FECD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166" y="0"/>
            <a:ext cx="93004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978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graph with blue and orange bars&#10;&#10;AI-generated content may be incorrect.">
            <a:extLst>
              <a:ext uri="{FF2B5EF4-FFF2-40B4-BE49-F238E27FC236}">
                <a16:creationId xmlns:a16="http://schemas.microsoft.com/office/drawing/2014/main" id="{9510F61F-DA40-8C7F-0115-E8A947E787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8892" y="496554"/>
            <a:ext cx="10374216" cy="586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11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2F29B-6DF3-557B-1A8A-3A2511B39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 biopsy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3C79D-F4D1-D0CF-B38F-87BDE509C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063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" dirty="0">
                <a:ea typeface="+mn-lt"/>
                <a:cs typeface="+mn-lt"/>
              </a:rPr>
              <a:t>304 </a:t>
            </a:r>
            <a:r>
              <a:rPr lang="nl" dirty="0" err="1">
                <a:ea typeface="+mn-lt"/>
                <a:cs typeface="+mn-lt"/>
              </a:rPr>
              <a:t>patients</a:t>
            </a:r>
            <a:r>
              <a:rPr lang="nl" dirty="0">
                <a:ea typeface="+mn-lt"/>
                <a:cs typeface="+mn-lt"/>
              </a:rPr>
              <a:t> had GA </a:t>
            </a:r>
            <a:r>
              <a:rPr lang="nl" dirty="0" err="1">
                <a:ea typeface="+mn-lt"/>
                <a:cs typeface="+mn-lt"/>
              </a:rPr>
              <a:t>biopsy</a:t>
            </a:r>
            <a:r>
              <a:rPr lang="nl" dirty="0">
                <a:ea typeface="+mn-lt"/>
                <a:cs typeface="+mn-lt"/>
              </a:rPr>
              <a:t> 6.7%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Confirmed cancer: 63 (21%)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3026DAC-43C3-20F5-5201-3A47D6AFA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392677"/>
              </p:ext>
            </p:extLst>
          </p:nvPr>
        </p:nvGraphicFramePr>
        <p:xfrm>
          <a:off x="6802915" y="1882048"/>
          <a:ext cx="5002939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0311">
                  <a:extLst>
                    <a:ext uri="{9D8B030D-6E8A-4147-A177-3AD203B41FA5}">
                      <a16:colId xmlns:a16="http://schemas.microsoft.com/office/drawing/2014/main" val="131113462"/>
                    </a:ext>
                  </a:extLst>
                </a:gridCol>
                <a:gridCol w="2482628">
                  <a:extLst>
                    <a:ext uri="{9D8B030D-6E8A-4147-A177-3AD203B41FA5}">
                      <a16:colId xmlns:a16="http://schemas.microsoft.com/office/drawing/2014/main" val="3874541219"/>
                    </a:ext>
                  </a:extLst>
                </a:gridCol>
              </a:tblGrid>
              <a:tr h="1034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Days after USC clinic</a:t>
                      </a:r>
                      <a:endParaRPr lang="en-GB" sz="3600" dirty="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patient number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852848"/>
                  </a:ext>
                </a:extLst>
              </a:tr>
              <a:tr h="544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1-7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7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392190"/>
                  </a:ext>
                </a:extLst>
              </a:tr>
              <a:tr h="544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8-14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5210064"/>
                  </a:ext>
                </a:extLst>
              </a:tr>
              <a:tr h="544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15-21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30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015204"/>
                  </a:ext>
                </a:extLst>
              </a:tr>
              <a:tr h="544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22-28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52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792595"/>
                  </a:ext>
                </a:extLst>
              </a:tr>
              <a:tr h="544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29-35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53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734638"/>
                  </a:ext>
                </a:extLst>
              </a:tr>
              <a:tr h="544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&gt;36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136</a:t>
                      </a:r>
                      <a:endParaRPr lang="en-GB" sz="3600">
                        <a:effectLst/>
                        <a:latin typeface="Aptos Narrow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897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272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BCDB1-E81E-0CD9-5A19-134EA2BE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F53E0A-171F-2A3F-D6C7-494783543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996183"/>
              </p:ext>
            </p:extLst>
          </p:nvPr>
        </p:nvGraphicFramePr>
        <p:xfrm>
          <a:off x="835445" y="1294482"/>
          <a:ext cx="10909135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4210">
                  <a:extLst>
                    <a:ext uri="{9D8B030D-6E8A-4147-A177-3AD203B41FA5}">
                      <a16:colId xmlns:a16="http://schemas.microsoft.com/office/drawing/2014/main" val="1138945744"/>
                    </a:ext>
                  </a:extLst>
                </a:gridCol>
                <a:gridCol w="4231580">
                  <a:extLst>
                    <a:ext uri="{9D8B030D-6E8A-4147-A177-3AD203B41FA5}">
                      <a16:colId xmlns:a16="http://schemas.microsoft.com/office/drawing/2014/main" val="2827057993"/>
                    </a:ext>
                  </a:extLst>
                </a:gridCol>
                <a:gridCol w="1458611">
                  <a:extLst>
                    <a:ext uri="{9D8B030D-6E8A-4147-A177-3AD203B41FA5}">
                      <a16:colId xmlns:a16="http://schemas.microsoft.com/office/drawing/2014/main" val="2160198563"/>
                    </a:ext>
                  </a:extLst>
                </a:gridCol>
                <a:gridCol w="1435102">
                  <a:extLst>
                    <a:ext uri="{9D8B030D-6E8A-4147-A177-3AD203B41FA5}">
                      <a16:colId xmlns:a16="http://schemas.microsoft.com/office/drawing/2014/main" val="70052159"/>
                    </a:ext>
                  </a:extLst>
                </a:gridCol>
                <a:gridCol w="1274816">
                  <a:extLst>
                    <a:ext uri="{9D8B030D-6E8A-4147-A177-3AD203B41FA5}">
                      <a16:colId xmlns:a16="http://schemas.microsoft.com/office/drawing/2014/main" val="572134953"/>
                    </a:ext>
                  </a:extLst>
                </a:gridCol>
                <a:gridCol w="1274816">
                  <a:extLst>
                    <a:ext uri="{9D8B030D-6E8A-4147-A177-3AD203B41FA5}">
                      <a16:colId xmlns:a16="http://schemas.microsoft.com/office/drawing/2014/main" val="269944333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Scan</a:t>
                      </a:r>
                      <a:endParaRPr lang="en-GB" dirty="0" err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How many performed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How many had MDT discussion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Confirmed cancer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Total no. Of scans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65025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Uss neck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&lt;14days since 2ww=49pts (15%)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15-56 days after 2ww=258 pts (79%)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&gt;57 days after 2ww=20 (6%)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327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effectLst/>
                        </a:rPr>
                        <a:t>16%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8690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&lt;14days since 2ww=50pts (40%)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15-56 days after 2ww=68 pts (55%)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&gt;57 days after 2ww=6 (5%)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43 </a:t>
                      </a:r>
                      <a:r>
                        <a:rPr lang="en-GB" dirty="0" err="1">
                          <a:effectLst/>
                        </a:rPr>
                        <a:t>ct</a:t>
                      </a:r>
                      <a:r>
                        <a:rPr lang="en-GB" dirty="0">
                          <a:effectLst/>
                        </a:rPr>
                        <a:t> larynx, 84 </a:t>
                      </a:r>
                      <a:r>
                        <a:rPr lang="en-GB" dirty="0" err="1">
                          <a:effectLst/>
                        </a:rPr>
                        <a:t>ct</a:t>
                      </a:r>
                      <a:r>
                        <a:rPr lang="en-GB" dirty="0">
                          <a:effectLst/>
                        </a:rPr>
                        <a:t> neck/chest/</a:t>
                      </a:r>
                      <a:r>
                        <a:rPr lang="en-GB" dirty="0" err="1">
                          <a:effectLst/>
                        </a:rPr>
                        <a:t>abdo</a:t>
                      </a:r>
                      <a:endParaRPr lang="en-GB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effectLst/>
                        </a:rPr>
                        <a:t>40%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469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err="1">
                          <a:solidFill>
                            <a:schemeClr val="tx1"/>
                          </a:solidFill>
                          <a:effectLst/>
                        </a:rPr>
                        <a:t>Mri</a:t>
                      </a:r>
                      <a:endParaRPr lang="en-GB" dirty="0" err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endParaRPr lang="en-GB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&lt;14 days since 2ww=239pts (44%)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15-56 days after 2ww=179 pts (33%)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&gt;57 days after 2ww=129 (24%)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All MRI neck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547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effectLst/>
                        </a:rPr>
                        <a:t>9%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6407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effectLst/>
                        </a:rPr>
                        <a:t>Any investigation (USS/CT/MRI/GA biopsy)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1351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987 patients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111</a:t>
                      </a:r>
                    </a:p>
                    <a:p>
                      <a:pPr>
                        <a:buNone/>
                      </a:pPr>
                      <a:r>
                        <a:rPr lang="en-GB" dirty="0">
                          <a:effectLst/>
                        </a:rPr>
                        <a:t>21 had no Investigation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effectLst/>
                        </a:rPr>
                        <a:t>11.2%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528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53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AEE39-3A40-B7F1-D2B5-49864C76E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D6B3E-BF46-15EA-CE41-3CEE7BA0E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85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ef6a93dc4e53927f1a3963e6a422272d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f59c9dddaa3906bb48f9f6423261f6a4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972E19-945A-4143-A8F9-7455332EA2DC}"/>
</file>

<file path=customXml/itemProps2.xml><?xml version="1.0" encoding="utf-8"?>
<ds:datastoreItem xmlns:ds="http://schemas.openxmlformats.org/officeDocument/2006/customXml" ds:itemID="{F2317097-36E1-498D-B282-BEC7CBDB48EE}"/>
</file>

<file path=customXml/itemProps3.xml><?xml version="1.0" encoding="utf-8"?>
<ds:datastoreItem xmlns:ds="http://schemas.openxmlformats.org/officeDocument/2006/customXml" ds:itemID="{C346D06E-3CF1-4AA8-8C01-DEA2329D3999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307</Words>
  <Application>Microsoft Office PowerPoint</Application>
  <PresentationFormat>Widescreen</PresentationFormat>
  <Paragraphs>77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Courier New</vt:lpstr>
      <vt:lpstr>Office Theme</vt:lpstr>
      <vt:lpstr>Evaluating Diagnostic Pathways for ENT Head and Neck Cancers: A Retrospective Review of Urgent Suspected Cancer Referrals</vt:lpstr>
      <vt:lpstr>H&amp;N USC pathway</vt:lpstr>
      <vt:lpstr>Retrospective Review of USC ENT Referrals (Apr 2023–Apr 2024)</vt:lpstr>
      <vt:lpstr>PowerPoint Presentation</vt:lpstr>
      <vt:lpstr>PowerPoint Presentation</vt:lpstr>
      <vt:lpstr>GA biopsy</vt:lpstr>
      <vt:lpstr>Scans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CHEGINI, Soudeh (UNIVERSITY COLLEGE LONDON HOSPITALS NHS FOUNDATION TRUST)</dc:creator>
  <cp:lastModifiedBy>Helen Dunderdale</cp:lastModifiedBy>
  <cp:revision>87</cp:revision>
  <dcterms:created xsi:type="dcterms:W3CDTF">2025-09-22T17:00:31Z</dcterms:created>
  <dcterms:modified xsi:type="dcterms:W3CDTF">2025-09-23T10:21:57Z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