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4"/>
    <p:sldMasterId id="2147483685"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embeddedFontLst>
    <p:embeddedFont>
      <p:font typeface="Lato" panose="020F0502020204030203" pitchFamily="34" charset="0"/>
      <p:regular r:id="rId23"/>
      <p:bold r:id="rId24"/>
      <p:italic r:id="rId25"/>
      <p:boldItalic r:id="rId26"/>
    </p:embeddedFont>
    <p:embeddedFont>
      <p:font typeface="Roboto" panose="02000000000000000000" pitchFamily="2"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Matthew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36172B-4451-45F9-94C3-90C503FEA889}">
  <a:tblStyle styleId="{C736172B-4451-45F9-94C3-90C503FEA88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8B58CA05-6F8D-4829-AB88-61DE75233B13}"/>
    <pc:docChg chg="modShowInfo">
      <pc:chgData name="Helen Dunderdale" userId="18a57383-fa13-4764-88a8-9272bfc7f4aa" providerId="ADAL" clId="{8B58CA05-6F8D-4829-AB88-61DE75233B13}" dt="2025-09-23T09:12:26.967" v="0" actId="2744"/>
      <pc:docMkLst>
        <pc:docMk/>
      </pc:docMkLst>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5-09-18T09:37:40.508" idx="1">
    <p:pos x="6000" y="0"/>
    <p:text>@david.rea@nihr.ac.uk Would you like to add your own content here?  Did you get anything from Kristina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80eeac96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80eeac96eb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380eeac96eb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a4cd178512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7" name="Google Shape;377;g2a4cd178512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7fa72eb9ae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7fa72eb9ae_0_1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37fa72eb9ae_0_1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4cd178512_0_1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g2a4cd17851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6" name="Google Shape;406;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a4cd178512_0_16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2a4cd178512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7fa72eb9ae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7fa72eb9ae_0_2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37fa72eb9ae_0_2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2697e40e5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2697e40e59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32697e40e59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2697e40e5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2697e40e59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32697e40e59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8021c2f103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g38021c2f10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7fa72eb9ae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7fa72eb9ae_0_1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37fa72eb9ae_0_19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8021c2f10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8021c2f103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38021c2f103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4 1">
  <p:cSld name="OBJECT_11">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3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3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6" name="Google Shape;276;p38"/>
          <p:cNvPicPr preferRelativeResize="0"/>
          <p:nvPr/>
        </p:nvPicPr>
        <p:blipFill rotWithShape="1">
          <a:blip r:embed="rId2">
            <a:alphaModFix/>
          </a:blip>
          <a:srcRect/>
          <a:stretch/>
        </p:blipFill>
        <p:spPr>
          <a:xfrm>
            <a:off x="402422" y="6341522"/>
            <a:ext cx="3196166" cy="319381"/>
          </a:xfrm>
          <a:prstGeom prst="rect">
            <a:avLst/>
          </a:prstGeom>
          <a:noFill/>
          <a:ln>
            <a:noFill/>
          </a:ln>
        </p:spPr>
      </p:pic>
      <p:pic>
        <p:nvPicPr>
          <p:cNvPr id="277" name="Google Shape;277;p38"/>
          <p:cNvPicPr preferRelativeResize="0"/>
          <p:nvPr/>
        </p:nvPicPr>
        <p:blipFill rotWithShape="1">
          <a:blip r:embed="rId3">
            <a:alphaModFix/>
          </a:blip>
          <a:srcRect b="-143013"/>
          <a:stretch/>
        </p:blipFill>
        <p:spPr>
          <a:xfrm>
            <a:off x="400051" y="6070928"/>
            <a:ext cx="11056822" cy="601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46.png"/><Relationship Id="rId4" Type="http://schemas.openxmlformats.org/officeDocument/2006/relationships/hyperlink" Target="https://bepartofresearch.nihr.ac.u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48.png"/><Relationship Id="rId4" Type="http://schemas.openxmlformats.org/officeDocument/2006/relationships/hyperlink" Target="https://www.nihr.ac.uk/career-development/clinical-research-courses-and-support/principal-investigator-pipeline-program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dn.uk.qlikcloud.com/" TargetMode="External"/><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 &amp; David Rea</a:t>
            </a:r>
            <a:endParaRPr sz="3000">
              <a:solidFill>
                <a:schemeClr val="lt1"/>
              </a:solidFill>
            </a:endParaRPr>
          </a:p>
        </p:txBody>
      </p:sp>
      <p:sp>
        <p:nvSpPr>
          <p:cNvPr id="283" name="Google Shape;283;p39"/>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23/03/2025</a:t>
            </a:r>
            <a:endParaRPr sz="2100" b="0" i="0" u="none" strike="noStrike" cap="none">
              <a:solidFill>
                <a:srgbClr val="FFFFFF"/>
              </a:solidFill>
              <a:latin typeface="Lato"/>
              <a:ea typeface="Lato"/>
              <a:cs typeface="Lato"/>
              <a:sym typeface="Lato"/>
            </a:endParaRPr>
          </a:p>
        </p:txBody>
      </p:sp>
      <p:sp>
        <p:nvSpPr>
          <p:cNvPr id="284" name="Google Shape;284;p39"/>
          <p:cNvSpPr txBox="1">
            <a:spLocks noGrp="1"/>
          </p:cNvSpPr>
          <p:nvPr>
            <p:ph type="ctrTitle" idx="4294967295"/>
          </p:nvPr>
        </p:nvSpPr>
        <p:spPr>
          <a:xfrm>
            <a:off x="1524000" y="1122375"/>
            <a:ext cx="863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Head &amp; Neck Cancer 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48"/>
          <p:cNvPicPr preferRelativeResize="0"/>
          <p:nvPr/>
        </p:nvPicPr>
        <p:blipFill>
          <a:blip r:embed="rId3">
            <a:alphaModFix/>
          </a:blip>
          <a:stretch>
            <a:fillRect/>
          </a:stretch>
        </p:blipFill>
        <p:spPr>
          <a:xfrm>
            <a:off x="4394800" y="1732050"/>
            <a:ext cx="7531050" cy="3989225"/>
          </a:xfrm>
          <a:prstGeom prst="rect">
            <a:avLst/>
          </a:prstGeom>
          <a:noFill/>
          <a:ln>
            <a:noFill/>
          </a:ln>
        </p:spPr>
      </p:pic>
      <p:sp>
        <p:nvSpPr>
          <p:cNvPr id="372" name="Google Shape;372;p48"/>
          <p:cNvSpPr txBox="1"/>
          <p:nvPr/>
        </p:nvSpPr>
        <p:spPr>
          <a:xfrm>
            <a:off x="7969700" y="19164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73" name="Google Shape;373;p48"/>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GB" sz="3200" b="1">
                <a:solidFill>
                  <a:srgbClr val="193E72"/>
                </a:solidFill>
                <a:highlight>
                  <a:srgbClr val="FFFFFF"/>
                </a:highlight>
                <a:latin typeface="Lato"/>
                <a:ea typeface="Lato"/>
                <a:cs typeface="Lato"/>
                <a:sym typeface="Lato"/>
              </a:rPr>
              <a:t>BNT113-01 A Phase 2 study of BNT113 in HPV16+ HNSCC patients expressing PD-L1 (47443)</a:t>
            </a:r>
            <a:endParaRPr sz="3200" b="1">
              <a:solidFill>
                <a:srgbClr val="193E72"/>
              </a:solidFill>
              <a:latin typeface="Lato"/>
              <a:ea typeface="Lato"/>
              <a:cs typeface="Lato"/>
              <a:sym typeface="Lato"/>
            </a:endParaRPr>
          </a:p>
        </p:txBody>
      </p:sp>
      <p:pic>
        <p:nvPicPr>
          <p:cNvPr id="374" name="Google Shape;374;p48"/>
          <p:cNvPicPr preferRelativeResize="0"/>
          <p:nvPr/>
        </p:nvPicPr>
        <p:blipFill rotWithShape="1">
          <a:blip r:embed="rId4">
            <a:alphaModFix/>
          </a:blip>
          <a:srcRect t="10738"/>
          <a:stretch/>
        </p:blipFill>
        <p:spPr>
          <a:xfrm>
            <a:off x="360100" y="1070350"/>
            <a:ext cx="3635700" cy="4976175"/>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380" name="Google Shape;380;p49"/>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381" name="Google Shape;381;p49"/>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382" name="Google Shape;382;p49"/>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0"/>
          <p:cNvSpPr txBox="1">
            <a:spLocks noGrp="1"/>
          </p:cNvSpPr>
          <p:nvPr>
            <p:ph type="title" idx="4294967295"/>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Key messages for patients</a:t>
            </a:r>
            <a:endParaRPr/>
          </a:p>
        </p:txBody>
      </p:sp>
      <p:sp>
        <p:nvSpPr>
          <p:cNvPr id="389" name="Google Shape;389;p50"/>
          <p:cNvSpPr txBox="1">
            <a:spLocks noGrp="1"/>
          </p:cNvSpPr>
          <p:nvPr>
            <p:ph type="body" idx="4294967295"/>
          </p:nvPr>
        </p:nvSpPr>
        <p:spPr>
          <a:xfrm>
            <a:off x="838200" y="1535073"/>
            <a:ext cx="10515600" cy="33744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
            </a:pPr>
            <a:r>
              <a:rPr lang="en-GB" sz="2400"/>
              <a:t>Be Part of Research makes it easier than ever to find and take part in health and care research.</a:t>
            </a:r>
            <a:endParaRPr sz="2400"/>
          </a:p>
          <a:p>
            <a:pPr marL="457200" lvl="0" indent="-381000" algn="l" rtl="0">
              <a:lnSpc>
                <a:spcPct val="100000"/>
              </a:lnSpc>
              <a:spcBef>
                <a:spcPts val="1000"/>
              </a:spcBef>
              <a:spcAft>
                <a:spcPts val="0"/>
              </a:spcAft>
              <a:buSzPts val="2400"/>
              <a:buChar char="•"/>
            </a:pPr>
            <a:r>
              <a:rPr lang="en-GB" sz="2400"/>
              <a:t>Simply sign up online and choose the areas of research you’re interested in.</a:t>
            </a:r>
            <a:endParaRPr sz="2400"/>
          </a:p>
          <a:p>
            <a:pPr marL="457200" lvl="0" indent="-381000" algn="l" rtl="0">
              <a:lnSpc>
                <a:spcPct val="100000"/>
              </a:lnSpc>
              <a:spcBef>
                <a:spcPts val="1000"/>
              </a:spcBef>
              <a:spcAft>
                <a:spcPts val="0"/>
              </a:spcAft>
              <a:buSzPts val="2400"/>
              <a:buChar char="•"/>
            </a:pPr>
            <a:r>
              <a:rPr lang="en-GB" sz="2400"/>
              <a:t>You’ll then be matched to suitable studies and sent clear information about what’s involved and how you can take part.</a:t>
            </a:r>
            <a:endParaRPr sz="2400"/>
          </a:p>
          <a:p>
            <a:pPr marL="457200" lvl="0" indent="-381000" algn="l" rtl="0">
              <a:lnSpc>
                <a:spcPct val="100000"/>
              </a:lnSpc>
              <a:spcBef>
                <a:spcPts val="1000"/>
              </a:spcBef>
              <a:spcAft>
                <a:spcPts val="1000"/>
              </a:spcAft>
              <a:buSzPts val="2400"/>
              <a:buChar char="•"/>
            </a:pPr>
            <a:r>
              <a:rPr lang="en-GB" sz="2400"/>
              <a:t>The decision on whether to take part is always yours.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1"/>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395" name="Google Shape;395;p51"/>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396" name="Google Shape;396;p51"/>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2"/>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402" name="Google Shape;402;p52"/>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4 started in September 2025</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u="sng">
                <a:solidFill>
                  <a:schemeClr val="hlink"/>
                </a:solidFill>
                <a:hlinkClick r:id="rId4"/>
              </a:rPr>
              <a:t>https://www.nihr.ac.uk/career-development/clinical-research-courses-and-support/principal-investigator-pipeline-programme</a:t>
            </a:r>
            <a:endParaRPr sz="2400">
              <a:solidFill>
                <a:srgbClr val="193E72"/>
              </a:solidFill>
            </a:endParaRPr>
          </a:p>
        </p:txBody>
      </p:sp>
      <p:pic>
        <p:nvPicPr>
          <p:cNvPr id="403" name="Google Shape;403;p52"/>
          <p:cNvPicPr preferRelativeResize="0"/>
          <p:nvPr/>
        </p:nvPicPr>
        <p:blipFill>
          <a:blip r:embed="rId5">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3"/>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NIHR Qlik Cloud https://rdn.uk.qlikcloud.com/</a:t>
            </a:r>
            <a:endParaRPr b="1" u="sng">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rgbClr val="193E72"/>
                </a:solidFill>
                <a:latin typeface="Lato"/>
                <a:ea typeface="Lato"/>
                <a:cs typeface="Lato"/>
                <a:sym typeface="Lato"/>
                <a:hlinkClick r:id="rId4">
                  <a:extLst>
                    <a:ext uri="{A12FA001-AC4F-418D-AE19-62706E023703}">
                      <ahyp:hlinkClr xmlns:ahyp="http://schemas.microsoft.com/office/drawing/2018/hyperlinkcolor" val="tx"/>
                    </a:ext>
                  </a:extLst>
                </a:hlinkClick>
              </a:rPr>
              <a:t>NIHR Be Part of Research https://bepartofresearch.nihr.ac.uk/</a:t>
            </a:r>
            <a:endParaRPr sz="2220" b="1" u="sng">
              <a:solidFill>
                <a:srgbClr val="193E72"/>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rgbClr val="193E72"/>
                </a:solidFill>
                <a:uFill>
                  <a:noFill/>
                </a:uFill>
                <a:latin typeface="Lato"/>
                <a:ea typeface="Lato"/>
                <a:cs typeface="Lato"/>
                <a:sym typeface="Lato"/>
                <a:hlinkClick r:id="rId5">
                  <a:extLst>
                    <a:ext uri="{A12FA001-AC4F-418D-AE19-62706E023703}">
                      <ahyp:hlinkClr xmlns:ahyp="http://schemas.microsoft.com/office/drawing/2018/hyperlinkcolor" val="tx"/>
                    </a:ext>
                  </a:extLst>
                </a:hlinkClick>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rgbClr val="193E72"/>
                </a:solidFill>
                <a:latin typeface="Lato"/>
                <a:ea typeface="Lato"/>
                <a:cs typeface="Lato"/>
                <a:sym typeface="Lato"/>
                <a:hlinkClick r:id="rId6">
                  <a:extLst>
                    <a:ext uri="{A12FA001-AC4F-418D-AE19-62706E023703}">
                      <ahyp:hlinkClr xmlns:ahyp="http://schemas.microsoft.com/office/drawing/2018/hyperlinkcolor" val="tx"/>
                    </a:ext>
                  </a:extLst>
                </a:hlinkClick>
              </a:rPr>
              <a:t>Find a Clinical Research Study </a:t>
            </a:r>
            <a:r>
              <a:rPr lang="en-GB" sz="2200" b="1" u="sng">
                <a:solidFill>
                  <a:srgbClr val="193E72"/>
                </a:solidFill>
                <a:latin typeface="Lato"/>
                <a:ea typeface="Lato"/>
                <a:cs typeface="Lato"/>
                <a:sym typeface="Lato"/>
              </a:rPr>
              <a:t>https://sense.odp.nihr.ac.uk/public/sense/app/27f93da6-3ea4-404a-afce-24cfe1c613c8/sheet/d96836f0-c98b-4ee2-9991-351f5a2c659f/state/analysis</a:t>
            </a:r>
            <a:endParaRPr sz="2200" b="1" u="sng">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4"/>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414" name="Google Shape;414;p54"/>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sarah.hargreaves@uhbw.nhs.uk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8"/>
        <p:cNvGrpSpPr/>
        <p:nvPr/>
      </p:nvGrpSpPr>
      <p:grpSpPr>
        <a:xfrm>
          <a:off x="0" y="0"/>
          <a:ext cx="0" cy="0"/>
          <a:chOff x="0" y="0"/>
          <a:chExt cx="0" cy="0"/>
        </a:xfrm>
      </p:grpSpPr>
      <p:sp>
        <p:nvSpPr>
          <p:cNvPr id="289" name="Google Shape;289;p4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22/09/2025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90" name="Google Shape;290;p40"/>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National H&amp;N Cancer Research Recruitment</a:t>
            </a:r>
            <a:endParaRPr sz="3200" b="1">
              <a:solidFill>
                <a:srgbClr val="193E72"/>
              </a:solidFill>
              <a:latin typeface="Lato"/>
              <a:ea typeface="Lato"/>
              <a:cs typeface="Lato"/>
              <a:sym typeface="Lato"/>
            </a:endParaRPr>
          </a:p>
        </p:txBody>
      </p:sp>
      <p:sp>
        <p:nvSpPr>
          <p:cNvPr id="291" name="Google Shape;291;p40"/>
          <p:cNvSpPr txBox="1"/>
          <p:nvPr/>
        </p:nvSpPr>
        <p:spPr>
          <a:xfrm>
            <a:off x="135875" y="16804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24 - Mar 25</a:t>
            </a:r>
            <a:endParaRPr sz="1600">
              <a:latin typeface="Lato"/>
              <a:ea typeface="Lato"/>
              <a:cs typeface="Lato"/>
              <a:sym typeface="Lato"/>
            </a:endParaRPr>
          </a:p>
        </p:txBody>
      </p:sp>
      <p:sp>
        <p:nvSpPr>
          <p:cNvPr id="292" name="Google Shape;292;p40"/>
          <p:cNvSpPr txBox="1"/>
          <p:nvPr/>
        </p:nvSpPr>
        <p:spPr>
          <a:xfrm>
            <a:off x="135875" y="419222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25 - Sep 25</a:t>
            </a:r>
            <a:endParaRPr sz="1600">
              <a:latin typeface="Lato"/>
              <a:ea typeface="Lato"/>
              <a:cs typeface="Lato"/>
              <a:sym typeface="Lato"/>
            </a:endParaRPr>
          </a:p>
        </p:txBody>
      </p:sp>
      <p:pic>
        <p:nvPicPr>
          <p:cNvPr id="293" name="Google Shape;293;p40"/>
          <p:cNvPicPr preferRelativeResize="0"/>
          <p:nvPr/>
        </p:nvPicPr>
        <p:blipFill>
          <a:blip r:embed="rId3">
            <a:alphaModFix/>
          </a:blip>
          <a:stretch>
            <a:fillRect/>
          </a:stretch>
        </p:blipFill>
        <p:spPr>
          <a:xfrm>
            <a:off x="1305875" y="946139"/>
            <a:ext cx="8700950" cy="2330461"/>
          </a:xfrm>
          <a:prstGeom prst="rect">
            <a:avLst/>
          </a:prstGeom>
          <a:noFill/>
          <a:ln>
            <a:noFill/>
          </a:ln>
        </p:spPr>
      </p:pic>
      <p:pic>
        <p:nvPicPr>
          <p:cNvPr id="294" name="Google Shape;294;p40"/>
          <p:cNvPicPr preferRelativeResize="0"/>
          <p:nvPr/>
        </p:nvPicPr>
        <p:blipFill>
          <a:blip r:embed="rId4">
            <a:alphaModFix/>
          </a:blip>
          <a:stretch>
            <a:fillRect/>
          </a:stretch>
        </p:blipFill>
        <p:spPr>
          <a:xfrm>
            <a:off x="1305875" y="3429000"/>
            <a:ext cx="9003441" cy="255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41"/>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022/09/2025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00" name="Google Shape;300;p41"/>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SWAG region H&amp;N Cancer Research Recruitment</a:t>
            </a:r>
            <a:endParaRPr sz="3200" b="1">
              <a:solidFill>
                <a:srgbClr val="193E72"/>
              </a:solidFill>
              <a:latin typeface="Lato"/>
              <a:ea typeface="Lato"/>
              <a:cs typeface="Lato"/>
              <a:sym typeface="Lato"/>
            </a:endParaRPr>
          </a:p>
        </p:txBody>
      </p:sp>
      <p:pic>
        <p:nvPicPr>
          <p:cNvPr id="301" name="Google Shape;301;p41"/>
          <p:cNvPicPr preferRelativeResize="0"/>
          <p:nvPr/>
        </p:nvPicPr>
        <p:blipFill>
          <a:blip r:embed="rId3">
            <a:alphaModFix/>
          </a:blip>
          <a:stretch>
            <a:fillRect/>
          </a:stretch>
        </p:blipFill>
        <p:spPr>
          <a:xfrm>
            <a:off x="1472200" y="839900"/>
            <a:ext cx="9476776" cy="499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307" name="Google Shape;307;p42"/>
          <p:cNvGraphicFramePr/>
          <p:nvPr/>
        </p:nvGraphicFramePr>
        <p:xfrm>
          <a:off x="56675" y="757000"/>
          <a:ext cx="3000000" cy="3000000"/>
        </p:xfrm>
        <a:graphic>
          <a:graphicData uri="http://schemas.openxmlformats.org/drawingml/2006/table">
            <a:tbl>
              <a:tblPr>
                <a:noFill/>
                <a:tableStyleId>{C736172B-4451-45F9-94C3-90C503FEA889}</a:tableStyleId>
              </a:tblPr>
              <a:tblGrid>
                <a:gridCol w="956975">
                  <a:extLst>
                    <a:ext uri="{9D8B030D-6E8A-4147-A177-3AD203B41FA5}">
                      <a16:colId xmlns:a16="http://schemas.microsoft.com/office/drawing/2014/main" val="20000"/>
                    </a:ext>
                  </a:extLst>
                </a:gridCol>
                <a:gridCol w="3693325">
                  <a:extLst>
                    <a:ext uri="{9D8B030D-6E8A-4147-A177-3AD203B41FA5}">
                      <a16:colId xmlns:a16="http://schemas.microsoft.com/office/drawing/2014/main" val="20001"/>
                    </a:ext>
                  </a:extLst>
                </a:gridCol>
                <a:gridCol w="2855975">
                  <a:extLst>
                    <a:ext uri="{9D8B030D-6E8A-4147-A177-3AD203B41FA5}">
                      <a16:colId xmlns:a16="http://schemas.microsoft.com/office/drawing/2014/main" val="20002"/>
                    </a:ext>
                  </a:extLst>
                </a:gridCol>
                <a:gridCol w="1136400">
                  <a:extLst>
                    <a:ext uri="{9D8B030D-6E8A-4147-A177-3AD203B41FA5}">
                      <a16:colId xmlns:a16="http://schemas.microsoft.com/office/drawing/2014/main" val="20003"/>
                    </a:ext>
                  </a:extLst>
                </a:gridCol>
                <a:gridCol w="1181275">
                  <a:extLst>
                    <a:ext uri="{9D8B030D-6E8A-4147-A177-3AD203B41FA5}">
                      <a16:colId xmlns:a16="http://schemas.microsoft.com/office/drawing/2014/main" val="20004"/>
                    </a:ext>
                  </a:extLst>
                </a:gridCol>
                <a:gridCol w="956975">
                  <a:extLst>
                    <a:ext uri="{9D8B030D-6E8A-4147-A177-3AD203B41FA5}">
                      <a16:colId xmlns:a16="http://schemas.microsoft.com/office/drawing/2014/main" val="20005"/>
                    </a:ext>
                  </a:extLst>
                </a:gridCol>
                <a:gridCol w="956975">
                  <a:extLst>
                    <a:ext uri="{9D8B030D-6E8A-4147-A177-3AD203B41FA5}">
                      <a16:colId xmlns:a16="http://schemas.microsoft.com/office/drawing/2014/main" val="20006"/>
                    </a:ext>
                  </a:extLst>
                </a:gridCol>
              </a:tblGrid>
              <a:tr h="566050">
                <a:tc>
                  <a:txBody>
                    <a:bodyPr/>
                    <a:lstStyle/>
                    <a:p>
                      <a:pPr marL="0" lvl="0" indent="0" algn="l" rtl="0">
                        <a:spcBef>
                          <a:spcPts val="0"/>
                        </a:spcBef>
                        <a:spcAft>
                          <a:spcPts val="0"/>
                        </a:spcAft>
                        <a:buNone/>
                      </a:pPr>
                      <a:r>
                        <a:rPr lang="en-GB" b="1">
                          <a:solidFill>
                            <a:schemeClr val="lt1"/>
                          </a:solidFill>
                        </a:rPr>
                        <a:t>CPMS ID</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Short Name</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 Studies</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Opening</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Closure</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Sample Size Eng</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Eng</a:t>
                      </a:r>
                      <a:endParaRPr b="1">
                        <a:solidFill>
                          <a:schemeClr val="lt1"/>
                        </a:solidFill>
                      </a:endParaRPr>
                    </a:p>
                    <a:p>
                      <a:pPr marL="0" lvl="0" indent="0" algn="l" rtl="0">
                        <a:spcBef>
                          <a:spcPts val="0"/>
                        </a:spcBef>
                        <a:spcAft>
                          <a:spcPts val="0"/>
                        </a:spcAft>
                        <a:buNone/>
                      </a:pPr>
                      <a:r>
                        <a:rPr lang="en-GB" b="1">
                          <a:solidFill>
                            <a:schemeClr val="lt1"/>
                          </a:solidFill>
                        </a:rPr>
                        <a:t>Recruits</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r" rtl="0">
                        <a:lnSpc>
                          <a:spcPct val="115000"/>
                        </a:lnSpc>
                        <a:spcBef>
                          <a:spcPts val="0"/>
                        </a:spcBef>
                        <a:spcAft>
                          <a:spcPts val="0"/>
                        </a:spcAft>
                        <a:buNone/>
                      </a:pPr>
                      <a:r>
                        <a:rPr lang="en-GB"/>
                        <a:t>60674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b="1"/>
                        <a:t>MCLA-158-CL03</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14/02/2025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31/08/2026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r" rtl="0">
                        <a:lnSpc>
                          <a:spcPct val="115000"/>
                        </a:lnSpc>
                        <a:spcBef>
                          <a:spcPts val="0"/>
                        </a:spcBef>
                        <a:spcAft>
                          <a:spcPts val="0"/>
                        </a:spcAft>
                        <a:buNone/>
                      </a:pPr>
                      <a:r>
                        <a:rPr lang="en-GB"/>
                        <a:t>58218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JADE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Chelt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01/11/2024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04/05/2026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42925">
                <a:tc>
                  <a:txBody>
                    <a:bodyPr/>
                    <a:lstStyle/>
                    <a:p>
                      <a:pPr marL="0" lvl="0" indent="0" algn="r" rtl="0">
                        <a:lnSpc>
                          <a:spcPct val="115000"/>
                        </a:lnSpc>
                        <a:spcBef>
                          <a:spcPts val="0"/>
                        </a:spcBef>
                        <a:spcAft>
                          <a:spcPts val="0"/>
                        </a:spcAft>
                        <a:buNone/>
                      </a:pPr>
                      <a:r>
                        <a:rPr lang="en-GB"/>
                        <a:t>58043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b="1"/>
                        <a:t>Getting Recovery Right After Neck Dissection for Head and Neck Cancer</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09/05/2025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01/07/2026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390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r" rtl="0">
                        <a:lnSpc>
                          <a:spcPct val="115000"/>
                        </a:lnSpc>
                        <a:spcBef>
                          <a:spcPts val="0"/>
                        </a:spcBef>
                        <a:spcAft>
                          <a:spcPts val="0"/>
                        </a:spcAft>
                        <a:buNone/>
                      </a:pPr>
                      <a:r>
                        <a:rPr lang="en-GB"/>
                        <a:t>57396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eVOLVE HNSCC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23/04/2024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30/09/2027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1950">
                <a:tc>
                  <a:txBody>
                    <a:bodyPr/>
                    <a:lstStyle/>
                    <a:p>
                      <a:pPr marL="0" lvl="0" indent="0" algn="r" rtl="0">
                        <a:lnSpc>
                          <a:spcPct val="115000"/>
                        </a:lnSpc>
                        <a:spcBef>
                          <a:spcPts val="0"/>
                        </a:spcBef>
                        <a:spcAft>
                          <a:spcPts val="0"/>
                        </a:spcAft>
                        <a:buNone/>
                      </a:pPr>
                      <a:r>
                        <a:rPr lang="en-GB"/>
                        <a:t>56569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PROTIS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Chelt (in setup), BHOC (in setup)</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16/09/2024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01/04/2029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256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1950">
                <a:tc>
                  <a:txBody>
                    <a:bodyPr/>
                    <a:lstStyle/>
                    <a:p>
                      <a:pPr marL="0" lvl="0" indent="0" algn="r" rtl="0">
                        <a:lnSpc>
                          <a:spcPct val="115000"/>
                        </a:lnSpc>
                        <a:spcBef>
                          <a:spcPts val="0"/>
                        </a:spcBef>
                        <a:spcAft>
                          <a:spcPts val="0"/>
                        </a:spcAft>
                        <a:buNone/>
                      </a:pPr>
                      <a:r>
                        <a:rPr lang="en-GB"/>
                        <a:t>53806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RAPTOR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Glos (In set up), UoB DH (In setup) (no change since Jan)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25/04/2023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08/01/2026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90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68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61950">
                <a:tc>
                  <a:txBody>
                    <a:bodyPr/>
                    <a:lstStyle/>
                    <a:p>
                      <a:pPr marL="0" lvl="0" indent="0" algn="r" rtl="0">
                        <a:lnSpc>
                          <a:spcPct val="115000"/>
                        </a:lnSpc>
                        <a:spcBef>
                          <a:spcPts val="0"/>
                        </a:spcBef>
                        <a:spcAft>
                          <a:spcPts val="0"/>
                        </a:spcAft>
                        <a:buNone/>
                      </a:pPr>
                      <a:r>
                        <a:rPr lang="en-GB"/>
                        <a:t>50360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PETNECK 2 - Feasibility Study and RCT, Version 1.0, 10-May-2021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RUH, BRI, Chelt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14/02/2022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31/03/2026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623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515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r" rtl="0">
                        <a:lnSpc>
                          <a:spcPct val="115000"/>
                        </a:lnSpc>
                        <a:spcBef>
                          <a:spcPts val="0"/>
                        </a:spcBef>
                        <a:spcAft>
                          <a:spcPts val="0"/>
                        </a:spcAft>
                        <a:buNone/>
                      </a:pPr>
                      <a:r>
                        <a:rPr lang="en-GB"/>
                        <a:t>48988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HoT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BRI, RUH, Somerset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13/12/2021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31/07/2028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344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191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r" rtl="0">
                        <a:lnSpc>
                          <a:spcPct val="115000"/>
                        </a:lnSpc>
                        <a:spcBef>
                          <a:spcPts val="0"/>
                        </a:spcBef>
                        <a:spcAft>
                          <a:spcPts val="0"/>
                        </a:spcAft>
                        <a:buNone/>
                      </a:pPr>
                      <a:r>
                        <a:rPr lang="en-GB"/>
                        <a:t>44418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INSPIRE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13/05/2020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31/03/2026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114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308" name="Google Shape;308;p42"/>
          <p:cNvSpPr txBox="1">
            <a:spLocks noGrp="1"/>
          </p:cNvSpPr>
          <p:nvPr>
            <p:ph type="title" idx="4294967295"/>
          </p:nvPr>
        </p:nvSpPr>
        <p:spPr>
          <a:xfrm>
            <a:off x="838200" y="99651"/>
            <a:ext cx="10515600" cy="561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GB" sz="2400" b="1">
                <a:solidFill>
                  <a:srgbClr val="193E72"/>
                </a:solidFill>
                <a:latin typeface="Lato"/>
                <a:ea typeface="Lato"/>
                <a:cs typeface="Lato"/>
                <a:sym typeface="Lato"/>
              </a:rPr>
              <a:t>Open Studies in SWAG region</a:t>
            </a:r>
            <a:endParaRPr sz="2400" b="1">
              <a:solidFill>
                <a:srgbClr val="193E72"/>
              </a:solidFill>
              <a:latin typeface="Lato"/>
              <a:ea typeface="Lato"/>
              <a:cs typeface="Lato"/>
              <a:sym typeface="Lato"/>
            </a:endParaRPr>
          </a:p>
        </p:txBody>
      </p:sp>
      <p:sp>
        <p:nvSpPr>
          <p:cNvPr id="309" name="Google Shape;309;p4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16/09/2025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43"/>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PETNECK 2</a:t>
            </a:r>
            <a:endParaRPr sz="3200" b="1">
              <a:solidFill>
                <a:srgbClr val="193E72"/>
              </a:solidFill>
              <a:latin typeface="Lato"/>
              <a:ea typeface="Lato"/>
              <a:cs typeface="Lato"/>
              <a:sym typeface="Lato"/>
            </a:endParaRPr>
          </a:p>
        </p:txBody>
      </p:sp>
      <p:sp>
        <p:nvSpPr>
          <p:cNvPr id="316" name="Google Shape;316;p43"/>
          <p:cNvSpPr txBox="1"/>
          <p:nvPr/>
        </p:nvSpPr>
        <p:spPr>
          <a:xfrm>
            <a:off x="10349925" y="6291750"/>
            <a:ext cx="166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000">
                <a:solidFill>
                  <a:schemeClr val="lt1"/>
                </a:solidFill>
              </a:rPr>
              <a:t>CPMS ID: 50360</a:t>
            </a:r>
            <a:endParaRPr sz="2800">
              <a:solidFill>
                <a:schemeClr val="lt1"/>
              </a:solidFill>
            </a:endParaRPr>
          </a:p>
        </p:txBody>
      </p:sp>
      <p:sp>
        <p:nvSpPr>
          <p:cNvPr id="317" name="Google Shape;317;p43"/>
          <p:cNvSpPr txBox="1"/>
          <p:nvPr/>
        </p:nvSpPr>
        <p:spPr>
          <a:xfrm>
            <a:off x="7233800" y="61533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17/01/2025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318" name="Google Shape;318;p43"/>
          <p:cNvPicPr preferRelativeResize="0"/>
          <p:nvPr/>
        </p:nvPicPr>
        <p:blipFill>
          <a:blip r:embed="rId3">
            <a:alphaModFix/>
          </a:blip>
          <a:stretch>
            <a:fillRect/>
          </a:stretch>
        </p:blipFill>
        <p:spPr>
          <a:xfrm>
            <a:off x="182925" y="1080225"/>
            <a:ext cx="6848450" cy="3638950"/>
          </a:xfrm>
          <a:prstGeom prst="rect">
            <a:avLst/>
          </a:prstGeom>
          <a:noFill/>
          <a:ln>
            <a:noFill/>
          </a:ln>
        </p:spPr>
      </p:pic>
      <p:pic>
        <p:nvPicPr>
          <p:cNvPr id="319" name="Google Shape;319;p43"/>
          <p:cNvPicPr preferRelativeResize="0"/>
          <p:nvPr/>
        </p:nvPicPr>
        <p:blipFill>
          <a:blip r:embed="rId4">
            <a:alphaModFix/>
          </a:blip>
          <a:stretch>
            <a:fillRect/>
          </a:stretch>
        </p:blipFill>
        <p:spPr>
          <a:xfrm>
            <a:off x="7128350" y="1148877"/>
            <a:ext cx="3971800" cy="3989220"/>
          </a:xfrm>
          <a:prstGeom prst="rect">
            <a:avLst/>
          </a:prstGeom>
          <a:noFill/>
          <a:ln>
            <a:noFill/>
          </a:ln>
        </p:spPr>
      </p:pic>
      <p:sp>
        <p:nvSpPr>
          <p:cNvPr id="320" name="Google Shape;320;p43"/>
          <p:cNvSpPr txBox="1"/>
          <p:nvPr/>
        </p:nvSpPr>
        <p:spPr>
          <a:xfrm>
            <a:off x="11100150" y="1634850"/>
            <a:ext cx="996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rgbClr val="000000"/>
                </a:solidFill>
              </a:rPr>
              <a:t>Target 32</a:t>
            </a:r>
            <a:endParaRPr sz="1300">
              <a:solidFill>
                <a:srgbClr val="000000"/>
              </a:solidFill>
            </a:endParaRPr>
          </a:p>
        </p:txBody>
      </p:sp>
      <p:sp>
        <p:nvSpPr>
          <p:cNvPr id="321" name="Google Shape;321;p43"/>
          <p:cNvSpPr txBox="1"/>
          <p:nvPr/>
        </p:nvSpPr>
        <p:spPr>
          <a:xfrm>
            <a:off x="9685000" y="3044100"/>
            <a:ext cx="996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rgbClr val="000000"/>
                </a:solidFill>
              </a:rPr>
              <a:t>Target 5</a:t>
            </a:r>
            <a:endParaRPr sz="1300">
              <a:solidFill>
                <a:srgbClr val="000000"/>
              </a:solidFill>
            </a:endParaRPr>
          </a:p>
        </p:txBody>
      </p:sp>
      <p:sp>
        <p:nvSpPr>
          <p:cNvPr id="322" name="Google Shape;322;p43"/>
          <p:cNvSpPr txBox="1"/>
          <p:nvPr/>
        </p:nvSpPr>
        <p:spPr>
          <a:xfrm>
            <a:off x="9841550" y="4334275"/>
            <a:ext cx="996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rgbClr val="000000"/>
                </a:solidFill>
              </a:rPr>
              <a:t>Target 10</a:t>
            </a:r>
            <a:endParaRPr sz="1300">
              <a:solidFill>
                <a:srgbClr val="000000"/>
              </a:solidFill>
            </a:endParaRPr>
          </a:p>
        </p:txBody>
      </p:sp>
      <p:sp>
        <p:nvSpPr>
          <p:cNvPr id="323" name="Google Shape;323;p43"/>
          <p:cNvSpPr txBox="1"/>
          <p:nvPr/>
        </p:nvSpPr>
        <p:spPr>
          <a:xfrm>
            <a:off x="1005225" y="5173250"/>
            <a:ext cx="901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rPr>
              <a:t>Planned closure 31/03/2026 following an extension</a:t>
            </a:r>
            <a:endParaRPr sz="2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pic>
        <p:nvPicPr>
          <p:cNvPr id="329" name="Google Shape;329;p44"/>
          <p:cNvPicPr preferRelativeResize="0"/>
          <p:nvPr/>
        </p:nvPicPr>
        <p:blipFill>
          <a:blip r:embed="rId3">
            <a:alphaModFix/>
          </a:blip>
          <a:stretch>
            <a:fillRect/>
          </a:stretch>
        </p:blipFill>
        <p:spPr>
          <a:xfrm>
            <a:off x="7839000" y="871550"/>
            <a:ext cx="3558300" cy="3450944"/>
          </a:xfrm>
          <a:prstGeom prst="rect">
            <a:avLst/>
          </a:prstGeom>
          <a:noFill/>
          <a:ln>
            <a:noFill/>
          </a:ln>
        </p:spPr>
      </p:pic>
      <p:sp>
        <p:nvSpPr>
          <p:cNvPr id="330" name="Google Shape;330;p44"/>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HoT</a:t>
            </a:r>
            <a:endParaRPr sz="3200" b="1">
              <a:solidFill>
                <a:srgbClr val="193E72"/>
              </a:solidFill>
              <a:latin typeface="Lato"/>
              <a:ea typeface="Lato"/>
              <a:cs typeface="Lato"/>
              <a:sym typeface="Lato"/>
            </a:endParaRPr>
          </a:p>
        </p:txBody>
      </p:sp>
      <p:sp>
        <p:nvSpPr>
          <p:cNvPr id="331" name="Google Shape;331;p44"/>
          <p:cNvSpPr txBox="1"/>
          <p:nvPr/>
        </p:nvSpPr>
        <p:spPr>
          <a:xfrm>
            <a:off x="11397300" y="1412475"/>
            <a:ext cx="794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rPr>
              <a:t>Target 30</a:t>
            </a:r>
            <a:endParaRPr sz="1100">
              <a:solidFill>
                <a:schemeClr val="dk1"/>
              </a:solidFill>
            </a:endParaRPr>
          </a:p>
        </p:txBody>
      </p:sp>
      <p:sp>
        <p:nvSpPr>
          <p:cNvPr id="332" name="Google Shape;332;p44"/>
          <p:cNvSpPr txBox="1"/>
          <p:nvPr/>
        </p:nvSpPr>
        <p:spPr>
          <a:xfrm>
            <a:off x="10186400" y="2555375"/>
            <a:ext cx="794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rPr>
              <a:t>Target 32</a:t>
            </a:r>
            <a:endParaRPr sz="1100">
              <a:solidFill>
                <a:schemeClr val="dk1"/>
              </a:solidFill>
            </a:endParaRPr>
          </a:p>
        </p:txBody>
      </p:sp>
      <p:sp>
        <p:nvSpPr>
          <p:cNvPr id="333" name="Google Shape;333;p44"/>
          <p:cNvSpPr txBox="1"/>
          <p:nvPr/>
        </p:nvSpPr>
        <p:spPr>
          <a:xfrm>
            <a:off x="9521816" y="3690402"/>
            <a:ext cx="1193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rPr>
              <a:t>Target 16</a:t>
            </a:r>
            <a:endParaRPr sz="1100">
              <a:solidFill>
                <a:schemeClr val="dk1"/>
              </a:solidFill>
            </a:endParaRPr>
          </a:p>
        </p:txBody>
      </p:sp>
      <p:sp>
        <p:nvSpPr>
          <p:cNvPr id="334" name="Google Shape;334;p44"/>
          <p:cNvSpPr txBox="1"/>
          <p:nvPr/>
        </p:nvSpPr>
        <p:spPr>
          <a:xfrm>
            <a:off x="10502325" y="6444150"/>
            <a:ext cx="166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chemeClr val="lt1"/>
                </a:solidFill>
              </a:rPr>
              <a:t>CPMS ID: 48988</a:t>
            </a:r>
            <a:endParaRPr sz="2800">
              <a:solidFill>
                <a:schemeClr val="lt1"/>
              </a:solidFill>
            </a:endParaRPr>
          </a:p>
        </p:txBody>
      </p:sp>
      <p:sp>
        <p:nvSpPr>
          <p:cNvPr id="335" name="Google Shape;335;p44"/>
          <p:cNvSpPr txBox="1"/>
          <p:nvPr/>
        </p:nvSpPr>
        <p:spPr>
          <a:xfrm>
            <a:off x="7502325" y="616725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17/01/2025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336" name="Google Shape;336;p44"/>
          <p:cNvPicPr preferRelativeResize="0"/>
          <p:nvPr/>
        </p:nvPicPr>
        <p:blipFill>
          <a:blip r:embed="rId4">
            <a:alphaModFix/>
          </a:blip>
          <a:stretch>
            <a:fillRect/>
          </a:stretch>
        </p:blipFill>
        <p:spPr>
          <a:xfrm>
            <a:off x="215050" y="871549"/>
            <a:ext cx="7490925" cy="4004200"/>
          </a:xfrm>
          <a:prstGeom prst="rect">
            <a:avLst/>
          </a:prstGeom>
          <a:noFill/>
          <a:ln>
            <a:noFill/>
          </a:ln>
        </p:spPr>
      </p:pic>
      <p:sp>
        <p:nvSpPr>
          <p:cNvPr id="337" name="Google Shape;337;p44"/>
          <p:cNvSpPr txBox="1"/>
          <p:nvPr/>
        </p:nvSpPr>
        <p:spPr>
          <a:xfrm>
            <a:off x="488525" y="5439425"/>
            <a:ext cx="10991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dk1"/>
                </a:solidFill>
              </a:rPr>
              <a:t>End date extended to 31/07/2028 due to slower than expected recruitment</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p45"/>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17/01/2025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43" name="Google Shape;343;p45"/>
          <p:cNvSpPr txBox="1">
            <a:spLocks noGrp="1"/>
          </p:cNvSpPr>
          <p:nvPr>
            <p:ph type="title" idx="4294967295"/>
          </p:nvPr>
        </p:nvSpPr>
        <p:spPr>
          <a:xfrm>
            <a:off x="838200" y="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GB" sz="3200" b="1">
                <a:solidFill>
                  <a:srgbClr val="193E72"/>
                </a:solidFill>
                <a:latin typeface="Lato"/>
                <a:ea typeface="Lato"/>
                <a:cs typeface="Lato"/>
                <a:sym typeface="Lato"/>
              </a:rPr>
              <a:t>Studies in set-up/under consideration in SWAG region</a:t>
            </a:r>
            <a:endParaRPr sz="3200" b="1">
              <a:solidFill>
                <a:srgbClr val="193E72"/>
              </a:solidFill>
              <a:latin typeface="Lato"/>
              <a:ea typeface="Lato"/>
              <a:cs typeface="Lato"/>
              <a:sym typeface="Lato"/>
            </a:endParaRPr>
          </a:p>
        </p:txBody>
      </p:sp>
      <p:sp>
        <p:nvSpPr>
          <p:cNvPr id="344" name="Google Shape;344;p45"/>
          <p:cNvSpPr txBox="1"/>
          <p:nvPr/>
        </p:nvSpPr>
        <p:spPr>
          <a:xfrm>
            <a:off x="647100" y="1397875"/>
            <a:ext cx="10897800" cy="450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00" b="1">
                <a:solidFill>
                  <a:schemeClr val="dk1"/>
                </a:solidFill>
              </a:rPr>
              <a:t>PF-08046054:</a:t>
            </a:r>
            <a:r>
              <a:rPr lang="en-GB" sz="2000">
                <a:solidFill>
                  <a:schemeClr val="dk1"/>
                </a:solidFill>
              </a:rPr>
              <a:t> A Randomized, Phase 3, Open-Label Study To Evaluate Pdl1v (Pf-08046054) In Combination With Pembrolizumab Vs Pembrolizumab Monotherapy In Adult Participants With First-Line Recurrent Or Metastatic Head And Neck Squamous Cell Carcinoma That Is Programmed Cell Death Ligand 1 Positive. </a:t>
            </a:r>
            <a:endParaRPr sz="2000">
              <a:solidFill>
                <a:schemeClr val="dk1"/>
              </a:solidFill>
            </a:endParaRPr>
          </a:p>
          <a:p>
            <a:pPr marL="0" lvl="0" indent="0" algn="l" rtl="0">
              <a:lnSpc>
                <a:spcPct val="115000"/>
              </a:lnSpc>
              <a:spcBef>
                <a:spcPts val="0"/>
              </a:spcBef>
              <a:spcAft>
                <a:spcPts val="0"/>
              </a:spcAft>
              <a:buNone/>
            </a:pPr>
            <a:endParaRPr sz="2000">
              <a:solidFill>
                <a:schemeClr val="dk1"/>
              </a:solidFill>
            </a:endParaRPr>
          </a:p>
          <a:p>
            <a:pPr marL="0" lvl="0" indent="0" algn="l" rtl="0">
              <a:lnSpc>
                <a:spcPct val="115000"/>
              </a:lnSpc>
              <a:spcBef>
                <a:spcPts val="0"/>
              </a:spcBef>
              <a:spcAft>
                <a:spcPts val="0"/>
              </a:spcAft>
              <a:buNone/>
            </a:pPr>
            <a:r>
              <a:rPr lang="en-GB" sz="2000" b="1">
                <a:solidFill>
                  <a:schemeClr val="dk1"/>
                </a:solidFill>
              </a:rPr>
              <a:t>Sites</a:t>
            </a:r>
            <a:r>
              <a:rPr lang="en-GB" sz="2000">
                <a:solidFill>
                  <a:schemeClr val="dk1"/>
                </a:solidFill>
              </a:rPr>
              <a:t>: BHOC, Musgrove, Salisbury Opening 23/09/2025 Closing 29/12/2027, Pfizer Inc.</a:t>
            </a:r>
            <a:endParaRPr sz="2000">
              <a:solidFill>
                <a:schemeClr val="dk1"/>
              </a:solidFill>
            </a:endParaRPr>
          </a:p>
          <a:p>
            <a:pPr marL="0" lvl="0" indent="0" algn="l" rtl="0">
              <a:lnSpc>
                <a:spcPct val="115000"/>
              </a:lnSpc>
              <a:spcBef>
                <a:spcPts val="0"/>
              </a:spcBef>
              <a:spcAft>
                <a:spcPts val="0"/>
              </a:spcAft>
              <a:buNone/>
            </a:pPr>
            <a:endParaRPr sz="2000">
              <a:solidFill>
                <a:schemeClr val="dk1"/>
              </a:solidFill>
            </a:endParaRPr>
          </a:p>
          <a:p>
            <a:pPr marL="0" lvl="0" indent="0" algn="l" rtl="0">
              <a:spcBef>
                <a:spcPts val="0"/>
              </a:spcBef>
              <a:spcAft>
                <a:spcPts val="0"/>
              </a:spcAft>
              <a:buNone/>
            </a:pPr>
            <a:r>
              <a:rPr lang="en-GB" sz="2000" b="1">
                <a:solidFill>
                  <a:schemeClr val="dk1"/>
                </a:solidFill>
              </a:rPr>
              <a:t>EVEREST-HN-4:</a:t>
            </a:r>
            <a:r>
              <a:rPr lang="en-GB" sz="2000">
                <a:solidFill>
                  <a:schemeClr val="dk1"/>
                </a:solidFill>
              </a:rPr>
              <a:t> EVolution of a patiEnt-REported symptom-based risk stratification sySTem to redesign the suspected Head and Neck cancer referral pathway (EVEREST-HN) Feasibility Study  </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r>
              <a:rPr lang="en-GB" sz="2000" b="1">
                <a:solidFill>
                  <a:schemeClr val="dk1"/>
                </a:solidFill>
              </a:rPr>
              <a:t>Sites:</a:t>
            </a:r>
            <a:r>
              <a:rPr lang="en-GB" sz="2000">
                <a:solidFill>
                  <a:schemeClr val="dk1"/>
                </a:solidFill>
              </a:rPr>
              <a:t> Musgrove, Yeovil Opening 01/12/2025 Closing 08/06/2026 Eng Target 3430 The Royal Marsden Nhs Foundation Trust</a:t>
            </a:r>
            <a:endParaRPr sz="2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46"/>
          <p:cNvGrpSpPr/>
          <p:nvPr/>
        </p:nvGrpSpPr>
        <p:grpSpPr>
          <a:xfrm>
            <a:off x="4052810" y="2996957"/>
            <a:ext cx="8206183" cy="2884290"/>
            <a:chOff x="4647600" y="3106450"/>
            <a:chExt cx="7439876" cy="2614950"/>
          </a:xfrm>
        </p:grpSpPr>
        <p:pic>
          <p:nvPicPr>
            <p:cNvPr id="351" name="Google Shape;351;p46"/>
            <p:cNvPicPr preferRelativeResize="0"/>
            <p:nvPr/>
          </p:nvPicPr>
          <p:blipFill>
            <a:blip r:embed="rId3">
              <a:alphaModFix/>
            </a:blip>
            <a:stretch>
              <a:fillRect/>
            </a:stretch>
          </p:blipFill>
          <p:spPr>
            <a:xfrm>
              <a:off x="4731600" y="3178150"/>
              <a:ext cx="7355876" cy="2449175"/>
            </a:xfrm>
            <a:prstGeom prst="rect">
              <a:avLst/>
            </a:prstGeom>
            <a:noFill/>
            <a:ln>
              <a:noFill/>
            </a:ln>
          </p:spPr>
        </p:pic>
        <p:sp>
          <p:nvSpPr>
            <p:cNvPr id="352" name="Google Shape;352;p46"/>
            <p:cNvSpPr/>
            <p:nvPr/>
          </p:nvSpPr>
          <p:spPr>
            <a:xfrm>
              <a:off x="4731700" y="3106450"/>
              <a:ext cx="3616800" cy="610800"/>
            </a:xfrm>
            <a:prstGeom prst="rect">
              <a:avLst/>
            </a:prstGeom>
            <a:solidFill>
              <a:schemeClr val="lt2"/>
            </a:solidFill>
            <a:ln>
              <a:noFill/>
            </a:ln>
          </p:spPr>
          <p:txBody>
            <a:bodyPr spcFirstLastPara="1" wrap="square" lIns="100825" tIns="100825" rIns="100825" bIns="100825" anchor="ctr" anchorCtr="0">
              <a:noAutofit/>
            </a:bodyPr>
            <a:lstStyle/>
            <a:p>
              <a:pPr marL="0" lvl="0" indent="0" algn="ctr" rtl="0">
                <a:spcBef>
                  <a:spcPts val="0"/>
                </a:spcBef>
                <a:spcAft>
                  <a:spcPts val="0"/>
                </a:spcAft>
                <a:buNone/>
              </a:pPr>
              <a:endParaRPr sz="1544"/>
            </a:p>
          </p:txBody>
        </p:sp>
        <p:sp>
          <p:nvSpPr>
            <p:cNvPr id="353" name="Google Shape;353;p46"/>
            <p:cNvSpPr/>
            <p:nvPr/>
          </p:nvSpPr>
          <p:spPr>
            <a:xfrm>
              <a:off x="4647600" y="5267200"/>
              <a:ext cx="2896800" cy="454200"/>
            </a:xfrm>
            <a:prstGeom prst="rect">
              <a:avLst/>
            </a:prstGeom>
            <a:solidFill>
              <a:schemeClr val="lt2"/>
            </a:solidFill>
            <a:ln>
              <a:noFill/>
            </a:ln>
          </p:spPr>
          <p:txBody>
            <a:bodyPr spcFirstLastPara="1" wrap="square" lIns="100825" tIns="100825" rIns="100825" bIns="100825" anchor="ctr" anchorCtr="0">
              <a:noAutofit/>
            </a:bodyPr>
            <a:lstStyle/>
            <a:p>
              <a:pPr marL="0" lvl="0" indent="0" algn="ctr" rtl="0">
                <a:spcBef>
                  <a:spcPts val="0"/>
                </a:spcBef>
                <a:spcAft>
                  <a:spcPts val="0"/>
                </a:spcAft>
                <a:buNone/>
              </a:pPr>
              <a:endParaRPr sz="1544"/>
            </a:p>
          </p:txBody>
        </p:sp>
      </p:grpSp>
      <p:sp>
        <p:nvSpPr>
          <p:cNvPr id="354" name="Google Shape;354;p46"/>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GB" sz="3200" b="1">
                <a:solidFill>
                  <a:srgbClr val="193E72"/>
                </a:solidFill>
                <a:latin typeface="Lato"/>
                <a:ea typeface="Lato"/>
                <a:cs typeface="Lato"/>
                <a:sym typeface="Lato"/>
              </a:rPr>
              <a:t>Cancer Vaccine Studies and CVLP</a:t>
            </a:r>
            <a:endParaRPr sz="3200" b="1">
              <a:solidFill>
                <a:srgbClr val="193E72"/>
              </a:solidFill>
              <a:latin typeface="Lato"/>
              <a:ea typeface="Lato"/>
              <a:cs typeface="Lato"/>
              <a:sym typeface="Lato"/>
            </a:endParaRPr>
          </a:p>
        </p:txBody>
      </p:sp>
      <p:sp>
        <p:nvSpPr>
          <p:cNvPr id="355" name="Google Shape;355;p46"/>
          <p:cNvSpPr txBox="1"/>
          <p:nvPr/>
        </p:nvSpPr>
        <p:spPr>
          <a:xfrm>
            <a:off x="838200" y="965150"/>
            <a:ext cx="10239900" cy="2160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Lato"/>
              <a:buChar char="●"/>
            </a:pPr>
            <a:r>
              <a:rPr lang="en-GB" sz="2400">
                <a:solidFill>
                  <a:schemeClr val="dk1"/>
                </a:solidFill>
                <a:highlight>
                  <a:srgbClr val="FFFFFF"/>
                </a:highlight>
                <a:latin typeface="Lato"/>
                <a:ea typeface="Lato"/>
                <a:cs typeface="Lato"/>
                <a:sym typeface="Lato"/>
              </a:rPr>
              <a:t>CVLP aims to establish the feasibility of pathways for patients with cancer to access cancer vaccine trials. </a:t>
            </a:r>
            <a:endParaRPr sz="2400">
              <a:solidFill>
                <a:schemeClr val="dk1"/>
              </a:solidFill>
              <a:highlight>
                <a:srgbClr val="FFFFFF"/>
              </a:highlight>
              <a:latin typeface="Lato"/>
              <a:ea typeface="Lato"/>
              <a:cs typeface="Lato"/>
              <a:sym typeface="Lato"/>
            </a:endParaRPr>
          </a:p>
          <a:p>
            <a:pPr marL="457200" lvl="0" indent="-381000" algn="l" rtl="0">
              <a:spcBef>
                <a:spcPts val="1000"/>
              </a:spcBef>
              <a:spcAft>
                <a:spcPts val="1000"/>
              </a:spcAft>
              <a:buClr>
                <a:schemeClr val="dk1"/>
              </a:buClr>
              <a:buSzPts val="2400"/>
              <a:buFont typeface="Lato"/>
              <a:buChar char="●"/>
            </a:pPr>
            <a:r>
              <a:rPr lang="en-GB" sz="2400">
                <a:solidFill>
                  <a:schemeClr val="dk1"/>
                </a:solidFill>
                <a:highlight>
                  <a:srgbClr val="FFFFFF"/>
                </a:highlight>
                <a:latin typeface="Lato"/>
                <a:ea typeface="Lato"/>
                <a:cs typeface="Lato"/>
                <a:sym typeface="Lato"/>
              </a:rPr>
              <a:t>CVLP is investigating the optimum process for patients, across multiple cancer types, to receive personalised cancer vaccines by enrolment in the CVLP</a:t>
            </a:r>
            <a:endParaRPr sz="2400">
              <a:solidFill>
                <a:srgbClr val="212529"/>
              </a:solidFill>
              <a:highlight>
                <a:schemeClr val="lt1"/>
              </a:highlight>
              <a:latin typeface="Lato"/>
              <a:ea typeface="Lato"/>
              <a:cs typeface="Lato"/>
              <a:sym typeface="Lato"/>
            </a:endParaRPr>
          </a:p>
        </p:txBody>
      </p:sp>
      <p:sp>
        <p:nvSpPr>
          <p:cNvPr id="356" name="Google Shape;356;p46"/>
          <p:cNvSpPr txBox="1"/>
          <p:nvPr/>
        </p:nvSpPr>
        <p:spPr>
          <a:xfrm>
            <a:off x="457200" y="3178150"/>
            <a:ext cx="4274400" cy="265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dk1"/>
                </a:solidFill>
                <a:highlight>
                  <a:srgbClr val="FFFFFF"/>
                </a:highlight>
                <a:latin typeface="Lato"/>
                <a:ea typeface="Lato"/>
                <a:cs typeface="Lato"/>
                <a:sym typeface="Lato"/>
              </a:rPr>
              <a:t>Currently supporting two cancer vaccine trials:</a:t>
            </a:r>
            <a:endParaRPr sz="2400">
              <a:solidFill>
                <a:schemeClr val="dk1"/>
              </a:solidFill>
              <a:highlight>
                <a:srgbClr val="FFFFFF"/>
              </a:highlight>
              <a:latin typeface="Lato"/>
              <a:ea typeface="Lato"/>
              <a:cs typeface="Lato"/>
              <a:sym typeface="Lato"/>
            </a:endParaRPr>
          </a:p>
          <a:p>
            <a:pPr marL="457200" lvl="0" indent="-381000" algn="l" rtl="0">
              <a:spcBef>
                <a:spcPts val="1000"/>
              </a:spcBef>
              <a:spcAft>
                <a:spcPts val="0"/>
              </a:spcAft>
              <a:buClr>
                <a:srgbClr val="212529"/>
              </a:buClr>
              <a:buSzPts val="2400"/>
              <a:buFont typeface="Lato"/>
              <a:buChar char="●"/>
            </a:pPr>
            <a:r>
              <a:rPr lang="en-GB" sz="2400" b="1">
                <a:solidFill>
                  <a:srgbClr val="212529"/>
                </a:solidFill>
                <a:highlight>
                  <a:schemeClr val="lt1"/>
                </a:highlight>
                <a:latin typeface="Lato"/>
                <a:ea typeface="Lato"/>
                <a:cs typeface="Lato"/>
                <a:sym typeface="Lato"/>
              </a:rPr>
              <a:t>BNT113-01</a:t>
            </a:r>
            <a:r>
              <a:rPr lang="en-GB" sz="2400">
                <a:solidFill>
                  <a:srgbClr val="212529"/>
                </a:solidFill>
                <a:highlight>
                  <a:schemeClr val="lt1"/>
                </a:highlight>
                <a:latin typeface="Lato"/>
                <a:ea typeface="Lato"/>
                <a:cs typeface="Lato"/>
                <a:sym typeface="Lato"/>
              </a:rPr>
              <a:t> Head &amp; Neck Squamous Cell Carcinoma</a:t>
            </a:r>
            <a:endParaRPr sz="2400">
              <a:solidFill>
                <a:srgbClr val="212529"/>
              </a:solidFill>
              <a:highlight>
                <a:schemeClr val="lt1"/>
              </a:highlight>
              <a:latin typeface="Lato"/>
              <a:ea typeface="Lato"/>
              <a:cs typeface="Lato"/>
              <a:sym typeface="Lato"/>
            </a:endParaRPr>
          </a:p>
          <a:p>
            <a:pPr marL="457200" lvl="0" indent="-381000" algn="l" rtl="0">
              <a:spcBef>
                <a:spcPts val="1000"/>
              </a:spcBef>
              <a:spcAft>
                <a:spcPts val="1000"/>
              </a:spcAft>
              <a:buClr>
                <a:schemeClr val="dk1"/>
              </a:buClr>
              <a:buSzPts val="2400"/>
              <a:buFont typeface="Lato"/>
              <a:buChar char="●"/>
            </a:pPr>
            <a:r>
              <a:rPr lang="en-GB" sz="2400" b="1">
                <a:solidFill>
                  <a:schemeClr val="dk1"/>
                </a:solidFill>
                <a:highlight>
                  <a:srgbClr val="FFFFFF"/>
                </a:highlight>
                <a:latin typeface="Lato"/>
                <a:ea typeface="Lato"/>
                <a:cs typeface="Lato"/>
                <a:sym typeface="Lato"/>
              </a:rPr>
              <a:t>The SCOPE trial</a:t>
            </a:r>
            <a:r>
              <a:rPr lang="en-GB" sz="2400">
                <a:solidFill>
                  <a:schemeClr val="dk1"/>
                </a:solidFill>
                <a:highlight>
                  <a:srgbClr val="FFFFFF"/>
                </a:highlight>
                <a:latin typeface="Lato"/>
                <a:ea typeface="Lato"/>
                <a:cs typeface="Lato"/>
                <a:sym typeface="Lato"/>
              </a:rPr>
              <a:t> Advanced Melanoma</a:t>
            </a:r>
            <a:endParaRPr sz="2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7"/>
          <p:cNvSpPr txBox="1"/>
          <p:nvPr/>
        </p:nvSpPr>
        <p:spPr>
          <a:xfrm>
            <a:off x="646200" y="328825"/>
            <a:ext cx="10772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212529"/>
                </a:solidFill>
                <a:highlight>
                  <a:srgbClr val="FFFFFF"/>
                </a:highlight>
              </a:rPr>
              <a:t>CVLP / BNT113-01</a:t>
            </a:r>
            <a:r>
              <a:rPr lang="en-GB" sz="2000">
                <a:solidFill>
                  <a:srgbClr val="212529"/>
                </a:solidFill>
                <a:highlight>
                  <a:srgbClr val="FFFFFF"/>
                </a:highlight>
              </a:rPr>
              <a:t> (Head &amp; Neck Squamous Cell Carcinoma) – </a:t>
            </a:r>
            <a:r>
              <a:rPr lang="en-GB" sz="2000" b="1">
                <a:solidFill>
                  <a:srgbClr val="212529"/>
                </a:solidFill>
                <a:highlight>
                  <a:srgbClr val="FFFFFF"/>
                </a:highlight>
              </a:rPr>
              <a:t>6 patients have consented</a:t>
            </a:r>
            <a:r>
              <a:rPr lang="en-GB" sz="2000">
                <a:solidFill>
                  <a:srgbClr val="212529"/>
                </a:solidFill>
                <a:highlight>
                  <a:srgbClr val="FFFFFF"/>
                </a:highlight>
              </a:rPr>
              <a:t> to the CVLP trial for BNT113-01. Gloucestershire consented their first CVLP/BNT113 patient in August </a:t>
            </a:r>
            <a:endParaRPr sz="2000">
              <a:solidFill>
                <a:srgbClr val="212529"/>
              </a:solidFill>
            </a:endParaRPr>
          </a:p>
        </p:txBody>
      </p:sp>
      <p:sp>
        <p:nvSpPr>
          <p:cNvPr id="363" name="Google Shape;363;p47"/>
          <p:cNvSpPr txBox="1"/>
          <p:nvPr/>
        </p:nvSpPr>
        <p:spPr>
          <a:xfrm>
            <a:off x="709800" y="1437025"/>
            <a:ext cx="10645200" cy="4688700"/>
          </a:xfrm>
          <a:prstGeom prst="rect">
            <a:avLst/>
          </a:prstGeom>
          <a:noFill/>
          <a:ln>
            <a:noFill/>
          </a:ln>
        </p:spPr>
        <p:txBody>
          <a:bodyPr spcFirstLastPara="1" wrap="square" lIns="91425" tIns="91425" rIns="91425" bIns="91425" anchor="t" anchorCtr="0">
            <a:spAutoFit/>
          </a:bodyPr>
          <a:lstStyle/>
          <a:p>
            <a:pPr marL="0" marR="419100" lvl="0" indent="0" algn="l" rtl="0">
              <a:lnSpc>
                <a:spcPct val="140000"/>
              </a:lnSpc>
              <a:spcBef>
                <a:spcPts val="0"/>
              </a:spcBef>
              <a:spcAft>
                <a:spcPts val="0"/>
              </a:spcAft>
              <a:buNone/>
            </a:pPr>
            <a:r>
              <a:rPr lang="en-GB" sz="1900">
                <a:solidFill>
                  <a:schemeClr val="dk1"/>
                </a:solidFill>
                <a:latin typeface="Calibri"/>
                <a:ea typeface="Calibri"/>
                <a:cs typeface="Calibri"/>
                <a:sym typeface="Calibri"/>
              </a:rPr>
              <a:t>This study is accessible through the following CVLP sites:</a:t>
            </a:r>
            <a:endParaRPr sz="1900">
              <a:solidFill>
                <a:schemeClr val="dk1"/>
              </a:solidFill>
              <a:latin typeface="Calibri"/>
              <a:ea typeface="Calibri"/>
              <a:cs typeface="Calibri"/>
              <a:sym typeface="Calibri"/>
            </a:endParaRPr>
          </a:p>
          <a:p>
            <a:pPr marL="457200" lvl="0" indent="-333375" algn="l" rtl="0">
              <a:lnSpc>
                <a:spcPct val="115000"/>
              </a:lnSpc>
              <a:spcBef>
                <a:spcPts val="800"/>
              </a:spcBef>
              <a:spcAft>
                <a:spcPts val="0"/>
              </a:spcAft>
              <a:buClr>
                <a:schemeClr val="dk1"/>
              </a:buClr>
              <a:buSzPts val="1650"/>
              <a:buFont typeface="Roboto"/>
              <a:buChar char="●"/>
            </a:pPr>
            <a:r>
              <a:rPr lang="en-GB" sz="1900">
                <a:solidFill>
                  <a:schemeClr val="dk1"/>
                </a:solidFill>
                <a:latin typeface="Calibri"/>
                <a:ea typeface="Calibri"/>
                <a:cs typeface="Calibri"/>
                <a:sym typeface="Calibri"/>
              </a:rPr>
              <a:t>Mid &amp; South Essex NHS Foundation Trust</a:t>
            </a:r>
            <a:endParaRPr sz="1900">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b="1">
                <a:solidFill>
                  <a:schemeClr val="dk1"/>
                </a:solidFill>
                <a:latin typeface="Calibri"/>
                <a:ea typeface="Calibri"/>
                <a:cs typeface="Calibri"/>
                <a:sym typeface="Calibri"/>
              </a:rPr>
              <a:t>Gloucestershire Hospitals NHS Foundation Trust</a:t>
            </a:r>
            <a:endParaRPr sz="1900" b="1">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a:solidFill>
                  <a:schemeClr val="dk1"/>
                </a:solidFill>
                <a:latin typeface="Calibri"/>
                <a:ea typeface="Calibri"/>
                <a:cs typeface="Calibri"/>
                <a:sym typeface="Calibri"/>
              </a:rPr>
              <a:t>University Hospitals Coventry &amp; Warwickshire NHS Trust</a:t>
            </a:r>
            <a:endParaRPr sz="1900">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a:solidFill>
                  <a:schemeClr val="dk1"/>
                </a:solidFill>
                <a:latin typeface="Calibri"/>
                <a:ea typeface="Calibri"/>
                <a:cs typeface="Calibri"/>
                <a:sym typeface="Calibri"/>
              </a:rPr>
              <a:t>University Hospitals Dorset NHS Foundation Trust</a:t>
            </a:r>
            <a:endParaRPr sz="1900">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b="1">
                <a:solidFill>
                  <a:schemeClr val="dk1"/>
                </a:solidFill>
                <a:latin typeface="Calibri"/>
                <a:ea typeface="Calibri"/>
                <a:cs typeface="Calibri"/>
                <a:sym typeface="Calibri"/>
              </a:rPr>
              <a:t>Royal United Hospitals Bath NHS Foundation Trust</a:t>
            </a:r>
            <a:endParaRPr sz="1900" b="1">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a:solidFill>
                  <a:schemeClr val="dk1"/>
                </a:solidFill>
                <a:latin typeface="Calibri"/>
                <a:ea typeface="Calibri"/>
                <a:cs typeface="Calibri"/>
                <a:sym typeface="Calibri"/>
              </a:rPr>
              <a:t>Hull University Teaching Hospitals NHS Trust</a:t>
            </a:r>
            <a:endParaRPr sz="1900">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a:solidFill>
                  <a:schemeClr val="dk1"/>
                </a:solidFill>
                <a:latin typeface="Calibri"/>
                <a:ea typeface="Calibri"/>
                <a:cs typeface="Calibri"/>
                <a:sym typeface="Calibri"/>
              </a:rPr>
              <a:t>Bedfordshire Hospitals NHS Foundation Trust</a:t>
            </a:r>
            <a:endParaRPr sz="1900">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a:solidFill>
                  <a:schemeClr val="dk1"/>
                </a:solidFill>
                <a:latin typeface="Calibri"/>
                <a:ea typeface="Calibri"/>
                <a:cs typeface="Calibri"/>
                <a:sym typeface="Calibri"/>
              </a:rPr>
              <a:t>Royal Surrey NHS Foundation Trust</a:t>
            </a:r>
            <a:endParaRPr sz="1900">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a:solidFill>
                  <a:schemeClr val="dk1"/>
                </a:solidFill>
                <a:latin typeface="Calibri"/>
                <a:ea typeface="Calibri"/>
                <a:cs typeface="Calibri"/>
                <a:sym typeface="Calibri"/>
              </a:rPr>
              <a:t>Royal Berkshire NHS Foundation Trust</a:t>
            </a:r>
            <a:endParaRPr sz="1900">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a:solidFill>
                  <a:schemeClr val="dk1"/>
                </a:solidFill>
                <a:latin typeface="Calibri"/>
                <a:ea typeface="Calibri"/>
                <a:cs typeface="Calibri"/>
                <a:sym typeface="Calibri"/>
              </a:rPr>
              <a:t>United Lincolnshire Teaching Hospials NHS Trust</a:t>
            </a:r>
            <a:endParaRPr sz="1900">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a:solidFill>
                  <a:schemeClr val="dk1"/>
                </a:solidFill>
                <a:latin typeface="Calibri"/>
                <a:ea typeface="Calibri"/>
                <a:cs typeface="Calibri"/>
                <a:sym typeface="Calibri"/>
              </a:rPr>
              <a:t>York and Scarborough Teaching Hospitals NHS Foundation Trust</a:t>
            </a:r>
            <a:endParaRPr sz="1900">
              <a:solidFill>
                <a:schemeClr val="dk1"/>
              </a:solidFill>
              <a:latin typeface="Calibri"/>
              <a:ea typeface="Calibri"/>
              <a:cs typeface="Calibri"/>
              <a:sym typeface="Calibri"/>
            </a:endParaRPr>
          </a:p>
          <a:p>
            <a:pPr marL="457200" lvl="0" indent="-333375" algn="l" rtl="0">
              <a:lnSpc>
                <a:spcPct val="115000"/>
              </a:lnSpc>
              <a:spcBef>
                <a:spcPts val="0"/>
              </a:spcBef>
              <a:spcAft>
                <a:spcPts val="0"/>
              </a:spcAft>
              <a:buClr>
                <a:schemeClr val="dk1"/>
              </a:buClr>
              <a:buSzPts val="1650"/>
              <a:buFont typeface="Roboto"/>
              <a:buChar char="●"/>
            </a:pPr>
            <a:r>
              <a:rPr lang="en-GB" sz="1900">
                <a:solidFill>
                  <a:schemeClr val="dk1"/>
                </a:solidFill>
                <a:latin typeface="Calibri"/>
                <a:ea typeface="Calibri"/>
                <a:cs typeface="Calibri"/>
                <a:sym typeface="Calibri"/>
              </a:rPr>
              <a:t>Royal Free London NHS Foundation Trust (North Middlesex)</a:t>
            </a:r>
            <a:endParaRPr sz="1900">
              <a:solidFill>
                <a:schemeClr val="dk1"/>
              </a:solidFill>
              <a:latin typeface="Calibri"/>
              <a:ea typeface="Calibri"/>
              <a:cs typeface="Calibri"/>
              <a:sym typeface="Calibri"/>
            </a:endParaRPr>
          </a:p>
        </p:txBody>
      </p:sp>
      <p:pic>
        <p:nvPicPr>
          <p:cNvPr id="364" name="Google Shape;364;p47"/>
          <p:cNvPicPr preferRelativeResize="0"/>
          <p:nvPr/>
        </p:nvPicPr>
        <p:blipFill>
          <a:blip r:embed="rId3">
            <a:alphaModFix/>
          </a:blip>
          <a:stretch>
            <a:fillRect/>
          </a:stretch>
        </p:blipFill>
        <p:spPr>
          <a:xfrm>
            <a:off x="8453650" y="1794813"/>
            <a:ext cx="3105150" cy="3667125"/>
          </a:xfrm>
          <a:prstGeom prst="rect">
            <a:avLst/>
          </a:prstGeom>
          <a:noFill/>
          <a:ln>
            <a:noFill/>
          </a:ln>
        </p:spPr>
      </p:pic>
      <p:sp>
        <p:nvSpPr>
          <p:cNvPr id="365" name="Google Shape;365;p47"/>
          <p:cNvSpPr txBox="1"/>
          <p:nvPr/>
        </p:nvSpPr>
        <p:spPr>
          <a:xfrm>
            <a:off x="8453650" y="1179225"/>
            <a:ext cx="3105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rPr>
              <a:t>BNT113-01 Sites</a:t>
            </a:r>
            <a:endParaRPr sz="2800">
              <a:solidFill>
                <a:schemeClr val="dk1"/>
              </a:solidFill>
            </a:endParaRPr>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4F0008-C53E-491A-9C06-145A03ABAC85}">
  <ds:schemaRefs>
    <ds:schemaRef ds:uri="http://schemas.microsoft.com/office/2006/metadata/properties"/>
    <ds:schemaRef ds:uri="http://schemas.microsoft.com/office/infopath/2007/PartnerControls"/>
    <ds:schemaRef ds:uri="d77f7b61-7249-402e-9088-bb30bc752eb7"/>
    <ds:schemaRef ds:uri="28f492b9-0e1d-4676-9635-78fd8c5ab9d8"/>
  </ds:schemaRefs>
</ds:datastoreItem>
</file>

<file path=customXml/itemProps2.xml><?xml version="1.0" encoding="utf-8"?>
<ds:datastoreItem xmlns:ds="http://schemas.openxmlformats.org/officeDocument/2006/customXml" ds:itemID="{0DE72D69-FF80-4C79-9F61-BDDB513E4631}">
  <ds:schemaRefs>
    <ds:schemaRef ds:uri="http://schemas.microsoft.com/sharepoint/v3/contenttype/forms"/>
  </ds:schemaRefs>
</ds:datastoreItem>
</file>

<file path=customXml/itemProps3.xml><?xml version="1.0" encoding="utf-8"?>
<ds:datastoreItem xmlns:ds="http://schemas.openxmlformats.org/officeDocument/2006/customXml" ds:itemID="{D7950028-729A-4B5A-97AD-7CD46DDA6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492b9-0e1d-4676-9635-78fd8c5ab9d8"/>
    <ds:schemaRef ds:uri="d77f7b61-7249-402e-9088-bb30bc752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1021</Words>
  <Application>Microsoft Office PowerPoint</Application>
  <PresentationFormat>Widescreen</PresentationFormat>
  <Paragraphs>186</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Lato</vt:lpstr>
      <vt:lpstr>Calibri</vt:lpstr>
      <vt:lpstr>Roboto</vt:lpstr>
      <vt:lpstr>Arial</vt:lpstr>
      <vt:lpstr>Custom Design</vt:lpstr>
      <vt:lpstr>Custom Design</vt:lpstr>
      <vt:lpstr> SWAG Network Head &amp; Neck Cancer Clinical Advisory Group </vt:lpstr>
      <vt:lpstr>National H&amp;N Cancer Research Recruitment</vt:lpstr>
      <vt:lpstr>SWAG region H&amp;N Cancer Research Recruitment</vt:lpstr>
      <vt:lpstr>Open Studies in SWAG region</vt:lpstr>
      <vt:lpstr>PETNECK 2</vt:lpstr>
      <vt:lpstr>HoT</vt:lpstr>
      <vt:lpstr>Studies in set-up/under consideration in SWAG region</vt:lpstr>
      <vt:lpstr>Cancer Vaccine Studies and CVLP</vt:lpstr>
      <vt:lpstr>PowerPoint Presentation</vt:lpstr>
      <vt:lpstr>BNT113-01 A Phase 2 study of BNT113 in HPV16+ HNSCC patients expressing PD-L1 (47443)</vt:lpstr>
      <vt:lpstr>PowerPoint Presentation</vt:lpstr>
      <vt:lpstr>Key messages for patients</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1</cp:revision>
  <dcterms:modified xsi:type="dcterms:W3CDTF">2025-09-23T09:12:37Z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