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6" r:id="rId2"/>
    <p:sldId id="257" r:id="rId3"/>
    <p:sldId id="258" r:id="rId4"/>
    <p:sldId id="260" r:id="rId5"/>
    <p:sldId id="259" r:id="rId6"/>
    <p:sldId id="262" r:id="rId7"/>
    <p:sldId id="261" r:id="rId8"/>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E8E3EB94-7B2D-493D-BAC2-B6EBAC148247}">
          <p14:sldIdLst>
            <p14:sldId id="256"/>
            <p14:sldId id="257"/>
          </p14:sldIdLst>
        </p14:section>
        <p14:section name="Untitled Section" id="{2799BE30-F7CB-4573-8034-DB2478D3E4E4}">
          <p14:sldIdLst>
            <p14:sldId id="258"/>
            <p14:sldId id="260"/>
            <p14:sldId id="259"/>
            <p14:sldId id="262"/>
            <p14:sldId id="261"/>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CB1C6B6-6013-4F97-9953-A4D52878BB5D}" v="9" dt="2025-09-19T11:46:45.86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2" autoAdjust="0"/>
    <p:restoredTop sz="94660"/>
  </p:normalViewPr>
  <p:slideViewPr>
    <p:cSldViewPr snapToGrid="0">
      <p:cViewPr varScale="1">
        <p:scale>
          <a:sx n="100" d="100"/>
          <a:sy n="100" d="100"/>
        </p:scale>
        <p:origin x="108"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17"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customXml" Target="../customXml/item1.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2090838-7442-45AF-B86A-7DA1CED73491}" type="datetimeFigureOut">
              <a:t>9/19/2025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AAB7E67-DA41-44AE-A594-69AAE0F98695}" type="slidenum">
              <a:t>‹#›</a:t>
            </a:fld>
            <a:endParaRPr lang="en-GB"/>
          </a:p>
        </p:txBody>
      </p:sp>
    </p:spTree>
    <p:extLst>
      <p:ext uri="{BB962C8B-B14F-4D97-AF65-F5344CB8AC3E}">
        <p14:creationId xmlns:p14="http://schemas.microsoft.com/office/powerpoint/2010/main" val="33855983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RCR consensus process was initially developed in 2016 to help reduce variation in UK radiotherapy practice. The Head and Neck cancer consensus statements were released in 2022 to serve as a stimulus for Head and Neck cancer teams to review their existing radiotherapy service </a:t>
            </a:r>
          </a:p>
          <a:p>
            <a:r>
              <a:rPr lang="en-US" dirty="0"/>
              <a:t>They were adopted nationally in parallel with the relevant National Institute for Health and Care Excellence (NICE) guidance.</a:t>
            </a:r>
            <a:endParaRPr lang="en-US" dirty="0">
              <a:ea typeface="Calibri"/>
              <a:cs typeface="Calibri"/>
            </a:endParaRPr>
          </a:p>
        </p:txBody>
      </p:sp>
      <p:sp>
        <p:nvSpPr>
          <p:cNvPr id="4" name="Slide Number Placeholder 3"/>
          <p:cNvSpPr>
            <a:spLocks noGrp="1"/>
          </p:cNvSpPr>
          <p:nvPr>
            <p:ph type="sldNum" sz="quarter" idx="5"/>
          </p:nvPr>
        </p:nvSpPr>
        <p:spPr/>
        <p:txBody>
          <a:bodyPr/>
          <a:lstStyle/>
          <a:p>
            <a:fld id="{5AAB7E67-DA41-44AE-A594-69AAE0F98695}" type="slidenum">
              <a:t>1</a:t>
            </a:fld>
            <a:endParaRPr lang="en-GB"/>
          </a:p>
        </p:txBody>
      </p:sp>
    </p:spTree>
    <p:extLst>
      <p:ext uri="{BB962C8B-B14F-4D97-AF65-F5344CB8AC3E}">
        <p14:creationId xmlns:p14="http://schemas.microsoft.com/office/powerpoint/2010/main" val="41997610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Cancer of the oral tongue has been associated with a worse prognosis compared with other oral cavity subsites.</a:t>
            </a:r>
          </a:p>
          <a:p>
            <a:r>
              <a:rPr lang="en-US"/>
              <a:t> Postoperative radiotherapy (PORT) after a curative surgical resection may improve survival.</a:t>
            </a:r>
          </a:p>
          <a:p>
            <a:r>
              <a:rPr lang="en-US" dirty="0"/>
              <a:t>However, the PORT treatment volume and the extent of inclusion of the surgical bed and elective regions has not been consistently defined.</a:t>
            </a:r>
          </a:p>
          <a:p>
            <a:endParaRPr lang="en-US" dirty="0"/>
          </a:p>
          <a:p>
            <a:r>
              <a:rPr lang="en-US" dirty="0"/>
              <a:t>This topic considers when the PORT volume should be extended to the surgically undissected clinical (cN0) and radiological (rN0) lymph node-negative contralateral neck in the scenario that ipsilateral PORT is planned to the operated bed</a:t>
            </a:r>
            <a:endParaRPr lang="en-US" dirty="0">
              <a:ea typeface="Calibri" panose="020F0502020204030204"/>
              <a:cs typeface="Calibri" panose="020F0502020204030204"/>
            </a:endParaRPr>
          </a:p>
        </p:txBody>
      </p:sp>
      <p:sp>
        <p:nvSpPr>
          <p:cNvPr id="4" name="Slide Number Placeholder 3"/>
          <p:cNvSpPr>
            <a:spLocks noGrp="1"/>
          </p:cNvSpPr>
          <p:nvPr>
            <p:ph type="sldNum" sz="quarter" idx="5"/>
          </p:nvPr>
        </p:nvSpPr>
        <p:spPr/>
        <p:txBody>
          <a:bodyPr/>
          <a:lstStyle/>
          <a:p>
            <a:fld id="{5AAB7E67-DA41-44AE-A594-69AAE0F98695}" type="slidenum">
              <a:t>2</a:t>
            </a:fld>
            <a:endParaRPr lang="en-GB"/>
          </a:p>
        </p:txBody>
      </p:sp>
    </p:spTree>
    <p:extLst>
      <p:ext uri="{BB962C8B-B14F-4D97-AF65-F5344CB8AC3E}">
        <p14:creationId xmlns:p14="http://schemas.microsoft.com/office/powerpoint/2010/main" val="15795264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Contralateral neck radiotherapy in the case of the undissected c/rN0 neck may result in overtreatment of patients and there is debate as to whether it impacts disease recurrence or survival.</a:t>
            </a:r>
          </a:p>
          <a:p>
            <a:r>
              <a:rPr lang="en-US" dirty="0"/>
              <a:t> But </a:t>
            </a:r>
            <a:r>
              <a:rPr lang="en-US" dirty="0" err="1"/>
              <a:t>itrs</a:t>
            </a:r>
            <a:r>
              <a:rPr lang="en-US" dirty="0"/>
              <a:t> </a:t>
            </a:r>
            <a:r>
              <a:rPr lang="en-US" dirty="0" err="1"/>
              <a:t>reasonalbe</a:t>
            </a:r>
            <a:r>
              <a:rPr lang="en-US" dirty="0"/>
              <a:t> to consider because, low survival for patients with regional recurrent disease </a:t>
            </a:r>
            <a:endParaRPr lang="en-US" dirty="0">
              <a:ea typeface="Calibri"/>
              <a:cs typeface="Calibri"/>
            </a:endParaRPr>
          </a:p>
          <a:p>
            <a:r>
              <a:rPr lang="en-US" dirty="0"/>
              <a:t>=&gt; possibility of PORT might change disease outcome </a:t>
            </a:r>
          </a:p>
          <a:p>
            <a:endParaRPr lang="en-US" dirty="0"/>
          </a:p>
          <a:p>
            <a:r>
              <a:rPr lang="en-US" dirty="0"/>
              <a:t>When a decision has been made to deliver ipsilateral PORT, delivering PORT to the undissected c/rN0 contralateral neck is based upon the pathological features of the primary cancer and ipsilateral nodal disease, which are thought to be indicators of occult contralateral disease and hence risk of contralateral lymph node recurrence </a:t>
            </a:r>
            <a:endParaRPr lang="en-US" dirty="0">
              <a:ea typeface="Calibri"/>
              <a:cs typeface="Calibri"/>
            </a:endParaRPr>
          </a:p>
        </p:txBody>
      </p:sp>
      <p:sp>
        <p:nvSpPr>
          <p:cNvPr id="4" name="Slide Number Placeholder 3"/>
          <p:cNvSpPr>
            <a:spLocks noGrp="1"/>
          </p:cNvSpPr>
          <p:nvPr>
            <p:ph type="sldNum" sz="quarter" idx="5"/>
          </p:nvPr>
        </p:nvSpPr>
        <p:spPr/>
        <p:txBody>
          <a:bodyPr/>
          <a:lstStyle/>
          <a:p>
            <a:fld id="{5AAB7E67-DA41-44AE-A594-69AAE0F98695}" type="slidenum">
              <a:t>3</a:t>
            </a:fld>
            <a:endParaRPr lang="en-GB"/>
          </a:p>
        </p:txBody>
      </p:sp>
    </p:spTree>
    <p:extLst>
      <p:ext uri="{BB962C8B-B14F-4D97-AF65-F5344CB8AC3E}">
        <p14:creationId xmlns:p14="http://schemas.microsoft.com/office/powerpoint/2010/main" val="35167655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19/09/2025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19/09/2025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GB"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19/09/2025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19/09/2025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GB"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GB" smtClean="0"/>
              <a:t>19/09/2025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5" name="Date Placeholder 4"/>
          <p:cNvSpPr>
            <a:spLocks noGrp="1"/>
          </p:cNvSpPr>
          <p:nvPr>
            <p:ph type="dt" sz="half" idx="10"/>
          </p:nvPr>
        </p:nvSpPr>
        <p:spPr/>
        <p:txBody>
          <a:bodyPr/>
          <a:lstStyle/>
          <a:p>
            <a:fld id="{846CE7D5-CF57-46EF-B807-FDD0502418D4}" type="datetimeFigureOut">
              <a:rPr lang="en-GB" smtClean="0"/>
              <a:t>19/09/2025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endParaRPr lang="en-GB"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7" name="Date Placeholder 6"/>
          <p:cNvSpPr>
            <a:spLocks noGrp="1"/>
          </p:cNvSpPr>
          <p:nvPr>
            <p:ph type="dt" sz="half" idx="10"/>
          </p:nvPr>
        </p:nvSpPr>
        <p:spPr/>
        <p:txBody>
          <a:bodyPr/>
          <a:lstStyle/>
          <a:p>
            <a:fld id="{846CE7D5-CF57-46EF-B807-FDD0502418D4}" type="datetimeFigureOut">
              <a:rPr lang="en-GB" smtClean="0"/>
              <a:t>19/09/2025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Date Placeholder 2"/>
          <p:cNvSpPr>
            <a:spLocks noGrp="1"/>
          </p:cNvSpPr>
          <p:nvPr>
            <p:ph type="dt" sz="half" idx="10"/>
          </p:nvPr>
        </p:nvSpPr>
        <p:spPr/>
        <p:txBody>
          <a:bodyPr/>
          <a:lstStyle/>
          <a:p>
            <a:fld id="{846CE7D5-CF57-46EF-B807-FDD0502418D4}" type="datetimeFigureOut">
              <a:rPr lang="en-GB" smtClean="0"/>
              <a:t>19/09/2025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GB" smtClean="0"/>
              <a:t>19/09/2025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B"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19/09/2025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B"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19/09/2025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GB" smtClean="0"/>
              <a:t>19/09/2025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GB" smtClean="0"/>
              <a:t>‹#›</a:t>
            </a:fld>
            <a:endParaRPr lang="en-GB"/>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file:///C:\Users\casswellg.UBHT_NT\Downloads\rcr-publications_head-and-neck-cancer-rcr-consensus-statements__february-2022.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79A7CF-01AF-4178-9369-94E0C90EB0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9267909" y="2023110"/>
            <a:ext cx="2469624" cy="2846070"/>
          </a:xfrm>
        </p:spPr>
        <p:txBody>
          <a:bodyPr anchor="ctr">
            <a:normAutofit/>
          </a:bodyPr>
          <a:lstStyle/>
          <a:p>
            <a:pPr algn="l"/>
            <a:r>
              <a:rPr lang="en-GB" sz="3200" dirty="0">
                <a:solidFill>
                  <a:schemeClr val="accent1"/>
                </a:solidFill>
              </a:rPr>
              <a:t>H&amp;N CAG Sept 2025</a:t>
            </a:r>
          </a:p>
        </p:txBody>
      </p:sp>
      <p:sp>
        <p:nvSpPr>
          <p:cNvPr id="3" name="Subtitle 2"/>
          <p:cNvSpPr>
            <a:spLocks noGrp="1"/>
          </p:cNvSpPr>
          <p:nvPr>
            <p:ph type="subTitle" idx="1"/>
          </p:nvPr>
        </p:nvSpPr>
        <p:spPr>
          <a:xfrm>
            <a:off x="9267908" y="5086350"/>
            <a:ext cx="2446465" cy="1178298"/>
          </a:xfrm>
        </p:spPr>
        <p:txBody>
          <a:bodyPr vert="horz" lIns="91440" tIns="45720" rIns="91440" bIns="45720" rtlCol="0" anchor="t">
            <a:normAutofit/>
          </a:bodyPr>
          <a:lstStyle/>
          <a:p>
            <a:pPr algn="l"/>
            <a:endParaRPr lang="en-GB" sz="1600" dirty="0">
              <a:solidFill>
                <a:schemeClr val="accent1"/>
              </a:solidFill>
            </a:endParaRPr>
          </a:p>
        </p:txBody>
      </p:sp>
      <p:sp>
        <p:nvSpPr>
          <p:cNvPr id="11" name="Rectangle 10">
            <a:extLst>
              <a:ext uri="{FF2B5EF4-FFF2-40B4-BE49-F238E27FC236}">
                <a16:creationId xmlns:a16="http://schemas.microsoft.com/office/drawing/2014/main" id="{99413ED5-9ED4-4772-BCE4-2BCAE6B12E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3433973" y="-827233"/>
            <a:ext cx="1715478" cy="858342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04357C93-F0CB-4A1C-8F77-4E90637898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2085" y="664308"/>
            <a:ext cx="8082632" cy="5600340"/>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close up of a logo&#10;&#10;AI-generated content may be incorrect.">
            <a:extLst>
              <a:ext uri="{FF2B5EF4-FFF2-40B4-BE49-F238E27FC236}">
                <a16:creationId xmlns:a16="http://schemas.microsoft.com/office/drawing/2014/main" id="{E50CCB37-CD09-6173-D04F-12028D3BA6EE}"/>
              </a:ext>
            </a:extLst>
          </p:cNvPr>
          <p:cNvPicPr>
            <a:picLocks noChangeAspect="1"/>
          </p:cNvPicPr>
          <p:nvPr/>
        </p:nvPicPr>
        <p:blipFill>
          <a:blip r:embed="rId3"/>
          <a:stretch>
            <a:fillRect/>
          </a:stretch>
        </p:blipFill>
        <p:spPr>
          <a:xfrm>
            <a:off x="545238" y="1216570"/>
            <a:ext cx="7608304" cy="4495816"/>
          </a:xfrm>
          <a:prstGeom prst="rect">
            <a:avLst/>
          </a:prstGeom>
        </p:spPr>
      </p:pic>
      <p:sp>
        <p:nvSpPr>
          <p:cNvPr id="15" name="Rectangle 14">
            <a:extLst>
              <a:ext uri="{FF2B5EF4-FFF2-40B4-BE49-F238E27FC236}">
                <a16:creationId xmlns:a16="http://schemas.microsoft.com/office/drawing/2014/main" id="{90F533E9-6690-41A8-A372-4C6C622D02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950447" y="3392097"/>
            <a:ext cx="1719072"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9857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DE0B44-5D97-969B-BC9F-F965D2F3234F}"/>
              </a:ext>
            </a:extLst>
          </p:cNvPr>
          <p:cNvSpPr>
            <a:spLocks noGrp="1"/>
          </p:cNvSpPr>
          <p:nvPr>
            <p:ph type="title"/>
          </p:nvPr>
        </p:nvSpPr>
        <p:spPr/>
        <p:txBody>
          <a:bodyPr>
            <a:normAutofit/>
          </a:bodyPr>
          <a:lstStyle/>
          <a:p>
            <a:r>
              <a:rPr lang="en-GB" sz="4400" dirty="0">
                <a:solidFill>
                  <a:schemeClr val="accent1"/>
                </a:solidFill>
                <a:ea typeface="+mj-lt"/>
                <a:cs typeface="+mj-lt"/>
              </a:rPr>
              <a:t>4.0 Adjuvant contralateral neck irradiation following surgery for oral tongue cancer for patients planned for postoperative ipsilateral radiotherapy </a:t>
            </a:r>
            <a:endParaRPr lang="en-US" sz="4400" dirty="0">
              <a:solidFill>
                <a:schemeClr val="accent1"/>
              </a:solidFill>
            </a:endParaRPr>
          </a:p>
        </p:txBody>
      </p:sp>
      <p:sp>
        <p:nvSpPr>
          <p:cNvPr id="3" name="Content Placeholder 2">
            <a:extLst>
              <a:ext uri="{FF2B5EF4-FFF2-40B4-BE49-F238E27FC236}">
                <a16:creationId xmlns:a16="http://schemas.microsoft.com/office/drawing/2014/main" id="{840AB7DE-F761-70E5-14F1-644EEAECBFC1}"/>
              </a:ext>
            </a:extLst>
          </p:cNvPr>
          <p:cNvSpPr>
            <a:spLocks noGrp="1"/>
          </p:cNvSpPr>
          <p:nvPr>
            <p:ph type="body" idx="1"/>
          </p:nvPr>
        </p:nvSpPr>
        <p:spPr/>
        <p:txBody>
          <a:bodyPr vert="horz" lIns="91440" tIns="45720" rIns="91440" bIns="45720" rtlCol="0" anchor="t">
            <a:normAutofit/>
          </a:bodyPr>
          <a:lstStyle/>
          <a:p>
            <a:r>
              <a:rPr lang="en-GB" dirty="0"/>
              <a:t>Published 2022</a:t>
            </a:r>
          </a:p>
        </p:txBody>
      </p:sp>
    </p:spTree>
    <p:extLst>
      <p:ext uri="{BB962C8B-B14F-4D97-AF65-F5344CB8AC3E}">
        <p14:creationId xmlns:p14="http://schemas.microsoft.com/office/powerpoint/2010/main" val="30997244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A screenshot of a medical information&#10;&#10;AI-generated content may be incorrect.">
            <a:extLst>
              <a:ext uri="{FF2B5EF4-FFF2-40B4-BE49-F238E27FC236}">
                <a16:creationId xmlns:a16="http://schemas.microsoft.com/office/drawing/2014/main" id="{0680A787-909A-19DE-F5DA-CB6FFFDAD61D}"/>
              </a:ext>
            </a:extLst>
          </p:cNvPr>
          <p:cNvPicPr>
            <a:picLocks noGrp="1" noChangeAspect="1"/>
          </p:cNvPicPr>
          <p:nvPr>
            <p:ph idx="1"/>
          </p:nvPr>
        </p:nvPicPr>
        <p:blipFill>
          <a:blip r:embed="rId3"/>
          <a:srcRect l="-3" t="8941" r="-181" b="29882"/>
          <a:stretch/>
        </p:blipFill>
        <p:spPr>
          <a:xfrm>
            <a:off x="2115007" y="668095"/>
            <a:ext cx="7976133" cy="3737795"/>
          </a:xfrm>
        </p:spPr>
      </p:pic>
      <p:pic>
        <p:nvPicPr>
          <p:cNvPr id="5" name="Picture 4" descr="A close-up of a white text&#10;&#10;AI-generated content may be incorrect.">
            <a:extLst>
              <a:ext uri="{FF2B5EF4-FFF2-40B4-BE49-F238E27FC236}">
                <a16:creationId xmlns:a16="http://schemas.microsoft.com/office/drawing/2014/main" id="{CB2EBFA5-7255-C7B0-60E3-923527DE387D}"/>
              </a:ext>
            </a:extLst>
          </p:cNvPr>
          <p:cNvPicPr>
            <a:picLocks noChangeAspect="1"/>
          </p:cNvPicPr>
          <p:nvPr/>
        </p:nvPicPr>
        <p:blipFill>
          <a:blip r:embed="rId4"/>
          <a:srcRect l="-172" t="19513" r="-20" b="487"/>
          <a:stretch/>
        </p:blipFill>
        <p:spPr>
          <a:xfrm>
            <a:off x="2116002" y="4407289"/>
            <a:ext cx="7968056" cy="2184356"/>
          </a:xfrm>
          <a:prstGeom prst="rect">
            <a:avLst/>
          </a:prstGeom>
        </p:spPr>
      </p:pic>
      <p:pic>
        <p:nvPicPr>
          <p:cNvPr id="6" name="Picture 5">
            <a:extLst>
              <a:ext uri="{FF2B5EF4-FFF2-40B4-BE49-F238E27FC236}">
                <a16:creationId xmlns:a16="http://schemas.microsoft.com/office/drawing/2014/main" id="{A7042EA5-D482-EF11-6F7A-6E9DE16CB7B9}"/>
              </a:ext>
            </a:extLst>
          </p:cNvPr>
          <p:cNvPicPr>
            <a:picLocks noChangeAspect="1"/>
          </p:cNvPicPr>
          <p:nvPr/>
        </p:nvPicPr>
        <p:blipFill>
          <a:blip r:embed="rId5"/>
          <a:stretch>
            <a:fillRect/>
          </a:stretch>
        </p:blipFill>
        <p:spPr>
          <a:xfrm>
            <a:off x="2111405" y="4407469"/>
            <a:ext cx="3239039" cy="343439"/>
          </a:xfrm>
          <a:prstGeom prst="rect">
            <a:avLst/>
          </a:prstGeom>
        </p:spPr>
      </p:pic>
      <p:sp>
        <p:nvSpPr>
          <p:cNvPr id="2" name="Rectangle 1">
            <a:extLst>
              <a:ext uri="{FF2B5EF4-FFF2-40B4-BE49-F238E27FC236}">
                <a16:creationId xmlns:a16="http://schemas.microsoft.com/office/drawing/2014/main" id="{BB01F6AE-FEC9-97B0-6AF0-5BA6A9C69D9C}"/>
              </a:ext>
            </a:extLst>
          </p:cNvPr>
          <p:cNvSpPr/>
          <p:nvPr/>
        </p:nvSpPr>
        <p:spPr>
          <a:xfrm>
            <a:off x="2829464" y="3148642"/>
            <a:ext cx="4856672" cy="543464"/>
          </a:xfrm>
          <a:prstGeom prst="rect">
            <a:avLst/>
          </a:prstGeom>
          <a:noFill/>
          <a:ln w="3810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a:extLst>
              <a:ext uri="{FF2B5EF4-FFF2-40B4-BE49-F238E27FC236}">
                <a16:creationId xmlns:a16="http://schemas.microsoft.com/office/drawing/2014/main" id="{B5DEAE86-1DB2-27CB-9657-B4EB42B7D0E2}"/>
              </a:ext>
            </a:extLst>
          </p:cNvPr>
          <p:cNvSpPr/>
          <p:nvPr/>
        </p:nvSpPr>
        <p:spPr>
          <a:xfrm>
            <a:off x="2981864" y="1307905"/>
            <a:ext cx="2733136" cy="238874"/>
          </a:xfrm>
          <a:prstGeom prst="rect">
            <a:avLst/>
          </a:prstGeom>
          <a:noFill/>
          <a:ln w="3810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7584453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DC0B3C-59F1-2539-CF27-7127544CCFA4}"/>
              </a:ext>
            </a:extLst>
          </p:cNvPr>
          <p:cNvSpPr>
            <a:spLocks noGrp="1"/>
          </p:cNvSpPr>
          <p:nvPr>
            <p:ph type="title"/>
          </p:nvPr>
        </p:nvSpPr>
        <p:spPr/>
        <p:txBody>
          <a:bodyPr/>
          <a:lstStyle/>
          <a:p>
            <a:r>
              <a:rPr lang="en-GB" dirty="0">
                <a:solidFill>
                  <a:schemeClr val="accent1"/>
                </a:solidFill>
              </a:rPr>
              <a:t>Full background notes </a:t>
            </a:r>
          </a:p>
        </p:txBody>
      </p:sp>
      <p:sp>
        <p:nvSpPr>
          <p:cNvPr id="3" name="Content Placeholder 2">
            <a:extLst>
              <a:ext uri="{FF2B5EF4-FFF2-40B4-BE49-F238E27FC236}">
                <a16:creationId xmlns:a16="http://schemas.microsoft.com/office/drawing/2014/main" id="{80C112B2-B7D8-F852-D518-1B5D302D7146}"/>
              </a:ext>
            </a:extLst>
          </p:cNvPr>
          <p:cNvSpPr>
            <a:spLocks noGrp="1"/>
          </p:cNvSpPr>
          <p:nvPr>
            <p:ph idx="1"/>
          </p:nvPr>
        </p:nvSpPr>
        <p:spPr/>
        <p:txBody>
          <a:bodyPr vert="horz" lIns="91440" tIns="45720" rIns="91440" bIns="45720" rtlCol="0" anchor="t">
            <a:normAutofit/>
          </a:bodyPr>
          <a:lstStyle/>
          <a:p>
            <a:r>
              <a:rPr lang="en-GB" dirty="0">
                <a:ea typeface="+mn-lt"/>
                <a:cs typeface="+mn-lt"/>
              </a:rPr>
              <a:t>Vergeer et al carried out a retrospective review of well-lateralised oral tongue cancers receiving surgery with ipsilateral radiotherapy.</a:t>
            </a:r>
            <a:endParaRPr lang="en-US" dirty="0">
              <a:ea typeface="+mn-lt"/>
              <a:cs typeface="+mn-lt"/>
            </a:endParaRPr>
          </a:p>
          <a:p>
            <a:r>
              <a:rPr lang="en-GB" dirty="0">
                <a:ea typeface="+mn-lt"/>
                <a:cs typeface="+mn-lt"/>
              </a:rPr>
              <a:t>Increasing volume of ipsilateral nodal disease predicted the risk of CLNR at five years; risk of contralateral recurrence </a:t>
            </a:r>
            <a:endParaRPr lang="en-US" dirty="0">
              <a:ea typeface="+mn-lt"/>
              <a:cs typeface="+mn-lt"/>
            </a:endParaRPr>
          </a:p>
          <a:p>
            <a:pPr lvl="1">
              <a:buFont typeface="Courier New" panose="020B0604020202020204" pitchFamily="34" charset="0"/>
              <a:buChar char="o"/>
            </a:pPr>
            <a:r>
              <a:rPr lang="en-GB" dirty="0">
                <a:ea typeface="+mn-lt"/>
                <a:cs typeface="+mn-lt"/>
              </a:rPr>
              <a:t>PN0    1%</a:t>
            </a:r>
          </a:p>
          <a:p>
            <a:pPr lvl="1">
              <a:buFont typeface="Courier New" panose="020B0604020202020204" pitchFamily="34" charset="0"/>
              <a:buChar char="o"/>
            </a:pPr>
            <a:r>
              <a:rPr lang="en-GB" dirty="0">
                <a:ea typeface="+mn-lt"/>
                <a:cs typeface="+mn-lt"/>
              </a:rPr>
              <a:t>pN1/pN2a </a:t>
            </a:r>
            <a:r>
              <a:rPr lang="en-US" dirty="0">
                <a:ea typeface="+mn-lt"/>
                <a:cs typeface="+mn-lt"/>
              </a:rPr>
              <a:t> 12%</a:t>
            </a:r>
          </a:p>
          <a:p>
            <a:pPr lvl="1">
              <a:buFont typeface="Courier New" panose="020B0604020202020204" pitchFamily="34" charset="0"/>
              <a:buChar char="o"/>
            </a:pPr>
            <a:r>
              <a:rPr lang="en-GB" dirty="0">
                <a:ea typeface="+mn-lt"/>
                <a:cs typeface="+mn-lt"/>
              </a:rPr>
              <a:t>pN2b     27% </a:t>
            </a:r>
            <a:endParaRPr lang="en-US" dirty="0"/>
          </a:p>
        </p:txBody>
      </p:sp>
      <p:pic>
        <p:nvPicPr>
          <p:cNvPr id="5" name="Picture 4">
            <a:extLst>
              <a:ext uri="{FF2B5EF4-FFF2-40B4-BE49-F238E27FC236}">
                <a16:creationId xmlns:a16="http://schemas.microsoft.com/office/drawing/2014/main" id="{4049A75A-2C75-656F-C847-8BF9129D6486}"/>
              </a:ext>
            </a:extLst>
          </p:cNvPr>
          <p:cNvPicPr>
            <a:picLocks noChangeAspect="1"/>
          </p:cNvPicPr>
          <p:nvPr/>
        </p:nvPicPr>
        <p:blipFill>
          <a:blip r:embed="rId2"/>
          <a:stretch>
            <a:fillRect/>
          </a:stretch>
        </p:blipFill>
        <p:spPr>
          <a:xfrm>
            <a:off x="462416" y="5929767"/>
            <a:ext cx="7157810" cy="504824"/>
          </a:xfrm>
          <a:prstGeom prst="rect">
            <a:avLst/>
          </a:prstGeom>
        </p:spPr>
      </p:pic>
      <p:sp>
        <p:nvSpPr>
          <p:cNvPr id="4" name="Rectangle 3">
            <a:extLst>
              <a:ext uri="{FF2B5EF4-FFF2-40B4-BE49-F238E27FC236}">
                <a16:creationId xmlns:a16="http://schemas.microsoft.com/office/drawing/2014/main" id="{34AB6484-F2E1-EFDE-F360-6F8565174BED}"/>
              </a:ext>
            </a:extLst>
          </p:cNvPr>
          <p:cNvSpPr/>
          <p:nvPr/>
        </p:nvSpPr>
        <p:spPr>
          <a:xfrm>
            <a:off x="1267364" y="4347326"/>
            <a:ext cx="2990311" cy="396123"/>
          </a:xfrm>
          <a:prstGeom prst="rect">
            <a:avLst/>
          </a:prstGeom>
          <a:noFill/>
          <a:ln w="3810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6153013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A screenshot of a medical information&#10;&#10;AI-generated content may be incorrect.">
            <a:extLst>
              <a:ext uri="{FF2B5EF4-FFF2-40B4-BE49-F238E27FC236}">
                <a16:creationId xmlns:a16="http://schemas.microsoft.com/office/drawing/2014/main" id="{0680A787-909A-19DE-F5DA-CB6FFFDAD61D}"/>
              </a:ext>
            </a:extLst>
          </p:cNvPr>
          <p:cNvPicPr>
            <a:picLocks noGrp="1" noChangeAspect="1"/>
          </p:cNvPicPr>
          <p:nvPr>
            <p:ph idx="1"/>
          </p:nvPr>
        </p:nvPicPr>
        <p:blipFill>
          <a:blip r:embed="rId2"/>
          <a:srcRect l="-122" t="69176" r="4281" b="-63059"/>
          <a:stretch/>
        </p:blipFill>
        <p:spPr>
          <a:xfrm>
            <a:off x="1870855" y="759469"/>
            <a:ext cx="8435476" cy="6339916"/>
          </a:xfrm>
        </p:spPr>
      </p:pic>
      <p:pic>
        <p:nvPicPr>
          <p:cNvPr id="5" name="Picture 4">
            <a:extLst>
              <a:ext uri="{FF2B5EF4-FFF2-40B4-BE49-F238E27FC236}">
                <a16:creationId xmlns:a16="http://schemas.microsoft.com/office/drawing/2014/main" id="{9749E16A-990E-9574-5BC8-70ED6CE34C4A}"/>
              </a:ext>
            </a:extLst>
          </p:cNvPr>
          <p:cNvPicPr>
            <a:picLocks noChangeAspect="1"/>
          </p:cNvPicPr>
          <p:nvPr/>
        </p:nvPicPr>
        <p:blipFill>
          <a:blip r:embed="rId3"/>
          <a:stretch>
            <a:fillRect/>
          </a:stretch>
        </p:blipFill>
        <p:spPr>
          <a:xfrm>
            <a:off x="1866990" y="2581545"/>
            <a:ext cx="3828510" cy="400948"/>
          </a:xfrm>
          <a:prstGeom prst="rect">
            <a:avLst/>
          </a:prstGeom>
        </p:spPr>
      </p:pic>
      <p:pic>
        <p:nvPicPr>
          <p:cNvPr id="6" name="Picture 5" descr="A white text with black text&#10;&#10;AI-generated content may be incorrect.">
            <a:extLst>
              <a:ext uri="{FF2B5EF4-FFF2-40B4-BE49-F238E27FC236}">
                <a16:creationId xmlns:a16="http://schemas.microsoft.com/office/drawing/2014/main" id="{4BBF26BE-7E21-89E3-A35A-27748B19C411}"/>
              </a:ext>
            </a:extLst>
          </p:cNvPr>
          <p:cNvPicPr>
            <a:picLocks noChangeAspect="1"/>
          </p:cNvPicPr>
          <p:nvPr/>
        </p:nvPicPr>
        <p:blipFill>
          <a:blip r:embed="rId4"/>
          <a:stretch>
            <a:fillRect/>
          </a:stretch>
        </p:blipFill>
        <p:spPr>
          <a:xfrm>
            <a:off x="1875707" y="2972699"/>
            <a:ext cx="8426208" cy="2062789"/>
          </a:xfrm>
          <a:prstGeom prst="rect">
            <a:avLst/>
          </a:prstGeom>
        </p:spPr>
      </p:pic>
      <p:sp>
        <p:nvSpPr>
          <p:cNvPr id="2" name="Rectangle 1">
            <a:extLst>
              <a:ext uri="{FF2B5EF4-FFF2-40B4-BE49-F238E27FC236}">
                <a16:creationId xmlns:a16="http://schemas.microsoft.com/office/drawing/2014/main" id="{3197799A-24B5-1017-BF09-AB8C8B5DED72}"/>
              </a:ext>
            </a:extLst>
          </p:cNvPr>
          <p:cNvSpPr/>
          <p:nvPr/>
        </p:nvSpPr>
        <p:spPr>
          <a:xfrm>
            <a:off x="2305589" y="908802"/>
            <a:ext cx="3971386" cy="294396"/>
          </a:xfrm>
          <a:prstGeom prst="rect">
            <a:avLst/>
          </a:prstGeom>
          <a:noFill/>
          <a:ln w="3810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a:extLst>
              <a:ext uri="{FF2B5EF4-FFF2-40B4-BE49-F238E27FC236}">
                <a16:creationId xmlns:a16="http://schemas.microsoft.com/office/drawing/2014/main" id="{3DCFFC6A-D062-996E-679D-EF7117061DE0}"/>
              </a:ext>
            </a:extLst>
          </p:cNvPr>
          <p:cNvSpPr/>
          <p:nvPr/>
        </p:nvSpPr>
        <p:spPr>
          <a:xfrm>
            <a:off x="6544214" y="1802559"/>
            <a:ext cx="1504411" cy="311991"/>
          </a:xfrm>
          <a:prstGeom prst="rect">
            <a:avLst/>
          </a:prstGeom>
          <a:noFill/>
          <a:ln w="3810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a:extLst>
              <a:ext uri="{FF2B5EF4-FFF2-40B4-BE49-F238E27FC236}">
                <a16:creationId xmlns:a16="http://schemas.microsoft.com/office/drawing/2014/main" id="{7ED79978-9E77-769E-69F1-50F0AD5F5007}"/>
              </a:ext>
            </a:extLst>
          </p:cNvPr>
          <p:cNvSpPr/>
          <p:nvPr/>
        </p:nvSpPr>
        <p:spPr>
          <a:xfrm>
            <a:off x="2300815" y="2102031"/>
            <a:ext cx="3971386" cy="294396"/>
          </a:xfrm>
          <a:prstGeom prst="rect">
            <a:avLst/>
          </a:prstGeom>
          <a:noFill/>
          <a:ln w="3810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9307557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DC0B3C-59F1-2539-CF27-7127544CCFA4}"/>
              </a:ext>
            </a:extLst>
          </p:cNvPr>
          <p:cNvSpPr>
            <a:spLocks noGrp="1"/>
          </p:cNvSpPr>
          <p:nvPr>
            <p:ph type="title"/>
          </p:nvPr>
        </p:nvSpPr>
        <p:spPr/>
        <p:txBody>
          <a:bodyPr/>
          <a:lstStyle/>
          <a:p>
            <a:r>
              <a:rPr lang="en-GB" dirty="0">
                <a:solidFill>
                  <a:schemeClr val="accent1"/>
                </a:solidFill>
              </a:rPr>
              <a:t>Full background notes </a:t>
            </a:r>
          </a:p>
        </p:txBody>
      </p:sp>
      <p:sp>
        <p:nvSpPr>
          <p:cNvPr id="3" name="Content Placeholder 2">
            <a:extLst>
              <a:ext uri="{FF2B5EF4-FFF2-40B4-BE49-F238E27FC236}">
                <a16:creationId xmlns:a16="http://schemas.microsoft.com/office/drawing/2014/main" id="{80C112B2-B7D8-F852-D518-1B5D302D7146}"/>
              </a:ext>
            </a:extLst>
          </p:cNvPr>
          <p:cNvSpPr>
            <a:spLocks noGrp="1"/>
          </p:cNvSpPr>
          <p:nvPr>
            <p:ph idx="1"/>
          </p:nvPr>
        </p:nvSpPr>
        <p:spPr/>
        <p:txBody>
          <a:bodyPr vert="horz" lIns="91440" tIns="45720" rIns="91440" bIns="45720" rtlCol="0" anchor="t">
            <a:normAutofit/>
          </a:bodyPr>
          <a:lstStyle/>
          <a:p>
            <a:r>
              <a:rPr lang="en-GB" dirty="0">
                <a:ea typeface="+mn-lt"/>
                <a:cs typeface="+mn-lt"/>
              </a:rPr>
              <a:t>When considering N1 (single lymph node disease), contralateral failure rates of up to 12% have been reported.</a:t>
            </a:r>
            <a:endParaRPr lang="en-US" dirty="0">
              <a:ea typeface="+mn-lt"/>
              <a:cs typeface="+mn-lt"/>
            </a:endParaRPr>
          </a:p>
          <a:p>
            <a:r>
              <a:rPr lang="en-GB" dirty="0">
                <a:ea typeface="+mn-lt"/>
                <a:cs typeface="+mn-lt"/>
              </a:rPr>
              <a:t>This raises the possibility that patients with any ipsilateral nodal disease may benefit from bilateral PORT. The risk of CLNR is due to the bilateral lymph drainage of oral cancers, which was reported by the Sentinel European Node Trial (SENT) as 12% in early (T1–2) lateralised disease</a:t>
            </a:r>
            <a:endParaRPr lang="en-US"/>
          </a:p>
        </p:txBody>
      </p:sp>
      <p:pic>
        <p:nvPicPr>
          <p:cNvPr id="4" name="Picture 3" descr="A close up of words&#10;&#10;AI-generated content may be incorrect.">
            <a:extLst>
              <a:ext uri="{FF2B5EF4-FFF2-40B4-BE49-F238E27FC236}">
                <a16:creationId xmlns:a16="http://schemas.microsoft.com/office/drawing/2014/main" id="{5ABF7628-A69B-FF3B-600B-20F9C1472E1D}"/>
              </a:ext>
            </a:extLst>
          </p:cNvPr>
          <p:cNvPicPr>
            <a:picLocks noChangeAspect="1"/>
          </p:cNvPicPr>
          <p:nvPr/>
        </p:nvPicPr>
        <p:blipFill>
          <a:blip r:embed="rId2"/>
          <a:stretch>
            <a:fillRect/>
          </a:stretch>
        </p:blipFill>
        <p:spPr>
          <a:xfrm>
            <a:off x="572633" y="5617030"/>
            <a:ext cx="6012089" cy="876299"/>
          </a:xfrm>
          <a:prstGeom prst="rect">
            <a:avLst/>
          </a:prstGeom>
        </p:spPr>
      </p:pic>
    </p:spTree>
    <p:extLst>
      <p:ext uri="{BB962C8B-B14F-4D97-AF65-F5344CB8AC3E}">
        <p14:creationId xmlns:p14="http://schemas.microsoft.com/office/powerpoint/2010/main" val="22549480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DC0B3C-59F1-2539-CF27-7127544CCFA4}"/>
              </a:ext>
            </a:extLst>
          </p:cNvPr>
          <p:cNvSpPr>
            <a:spLocks noGrp="1"/>
          </p:cNvSpPr>
          <p:nvPr>
            <p:ph type="title"/>
          </p:nvPr>
        </p:nvSpPr>
        <p:spPr/>
        <p:txBody>
          <a:bodyPr/>
          <a:lstStyle/>
          <a:p>
            <a:r>
              <a:rPr lang="en-GB" dirty="0">
                <a:solidFill>
                  <a:schemeClr val="accent1"/>
                </a:solidFill>
              </a:rPr>
              <a:t>Full background notes </a:t>
            </a:r>
          </a:p>
        </p:txBody>
      </p:sp>
      <p:sp>
        <p:nvSpPr>
          <p:cNvPr id="3" name="Content Placeholder 2">
            <a:extLst>
              <a:ext uri="{FF2B5EF4-FFF2-40B4-BE49-F238E27FC236}">
                <a16:creationId xmlns:a16="http://schemas.microsoft.com/office/drawing/2014/main" id="{80C112B2-B7D8-F852-D518-1B5D302D7146}"/>
              </a:ext>
            </a:extLst>
          </p:cNvPr>
          <p:cNvSpPr>
            <a:spLocks noGrp="1"/>
          </p:cNvSpPr>
          <p:nvPr>
            <p:ph idx="1"/>
          </p:nvPr>
        </p:nvSpPr>
        <p:spPr/>
        <p:txBody>
          <a:bodyPr vert="horz" lIns="91440" tIns="45720" rIns="91440" bIns="45720" rtlCol="0" anchor="t">
            <a:normAutofit/>
          </a:bodyPr>
          <a:lstStyle/>
          <a:p>
            <a:r>
              <a:rPr lang="en-GB" dirty="0">
                <a:ea typeface="+mn-lt"/>
                <a:cs typeface="+mn-lt"/>
                <a:hlinkClick r:id="rId2"/>
              </a:rPr>
              <a:t>rcr-publications_head-and-neck-cancer-rcr-consensus-statements__february-2022.pdf</a:t>
            </a:r>
          </a:p>
          <a:p>
            <a:endParaRPr lang="en-GB" dirty="0"/>
          </a:p>
          <a:p>
            <a:pPr marL="0" indent="0">
              <a:buNone/>
            </a:pPr>
            <a:endParaRPr lang="en-GB" dirty="0">
              <a:ea typeface="+mn-lt"/>
              <a:cs typeface="+mn-lt"/>
            </a:endParaRPr>
          </a:p>
        </p:txBody>
      </p:sp>
    </p:spTree>
    <p:extLst>
      <p:ext uri="{BB962C8B-B14F-4D97-AF65-F5344CB8AC3E}">
        <p14:creationId xmlns:p14="http://schemas.microsoft.com/office/powerpoint/2010/main" val="29047031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758BEBCE60E1C4C87B869C7C38C0B3D" ma:contentTypeVersion="11" ma:contentTypeDescription="Create a new document." ma:contentTypeScope="" ma:versionID="ef6a93dc4e53927f1a3963e6a422272d">
  <xsd:schema xmlns:xsd="http://www.w3.org/2001/XMLSchema" xmlns:xs="http://www.w3.org/2001/XMLSchema" xmlns:p="http://schemas.microsoft.com/office/2006/metadata/properties" xmlns:ns2="28f492b9-0e1d-4676-9635-78fd8c5ab9d8" xmlns:ns3="d77f7b61-7249-402e-9088-bb30bc752eb7" targetNamespace="http://schemas.microsoft.com/office/2006/metadata/properties" ma:root="true" ma:fieldsID="f59c9dddaa3906bb48f9f6423261f6a4" ns2:_="" ns3:_="">
    <xsd:import namespace="28f492b9-0e1d-4676-9635-78fd8c5ab9d8"/>
    <xsd:import namespace="d77f7b61-7249-402e-9088-bb30bc752eb7"/>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8f492b9-0e1d-4676-9635-78fd8c5ab9d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e73e9af6-01d4-423d-8bd2-cf099f328a03"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77f7b61-7249-402e-9088-bb30bc752eb7"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01c4ca98-7b55-4fcc-b8e5-81239fe53638}" ma:internalName="TaxCatchAll" ma:showField="CatchAllData" ma:web="d77f7b61-7249-402e-9088-bb30bc752eb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d77f7b61-7249-402e-9088-bb30bc752eb7" xsi:nil="true"/>
    <lcf76f155ced4ddcb4097134ff3c332f xmlns="28f492b9-0e1d-4676-9635-78fd8c5ab9d8">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787C56E4-C265-419F-95DC-BBBF6ACE9E71}"/>
</file>

<file path=customXml/itemProps2.xml><?xml version="1.0" encoding="utf-8"?>
<ds:datastoreItem xmlns:ds="http://schemas.openxmlformats.org/officeDocument/2006/customXml" ds:itemID="{4A439F6E-ABAF-460F-8BD8-DF4D5FD35C3E}"/>
</file>

<file path=customXml/itemProps3.xml><?xml version="1.0" encoding="utf-8"?>
<ds:datastoreItem xmlns:ds="http://schemas.openxmlformats.org/officeDocument/2006/customXml" ds:itemID="{38632627-E530-45BA-9347-80D5C515C2C3}"/>
</file>

<file path=docProps/app.xml><?xml version="1.0" encoding="utf-8"?>
<Properties xmlns="http://schemas.openxmlformats.org/officeDocument/2006/extended-properties" xmlns:vt="http://schemas.openxmlformats.org/officeDocument/2006/docPropsVTypes">
  <Template>office theme</Template>
  <TotalTime>7</TotalTime>
  <Words>444</Words>
  <Application>Microsoft Office PowerPoint</Application>
  <PresentationFormat>Widescreen</PresentationFormat>
  <Paragraphs>29</Paragraphs>
  <Slides>7</Slides>
  <Notes>3</Notes>
  <HiddenSlides>1</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Aptos</vt:lpstr>
      <vt:lpstr>Aptos Display</vt:lpstr>
      <vt:lpstr>Arial</vt:lpstr>
      <vt:lpstr>Calibri</vt:lpstr>
      <vt:lpstr>Courier New</vt:lpstr>
      <vt:lpstr>office theme</vt:lpstr>
      <vt:lpstr>H&amp;N CAG Sept 2025</vt:lpstr>
      <vt:lpstr>4.0 Adjuvant contralateral neck irradiation following surgery for oral tongue cancer for patients planned for postoperative ipsilateral radiotherapy </vt:lpstr>
      <vt:lpstr>PowerPoint Presentation</vt:lpstr>
      <vt:lpstr>Full background notes </vt:lpstr>
      <vt:lpstr>PowerPoint Presentation</vt:lpstr>
      <vt:lpstr>Full background notes </vt:lpstr>
      <vt:lpstr>Full background notes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Casswell, Georgina</dc:creator>
  <cp:lastModifiedBy>Georgina Casswell</cp:lastModifiedBy>
  <cp:revision>125</cp:revision>
  <dcterms:created xsi:type="dcterms:W3CDTF">2025-01-19T21:41:50Z</dcterms:created>
  <dcterms:modified xsi:type="dcterms:W3CDTF">2025-09-19T11:48:53Z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0x0101004758BEBCE60E1C4C87B869C7C38C0B3D</vt:lpwstr>
  </property>
  <property fmtid="{D5CDD505-2E9C-101B-9397-08002B2CF9AE}" pid="3" name="MediaServiceImageTags">
    <vt:lpwstr/>
  </property>
</Properties>
</file>