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theme/theme2.xml" ContentType="application/vnd.openxmlformats-officedocument.theme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4C4740-0464-4330-A8FA-E0625F758BBB}" v="3" dt="2025-09-21T23:43:04.2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09" autoAdjust="0"/>
  </p:normalViewPr>
  <p:slideViewPr>
    <p:cSldViewPr snapToGrid="0">
      <p:cViewPr varScale="1">
        <p:scale>
          <a:sx n="104" d="100"/>
          <a:sy n="104" d="100"/>
        </p:scale>
        <p:origin x="75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3F0E2C-2B48-4275-9C84-94D111D12003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450BF9C-24DB-47EE-B630-EA71F8E46DDE}">
      <dgm:prSet/>
      <dgm:spPr/>
      <dgm:t>
        <a:bodyPr/>
        <a:lstStyle/>
        <a:p>
          <a:r>
            <a:rPr lang="en-GB"/>
            <a:t>Referral to 2WW pathway and Head and Neck/Thyroid MDT</a:t>
          </a:r>
          <a:endParaRPr lang="en-US"/>
        </a:p>
      </dgm:t>
    </dgm:pt>
    <dgm:pt modelId="{5FB5AB00-E9A0-41D3-907B-A402977A4730}" type="parTrans" cxnId="{FC6B989F-DA60-4CC5-8240-0770D4136459}">
      <dgm:prSet/>
      <dgm:spPr/>
      <dgm:t>
        <a:bodyPr/>
        <a:lstStyle/>
        <a:p>
          <a:endParaRPr lang="en-US"/>
        </a:p>
      </dgm:t>
    </dgm:pt>
    <dgm:pt modelId="{1FFB6B27-B8DD-4B9A-8B8F-27820BE15C03}" type="sibTrans" cxnId="{FC6B989F-DA60-4CC5-8240-0770D4136459}">
      <dgm:prSet/>
      <dgm:spPr/>
      <dgm:t>
        <a:bodyPr/>
        <a:lstStyle/>
        <a:p>
          <a:endParaRPr lang="en-US"/>
        </a:p>
      </dgm:t>
    </dgm:pt>
    <dgm:pt modelId="{820F175C-30DB-4B2F-9CF6-9707976CC477}">
      <dgm:prSet/>
      <dgm:spPr/>
      <dgm:t>
        <a:bodyPr/>
        <a:lstStyle/>
        <a:p>
          <a:r>
            <a:rPr lang="en-GB"/>
            <a:t>Indications for radioactive iodine ablation</a:t>
          </a:r>
          <a:endParaRPr lang="en-US"/>
        </a:p>
      </dgm:t>
    </dgm:pt>
    <dgm:pt modelId="{C405276E-543A-49AE-B34E-B761C0EABE8E}" type="parTrans" cxnId="{1547C712-01C0-4C52-A3DB-9DA768FA18E7}">
      <dgm:prSet/>
      <dgm:spPr/>
      <dgm:t>
        <a:bodyPr/>
        <a:lstStyle/>
        <a:p>
          <a:endParaRPr lang="en-US"/>
        </a:p>
      </dgm:t>
    </dgm:pt>
    <dgm:pt modelId="{81BC14CC-96CE-492C-8FD8-7DAE88B18EAD}" type="sibTrans" cxnId="{1547C712-01C0-4C52-A3DB-9DA768FA18E7}">
      <dgm:prSet/>
      <dgm:spPr/>
      <dgm:t>
        <a:bodyPr/>
        <a:lstStyle/>
        <a:p>
          <a:endParaRPr lang="en-US"/>
        </a:p>
      </dgm:t>
    </dgm:pt>
    <dgm:pt modelId="{DED508C5-F104-4C88-B68D-91E025FB949A}">
      <dgm:prSet/>
      <dgm:spPr/>
      <dgm:t>
        <a:bodyPr/>
        <a:lstStyle/>
        <a:p>
          <a:r>
            <a:rPr lang="en-GB"/>
            <a:t>Dynamic risk stratification</a:t>
          </a:r>
          <a:endParaRPr lang="en-US"/>
        </a:p>
      </dgm:t>
    </dgm:pt>
    <dgm:pt modelId="{4B0AF2E0-7C9E-44A3-9542-C488E09CB896}" type="parTrans" cxnId="{670F76DF-6EA1-4718-B1DC-18C91B127165}">
      <dgm:prSet/>
      <dgm:spPr/>
      <dgm:t>
        <a:bodyPr/>
        <a:lstStyle/>
        <a:p>
          <a:endParaRPr lang="en-US"/>
        </a:p>
      </dgm:t>
    </dgm:pt>
    <dgm:pt modelId="{1F7871D2-F3CD-42F7-9AD2-6629F1206AA8}" type="sibTrans" cxnId="{670F76DF-6EA1-4718-B1DC-18C91B127165}">
      <dgm:prSet/>
      <dgm:spPr/>
      <dgm:t>
        <a:bodyPr/>
        <a:lstStyle/>
        <a:p>
          <a:endParaRPr lang="en-US"/>
        </a:p>
      </dgm:t>
    </dgm:pt>
    <dgm:pt modelId="{85D6F758-7979-4744-9788-EE008093B0DC}">
      <dgm:prSet/>
      <dgm:spPr/>
      <dgm:t>
        <a:bodyPr/>
        <a:lstStyle/>
        <a:p>
          <a:r>
            <a:rPr lang="en-GB" dirty="0"/>
            <a:t>Follow-up of patients</a:t>
          </a:r>
          <a:endParaRPr lang="en-US" dirty="0"/>
        </a:p>
      </dgm:t>
    </dgm:pt>
    <dgm:pt modelId="{BBF17467-2F24-4A1E-818B-0D218BAA5642}" type="parTrans" cxnId="{A56AF363-77B1-4913-9ADA-8D3EB80E03CD}">
      <dgm:prSet/>
      <dgm:spPr/>
      <dgm:t>
        <a:bodyPr/>
        <a:lstStyle/>
        <a:p>
          <a:endParaRPr lang="en-US"/>
        </a:p>
      </dgm:t>
    </dgm:pt>
    <dgm:pt modelId="{CC764779-A1AF-4E1B-BBA5-3700F3124430}" type="sibTrans" cxnId="{A56AF363-77B1-4913-9ADA-8D3EB80E03CD}">
      <dgm:prSet/>
      <dgm:spPr/>
      <dgm:t>
        <a:bodyPr/>
        <a:lstStyle/>
        <a:p>
          <a:endParaRPr lang="en-US"/>
        </a:p>
      </dgm:t>
    </dgm:pt>
    <dgm:pt modelId="{63E65102-4B4D-441E-93BC-2CA2331023A9}" type="pres">
      <dgm:prSet presAssocID="{B33F0E2C-2B48-4275-9C84-94D111D12003}" presName="vert0" presStyleCnt="0">
        <dgm:presLayoutVars>
          <dgm:dir/>
          <dgm:animOne val="branch"/>
          <dgm:animLvl val="lvl"/>
        </dgm:presLayoutVars>
      </dgm:prSet>
      <dgm:spPr/>
    </dgm:pt>
    <dgm:pt modelId="{58E05B1B-1DAC-4E91-8811-057E9B22BF75}" type="pres">
      <dgm:prSet presAssocID="{8450BF9C-24DB-47EE-B630-EA71F8E46DDE}" presName="thickLine" presStyleLbl="alignNode1" presStyleIdx="0" presStyleCnt="4"/>
      <dgm:spPr/>
    </dgm:pt>
    <dgm:pt modelId="{948C7001-08E5-4F8A-8F1F-FB6A47BDFA2D}" type="pres">
      <dgm:prSet presAssocID="{8450BF9C-24DB-47EE-B630-EA71F8E46DDE}" presName="horz1" presStyleCnt="0"/>
      <dgm:spPr/>
    </dgm:pt>
    <dgm:pt modelId="{B99E4186-B8FF-453A-9E9F-D4BE8D9188CB}" type="pres">
      <dgm:prSet presAssocID="{8450BF9C-24DB-47EE-B630-EA71F8E46DDE}" presName="tx1" presStyleLbl="revTx" presStyleIdx="0" presStyleCnt="4"/>
      <dgm:spPr/>
    </dgm:pt>
    <dgm:pt modelId="{79B54FC5-57F1-4F6D-8143-E5B6E3836FB1}" type="pres">
      <dgm:prSet presAssocID="{8450BF9C-24DB-47EE-B630-EA71F8E46DDE}" presName="vert1" presStyleCnt="0"/>
      <dgm:spPr/>
    </dgm:pt>
    <dgm:pt modelId="{738F4949-BC52-4A66-A86B-FB0E0FC3FEF3}" type="pres">
      <dgm:prSet presAssocID="{820F175C-30DB-4B2F-9CF6-9707976CC477}" presName="thickLine" presStyleLbl="alignNode1" presStyleIdx="1" presStyleCnt="4"/>
      <dgm:spPr/>
    </dgm:pt>
    <dgm:pt modelId="{6EB48350-E755-4CCF-9A68-B2C8F19BC659}" type="pres">
      <dgm:prSet presAssocID="{820F175C-30DB-4B2F-9CF6-9707976CC477}" presName="horz1" presStyleCnt="0"/>
      <dgm:spPr/>
    </dgm:pt>
    <dgm:pt modelId="{BD540BB0-B840-452A-8EDF-851F6C8B7A16}" type="pres">
      <dgm:prSet presAssocID="{820F175C-30DB-4B2F-9CF6-9707976CC477}" presName="tx1" presStyleLbl="revTx" presStyleIdx="1" presStyleCnt="4"/>
      <dgm:spPr/>
    </dgm:pt>
    <dgm:pt modelId="{0E07528E-9DD8-4026-91F5-D3BB86A9CDA0}" type="pres">
      <dgm:prSet presAssocID="{820F175C-30DB-4B2F-9CF6-9707976CC477}" presName="vert1" presStyleCnt="0"/>
      <dgm:spPr/>
    </dgm:pt>
    <dgm:pt modelId="{4F0A86A8-4232-46DD-947B-C1DEDDDD2FC2}" type="pres">
      <dgm:prSet presAssocID="{DED508C5-F104-4C88-B68D-91E025FB949A}" presName="thickLine" presStyleLbl="alignNode1" presStyleIdx="2" presStyleCnt="4"/>
      <dgm:spPr/>
    </dgm:pt>
    <dgm:pt modelId="{9210C7AF-0E3F-4A38-8831-642026F087BA}" type="pres">
      <dgm:prSet presAssocID="{DED508C5-F104-4C88-B68D-91E025FB949A}" presName="horz1" presStyleCnt="0"/>
      <dgm:spPr/>
    </dgm:pt>
    <dgm:pt modelId="{3EAE9330-EAD6-45B6-87A5-554EEA601280}" type="pres">
      <dgm:prSet presAssocID="{DED508C5-F104-4C88-B68D-91E025FB949A}" presName="tx1" presStyleLbl="revTx" presStyleIdx="2" presStyleCnt="4"/>
      <dgm:spPr/>
    </dgm:pt>
    <dgm:pt modelId="{BE2A5223-24B6-483A-9EB4-229FDA8EEB22}" type="pres">
      <dgm:prSet presAssocID="{DED508C5-F104-4C88-B68D-91E025FB949A}" presName="vert1" presStyleCnt="0"/>
      <dgm:spPr/>
    </dgm:pt>
    <dgm:pt modelId="{E6C00192-8AF3-4747-AA67-041B3BD0D6BB}" type="pres">
      <dgm:prSet presAssocID="{85D6F758-7979-4744-9788-EE008093B0DC}" presName="thickLine" presStyleLbl="alignNode1" presStyleIdx="3" presStyleCnt="4"/>
      <dgm:spPr/>
    </dgm:pt>
    <dgm:pt modelId="{0FDB07F6-2F66-4BE4-9055-E39F6D89EFBC}" type="pres">
      <dgm:prSet presAssocID="{85D6F758-7979-4744-9788-EE008093B0DC}" presName="horz1" presStyleCnt="0"/>
      <dgm:spPr/>
    </dgm:pt>
    <dgm:pt modelId="{FBA84734-BD09-4DDA-B641-FCA71CEB82E7}" type="pres">
      <dgm:prSet presAssocID="{85D6F758-7979-4744-9788-EE008093B0DC}" presName="tx1" presStyleLbl="revTx" presStyleIdx="3" presStyleCnt="4"/>
      <dgm:spPr/>
    </dgm:pt>
    <dgm:pt modelId="{9E352705-26A2-47F6-BFDC-37C60972E490}" type="pres">
      <dgm:prSet presAssocID="{85D6F758-7979-4744-9788-EE008093B0DC}" presName="vert1" presStyleCnt="0"/>
      <dgm:spPr/>
    </dgm:pt>
  </dgm:ptLst>
  <dgm:cxnLst>
    <dgm:cxn modelId="{1547C712-01C0-4C52-A3DB-9DA768FA18E7}" srcId="{B33F0E2C-2B48-4275-9C84-94D111D12003}" destId="{820F175C-30DB-4B2F-9CF6-9707976CC477}" srcOrd="1" destOrd="0" parTransId="{C405276E-543A-49AE-B34E-B761C0EABE8E}" sibTransId="{81BC14CC-96CE-492C-8FD8-7DAE88B18EAD}"/>
    <dgm:cxn modelId="{099B2C2D-6495-4952-9070-37D14D40D29A}" type="presOf" srcId="{8450BF9C-24DB-47EE-B630-EA71F8E46DDE}" destId="{B99E4186-B8FF-453A-9E9F-D4BE8D9188CB}" srcOrd="0" destOrd="0" presId="urn:microsoft.com/office/officeart/2008/layout/LinedList"/>
    <dgm:cxn modelId="{A56AF363-77B1-4913-9ADA-8D3EB80E03CD}" srcId="{B33F0E2C-2B48-4275-9C84-94D111D12003}" destId="{85D6F758-7979-4744-9788-EE008093B0DC}" srcOrd="3" destOrd="0" parTransId="{BBF17467-2F24-4A1E-818B-0D218BAA5642}" sibTransId="{CC764779-A1AF-4E1B-BBA5-3700F3124430}"/>
    <dgm:cxn modelId="{AFCFFE78-3323-4E7D-B7A2-99FD5370A6EB}" type="presOf" srcId="{B33F0E2C-2B48-4275-9C84-94D111D12003}" destId="{63E65102-4B4D-441E-93BC-2CA2331023A9}" srcOrd="0" destOrd="0" presId="urn:microsoft.com/office/officeart/2008/layout/LinedList"/>
    <dgm:cxn modelId="{4EEDA988-1B07-4AA7-B073-2583BD54B7B4}" type="presOf" srcId="{85D6F758-7979-4744-9788-EE008093B0DC}" destId="{FBA84734-BD09-4DDA-B641-FCA71CEB82E7}" srcOrd="0" destOrd="0" presId="urn:microsoft.com/office/officeart/2008/layout/LinedList"/>
    <dgm:cxn modelId="{FC6B989F-DA60-4CC5-8240-0770D4136459}" srcId="{B33F0E2C-2B48-4275-9C84-94D111D12003}" destId="{8450BF9C-24DB-47EE-B630-EA71F8E46DDE}" srcOrd="0" destOrd="0" parTransId="{5FB5AB00-E9A0-41D3-907B-A402977A4730}" sibTransId="{1FFB6B27-B8DD-4B9A-8B8F-27820BE15C03}"/>
    <dgm:cxn modelId="{670F76DF-6EA1-4718-B1DC-18C91B127165}" srcId="{B33F0E2C-2B48-4275-9C84-94D111D12003}" destId="{DED508C5-F104-4C88-B68D-91E025FB949A}" srcOrd="2" destOrd="0" parTransId="{4B0AF2E0-7C9E-44A3-9542-C488E09CB896}" sibTransId="{1F7871D2-F3CD-42F7-9AD2-6629F1206AA8}"/>
    <dgm:cxn modelId="{CE04CBE1-D2AF-4440-AA7F-C5C47EBAF2F4}" type="presOf" srcId="{DED508C5-F104-4C88-B68D-91E025FB949A}" destId="{3EAE9330-EAD6-45B6-87A5-554EEA601280}" srcOrd="0" destOrd="0" presId="urn:microsoft.com/office/officeart/2008/layout/LinedList"/>
    <dgm:cxn modelId="{07206AF9-B927-4634-A717-1A5769DCA98A}" type="presOf" srcId="{820F175C-30DB-4B2F-9CF6-9707976CC477}" destId="{BD540BB0-B840-452A-8EDF-851F6C8B7A16}" srcOrd="0" destOrd="0" presId="urn:microsoft.com/office/officeart/2008/layout/LinedList"/>
    <dgm:cxn modelId="{76546626-F8DD-40FB-9AE8-C3B59D794BC9}" type="presParOf" srcId="{63E65102-4B4D-441E-93BC-2CA2331023A9}" destId="{58E05B1B-1DAC-4E91-8811-057E9B22BF75}" srcOrd="0" destOrd="0" presId="urn:microsoft.com/office/officeart/2008/layout/LinedList"/>
    <dgm:cxn modelId="{A33E55C9-D08E-497B-AE0A-DC47CE75D09D}" type="presParOf" srcId="{63E65102-4B4D-441E-93BC-2CA2331023A9}" destId="{948C7001-08E5-4F8A-8F1F-FB6A47BDFA2D}" srcOrd="1" destOrd="0" presId="urn:microsoft.com/office/officeart/2008/layout/LinedList"/>
    <dgm:cxn modelId="{07F682D4-EF01-4785-B347-53CEB94801BF}" type="presParOf" srcId="{948C7001-08E5-4F8A-8F1F-FB6A47BDFA2D}" destId="{B99E4186-B8FF-453A-9E9F-D4BE8D9188CB}" srcOrd="0" destOrd="0" presId="urn:microsoft.com/office/officeart/2008/layout/LinedList"/>
    <dgm:cxn modelId="{1B9550FC-FD99-4A79-9024-618C177D061C}" type="presParOf" srcId="{948C7001-08E5-4F8A-8F1F-FB6A47BDFA2D}" destId="{79B54FC5-57F1-4F6D-8143-E5B6E3836FB1}" srcOrd="1" destOrd="0" presId="urn:microsoft.com/office/officeart/2008/layout/LinedList"/>
    <dgm:cxn modelId="{22BA421D-6097-4C89-973C-C4C1EF092B1F}" type="presParOf" srcId="{63E65102-4B4D-441E-93BC-2CA2331023A9}" destId="{738F4949-BC52-4A66-A86B-FB0E0FC3FEF3}" srcOrd="2" destOrd="0" presId="urn:microsoft.com/office/officeart/2008/layout/LinedList"/>
    <dgm:cxn modelId="{BD7C6331-65C5-4106-B2A4-44188F338C4D}" type="presParOf" srcId="{63E65102-4B4D-441E-93BC-2CA2331023A9}" destId="{6EB48350-E755-4CCF-9A68-B2C8F19BC659}" srcOrd="3" destOrd="0" presId="urn:microsoft.com/office/officeart/2008/layout/LinedList"/>
    <dgm:cxn modelId="{E2777F47-1013-4D20-8A5C-84FAF4F3925E}" type="presParOf" srcId="{6EB48350-E755-4CCF-9A68-B2C8F19BC659}" destId="{BD540BB0-B840-452A-8EDF-851F6C8B7A16}" srcOrd="0" destOrd="0" presId="urn:microsoft.com/office/officeart/2008/layout/LinedList"/>
    <dgm:cxn modelId="{EDC3EE04-EC3D-4B7A-BC48-19E7840D4E8F}" type="presParOf" srcId="{6EB48350-E755-4CCF-9A68-B2C8F19BC659}" destId="{0E07528E-9DD8-4026-91F5-D3BB86A9CDA0}" srcOrd="1" destOrd="0" presId="urn:microsoft.com/office/officeart/2008/layout/LinedList"/>
    <dgm:cxn modelId="{8F3B468E-705D-4CDD-A6CD-4FFE9590A1D2}" type="presParOf" srcId="{63E65102-4B4D-441E-93BC-2CA2331023A9}" destId="{4F0A86A8-4232-46DD-947B-C1DEDDDD2FC2}" srcOrd="4" destOrd="0" presId="urn:microsoft.com/office/officeart/2008/layout/LinedList"/>
    <dgm:cxn modelId="{0BEC4FD0-83FE-4A9F-894A-394C449DD451}" type="presParOf" srcId="{63E65102-4B4D-441E-93BC-2CA2331023A9}" destId="{9210C7AF-0E3F-4A38-8831-642026F087BA}" srcOrd="5" destOrd="0" presId="urn:microsoft.com/office/officeart/2008/layout/LinedList"/>
    <dgm:cxn modelId="{486525A8-D5CB-4F04-9F9D-CA8669E71AEA}" type="presParOf" srcId="{9210C7AF-0E3F-4A38-8831-642026F087BA}" destId="{3EAE9330-EAD6-45B6-87A5-554EEA601280}" srcOrd="0" destOrd="0" presId="urn:microsoft.com/office/officeart/2008/layout/LinedList"/>
    <dgm:cxn modelId="{2B21832C-55D7-4D20-9674-C738D343EA5A}" type="presParOf" srcId="{9210C7AF-0E3F-4A38-8831-642026F087BA}" destId="{BE2A5223-24B6-483A-9EB4-229FDA8EEB22}" srcOrd="1" destOrd="0" presId="urn:microsoft.com/office/officeart/2008/layout/LinedList"/>
    <dgm:cxn modelId="{D26CD638-DABD-400A-899A-226187F02273}" type="presParOf" srcId="{63E65102-4B4D-441E-93BC-2CA2331023A9}" destId="{E6C00192-8AF3-4747-AA67-041B3BD0D6BB}" srcOrd="6" destOrd="0" presId="urn:microsoft.com/office/officeart/2008/layout/LinedList"/>
    <dgm:cxn modelId="{5F3C226A-5FF1-4806-9CE1-5B8F42111120}" type="presParOf" srcId="{63E65102-4B4D-441E-93BC-2CA2331023A9}" destId="{0FDB07F6-2F66-4BE4-9055-E39F6D89EFBC}" srcOrd="7" destOrd="0" presId="urn:microsoft.com/office/officeart/2008/layout/LinedList"/>
    <dgm:cxn modelId="{61C2365C-0FDF-4EC8-973A-87CE0EC508C0}" type="presParOf" srcId="{0FDB07F6-2F66-4BE4-9055-E39F6D89EFBC}" destId="{FBA84734-BD09-4DDA-B641-FCA71CEB82E7}" srcOrd="0" destOrd="0" presId="urn:microsoft.com/office/officeart/2008/layout/LinedList"/>
    <dgm:cxn modelId="{0E98E8EC-4B15-4013-BF26-C92CF368E94B}" type="presParOf" srcId="{0FDB07F6-2F66-4BE4-9055-E39F6D89EFBC}" destId="{9E352705-26A2-47F6-BFDC-37C60972E49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A62F29-B9B1-464C-B2B0-39BB50BD4E9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608F9AB5-6889-40AA-B1E2-BD99A1ABEA89}">
      <dgm:prSet/>
      <dgm:spPr/>
      <dgm:t>
        <a:bodyPr/>
        <a:lstStyle/>
        <a:p>
          <a:r>
            <a:rPr lang="en-GB"/>
            <a:t>Patients referred with an unexplained thyroid lump or patients identified as having a PET positive or suspicious (U3 or above) thyroid nodule should be referred on the 2WW pathway to the regional Head and Neck/Thyroid MDT for multimodality assessment. </a:t>
          </a:r>
          <a:endParaRPr lang="en-US"/>
        </a:p>
      </dgm:t>
    </dgm:pt>
    <dgm:pt modelId="{710C2BBD-286D-4E03-B137-1E1E332FFFF1}" type="parTrans" cxnId="{52A4CF40-7685-4D3E-B258-E757376C51E3}">
      <dgm:prSet/>
      <dgm:spPr/>
      <dgm:t>
        <a:bodyPr/>
        <a:lstStyle/>
        <a:p>
          <a:endParaRPr lang="en-US"/>
        </a:p>
      </dgm:t>
    </dgm:pt>
    <dgm:pt modelId="{424F380D-5A8D-48B5-B90D-16B99FDFEC04}" type="sibTrans" cxnId="{52A4CF40-7685-4D3E-B258-E757376C51E3}">
      <dgm:prSet/>
      <dgm:spPr/>
      <dgm:t>
        <a:bodyPr/>
        <a:lstStyle/>
        <a:p>
          <a:endParaRPr lang="en-US"/>
        </a:p>
      </dgm:t>
    </dgm:pt>
    <dgm:pt modelId="{6C5997C8-387C-4D6B-BC28-3605BDCDD44A}">
      <dgm:prSet/>
      <dgm:spPr/>
      <dgm:t>
        <a:bodyPr/>
        <a:lstStyle/>
        <a:p>
          <a:r>
            <a:rPr lang="en-GB"/>
            <a:t>Ideally, these patients should be seen in a neck lump clinic where they can have access to a head and neck surgeon who regularly carries out thyroid and neck surgery and flexible nasendoscopy, an ultrasound by a head and neck specialist radiologist and rapid on-site evaluation (ROSE) of FNA cytology by a head and neck specialist pathologist. All patients should have access to a clinical nurse specialist prior to surgery.  </a:t>
          </a:r>
          <a:endParaRPr lang="en-US"/>
        </a:p>
      </dgm:t>
    </dgm:pt>
    <dgm:pt modelId="{C1531B2A-C012-46B7-A34F-810F14DD33D1}" type="parTrans" cxnId="{ECA86BFD-F62B-4A9B-8210-F9A73A31EF13}">
      <dgm:prSet/>
      <dgm:spPr/>
      <dgm:t>
        <a:bodyPr/>
        <a:lstStyle/>
        <a:p>
          <a:endParaRPr lang="en-US"/>
        </a:p>
      </dgm:t>
    </dgm:pt>
    <dgm:pt modelId="{C7884D7B-4F48-4887-9CF7-479ED7F9C2CB}" type="sibTrans" cxnId="{ECA86BFD-F62B-4A9B-8210-F9A73A31EF13}">
      <dgm:prSet/>
      <dgm:spPr/>
      <dgm:t>
        <a:bodyPr/>
        <a:lstStyle/>
        <a:p>
          <a:endParaRPr lang="en-US"/>
        </a:p>
      </dgm:t>
    </dgm:pt>
    <dgm:pt modelId="{36E93678-B792-4AB5-9561-F1C562512EC3}" type="pres">
      <dgm:prSet presAssocID="{90A62F29-B9B1-464C-B2B0-39BB50BD4E9F}" presName="root" presStyleCnt="0">
        <dgm:presLayoutVars>
          <dgm:dir/>
          <dgm:resizeHandles val="exact"/>
        </dgm:presLayoutVars>
      </dgm:prSet>
      <dgm:spPr/>
    </dgm:pt>
    <dgm:pt modelId="{0104C1A7-ACF0-4FFF-BFD6-6CD70950B8CB}" type="pres">
      <dgm:prSet presAssocID="{608F9AB5-6889-40AA-B1E2-BD99A1ABEA89}" presName="compNode" presStyleCnt="0"/>
      <dgm:spPr/>
    </dgm:pt>
    <dgm:pt modelId="{FCF5CF0E-225C-4A8A-9679-5C996ECDF137}" type="pres">
      <dgm:prSet presAssocID="{608F9AB5-6889-40AA-B1E2-BD99A1ABEA89}" presName="bgRect" presStyleLbl="bgShp" presStyleIdx="0" presStyleCnt="2"/>
      <dgm:spPr/>
    </dgm:pt>
    <dgm:pt modelId="{6D59A953-B795-438D-BD02-9CAC89F7E68C}" type="pres">
      <dgm:prSet presAssocID="{608F9AB5-6889-40AA-B1E2-BD99A1ABEA89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650835FD-1605-422E-B18E-E005C5138A54}" type="pres">
      <dgm:prSet presAssocID="{608F9AB5-6889-40AA-B1E2-BD99A1ABEA89}" presName="spaceRect" presStyleCnt="0"/>
      <dgm:spPr/>
    </dgm:pt>
    <dgm:pt modelId="{4375333D-5BDC-46FC-90A8-B10CC257DB4F}" type="pres">
      <dgm:prSet presAssocID="{608F9AB5-6889-40AA-B1E2-BD99A1ABEA89}" presName="parTx" presStyleLbl="revTx" presStyleIdx="0" presStyleCnt="2">
        <dgm:presLayoutVars>
          <dgm:chMax val="0"/>
          <dgm:chPref val="0"/>
        </dgm:presLayoutVars>
      </dgm:prSet>
      <dgm:spPr/>
    </dgm:pt>
    <dgm:pt modelId="{54C9FE9D-5591-407B-9389-626207AB3E91}" type="pres">
      <dgm:prSet presAssocID="{424F380D-5A8D-48B5-B90D-16B99FDFEC04}" presName="sibTrans" presStyleCnt="0"/>
      <dgm:spPr/>
    </dgm:pt>
    <dgm:pt modelId="{1E0AB131-CEC6-4FE3-B207-839BC15DB7E4}" type="pres">
      <dgm:prSet presAssocID="{6C5997C8-387C-4D6B-BC28-3605BDCDD44A}" presName="compNode" presStyleCnt="0"/>
      <dgm:spPr/>
    </dgm:pt>
    <dgm:pt modelId="{EA3DEA27-4813-4D78-B67D-2E92293805BB}" type="pres">
      <dgm:prSet presAssocID="{6C5997C8-387C-4D6B-BC28-3605BDCDD44A}" presName="bgRect" presStyleLbl="bgShp" presStyleIdx="1" presStyleCnt="2"/>
      <dgm:spPr/>
    </dgm:pt>
    <dgm:pt modelId="{F49901EC-75AA-45F7-8F59-3287F7A268FD}" type="pres">
      <dgm:prSet presAssocID="{6C5997C8-387C-4D6B-BC28-3605BDCDD44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5D6E8729-920C-4AD0-A01D-B1874F142E4F}" type="pres">
      <dgm:prSet presAssocID="{6C5997C8-387C-4D6B-BC28-3605BDCDD44A}" presName="spaceRect" presStyleCnt="0"/>
      <dgm:spPr/>
    </dgm:pt>
    <dgm:pt modelId="{065F4AA5-0154-4A7B-BFEC-23157A900C79}" type="pres">
      <dgm:prSet presAssocID="{6C5997C8-387C-4D6B-BC28-3605BDCDD44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18320540-6AFD-4427-BBF6-19F32F0A63A1}" type="presOf" srcId="{608F9AB5-6889-40AA-B1E2-BD99A1ABEA89}" destId="{4375333D-5BDC-46FC-90A8-B10CC257DB4F}" srcOrd="0" destOrd="0" presId="urn:microsoft.com/office/officeart/2018/2/layout/IconVerticalSolidList"/>
    <dgm:cxn modelId="{52A4CF40-7685-4D3E-B258-E757376C51E3}" srcId="{90A62F29-B9B1-464C-B2B0-39BB50BD4E9F}" destId="{608F9AB5-6889-40AA-B1E2-BD99A1ABEA89}" srcOrd="0" destOrd="0" parTransId="{710C2BBD-286D-4E03-B137-1E1E332FFFF1}" sibTransId="{424F380D-5A8D-48B5-B90D-16B99FDFEC04}"/>
    <dgm:cxn modelId="{397F6242-B458-4005-8C17-A04B28D1A73B}" type="presOf" srcId="{6C5997C8-387C-4D6B-BC28-3605BDCDD44A}" destId="{065F4AA5-0154-4A7B-BFEC-23157A900C79}" srcOrd="0" destOrd="0" presId="urn:microsoft.com/office/officeart/2018/2/layout/IconVerticalSolidList"/>
    <dgm:cxn modelId="{BFB5B550-D755-4F9E-813B-4C7EEBFBE84C}" type="presOf" srcId="{90A62F29-B9B1-464C-B2B0-39BB50BD4E9F}" destId="{36E93678-B792-4AB5-9561-F1C562512EC3}" srcOrd="0" destOrd="0" presId="urn:microsoft.com/office/officeart/2018/2/layout/IconVerticalSolidList"/>
    <dgm:cxn modelId="{ECA86BFD-F62B-4A9B-8210-F9A73A31EF13}" srcId="{90A62F29-B9B1-464C-B2B0-39BB50BD4E9F}" destId="{6C5997C8-387C-4D6B-BC28-3605BDCDD44A}" srcOrd="1" destOrd="0" parTransId="{C1531B2A-C012-46B7-A34F-810F14DD33D1}" sibTransId="{C7884D7B-4F48-4887-9CF7-479ED7F9C2CB}"/>
    <dgm:cxn modelId="{DD503D9F-4227-4939-83B1-FC7F3F7724EF}" type="presParOf" srcId="{36E93678-B792-4AB5-9561-F1C562512EC3}" destId="{0104C1A7-ACF0-4FFF-BFD6-6CD70950B8CB}" srcOrd="0" destOrd="0" presId="urn:microsoft.com/office/officeart/2018/2/layout/IconVerticalSolidList"/>
    <dgm:cxn modelId="{7AB74DE8-C2EB-4B27-8AFE-3243AE9FB649}" type="presParOf" srcId="{0104C1A7-ACF0-4FFF-BFD6-6CD70950B8CB}" destId="{FCF5CF0E-225C-4A8A-9679-5C996ECDF137}" srcOrd="0" destOrd="0" presId="urn:microsoft.com/office/officeart/2018/2/layout/IconVerticalSolidList"/>
    <dgm:cxn modelId="{BEDE5923-9C7B-49AD-A2CD-2CEBD611986D}" type="presParOf" srcId="{0104C1A7-ACF0-4FFF-BFD6-6CD70950B8CB}" destId="{6D59A953-B795-438D-BD02-9CAC89F7E68C}" srcOrd="1" destOrd="0" presId="urn:microsoft.com/office/officeart/2018/2/layout/IconVerticalSolidList"/>
    <dgm:cxn modelId="{AAF07159-A9F5-4633-8A20-9BB4B3325C6D}" type="presParOf" srcId="{0104C1A7-ACF0-4FFF-BFD6-6CD70950B8CB}" destId="{650835FD-1605-422E-B18E-E005C5138A54}" srcOrd="2" destOrd="0" presId="urn:microsoft.com/office/officeart/2018/2/layout/IconVerticalSolidList"/>
    <dgm:cxn modelId="{2BD12CBC-DE38-4995-8F22-45EB5277095A}" type="presParOf" srcId="{0104C1A7-ACF0-4FFF-BFD6-6CD70950B8CB}" destId="{4375333D-5BDC-46FC-90A8-B10CC257DB4F}" srcOrd="3" destOrd="0" presId="urn:microsoft.com/office/officeart/2018/2/layout/IconVerticalSolidList"/>
    <dgm:cxn modelId="{83814360-378C-4376-9F3B-51C20A1ADE94}" type="presParOf" srcId="{36E93678-B792-4AB5-9561-F1C562512EC3}" destId="{54C9FE9D-5591-407B-9389-626207AB3E91}" srcOrd="1" destOrd="0" presId="urn:microsoft.com/office/officeart/2018/2/layout/IconVerticalSolidList"/>
    <dgm:cxn modelId="{98CE2FD7-0F28-4DC8-92BB-F1E9C0A1DA76}" type="presParOf" srcId="{36E93678-B792-4AB5-9561-F1C562512EC3}" destId="{1E0AB131-CEC6-4FE3-B207-839BC15DB7E4}" srcOrd="2" destOrd="0" presId="urn:microsoft.com/office/officeart/2018/2/layout/IconVerticalSolidList"/>
    <dgm:cxn modelId="{63B9AC14-6F67-4B4E-841E-FCAA0D983E46}" type="presParOf" srcId="{1E0AB131-CEC6-4FE3-B207-839BC15DB7E4}" destId="{EA3DEA27-4813-4D78-B67D-2E92293805BB}" srcOrd="0" destOrd="0" presId="urn:microsoft.com/office/officeart/2018/2/layout/IconVerticalSolidList"/>
    <dgm:cxn modelId="{6005A754-2376-4BCA-A266-AB173211118E}" type="presParOf" srcId="{1E0AB131-CEC6-4FE3-B207-839BC15DB7E4}" destId="{F49901EC-75AA-45F7-8F59-3287F7A268FD}" srcOrd="1" destOrd="0" presId="urn:microsoft.com/office/officeart/2018/2/layout/IconVerticalSolidList"/>
    <dgm:cxn modelId="{41EA5792-D2DF-4EC1-BFBA-5693FDACDE3D}" type="presParOf" srcId="{1E0AB131-CEC6-4FE3-B207-839BC15DB7E4}" destId="{5D6E8729-920C-4AD0-A01D-B1874F142E4F}" srcOrd="2" destOrd="0" presId="urn:microsoft.com/office/officeart/2018/2/layout/IconVerticalSolidList"/>
    <dgm:cxn modelId="{FA44391D-1FDC-4446-A1F7-6DF11FF4532D}" type="presParOf" srcId="{1E0AB131-CEC6-4FE3-B207-839BC15DB7E4}" destId="{065F4AA5-0154-4A7B-BFEC-23157A900C7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E05B1B-1DAC-4E91-8811-057E9B22BF75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9E4186-B8FF-453A-9E9F-D4BE8D9188CB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/>
            <a:t>Referral to 2WW pathway and Head and Neck/Thyroid MDT</a:t>
          </a:r>
          <a:endParaRPr lang="en-US" sz="3800" kern="1200"/>
        </a:p>
      </dsp:txBody>
      <dsp:txXfrm>
        <a:off x="0" y="0"/>
        <a:ext cx="6900512" cy="1384035"/>
      </dsp:txXfrm>
    </dsp:sp>
    <dsp:sp modelId="{738F4949-BC52-4A66-A86B-FB0E0FC3FEF3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2">
            <a:hueOff val="2147871"/>
            <a:satOff val="-6164"/>
            <a:lumOff val="-9870"/>
            <a:alphaOff val="0"/>
          </a:schemeClr>
        </a:solidFill>
        <a:ln w="19050" cap="flat" cmpd="sng" algn="ctr">
          <a:solidFill>
            <a:schemeClr val="accent2">
              <a:hueOff val="2147871"/>
              <a:satOff val="-6164"/>
              <a:lumOff val="-98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540BB0-B840-452A-8EDF-851F6C8B7A16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/>
            <a:t>Indications for radioactive iodine ablation</a:t>
          </a:r>
          <a:endParaRPr lang="en-US" sz="3800" kern="1200"/>
        </a:p>
      </dsp:txBody>
      <dsp:txXfrm>
        <a:off x="0" y="1384035"/>
        <a:ext cx="6900512" cy="1384035"/>
      </dsp:txXfrm>
    </dsp:sp>
    <dsp:sp modelId="{4F0A86A8-4232-46DD-947B-C1DEDDDD2FC2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2">
            <a:hueOff val="4295743"/>
            <a:satOff val="-12329"/>
            <a:lumOff val="-19739"/>
            <a:alphaOff val="0"/>
          </a:schemeClr>
        </a:solidFill>
        <a:ln w="19050" cap="flat" cmpd="sng" algn="ctr">
          <a:solidFill>
            <a:schemeClr val="accent2">
              <a:hueOff val="4295743"/>
              <a:satOff val="-12329"/>
              <a:lumOff val="-1973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AE9330-EAD6-45B6-87A5-554EEA601280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/>
            <a:t>Dynamic risk stratification</a:t>
          </a:r>
          <a:endParaRPr lang="en-US" sz="3800" kern="1200"/>
        </a:p>
      </dsp:txBody>
      <dsp:txXfrm>
        <a:off x="0" y="2768070"/>
        <a:ext cx="6900512" cy="1384035"/>
      </dsp:txXfrm>
    </dsp:sp>
    <dsp:sp modelId="{E6C00192-8AF3-4747-AA67-041B3BD0D6BB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2">
            <a:hueOff val="6443614"/>
            <a:satOff val="-18493"/>
            <a:lumOff val="-29609"/>
            <a:alphaOff val="0"/>
          </a:schemeClr>
        </a:solidFill>
        <a:ln w="1905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A84734-BD09-4DDA-B641-FCA71CEB82E7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 dirty="0"/>
            <a:t>Follow-up of patients</a:t>
          </a:r>
          <a:endParaRPr lang="en-US" sz="3800" kern="1200" dirty="0"/>
        </a:p>
      </dsp:txBody>
      <dsp:txXfrm>
        <a:off x="0" y="4152105"/>
        <a:ext cx="6900512" cy="138403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F5CF0E-225C-4A8A-9679-5C996ECDF137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59A953-B795-438D-BD02-9CAC89F7E68C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75333D-5BDC-46FC-90A8-B10CC257DB4F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Patients referred with an unexplained thyroid lump or patients identified as having a PET positive or suspicious (U3 or above) thyroid nodule should be referred on the 2WW pathway to the regional Head and Neck/Thyroid MDT for multimodality assessment. </a:t>
          </a:r>
          <a:endParaRPr lang="en-US" sz="1500" kern="1200"/>
        </a:p>
      </dsp:txBody>
      <dsp:txXfrm>
        <a:off x="1507738" y="707092"/>
        <a:ext cx="9007861" cy="1305401"/>
      </dsp:txXfrm>
    </dsp:sp>
    <dsp:sp modelId="{EA3DEA27-4813-4D78-B67D-2E92293805BB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9901EC-75AA-45F7-8F59-3287F7A268FD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5F4AA5-0154-4A7B-BFEC-23157A900C79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Ideally, these patients should be seen in a neck lump clinic where they can have access to a head and neck surgeon who regularly carries out thyroid and neck surgery and flexible nasendoscopy, an ultrasound by a head and neck specialist radiologist and rapid on-site evaluation (ROSE) of FNA cytology by a head and neck specialist pathologist. All patients should have access to a clinical nurse specialist prior to surgery.  </a:t>
          </a:r>
          <a:endParaRPr lang="en-US" sz="1500" kern="1200"/>
        </a:p>
      </dsp:txBody>
      <dsp:txXfrm>
        <a:off x="1507738" y="2338844"/>
        <a:ext cx="9007861" cy="13054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618D3-5EB3-43C4-A086-7422F5F746E5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699B05-42F9-4ECB-94ED-642FD3B211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356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99B05-42F9-4ECB-94ED-642FD3B2114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20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New section added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99B05-42F9-4ECB-94ED-642FD3B2114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65863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Following </a:t>
            </a:r>
            <a:r>
              <a:rPr lang="en-GB" dirty="0" err="1"/>
              <a:t>IoN</a:t>
            </a:r>
            <a:r>
              <a:rPr lang="en-GB" dirty="0"/>
              <a:t> and ESTIMABL2 publications. Adapted from UK expert consensus group.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99B05-42F9-4ECB-94ED-642FD3B2114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953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DRS for ALL patients, </a:t>
            </a:r>
            <a:r>
              <a:rPr lang="en-GB" dirty="0" err="1"/>
              <a:t>ie</a:t>
            </a:r>
            <a:r>
              <a:rPr lang="en-GB" dirty="0"/>
              <a:t> TT alone or TT with RAI and timing of RAI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99B05-42F9-4ECB-94ED-642FD3B2114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344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Change in range given highly sensitive assay. In line with NICE and ATA guidelines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99B05-42F9-4ECB-94ED-642FD3B2114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665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Highlighted in bold significant changes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99B05-42F9-4ECB-94ED-642FD3B2114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503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Highlighted in bold significant changes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99B05-42F9-4ECB-94ED-642FD3B2114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3423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/>
              <a:t>Highlighted in bold significant changes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699B05-42F9-4ECB-94ED-642FD3B21149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230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AC715-2E83-D6BE-942C-FDA007F821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005CEC-5498-ACB5-C6D3-3F164B0322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E411C-CB76-7189-3937-36BC02178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74A0-4F34-437F-AAAD-D6FB18CA28E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B991CB-E771-163F-77D8-E2944E2AC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B7DBD5-994A-DD8E-ED2D-DE93477B4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E17A-A6EB-41CE-B3F2-016E3BAA6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90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877C9-D552-D76D-0315-6BCFD023F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3BF704-8AED-8A3C-E100-91CF42BBB4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72DB20-F985-4285-9D08-D25CD4D79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74A0-4F34-437F-AAAD-D6FB18CA28E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FF0A-997D-7268-896B-899481942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0FB80C-C0B3-FDB1-B5C4-06B667A66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E17A-A6EB-41CE-B3F2-016E3BAA6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9370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8D65DC-D4D3-814C-C1BE-1087332019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C1C020-5E60-44DD-D9BF-D1A6CF7878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A2285E-82DE-82A0-2B89-FFECA6DA5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74A0-4F34-437F-AAAD-D6FB18CA28E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1FA89-86AC-BB8A-2113-D114E3147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34FFF7-9E26-3720-8A0E-8ADD3DB60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E17A-A6EB-41CE-B3F2-016E3BAA6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071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B330B-DEDE-35B0-3663-85597F10B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FD9372-6404-9D81-96F6-0402383C8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F394E-1FB2-1F97-0051-01E5D7BC9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74A0-4F34-437F-AAAD-D6FB18CA28E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BD441-12DD-679E-4D13-4AEC98347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22819-86A2-E729-4787-E5D9B746F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E17A-A6EB-41CE-B3F2-016E3BAA6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418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96764-A555-ECE3-53DA-9FCAAE581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079976-E369-7EF4-47D1-A7EDBF04A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95EE7-951A-95B5-AB5A-7137FCD9E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74A0-4F34-437F-AAAD-D6FB18CA28E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A5435-E482-86D7-1442-B370516F9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74D98-42F4-40A1-F6F0-E6D03DC95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E17A-A6EB-41CE-B3F2-016E3BAA6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59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96981-71BC-120D-9373-971358B52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DF920A-092C-9290-4372-212F154DC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305269-A0E0-CB5F-8EE2-655051CC70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3D94DF-3362-2BD1-B15C-28B1FEAA8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74A0-4F34-437F-AAAD-D6FB18CA28E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79D741-B6ED-A4E0-C021-1E78A272E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62EE9C-4151-D399-5095-3856F88B9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E17A-A6EB-41CE-B3F2-016E3BAA6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434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C92F9-4D15-29DE-7B50-7AB60A77B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364A36-FAAB-2B7A-798C-4EBB7F13E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F4EFD7-80BA-9741-CAEB-38B44D6705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7C8696-B0EB-46F5-49AC-77D81C8263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2CAA9E-BE87-9D52-661C-98C26C7E6B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16C20F-2529-A8E9-74C5-FCA7541B5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74A0-4F34-437F-AAAD-D6FB18CA28E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14A323-2D72-AD8B-0054-89E7E546A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540F39-65A0-344A-5569-11CF082AD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E17A-A6EB-41CE-B3F2-016E3BAA6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06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08757-1F09-5944-FEFC-16C3A56A7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8F89DC-4D3A-AE02-253D-FAD329CBB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74A0-4F34-437F-AAAD-D6FB18CA28E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F38BDC-6174-2A49-871A-59F3C48D2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4896A9-CB8F-2FA9-F921-2C3EE01EB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E17A-A6EB-41CE-B3F2-016E3BAA6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04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66F634-3DB3-50D6-3526-7F5918E47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74A0-4F34-437F-AAAD-D6FB18CA28E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1E38E0-BBF4-D143-E989-A56FAAEFC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07C903-9A4A-B1CA-00EF-CF45FFF9B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E17A-A6EB-41CE-B3F2-016E3BAA6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545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42168-C4FC-5FD6-5BA2-C97CDE6C6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33A0C3-D58B-907F-4A0C-54536D8A0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8A2195-B15A-2792-A7DA-5050FCA245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76B4D7-0265-6FB6-594D-5F5A75145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74A0-4F34-437F-AAAD-D6FB18CA28E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3A5127-FA06-95C9-AF6E-511C668FF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723DAF-9090-2AC0-36CA-581776B68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E17A-A6EB-41CE-B3F2-016E3BAA6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014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5A953-0019-5E49-00D6-3E9A7F834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E93EA2-A372-01B2-6EFB-4C8E1C4DB2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B07667-9409-FDF3-C5DD-0583BB3CBD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E558E-07EE-6DF1-6656-002C28C36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774A0-4F34-437F-AAAD-D6FB18CA28E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EFF8F-D19D-0CE3-FCB8-FBE9DCDA7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428E16-A7E7-697A-5D0E-DFB52B047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EE17A-A6EB-41CE-B3F2-016E3BAA6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9199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B40E3C-2B28-6FC7-06BE-5CAE1454C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AF0B3E-E763-4F07-1F8D-DB0F43FE35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DB5C8-E05B-9547-5E8E-171CCE040B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5774A0-4F34-437F-AAAD-D6FB18CA28E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2BCA81-C64A-A185-8A18-3BEB0641C5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3309BD-55E0-E045-E822-FE4C9B96B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0EE17A-A6EB-41CE-B3F2-016E3BAA6B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0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43CAA20-3569-4189-9E48-239A229A86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42CB15-9E05-1BB3-E53E-312CC2FEB5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451381"/>
            <a:ext cx="10512552" cy="4066540"/>
          </a:xfrm>
        </p:spPr>
        <p:txBody>
          <a:bodyPr anchor="b">
            <a:normAutofit/>
          </a:bodyPr>
          <a:lstStyle/>
          <a:p>
            <a:pPr algn="l"/>
            <a:r>
              <a:rPr lang="en-GB" sz="6600" dirty="0"/>
              <a:t>Bristol and Bath Differentiated Thyroid Cancer Guidelines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190989-9151-55C6-E9BA-21DE4E7833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199" y="4983276"/>
            <a:ext cx="10512552" cy="1126680"/>
          </a:xfrm>
        </p:spPr>
        <p:txBody>
          <a:bodyPr>
            <a:normAutofit/>
          </a:bodyPr>
          <a:lstStyle/>
          <a:p>
            <a:pPr algn="l"/>
            <a:endParaRPr lang="en-GB"/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DA542B6D-E775-4832-91DC-2D20F8578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18595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7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EDA86D-B4B5-3D12-3DD0-FF6BE423A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en-GB" sz="5400" dirty="0"/>
              <a:t>Updated sections</a:t>
            </a:r>
          </a:p>
        </p:txBody>
      </p:sp>
      <p:sp>
        <p:nvSpPr>
          <p:cNvPr id="29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0483EF5-6074-59A1-478F-6C38D23230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9419604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1360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9EF3F5-55F2-C2F3-476D-1FFD0EEA6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>
            <a:normAutofit fontScale="90000"/>
          </a:bodyPr>
          <a:lstStyle/>
          <a:p>
            <a:r>
              <a:rPr lang="en-GB" sz="4900" dirty="0"/>
              <a:t>Referral to 2WW pathway and Head and Neck/Thyroid MDT</a:t>
            </a:r>
            <a:br>
              <a:rPr lang="en-GB" sz="3300" b="1" dirty="0"/>
            </a:br>
            <a:endParaRPr lang="en-GB" sz="3300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84A8458-43C9-B469-6B5F-127FD8E707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56894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7005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00A02F0-63E0-DDB6-5E2E-911543A4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Indications for radioactive iodine ablation</a:t>
            </a:r>
            <a:br>
              <a:rPr lang="en-GB" sz="4200" b="1" dirty="0"/>
            </a:br>
            <a:endParaRPr lang="en-GB" sz="4200" dirty="0"/>
          </a:p>
        </p:txBody>
      </p:sp>
      <p:sp>
        <p:nvSpPr>
          <p:cNvPr id="36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63DE337E-B72B-FF1A-2266-374490AFDC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5964588"/>
              </p:ext>
            </p:extLst>
          </p:nvPr>
        </p:nvGraphicFramePr>
        <p:xfrm>
          <a:off x="838200" y="2322826"/>
          <a:ext cx="10515601" cy="3759403"/>
        </p:xfrm>
        <a:graphic>
          <a:graphicData uri="http://schemas.openxmlformats.org/drawingml/2006/table">
            <a:tbl>
              <a:tblPr firstRow="1" firstCol="1" bandRow="1"/>
              <a:tblGrid>
                <a:gridCol w="3596061">
                  <a:extLst>
                    <a:ext uri="{9D8B030D-6E8A-4147-A177-3AD203B41FA5}">
                      <a16:colId xmlns:a16="http://schemas.microsoft.com/office/drawing/2014/main" val="1572891135"/>
                    </a:ext>
                  </a:extLst>
                </a:gridCol>
                <a:gridCol w="6919540">
                  <a:extLst>
                    <a:ext uri="{9D8B030D-6E8A-4147-A177-3AD203B41FA5}">
                      <a16:colId xmlns:a16="http://schemas.microsoft.com/office/drawing/2014/main" val="2523879412"/>
                    </a:ext>
                  </a:extLst>
                </a:gridCol>
              </a:tblGrid>
              <a:tr h="299903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Stage</a:t>
                      </a:r>
                      <a:endParaRPr lang="en-GB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12" marR="80212" marT="111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12" marR="80212" marT="111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2649679"/>
                  </a:ext>
                </a:extLst>
              </a:tr>
              <a:tr h="582723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pT1 N0/NX</a:t>
                      </a:r>
                      <a:r>
                        <a:rPr lang="en-GB" sz="14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GB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12" marR="80212" marT="111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RAI ablation not recommended.</a:t>
                      </a:r>
                      <a:endParaRPr lang="en-GB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1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Concurs with: NCCN 2025, NICE 2022, ETA 2022, ESMO 2019, ATA 2015</a:t>
                      </a:r>
                      <a:endParaRPr lang="en-GB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12" marR="80212" marT="111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6853536"/>
                  </a:ext>
                </a:extLst>
              </a:tr>
              <a:tr h="582723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pT2 N0/NX</a:t>
                      </a:r>
                      <a:r>
                        <a:rPr lang="en-GB" sz="14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GB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12" marR="80212" marT="111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RAI ablation not recommended.</a:t>
                      </a:r>
                      <a:endParaRPr lang="en-GB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1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Concurs with: NCCN 2025, ATA 2015; Differs from: NICE 2022 ‘Offer’ RAI; ETA 2022 consider RAI; ESMO 2019 not defined</a:t>
                      </a:r>
                      <a:endParaRPr lang="en-GB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12" marR="80212" marT="111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1189399"/>
                  </a:ext>
                </a:extLst>
              </a:tr>
              <a:tr h="582723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pT1-T2 and N1a</a:t>
                      </a:r>
                      <a:r>
                        <a:rPr lang="en-GB" sz="14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GB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12" marR="80212" marT="111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Consider RAI ablation on an individual basis with MDT discussion.</a:t>
                      </a:r>
                      <a:endParaRPr lang="en-GB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1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Concurs with: NCCN 2025, ETA 2022, ATA 2015; Differs from NICE 2022 ‘Offer’ RAI; ESMO 2019 consider RAI</a:t>
                      </a:r>
                      <a:endParaRPr lang="en-GB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12" marR="80212" marT="111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333758"/>
                  </a:ext>
                </a:extLst>
              </a:tr>
              <a:tr h="582723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pT3/T3a and N0/NX</a:t>
                      </a:r>
                      <a:r>
                        <a:rPr lang="en-GB" sz="14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GB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12" marR="80212" marT="111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Consider RAI ablation on an individual basis with MDT discussion. </a:t>
                      </a:r>
                      <a:endParaRPr lang="en-GB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1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Concurs with: NCCN 2025, ETA 2022, ATA 2015; Differs from NICE 2022 ‘Offer’ RAI; ESMO 2019 consider RAI</a:t>
                      </a:r>
                      <a:endParaRPr lang="en-GB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12" marR="80212" marT="111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6654628"/>
                  </a:ext>
                </a:extLst>
              </a:tr>
              <a:tr h="582723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pT3/T3a and N1a</a:t>
                      </a:r>
                      <a:r>
                        <a:rPr lang="en-GB" sz="14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GB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12" marR="80212" marT="111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Consider RAI ablation on an individual basis with MDT discussion. </a:t>
                      </a:r>
                      <a:endParaRPr lang="en-GB" sz="2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900" b="0" i="1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Concurs with: NCCN 2025, ETA 2022, ATA 2015; Differs from NICE 2022 ‘Offer’ RAI; ESMO 2019 consider RAI</a:t>
                      </a:r>
                      <a:endParaRPr lang="en-GB" sz="2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12" marR="80212" marT="111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4428559"/>
                  </a:ext>
                </a:extLst>
              </a:tr>
              <a:tr h="545885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Any of the following: pT3b/T4, N1b, M1, R2, adverse histology</a:t>
                      </a:r>
                      <a:endParaRPr lang="en-GB" sz="2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12" marR="80212" marT="111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RAI ablation recommended</a:t>
                      </a:r>
                      <a:endParaRPr lang="en-GB" sz="2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0212" marR="80212" marT="1114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0584172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BAE1C9D4-52BC-DFCD-4E99-4A583F79FB37}"/>
              </a:ext>
            </a:extLst>
          </p:cNvPr>
          <p:cNvSpPr txBox="1"/>
          <p:nvPr/>
        </p:nvSpPr>
        <p:spPr>
          <a:xfrm>
            <a:off x="1140976" y="6199644"/>
            <a:ext cx="66192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*</a:t>
            </a:r>
            <a:r>
              <a:rPr lang="en-GB" sz="1200" dirty="0"/>
              <a:t>Excluded adverse histology</a:t>
            </a:r>
          </a:p>
          <a:p>
            <a:r>
              <a:rPr lang="en-GB" sz="1400" i="1" dirty="0"/>
              <a:t>Courtesy: UK Expert Consensus Group, submitted June 2025</a:t>
            </a:r>
            <a:endParaRPr lang="en-GB" sz="1400" dirty="0"/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137564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73D5D0-427D-8DB0-7648-CBEAC1D55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Dynamic Risk Stratification</a:t>
            </a:r>
          </a:p>
        </p:txBody>
      </p:sp>
      <p:sp>
        <p:nvSpPr>
          <p:cNvPr id="22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CB28C-8A5A-009E-A459-04458AE94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lvl="0"/>
            <a:r>
              <a:rPr lang="en-GB" sz="2200" dirty="0"/>
              <a:t>All patients treated with total thyroidectomy (TT) with or without RAI should undergo dynamic risk stratification, including </a:t>
            </a:r>
          </a:p>
          <a:p>
            <a:pPr lvl="1"/>
            <a:r>
              <a:rPr lang="en-GB" sz="2200" dirty="0"/>
              <a:t>a neck ultrasound performed by a specialist head and neck radiologist (with FNAC if recurrent / metastatic disease suspected)</a:t>
            </a:r>
          </a:p>
          <a:p>
            <a:pPr lvl="1"/>
            <a:r>
              <a:rPr lang="en-GB" sz="2200" dirty="0"/>
              <a:t>a non-stimulated thyroglobulin (</a:t>
            </a:r>
            <a:r>
              <a:rPr lang="en-GB" sz="2200" dirty="0" err="1"/>
              <a:t>Tg</a:t>
            </a:r>
            <a:r>
              <a:rPr lang="en-GB" sz="2200" dirty="0"/>
              <a:t>) and thyroglobulin antibodies on a highly sensitive assay to confirm success of ablation.</a:t>
            </a:r>
          </a:p>
          <a:p>
            <a:pPr lvl="1"/>
            <a:r>
              <a:rPr lang="en-GB" sz="2200" dirty="0"/>
              <a:t>TT alone -  at 9-12 months post surgery. </a:t>
            </a:r>
          </a:p>
          <a:p>
            <a:pPr lvl="1"/>
            <a:r>
              <a:rPr lang="en-GB" sz="2200" dirty="0"/>
              <a:t>TT and RAI - at 9-12 months post RAI. </a:t>
            </a:r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664074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35DB3719-6FDC-4E5D-891D-FF40B7300F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DC27BA-9F56-263B-251A-7345ED82E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Dynamic Risk Stratification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E0CBAC23-2E3F-4A90-BA59-F8299F6A5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1865313"/>
            <a:ext cx="10424160" cy="18288"/>
          </a:xfrm>
          <a:custGeom>
            <a:avLst/>
            <a:gdLst>
              <a:gd name="connsiteX0" fmla="*/ 0 w 10424160"/>
              <a:gd name="connsiteY0" fmla="*/ 0 h 18288"/>
              <a:gd name="connsiteX1" fmla="*/ 903427 w 10424160"/>
              <a:gd name="connsiteY1" fmla="*/ 0 h 18288"/>
              <a:gd name="connsiteX2" fmla="*/ 1389888 w 10424160"/>
              <a:gd name="connsiteY2" fmla="*/ 0 h 18288"/>
              <a:gd name="connsiteX3" fmla="*/ 2189074 w 10424160"/>
              <a:gd name="connsiteY3" fmla="*/ 0 h 18288"/>
              <a:gd name="connsiteX4" fmla="*/ 2675534 w 10424160"/>
              <a:gd name="connsiteY4" fmla="*/ 0 h 18288"/>
              <a:gd name="connsiteX5" fmla="*/ 3370478 w 10424160"/>
              <a:gd name="connsiteY5" fmla="*/ 0 h 18288"/>
              <a:gd name="connsiteX6" fmla="*/ 4169664 w 10424160"/>
              <a:gd name="connsiteY6" fmla="*/ 0 h 18288"/>
              <a:gd name="connsiteX7" fmla="*/ 4551883 w 10424160"/>
              <a:gd name="connsiteY7" fmla="*/ 0 h 18288"/>
              <a:gd name="connsiteX8" fmla="*/ 4934102 w 10424160"/>
              <a:gd name="connsiteY8" fmla="*/ 0 h 18288"/>
              <a:gd name="connsiteX9" fmla="*/ 5837530 w 10424160"/>
              <a:gd name="connsiteY9" fmla="*/ 0 h 18288"/>
              <a:gd name="connsiteX10" fmla="*/ 6532474 w 10424160"/>
              <a:gd name="connsiteY10" fmla="*/ 0 h 18288"/>
              <a:gd name="connsiteX11" fmla="*/ 6914693 w 10424160"/>
              <a:gd name="connsiteY11" fmla="*/ 0 h 18288"/>
              <a:gd name="connsiteX12" fmla="*/ 7609637 w 10424160"/>
              <a:gd name="connsiteY12" fmla="*/ 0 h 18288"/>
              <a:gd name="connsiteX13" fmla="*/ 8513064 w 10424160"/>
              <a:gd name="connsiteY13" fmla="*/ 0 h 18288"/>
              <a:gd name="connsiteX14" fmla="*/ 9103766 w 10424160"/>
              <a:gd name="connsiteY14" fmla="*/ 0 h 18288"/>
              <a:gd name="connsiteX15" fmla="*/ 9694469 w 10424160"/>
              <a:gd name="connsiteY15" fmla="*/ 0 h 18288"/>
              <a:gd name="connsiteX16" fmla="*/ 10424160 w 10424160"/>
              <a:gd name="connsiteY16" fmla="*/ 0 h 18288"/>
              <a:gd name="connsiteX17" fmla="*/ 10424160 w 10424160"/>
              <a:gd name="connsiteY17" fmla="*/ 18288 h 18288"/>
              <a:gd name="connsiteX18" fmla="*/ 9729216 w 10424160"/>
              <a:gd name="connsiteY18" fmla="*/ 18288 h 18288"/>
              <a:gd name="connsiteX19" fmla="*/ 8930030 w 10424160"/>
              <a:gd name="connsiteY19" fmla="*/ 18288 h 18288"/>
              <a:gd name="connsiteX20" fmla="*/ 8130845 w 10424160"/>
              <a:gd name="connsiteY20" fmla="*/ 18288 h 18288"/>
              <a:gd name="connsiteX21" fmla="*/ 7644384 w 10424160"/>
              <a:gd name="connsiteY21" fmla="*/ 18288 h 18288"/>
              <a:gd name="connsiteX22" fmla="*/ 6740957 w 10424160"/>
              <a:gd name="connsiteY22" fmla="*/ 18288 h 18288"/>
              <a:gd name="connsiteX23" fmla="*/ 6046013 w 10424160"/>
              <a:gd name="connsiteY23" fmla="*/ 18288 h 18288"/>
              <a:gd name="connsiteX24" fmla="*/ 5663794 w 10424160"/>
              <a:gd name="connsiteY24" fmla="*/ 18288 h 18288"/>
              <a:gd name="connsiteX25" fmla="*/ 4968850 w 10424160"/>
              <a:gd name="connsiteY25" fmla="*/ 18288 h 18288"/>
              <a:gd name="connsiteX26" fmla="*/ 4378147 w 10424160"/>
              <a:gd name="connsiteY26" fmla="*/ 18288 h 18288"/>
              <a:gd name="connsiteX27" fmla="*/ 3787445 w 10424160"/>
              <a:gd name="connsiteY27" fmla="*/ 18288 h 18288"/>
              <a:gd name="connsiteX28" fmla="*/ 3196742 w 10424160"/>
              <a:gd name="connsiteY28" fmla="*/ 18288 h 18288"/>
              <a:gd name="connsiteX29" fmla="*/ 2606040 w 10424160"/>
              <a:gd name="connsiteY29" fmla="*/ 18288 h 18288"/>
              <a:gd name="connsiteX30" fmla="*/ 1806854 w 10424160"/>
              <a:gd name="connsiteY30" fmla="*/ 18288 h 18288"/>
              <a:gd name="connsiteX31" fmla="*/ 1111910 w 10424160"/>
              <a:gd name="connsiteY31" fmla="*/ 18288 h 18288"/>
              <a:gd name="connsiteX32" fmla="*/ 729691 w 10424160"/>
              <a:gd name="connsiteY32" fmla="*/ 18288 h 18288"/>
              <a:gd name="connsiteX33" fmla="*/ 0 w 10424160"/>
              <a:gd name="connsiteY33" fmla="*/ 18288 h 18288"/>
              <a:gd name="connsiteX34" fmla="*/ 0 w 10424160"/>
              <a:gd name="connsiteY34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0424160" h="18288" fill="none" extrusionOk="0">
                <a:moveTo>
                  <a:pt x="0" y="0"/>
                </a:moveTo>
                <a:cubicBezTo>
                  <a:pt x="251416" y="-3874"/>
                  <a:pt x="479411" y="-20508"/>
                  <a:pt x="903427" y="0"/>
                </a:cubicBezTo>
                <a:cubicBezTo>
                  <a:pt x="1327443" y="20508"/>
                  <a:pt x="1177990" y="-7387"/>
                  <a:pt x="1389888" y="0"/>
                </a:cubicBezTo>
                <a:cubicBezTo>
                  <a:pt x="1601786" y="7387"/>
                  <a:pt x="1928602" y="-6697"/>
                  <a:pt x="2189074" y="0"/>
                </a:cubicBezTo>
                <a:cubicBezTo>
                  <a:pt x="2449546" y="6697"/>
                  <a:pt x="2440085" y="-21144"/>
                  <a:pt x="2675534" y="0"/>
                </a:cubicBezTo>
                <a:cubicBezTo>
                  <a:pt x="2910983" y="21144"/>
                  <a:pt x="3026158" y="-11124"/>
                  <a:pt x="3370478" y="0"/>
                </a:cubicBezTo>
                <a:cubicBezTo>
                  <a:pt x="3714798" y="11124"/>
                  <a:pt x="3864539" y="-10660"/>
                  <a:pt x="4169664" y="0"/>
                </a:cubicBezTo>
                <a:cubicBezTo>
                  <a:pt x="4474789" y="10660"/>
                  <a:pt x="4471218" y="16488"/>
                  <a:pt x="4551883" y="0"/>
                </a:cubicBezTo>
                <a:cubicBezTo>
                  <a:pt x="4632548" y="-16488"/>
                  <a:pt x="4786830" y="7986"/>
                  <a:pt x="4934102" y="0"/>
                </a:cubicBezTo>
                <a:cubicBezTo>
                  <a:pt x="5081374" y="-7986"/>
                  <a:pt x="5575881" y="-33003"/>
                  <a:pt x="5837530" y="0"/>
                </a:cubicBezTo>
                <a:cubicBezTo>
                  <a:pt x="6099179" y="33003"/>
                  <a:pt x="6305895" y="14170"/>
                  <a:pt x="6532474" y="0"/>
                </a:cubicBezTo>
                <a:cubicBezTo>
                  <a:pt x="6759053" y="-14170"/>
                  <a:pt x="6726707" y="16121"/>
                  <a:pt x="6914693" y="0"/>
                </a:cubicBezTo>
                <a:cubicBezTo>
                  <a:pt x="7102679" y="-16121"/>
                  <a:pt x="7397857" y="32594"/>
                  <a:pt x="7609637" y="0"/>
                </a:cubicBezTo>
                <a:cubicBezTo>
                  <a:pt x="7821417" y="-32594"/>
                  <a:pt x="8141235" y="-3745"/>
                  <a:pt x="8513064" y="0"/>
                </a:cubicBezTo>
                <a:cubicBezTo>
                  <a:pt x="8884893" y="3745"/>
                  <a:pt x="8877548" y="3359"/>
                  <a:pt x="9103766" y="0"/>
                </a:cubicBezTo>
                <a:cubicBezTo>
                  <a:pt x="9329984" y="-3359"/>
                  <a:pt x="9545570" y="-17843"/>
                  <a:pt x="9694469" y="0"/>
                </a:cubicBezTo>
                <a:cubicBezTo>
                  <a:pt x="9843368" y="17843"/>
                  <a:pt x="10162477" y="-1217"/>
                  <a:pt x="10424160" y="0"/>
                </a:cubicBezTo>
                <a:cubicBezTo>
                  <a:pt x="10424498" y="7640"/>
                  <a:pt x="10423710" y="11289"/>
                  <a:pt x="10424160" y="18288"/>
                </a:cubicBezTo>
                <a:cubicBezTo>
                  <a:pt x="10184680" y="20716"/>
                  <a:pt x="10034768" y="-9357"/>
                  <a:pt x="9729216" y="18288"/>
                </a:cubicBezTo>
                <a:cubicBezTo>
                  <a:pt x="9423664" y="45933"/>
                  <a:pt x="9309220" y="36372"/>
                  <a:pt x="8930030" y="18288"/>
                </a:cubicBezTo>
                <a:cubicBezTo>
                  <a:pt x="8550840" y="204"/>
                  <a:pt x="8513376" y="34707"/>
                  <a:pt x="8130845" y="18288"/>
                </a:cubicBezTo>
                <a:cubicBezTo>
                  <a:pt x="7748315" y="1869"/>
                  <a:pt x="7864674" y="19659"/>
                  <a:pt x="7644384" y="18288"/>
                </a:cubicBezTo>
                <a:cubicBezTo>
                  <a:pt x="7424094" y="16917"/>
                  <a:pt x="6947001" y="55680"/>
                  <a:pt x="6740957" y="18288"/>
                </a:cubicBezTo>
                <a:cubicBezTo>
                  <a:pt x="6534913" y="-19104"/>
                  <a:pt x="6313809" y="33391"/>
                  <a:pt x="6046013" y="18288"/>
                </a:cubicBezTo>
                <a:cubicBezTo>
                  <a:pt x="5778217" y="3185"/>
                  <a:pt x="5786775" y="1439"/>
                  <a:pt x="5663794" y="18288"/>
                </a:cubicBezTo>
                <a:cubicBezTo>
                  <a:pt x="5540813" y="35137"/>
                  <a:pt x="5204724" y="25434"/>
                  <a:pt x="4968850" y="18288"/>
                </a:cubicBezTo>
                <a:cubicBezTo>
                  <a:pt x="4732976" y="11142"/>
                  <a:pt x="4559928" y="34568"/>
                  <a:pt x="4378147" y="18288"/>
                </a:cubicBezTo>
                <a:cubicBezTo>
                  <a:pt x="4196366" y="2008"/>
                  <a:pt x="3992200" y="35409"/>
                  <a:pt x="3787445" y="18288"/>
                </a:cubicBezTo>
                <a:cubicBezTo>
                  <a:pt x="3582690" y="1167"/>
                  <a:pt x="3488876" y="-7583"/>
                  <a:pt x="3196742" y="18288"/>
                </a:cubicBezTo>
                <a:cubicBezTo>
                  <a:pt x="2904608" y="44159"/>
                  <a:pt x="2729828" y="45906"/>
                  <a:pt x="2606040" y="18288"/>
                </a:cubicBezTo>
                <a:cubicBezTo>
                  <a:pt x="2482252" y="-9330"/>
                  <a:pt x="2000672" y="-5498"/>
                  <a:pt x="1806854" y="18288"/>
                </a:cubicBezTo>
                <a:cubicBezTo>
                  <a:pt x="1613036" y="42074"/>
                  <a:pt x="1310933" y="-4240"/>
                  <a:pt x="1111910" y="18288"/>
                </a:cubicBezTo>
                <a:cubicBezTo>
                  <a:pt x="912887" y="40816"/>
                  <a:pt x="891560" y="1701"/>
                  <a:pt x="729691" y="18288"/>
                </a:cubicBezTo>
                <a:cubicBezTo>
                  <a:pt x="567822" y="34875"/>
                  <a:pt x="203025" y="34462"/>
                  <a:pt x="0" y="18288"/>
                </a:cubicBezTo>
                <a:cubicBezTo>
                  <a:pt x="-82" y="11708"/>
                  <a:pt x="-178" y="8956"/>
                  <a:pt x="0" y="0"/>
                </a:cubicBezTo>
                <a:close/>
              </a:path>
              <a:path w="10424160" h="18288" stroke="0" extrusionOk="0">
                <a:moveTo>
                  <a:pt x="0" y="0"/>
                </a:moveTo>
                <a:cubicBezTo>
                  <a:pt x="119910" y="17195"/>
                  <a:pt x="345032" y="1652"/>
                  <a:pt x="590702" y="0"/>
                </a:cubicBezTo>
                <a:cubicBezTo>
                  <a:pt x="836372" y="-1652"/>
                  <a:pt x="830717" y="-10944"/>
                  <a:pt x="972922" y="0"/>
                </a:cubicBezTo>
                <a:cubicBezTo>
                  <a:pt x="1115127" y="10944"/>
                  <a:pt x="1638708" y="17269"/>
                  <a:pt x="1876349" y="0"/>
                </a:cubicBezTo>
                <a:cubicBezTo>
                  <a:pt x="2113990" y="-17269"/>
                  <a:pt x="2263529" y="27642"/>
                  <a:pt x="2467051" y="0"/>
                </a:cubicBezTo>
                <a:cubicBezTo>
                  <a:pt x="2670573" y="-27642"/>
                  <a:pt x="2867743" y="-1552"/>
                  <a:pt x="3057754" y="0"/>
                </a:cubicBezTo>
                <a:cubicBezTo>
                  <a:pt x="3247765" y="1552"/>
                  <a:pt x="3729099" y="45169"/>
                  <a:pt x="3961181" y="0"/>
                </a:cubicBezTo>
                <a:cubicBezTo>
                  <a:pt x="4193263" y="-45169"/>
                  <a:pt x="4313735" y="4067"/>
                  <a:pt x="4447642" y="0"/>
                </a:cubicBezTo>
                <a:cubicBezTo>
                  <a:pt x="4581549" y="-4067"/>
                  <a:pt x="5123626" y="11867"/>
                  <a:pt x="5351069" y="0"/>
                </a:cubicBezTo>
                <a:cubicBezTo>
                  <a:pt x="5578512" y="-11867"/>
                  <a:pt x="6044105" y="-19983"/>
                  <a:pt x="6254496" y="0"/>
                </a:cubicBezTo>
                <a:cubicBezTo>
                  <a:pt x="6464887" y="19983"/>
                  <a:pt x="6664731" y="4232"/>
                  <a:pt x="6949440" y="0"/>
                </a:cubicBezTo>
                <a:cubicBezTo>
                  <a:pt x="7234149" y="-4232"/>
                  <a:pt x="7497205" y="28731"/>
                  <a:pt x="7852867" y="0"/>
                </a:cubicBezTo>
                <a:cubicBezTo>
                  <a:pt x="8208529" y="-28731"/>
                  <a:pt x="8287556" y="2616"/>
                  <a:pt x="8443570" y="0"/>
                </a:cubicBezTo>
                <a:cubicBezTo>
                  <a:pt x="8599584" y="-2616"/>
                  <a:pt x="8871283" y="-14113"/>
                  <a:pt x="9034272" y="0"/>
                </a:cubicBezTo>
                <a:cubicBezTo>
                  <a:pt x="9197261" y="14113"/>
                  <a:pt x="9604978" y="-35623"/>
                  <a:pt x="9833458" y="0"/>
                </a:cubicBezTo>
                <a:cubicBezTo>
                  <a:pt x="10061938" y="35623"/>
                  <a:pt x="10231944" y="-8194"/>
                  <a:pt x="10424160" y="0"/>
                </a:cubicBezTo>
                <a:cubicBezTo>
                  <a:pt x="10424285" y="4395"/>
                  <a:pt x="10424085" y="9776"/>
                  <a:pt x="10424160" y="18288"/>
                </a:cubicBezTo>
                <a:cubicBezTo>
                  <a:pt x="10058736" y="-5772"/>
                  <a:pt x="9942989" y="-18764"/>
                  <a:pt x="9624974" y="18288"/>
                </a:cubicBezTo>
                <a:cubicBezTo>
                  <a:pt x="9306959" y="55340"/>
                  <a:pt x="9229263" y="24995"/>
                  <a:pt x="8930030" y="18288"/>
                </a:cubicBezTo>
                <a:cubicBezTo>
                  <a:pt x="8630797" y="11581"/>
                  <a:pt x="8647263" y="10931"/>
                  <a:pt x="8547811" y="18288"/>
                </a:cubicBezTo>
                <a:cubicBezTo>
                  <a:pt x="8448359" y="25645"/>
                  <a:pt x="8173221" y="219"/>
                  <a:pt x="8061350" y="18288"/>
                </a:cubicBezTo>
                <a:cubicBezTo>
                  <a:pt x="7949479" y="36357"/>
                  <a:pt x="7437002" y="17516"/>
                  <a:pt x="7157923" y="18288"/>
                </a:cubicBezTo>
                <a:cubicBezTo>
                  <a:pt x="6878844" y="19060"/>
                  <a:pt x="6610241" y="8864"/>
                  <a:pt x="6462979" y="18288"/>
                </a:cubicBezTo>
                <a:cubicBezTo>
                  <a:pt x="6315717" y="27712"/>
                  <a:pt x="6124879" y="4989"/>
                  <a:pt x="5976518" y="18288"/>
                </a:cubicBezTo>
                <a:cubicBezTo>
                  <a:pt x="5828157" y="31587"/>
                  <a:pt x="5566880" y="7112"/>
                  <a:pt x="5281574" y="18288"/>
                </a:cubicBezTo>
                <a:cubicBezTo>
                  <a:pt x="4996268" y="29464"/>
                  <a:pt x="5085614" y="20493"/>
                  <a:pt x="4899355" y="18288"/>
                </a:cubicBezTo>
                <a:cubicBezTo>
                  <a:pt x="4713096" y="16083"/>
                  <a:pt x="4606138" y="34359"/>
                  <a:pt x="4517136" y="18288"/>
                </a:cubicBezTo>
                <a:cubicBezTo>
                  <a:pt x="4428134" y="2217"/>
                  <a:pt x="4125335" y="52414"/>
                  <a:pt x="3822192" y="18288"/>
                </a:cubicBezTo>
                <a:cubicBezTo>
                  <a:pt x="3519049" y="-15838"/>
                  <a:pt x="3453132" y="3859"/>
                  <a:pt x="3335731" y="18288"/>
                </a:cubicBezTo>
                <a:cubicBezTo>
                  <a:pt x="3218330" y="32717"/>
                  <a:pt x="2718749" y="-13936"/>
                  <a:pt x="2536546" y="18288"/>
                </a:cubicBezTo>
                <a:cubicBezTo>
                  <a:pt x="2354343" y="50512"/>
                  <a:pt x="2190669" y="3238"/>
                  <a:pt x="2050085" y="18288"/>
                </a:cubicBezTo>
                <a:cubicBezTo>
                  <a:pt x="1909501" y="33338"/>
                  <a:pt x="1520975" y="3062"/>
                  <a:pt x="1250899" y="18288"/>
                </a:cubicBezTo>
                <a:cubicBezTo>
                  <a:pt x="980823" y="33514"/>
                  <a:pt x="992936" y="28036"/>
                  <a:pt x="868680" y="18288"/>
                </a:cubicBezTo>
                <a:cubicBezTo>
                  <a:pt x="744424" y="8540"/>
                  <a:pt x="230364" y="33365"/>
                  <a:pt x="0" y="18288"/>
                </a:cubicBezTo>
                <a:cubicBezTo>
                  <a:pt x="-504" y="12101"/>
                  <a:pt x="-591" y="7719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8CD97D6-943B-A013-82F1-F3F5D9BE5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1195505"/>
              </p:ext>
            </p:extLst>
          </p:nvPr>
        </p:nvGraphicFramePr>
        <p:xfrm>
          <a:off x="838200" y="2396974"/>
          <a:ext cx="10515601" cy="3621901"/>
        </p:xfrm>
        <a:graphic>
          <a:graphicData uri="http://schemas.openxmlformats.org/drawingml/2006/table">
            <a:tbl>
              <a:tblPr firstRow="1" firstCol="1" bandRow="1"/>
              <a:tblGrid>
                <a:gridCol w="3349738">
                  <a:extLst>
                    <a:ext uri="{9D8B030D-6E8A-4147-A177-3AD203B41FA5}">
                      <a16:colId xmlns:a16="http://schemas.microsoft.com/office/drawing/2014/main" val="1755368652"/>
                    </a:ext>
                  </a:extLst>
                </a:gridCol>
                <a:gridCol w="3764602">
                  <a:extLst>
                    <a:ext uri="{9D8B030D-6E8A-4147-A177-3AD203B41FA5}">
                      <a16:colId xmlns:a16="http://schemas.microsoft.com/office/drawing/2014/main" val="2410189834"/>
                    </a:ext>
                  </a:extLst>
                </a:gridCol>
                <a:gridCol w="3401261">
                  <a:extLst>
                    <a:ext uri="{9D8B030D-6E8A-4147-A177-3AD203B41FA5}">
                      <a16:colId xmlns:a16="http://schemas.microsoft.com/office/drawing/2014/main" val="2621114005"/>
                    </a:ext>
                  </a:extLst>
                </a:gridCol>
              </a:tblGrid>
              <a:tr h="305984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5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Excellent Response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089" marR="85089" marT="118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5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Indeterminate/Intermediate Response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089" marR="85089" marT="118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5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Incomplete Response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089" marR="85089" marT="118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2887024"/>
                  </a:ext>
                </a:extLst>
              </a:tr>
              <a:tr h="2641096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</a:rPr>
                        <a:t>All of the following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7472" indent="-347472" algn="l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tabLst>
                          <a:tab pos="457200" algn="l"/>
                        </a:tabLst>
                      </a:pPr>
                      <a:r>
                        <a:rPr lang="en-GB" sz="1400" b="0" i="0" u="none" strike="noStrike" spc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Unstimulated Tg of &lt;0.2 mcg/L, negative Tg Ab or Stimulated Tg &lt;1mcg/L*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7472" indent="-347472" algn="l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tabLst>
                          <a:tab pos="457200" algn="l"/>
                        </a:tabLst>
                      </a:pPr>
                      <a:r>
                        <a:rPr lang="en-GB" sz="1400" b="0" i="0" u="none" strike="noStrike" spc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Neck US without evidence of disease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Cross sectional imaging and/or nuclear medicine imaging negative (if performed)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089" marR="85089" marT="118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</a:rPr>
                        <a:t>Any of the following</a:t>
                      </a:r>
                      <a:endParaRPr lang="en-GB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7472" indent="-347472" algn="l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tabLst>
                          <a:tab pos="457200" algn="l"/>
                        </a:tabLst>
                      </a:pPr>
                      <a:r>
                        <a:rPr lang="en-GB" sz="1400" b="0" i="0" u="none" strike="noStrike" spc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Unstimulated </a:t>
                      </a:r>
                      <a:r>
                        <a:rPr lang="en-GB" sz="1400" b="0" i="0" u="none" strike="noStrike" spc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Tg</a:t>
                      </a:r>
                      <a:r>
                        <a:rPr lang="en-GB" sz="1400" b="0" i="0" u="none" strike="noStrike" spc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0.2-1 mcg/L or Stimulated </a:t>
                      </a:r>
                      <a:r>
                        <a:rPr lang="en-GB" sz="1400" b="0" i="0" u="none" strike="noStrike" spc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Tg</a:t>
                      </a:r>
                      <a:r>
                        <a:rPr lang="en-GB" sz="1400" b="0" i="0" u="none" strike="noStrike" spc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≥ 1 and &lt; 10mcg/L*</a:t>
                      </a:r>
                      <a:endParaRPr lang="en-GB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7472" indent="-347472" algn="l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tabLst>
                          <a:tab pos="457200" algn="l"/>
                        </a:tabLst>
                      </a:pPr>
                      <a:r>
                        <a:rPr lang="en-GB" sz="1400" b="0" i="0" u="none" strike="noStrike" spc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Presence of </a:t>
                      </a:r>
                      <a:r>
                        <a:rPr lang="en-GB" sz="1400" b="0" i="0" u="none" strike="noStrike" spc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Tg</a:t>
                      </a:r>
                      <a:r>
                        <a:rPr lang="en-GB" sz="1400" b="0" i="0" u="none" strike="noStrike" spc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Ab</a:t>
                      </a:r>
                      <a:endParaRPr lang="en-GB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7472" indent="-347472" algn="l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tabLst>
                          <a:tab pos="457200" algn="l"/>
                        </a:tabLst>
                      </a:pPr>
                      <a:r>
                        <a:rPr lang="en-GB" sz="1400" b="0" i="0" u="none" strike="noStrike" spc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Neck US with non-specific changes or stable sub centimetre nodes</a:t>
                      </a:r>
                      <a:endParaRPr lang="en-GB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Cross sectional imaging and/or nuclear medicine imaging with non-specific changes, although not completely normal</a:t>
                      </a:r>
                      <a:endParaRPr lang="en-GB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089" marR="85089" marT="118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GB" sz="1400" b="0" i="0" u="none" strike="noStrike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Calibri" panose="020F0502020204030204" pitchFamily="34" charset="0"/>
                        </a:rPr>
                        <a:t>Any of the following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7472" indent="-347472" algn="l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tabLst>
                          <a:tab pos="457200" algn="l"/>
                        </a:tabLst>
                      </a:pPr>
                      <a:r>
                        <a:rPr lang="en-GB" sz="1400" b="0" i="0" u="none" strike="noStrike" spc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Unstimulated Tg  ≥ 1mcg/L or Stimulated Tg  ≥ 10mcg/L*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marL="347472" indent="-347472" algn="l" fontAlgn="base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  <a:tabLst>
                          <a:tab pos="457200" algn="l"/>
                        </a:tabLst>
                      </a:pPr>
                      <a:r>
                        <a:rPr lang="en-GB" sz="1400" b="0" i="0" u="none" strike="noStrike" spc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Rising Tg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400" b="0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Persistent or newly identified disease on cross-sectional and/or nuclear medicine imaging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089" marR="85089" marT="118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9813024"/>
                  </a:ext>
                </a:extLst>
              </a:tr>
              <a:tr h="664023"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5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Low risk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5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TSH: 0.3-2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089" marR="85089" marT="118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5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Intermediate/Medium Risk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500" b="1" i="0" u="none" strike="noStrike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TSH: 0.1-0.5</a:t>
                      </a:r>
                      <a:endParaRPr lang="en-GB" sz="23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089" marR="85089" marT="118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500" b="1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High risk</a:t>
                      </a:r>
                      <a:endParaRPr lang="en-GB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GB" sz="1500" b="1" i="0" u="none" strike="noStrike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TSH: &lt;0.1</a:t>
                      </a:r>
                      <a:endParaRPr lang="en-GB" sz="23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5089" marR="85089" marT="11818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438482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E87DC7E-3729-6F63-2F8A-0F3962AE5B50}"/>
              </a:ext>
            </a:extLst>
          </p:cNvPr>
          <p:cNvSpPr txBox="1"/>
          <p:nvPr/>
        </p:nvSpPr>
        <p:spPr>
          <a:xfrm>
            <a:off x="1019596" y="6085211"/>
            <a:ext cx="665974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* assumes absence of interference in the </a:t>
            </a:r>
            <a:r>
              <a:rPr lang="en-GB" sz="1200" dirty="0" err="1"/>
              <a:t>Tg</a:t>
            </a:r>
            <a:r>
              <a:rPr lang="en-GB" sz="1200" dirty="0"/>
              <a:t> assay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0604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EDD3C8-1FE6-3AD3-43EB-6EC4AF8C50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4200"/>
              <a:t>Follow-up of patients treated with surgery alone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5A4960-0CA6-826F-BBCF-D8EEC6F1D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lvl="0"/>
            <a:r>
              <a:rPr lang="en-GB" sz="1500" dirty="0"/>
              <a:t>If no RAI, patients can continue follow-up under their surgeon.</a:t>
            </a:r>
          </a:p>
          <a:p>
            <a:pPr lvl="0"/>
            <a:r>
              <a:rPr lang="en-GB" sz="1500" dirty="0"/>
              <a:t>Patients with a solitary microcarcinoma (T1a) do not need to be routinely followed up and can be discharged back to primary care after the first post-operative surgical appointment (NICE 2022). </a:t>
            </a:r>
          </a:p>
          <a:p>
            <a:pPr lvl="0"/>
            <a:r>
              <a:rPr lang="en-GB" sz="1500" dirty="0"/>
              <a:t>For patients treated with hemithyroidectomy alone because of a low risk of recurrence, consider an ultrasound at 6-12 months initially then annual clinical follow-up (NICE 2022). </a:t>
            </a:r>
            <a:r>
              <a:rPr lang="en-GB" sz="1500" b="1" dirty="0"/>
              <a:t>A proposed follow-up schedule would be ultrasound neck at 1, 3 and 5 years and annual clinical follow-up. These patients do not require long term follow-up in secondary care and can be discharged at 5 years. Aim TSH 0.3 – 2 (currently recommended lifelong). </a:t>
            </a:r>
            <a:r>
              <a:rPr lang="en-GB" sz="1500" dirty="0"/>
              <a:t>These patients may require thyroxine replacement therapy to keep TSH within that range. </a:t>
            </a:r>
          </a:p>
          <a:p>
            <a:pPr lvl="0"/>
            <a:r>
              <a:rPr lang="en-GB" sz="1500" b="1" dirty="0"/>
              <a:t>Patients treated with total thyroidectomy without RAI should have an US neck and </a:t>
            </a:r>
            <a:r>
              <a:rPr lang="en-GB" sz="1500" b="1" dirty="0" err="1"/>
              <a:t>Tg</a:t>
            </a:r>
            <a:r>
              <a:rPr lang="en-GB" sz="1500" b="1" dirty="0"/>
              <a:t> at 3 months post surgery</a:t>
            </a:r>
            <a:r>
              <a:rPr lang="en-GB" sz="1500" dirty="0"/>
              <a:t> - US is to exclude macroscopic residual disease and if </a:t>
            </a:r>
            <a:r>
              <a:rPr lang="en-GB" sz="1500" dirty="0" err="1"/>
              <a:t>Tg</a:t>
            </a:r>
            <a:r>
              <a:rPr lang="en-GB" sz="1500" dirty="0"/>
              <a:t>&gt;2.0, referral discussion about RAI is recommended as this suggests a higher chance of relapse. </a:t>
            </a:r>
          </a:p>
          <a:p>
            <a:pPr lvl="0"/>
            <a:r>
              <a:rPr lang="en-GB" sz="1500" dirty="0"/>
              <a:t>Patients treated with total thyroidectomy without RAI should have TSH suppressed until dynamic risk stratification at 9-12 months. Dynamic risk stratification will include neck US by a head and neck specialist radiologist and a non-stimulated </a:t>
            </a:r>
            <a:r>
              <a:rPr lang="en-GB" sz="1500" dirty="0" err="1"/>
              <a:t>Tg</a:t>
            </a:r>
            <a:r>
              <a:rPr lang="en-GB" sz="1500" dirty="0"/>
              <a:t> on a highly sensitive assay. </a:t>
            </a:r>
          </a:p>
          <a:p>
            <a:pPr lvl="0"/>
            <a:r>
              <a:rPr lang="en-GB" sz="1500" b="1" dirty="0"/>
              <a:t>Patients treated with total thyroidectomy without RAI who have an excellent response or an indeterminate response that resolves can be discharged at 5 years because of a low risk of recurrence. Aim TSH 0.3-2 (currently recommended lifelong). </a:t>
            </a:r>
          </a:p>
          <a:p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3154328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B8AC81-E15C-4D2E-FAEF-9B0075739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Follow-up of patients treated with surgery and RAI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9AADF6-BDB7-277D-5F6F-63F03C10C4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 lnSpcReduction="10000"/>
          </a:bodyPr>
          <a:lstStyle/>
          <a:p>
            <a:r>
              <a:rPr lang="en-GB" sz="2000" dirty="0"/>
              <a:t>Consider risk-stratified approach to follow up patients after TT and RAI depending on response at dynamic risk stratification. </a:t>
            </a:r>
          </a:p>
          <a:p>
            <a:pPr lvl="0"/>
            <a:r>
              <a:rPr lang="en-GB" sz="2000" dirty="0"/>
              <a:t>Excellent response / low risk</a:t>
            </a:r>
          </a:p>
          <a:p>
            <a:r>
              <a:rPr lang="en-GB" sz="1000" dirty="0"/>
              <a:t>TSH should be maintained in the low normal range (between 0.3 and 2).</a:t>
            </a:r>
          </a:p>
          <a:p>
            <a:pPr lvl="0"/>
            <a:r>
              <a:rPr lang="en-GB" sz="1000" dirty="0"/>
              <a:t>Frequency of follow up and </a:t>
            </a:r>
            <a:r>
              <a:rPr lang="en-GB" sz="1000" dirty="0" err="1"/>
              <a:t>Tg</a:t>
            </a:r>
            <a:r>
              <a:rPr lang="en-GB" sz="1000" dirty="0"/>
              <a:t> measurement: annually.</a:t>
            </a:r>
          </a:p>
          <a:p>
            <a:pPr lvl="0"/>
            <a:r>
              <a:rPr lang="en-GB" sz="1000" b="1" dirty="0"/>
              <a:t>Discharge at 5 years (especially if low risk post-operatively and excellent response at dynamic risk stratification).</a:t>
            </a:r>
          </a:p>
          <a:p>
            <a:pPr lvl="0"/>
            <a:r>
              <a:rPr lang="en-GB" sz="1000" dirty="0"/>
              <a:t>For higher risk groups post-operatively and excellent response at dynamic risk stratification, an USS neck can be considered at 5 years and discharge if stable or follow-up can be continued to 10 years at consultant’s discretion.</a:t>
            </a:r>
          </a:p>
          <a:p>
            <a:pPr lvl="0"/>
            <a:r>
              <a:rPr lang="en-GB" sz="2000" dirty="0"/>
              <a:t>Indeterminate response / medium risk</a:t>
            </a:r>
          </a:p>
          <a:p>
            <a:pPr lvl="0"/>
            <a:r>
              <a:rPr lang="en-GB" sz="1000" dirty="0"/>
              <a:t>TSH should be maintained between 0.1 and 0.5 for first 5 years unless the patient develops relapsed disease in which case they should revert to TSH suppression &lt;0.1. </a:t>
            </a:r>
          </a:p>
          <a:p>
            <a:pPr lvl="0"/>
            <a:r>
              <a:rPr lang="en-GB" sz="1000" b="1" dirty="0"/>
              <a:t>If stable and no evidence of relapsed disease at 5 years, relax TSH suppression. Consider an USS neck at 5 years in addition to </a:t>
            </a:r>
            <a:r>
              <a:rPr lang="en-GB" sz="1000" b="1" dirty="0" err="1"/>
              <a:t>Tg</a:t>
            </a:r>
            <a:r>
              <a:rPr lang="en-GB" sz="1000" b="1" dirty="0"/>
              <a:t> to help make this decision. TSH can then be maintained in the low normal range (between 0.3 and 2). </a:t>
            </a:r>
          </a:p>
          <a:p>
            <a:pPr lvl="0"/>
            <a:r>
              <a:rPr lang="en-GB" sz="1000" dirty="0"/>
              <a:t>Frequency of follow up and </a:t>
            </a:r>
            <a:r>
              <a:rPr lang="en-GB" sz="1000" dirty="0" err="1"/>
              <a:t>Tg</a:t>
            </a:r>
            <a:r>
              <a:rPr lang="en-GB" sz="1000" dirty="0"/>
              <a:t> measurement: minimum 6 monthly for 1 year then annually depending on individual concern.</a:t>
            </a:r>
          </a:p>
          <a:p>
            <a:pPr lvl="0"/>
            <a:r>
              <a:rPr lang="en-GB" sz="1000" b="1" dirty="0"/>
              <a:t>If the reason for being indeterminate (anti </a:t>
            </a:r>
            <a:r>
              <a:rPr lang="en-GB" sz="1000" b="1" dirty="0" err="1"/>
              <a:t>Tg</a:t>
            </a:r>
            <a:r>
              <a:rPr lang="en-GB" sz="1000" b="1" dirty="0"/>
              <a:t> Abs, detectable </a:t>
            </a:r>
            <a:r>
              <a:rPr lang="en-GB" sz="1000" b="1" dirty="0" err="1"/>
              <a:t>Tg</a:t>
            </a:r>
            <a:r>
              <a:rPr lang="en-GB" sz="1000" b="1" dirty="0"/>
              <a:t>, indeterminate USS findings) resolves earlier than 5 years, then the patient could transfer to the excellent response pathway. </a:t>
            </a:r>
          </a:p>
          <a:p>
            <a:pPr lvl="0"/>
            <a:r>
              <a:rPr lang="en-GB" sz="1000" b="1" dirty="0"/>
              <a:t>Patients who move to the excellent response pathway earlier than 5 years could be discharged at 5 years post treatment. The remaining patients should be discharged  at 10 years if stable.</a:t>
            </a:r>
          </a:p>
          <a:p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254688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DC6F11-05F8-1820-834D-F232499FB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sz="4200"/>
              <a:t>Follow-up of patients treated with surgery and RAI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CCEA7-8146-C3AA-11CD-664251EEF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pPr lvl="0"/>
            <a:r>
              <a:rPr lang="en-GB" sz="2200" dirty="0"/>
              <a:t>Incomplete response (persistent or recurrent disease) / high risk</a:t>
            </a:r>
          </a:p>
          <a:p>
            <a:pPr lvl="0"/>
            <a:r>
              <a:rPr lang="en-GB" sz="1100" dirty="0"/>
              <a:t>TSH should be suppressed to &lt;0.1 indefinitely in the absence of specific contraindications.</a:t>
            </a:r>
          </a:p>
          <a:p>
            <a:pPr lvl="0"/>
            <a:r>
              <a:rPr lang="en-GB" sz="1100" dirty="0"/>
              <a:t>Frequency of follow up: minimum 6 monthly for 5 years then annually depending on individual need.</a:t>
            </a:r>
          </a:p>
          <a:p>
            <a:pPr lvl="0"/>
            <a:r>
              <a:rPr lang="en-GB" sz="1100" dirty="0" err="1"/>
              <a:t>Tg</a:t>
            </a:r>
            <a:r>
              <a:rPr lang="en-GB" sz="1100" dirty="0"/>
              <a:t> measurement: Repeat at 3 months then 6-12 monthly depending on individual concern.</a:t>
            </a:r>
          </a:p>
          <a:p>
            <a:pPr lvl="0"/>
            <a:r>
              <a:rPr lang="en-GB" sz="1100" dirty="0"/>
              <a:t>Patients with an incomplete response should be considered for further RAI therapy once any surgically </a:t>
            </a:r>
            <a:r>
              <a:rPr lang="en-GB" sz="1100" dirty="0" err="1"/>
              <a:t>resectable</a:t>
            </a:r>
            <a:r>
              <a:rPr lang="en-GB" sz="1100" dirty="0"/>
              <a:t> disease has been excluded.</a:t>
            </a:r>
          </a:p>
          <a:p>
            <a:pPr lvl="0"/>
            <a:r>
              <a:rPr lang="en-GB" sz="1100" dirty="0"/>
              <a:t>Patients with metastatic disease should be seen at least 6 monthly in oncology. Stable patients who have to travel some distance to get to oncology could be seen locally with referral back to oncology as required. </a:t>
            </a:r>
          </a:p>
          <a:p>
            <a:pPr lvl="0"/>
            <a:r>
              <a:rPr lang="en-GB" sz="1100" dirty="0"/>
              <a:t>Patients with persisting disease will usually remain under hospital follow up.</a:t>
            </a:r>
          </a:p>
          <a:p>
            <a:pPr lvl="0"/>
            <a:endParaRPr lang="en-GB" sz="700" dirty="0"/>
          </a:p>
          <a:p>
            <a:r>
              <a:rPr lang="en-GB" sz="2000" dirty="0"/>
              <a:t>When discharged to primary care, advise</a:t>
            </a:r>
          </a:p>
          <a:p>
            <a:pPr lvl="0"/>
            <a:r>
              <a:rPr lang="en-GB" sz="1000" b="1" dirty="0"/>
              <a:t>Routine </a:t>
            </a:r>
            <a:r>
              <a:rPr lang="en-GB" sz="1000" b="1" dirty="0" err="1"/>
              <a:t>Tg</a:t>
            </a:r>
            <a:r>
              <a:rPr lang="en-GB" sz="1000" b="1" dirty="0"/>
              <a:t> and </a:t>
            </a:r>
            <a:r>
              <a:rPr lang="en-GB" sz="1000" b="1" dirty="0" err="1"/>
              <a:t>TgAb</a:t>
            </a:r>
            <a:r>
              <a:rPr lang="en-GB" sz="1000" b="1" dirty="0"/>
              <a:t> measurement is not required </a:t>
            </a:r>
          </a:p>
          <a:p>
            <a:pPr lvl="0"/>
            <a:r>
              <a:rPr lang="en-GB" sz="1000" dirty="0"/>
              <a:t>Adjust Levothyroxine dose to maintain TSH 0.3 – 2.0 </a:t>
            </a:r>
          </a:p>
          <a:p>
            <a:pPr lvl="0"/>
            <a:r>
              <a:rPr lang="en-GB" sz="1000" dirty="0"/>
              <a:t>Refer back if new neck lump and check </a:t>
            </a:r>
            <a:r>
              <a:rPr lang="en-GB" sz="1000" dirty="0" err="1"/>
              <a:t>Tg</a:t>
            </a:r>
            <a:r>
              <a:rPr lang="en-GB" sz="1000" dirty="0"/>
              <a:t> level if recurrence suspected</a:t>
            </a:r>
          </a:p>
          <a:p>
            <a:r>
              <a:rPr lang="en-GB" sz="700" dirty="0"/>
              <a:t> </a:t>
            </a:r>
          </a:p>
          <a:p>
            <a:endParaRPr lang="en-GB" sz="700" dirty="0"/>
          </a:p>
        </p:txBody>
      </p:sp>
    </p:spTree>
    <p:extLst>
      <p:ext uri="{BB962C8B-B14F-4D97-AF65-F5344CB8AC3E}">
        <p14:creationId xmlns:p14="http://schemas.microsoft.com/office/powerpoint/2010/main" val="3388068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58BEBCE60E1C4C87B869C7C38C0B3D" ma:contentTypeVersion="11" ma:contentTypeDescription="Create a new document." ma:contentTypeScope="" ma:versionID="ef6a93dc4e53927f1a3963e6a422272d">
  <xsd:schema xmlns:xsd="http://www.w3.org/2001/XMLSchema" xmlns:xs="http://www.w3.org/2001/XMLSchema" xmlns:p="http://schemas.microsoft.com/office/2006/metadata/properties" xmlns:ns2="28f492b9-0e1d-4676-9635-78fd8c5ab9d8" xmlns:ns3="d77f7b61-7249-402e-9088-bb30bc752eb7" targetNamespace="http://schemas.microsoft.com/office/2006/metadata/properties" ma:root="true" ma:fieldsID="f59c9dddaa3906bb48f9f6423261f6a4" ns2:_="" ns3:_="">
    <xsd:import namespace="28f492b9-0e1d-4676-9635-78fd8c5ab9d8"/>
    <xsd:import namespace="d77f7b61-7249-402e-9088-bb30bc752e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f492b9-0e1d-4676-9635-78fd8c5ab9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e73e9af6-01d4-423d-8bd2-cf099f328a0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f7b61-7249-402e-9088-bb30bc752eb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1c4ca98-7b55-4fcc-b8e5-81239fe53638}" ma:internalName="TaxCatchAll" ma:showField="CatchAllData" ma:web="d77f7b61-7249-402e-9088-bb30bc752eb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f7b61-7249-402e-9088-bb30bc752eb7" xsi:nil="true"/>
    <lcf76f155ced4ddcb4097134ff3c332f xmlns="28f492b9-0e1d-4676-9635-78fd8c5ab9d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4BF49B4-91A4-472D-9A27-3E000A10AD32}"/>
</file>

<file path=customXml/itemProps2.xml><?xml version="1.0" encoding="utf-8"?>
<ds:datastoreItem xmlns:ds="http://schemas.openxmlformats.org/officeDocument/2006/customXml" ds:itemID="{8F564E0B-737A-4DF8-BAB8-709094EA94C4}"/>
</file>

<file path=customXml/itemProps3.xml><?xml version="1.0" encoding="utf-8"?>
<ds:datastoreItem xmlns:ds="http://schemas.openxmlformats.org/officeDocument/2006/customXml" ds:itemID="{FE3FD2B7-18AE-42EA-9124-7070B246031A}"/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1455</Words>
  <Application>Microsoft Office PowerPoint</Application>
  <PresentationFormat>Widescreen</PresentationFormat>
  <Paragraphs>110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Office Theme</vt:lpstr>
      <vt:lpstr>Bristol and Bath Differentiated Thyroid Cancer Guidelines 2025</vt:lpstr>
      <vt:lpstr>Updated sections</vt:lpstr>
      <vt:lpstr>Referral to 2WW pathway and Head and Neck/Thyroid MDT </vt:lpstr>
      <vt:lpstr>Indications for radioactive iodine ablation </vt:lpstr>
      <vt:lpstr>Dynamic Risk Stratification</vt:lpstr>
      <vt:lpstr>Dynamic Risk Stratification</vt:lpstr>
      <vt:lpstr>Follow-up of patients treated with surgery alone</vt:lpstr>
      <vt:lpstr>Follow-up of patients treated with surgery and RAI</vt:lpstr>
      <vt:lpstr>Follow-up of patients treated with surgery and RAI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Waheeda Owadally</dc:creator>
  <cp:lastModifiedBy>Helen Dunderdale</cp:lastModifiedBy>
  <cp:revision>2</cp:revision>
  <dcterms:created xsi:type="dcterms:W3CDTF">2025-09-21T20:04:29Z</dcterms:created>
  <dcterms:modified xsi:type="dcterms:W3CDTF">2025-09-23T09:14:29Z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0x0101004758BEBCE60E1C4C87B869C7C38C0B3D</vt:lpwstr>
  </property>
</Properties>
</file>