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4"/>
  </p:sldMasterIdLst>
  <p:notesMasterIdLst>
    <p:notesMasterId r:id="rId23"/>
  </p:notesMasterIdLst>
  <p:sldIdLst>
    <p:sldId id="256" r:id="rId5"/>
    <p:sldId id="257" r:id="rId6"/>
    <p:sldId id="259" r:id="rId7"/>
    <p:sldId id="258" r:id="rId8"/>
    <p:sldId id="260" r:id="rId9"/>
    <p:sldId id="265" r:id="rId10"/>
    <p:sldId id="267" r:id="rId11"/>
    <p:sldId id="270" r:id="rId12"/>
    <p:sldId id="268" r:id="rId13"/>
    <p:sldId id="272" r:id="rId14"/>
    <p:sldId id="273" r:id="rId15"/>
    <p:sldId id="274" r:id="rId16"/>
    <p:sldId id="275" r:id="rId17"/>
    <p:sldId id="271" r:id="rId18"/>
    <p:sldId id="276" r:id="rId19"/>
    <p:sldId id="262" r:id="rId20"/>
    <p:sldId id="261" r:id="rId21"/>
    <p:sldId id="2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 Dunderdale" userId="18a57383-fa13-4764-88a8-9272bfc7f4aa" providerId="ADAL" clId="{BB4C7CF9-D8F0-468C-8F82-EC2712356332}"/>
    <pc:docChg chg="modShowInfo">
      <pc:chgData name="Helen Dunderdale" userId="18a57383-fa13-4764-88a8-9272bfc7f4aa" providerId="ADAL" clId="{BB4C7CF9-D8F0-468C-8F82-EC2712356332}" dt="2025-09-23T09:12:51.474" v="0" actId="2744"/>
      <pc:docMkLst>
        <pc:docMk/>
      </pc:docMkLst>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8-8AED-4AA2-9C55-6BD2E8B1240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F0C-40E3-92D2-3BD581211477}"/>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F0C-40E3-92D2-3BD581211477}"/>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6-8AED-4AA2-9C55-6BD2E8B12405}"/>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1-8AED-4AA2-9C55-6BD2E8B12405}"/>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2-8AED-4AA2-9C55-6BD2E8B12405}"/>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3-8AED-4AA2-9C55-6BD2E8B12405}"/>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7-8AED-4AA2-9C55-6BD2E8B12405}"/>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05-8AED-4AA2-9C55-6BD2E8B12405}"/>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04-8AED-4AA2-9C55-6BD2E8B12405}"/>
              </c:ext>
            </c:extLst>
          </c:dPt>
          <c:dPt>
            <c:idx val="10"/>
            <c:bubble3D val="0"/>
            <c:spPr>
              <a:solidFill>
                <a:schemeClr val="accent5">
                  <a:lumMod val="60000"/>
                </a:schemeClr>
              </a:solidFill>
              <a:ln w="19050">
                <a:solidFill>
                  <a:schemeClr val="lt1"/>
                </a:solidFill>
              </a:ln>
              <a:effectLst/>
            </c:spPr>
            <c:extLst>
              <c:ext xmlns:c16="http://schemas.microsoft.com/office/drawing/2014/chart" uri="{C3380CC4-5D6E-409C-BE32-E72D297353CC}">
                <c16:uniqueId val="{00000015-7F0C-40E3-92D2-3BD581211477}"/>
              </c:ext>
            </c:extLst>
          </c:dPt>
          <c:dLbls>
            <c:dLbl>
              <c:idx val="0"/>
              <c:layout>
                <c:manualLayout>
                  <c:x val="0"/>
                  <c:y val="0.20811892510005708"/>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8AED-4AA2-9C55-6BD2E8B12405}"/>
                </c:ext>
              </c:extLst>
            </c:dLbl>
            <c:dLbl>
              <c:idx val="3"/>
              <c:layout>
                <c:manualLayout>
                  <c:x val="-3.5548686244204021E-2"/>
                  <c:y val="8.140811260687518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6-8AED-4AA2-9C55-6BD2E8B12405}"/>
                </c:ext>
              </c:extLst>
            </c:dLbl>
            <c:dLbl>
              <c:idx val="4"/>
              <c:layout>
                <c:manualLayout>
                  <c:x val="-4.675668439435797E-2"/>
                  <c:y val="0.12153889918352809"/>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AED-4AA2-9C55-6BD2E8B12405}"/>
                </c:ext>
              </c:extLst>
            </c:dLbl>
            <c:dLbl>
              <c:idx val="5"/>
              <c:layout>
                <c:manualLayout>
                  <c:x val="-9.3597828864900381E-2"/>
                  <c:y val="0.10221473724184668"/>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8AED-4AA2-9C55-6BD2E8B12405}"/>
                </c:ext>
              </c:extLst>
            </c:dLbl>
            <c:dLbl>
              <c:idx val="6"/>
              <c:layout>
                <c:manualLayout>
                  <c:x val="-8.9113169200063277E-2"/>
                  <c:y val="5.0221650434707887E-2"/>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8AED-4AA2-9C55-6BD2E8B12405}"/>
                </c:ext>
              </c:extLst>
            </c:dLbl>
            <c:dLbl>
              <c:idx val="7"/>
              <c:layout>
                <c:manualLayout>
                  <c:x val="-7.5734157650695522E-2"/>
                  <c:y val="4.400438519290552E-3"/>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8AED-4AA2-9C55-6BD2E8B12405}"/>
                </c:ext>
              </c:extLst>
            </c:dLbl>
            <c:dLbl>
              <c:idx val="8"/>
              <c:layout>
                <c:manualLayout>
                  <c:x val="3.6174226289719967E-2"/>
                  <c:y val="4.400438519290552E-3"/>
                </c:manualLayout>
              </c:layout>
              <c:dLblPos val="bestFit"/>
              <c:showLegendKey val="0"/>
              <c:showVal val="0"/>
              <c:showCatName val="1"/>
              <c:showSerName val="0"/>
              <c:showPercent val="1"/>
              <c:showBubbleSize val="0"/>
              <c:extLst>
                <c:ext xmlns:c15="http://schemas.microsoft.com/office/drawing/2012/chart" uri="{CE6537A1-D6FC-4f65-9D91-7224C49458BB}">
                  <c15:layout>
                    <c:manualLayout>
                      <c:w val="0.15659362696850393"/>
                      <c:h val="7.6253071096636857E-2"/>
                    </c:manualLayout>
                  </c15:layout>
                </c:ext>
                <c:ext xmlns:c16="http://schemas.microsoft.com/office/drawing/2014/chart" uri="{C3380CC4-5D6E-409C-BE32-E72D297353CC}">
                  <c16:uniqueId val="{00000005-8AED-4AA2-9C55-6BD2E8B12405}"/>
                </c:ext>
              </c:extLst>
            </c:dLbl>
            <c:dLbl>
              <c:idx val="9"/>
              <c:layout>
                <c:manualLayout>
                  <c:x val="7.9687499999999883E-2"/>
                  <c:y val="0"/>
                </c:manualLayout>
              </c:layout>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8AED-4AA2-9C55-6BD2E8B12405}"/>
                </c:ext>
              </c:extLst>
            </c:dLbl>
            <c:spPr>
              <a:solidFill>
                <a:prstClr val="white"/>
              </a:solidFill>
              <a:ln>
                <a:solidFill>
                  <a:srgbClr val="000000">
                    <a:lumMod val="25000"/>
                    <a:lumOff val="75000"/>
                  </a:srgb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Sheet1!$A$2:$A$12</c:f>
              <c:strCache>
                <c:ptCount val="11"/>
                <c:pt idx="0">
                  <c:v>Oropharynx</c:v>
                </c:pt>
                <c:pt idx="1">
                  <c:v>Oral cavity</c:v>
                </c:pt>
                <c:pt idx="2">
                  <c:v>Parotid gland</c:v>
                </c:pt>
                <c:pt idx="3">
                  <c:v>Larynx</c:v>
                </c:pt>
                <c:pt idx="4">
                  <c:v>Maxillary sinus</c:v>
                </c:pt>
                <c:pt idx="5">
                  <c:v>Nasopharynx</c:v>
                </c:pt>
                <c:pt idx="6">
                  <c:v>Salivary gland</c:v>
                </c:pt>
                <c:pt idx="7">
                  <c:v>Lacrimal gland</c:v>
                </c:pt>
                <c:pt idx="8">
                  <c:v>Upper oesophagus</c:v>
                </c:pt>
                <c:pt idx="9">
                  <c:v>CUP</c:v>
                </c:pt>
                <c:pt idx="10">
                  <c:v>Hypopharynx </c:v>
                </c:pt>
              </c:strCache>
            </c:strRef>
          </c:cat>
          <c:val>
            <c:numRef>
              <c:f>Sheet1!$B$2:$B$12</c:f>
              <c:numCache>
                <c:formatCode>General</c:formatCode>
                <c:ptCount val="11"/>
                <c:pt idx="0">
                  <c:v>41</c:v>
                </c:pt>
                <c:pt idx="1">
                  <c:v>11</c:v>
                </c:pt>
                <c:pt idx="2">
                  <c:v>7</c:v>
                </c:pt>
                <c:pt idx="3">
                  <c:v>6</c:v>
                </c:pt>
                <c:pt idx="4">
                  <c:v>3</c:v>
                </c:pt>
                <c:pt idx="5">
                  <c:v>2</c:v>
                </c:pt>
                <c:pt idx="6">
                  <c:v>2</c:v>
                </c:pt>
                <c:pt idx="7">
                  <c:v>2</c:v>
                </c:pt>
                <c:pt idx="8">
                  <c:v>2</c:v>
                </c:pt>
                <c:pt idx="9">
                  <c:v>2</c:v>
                </c:pt>
              </c:numCache>
            </c:numRef>
          </c:val>
          <c:extLst>
            <c:ext xmlns:c16="http://schemas.microsoft.com/office/drawing/2014/chart" uri="{C3380CC4-5D6E-409C-BE32-E72D297353CC}">
              <c16:uniqueId val="{00000000-8AED-4AA2-9C55-6BD2E8B12405}"/>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B4C4-46B5-A97E-D9A04345A02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B4C4-46B5-A97E-D9A04345A02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B4C4-46B5-A97E-D9A04345A02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B4C4-46B5-A97E-D9A04345A029}"/>
              </c:ext>
            </c:extLst>
          </c:dPt>
          <c:dLbls>
            <c:spPr>
              <a:solidFill>
                <a:prstClr val="white"/>
              </a:solidFill>
              <a:ln>
                <a:solidFill>
                  <a:srgbClr val="000000">
                    <a:lumMod val="25000"/>
                    <a:lumOff val="75000"/>
                  </a:srgbClr>
                </a:solidFill>
              </a:ln>
              <a:effectLst/>
            </c:spPr>
            <c:txPr>
              <a:bodyPr rot="0" spcFirstLastPara="1" vertOverflow="clip" horzOverflow="clip" vert="horz" wrap="square" lIns="38100" tIns="19050" rIns="38100" bIns="19050" anchor="ctr" anchorCtr="1">
                <a:spAutoFit/>
              </a:bodyPr>
              <a:lstStyle/>
              <a:p>
                <a:pPr>
                  <a:defRPr sz="1197" b="0" i="0" u="none" strike="noStrike" kern="1200" baseline="0">
                    <a:solidFill>
                      <a:schemeClr val="dk1">
                        <a:lumMod val="65000"/>
                        <a:lumOff val="35000"/>
                      </a:schemeClr>
                    </a:solidFill>
                    <a:latin typeface="+mn-lt"/>
                    <a:ea typeface="+mn-ea"/>
                    <a:cs typeface="+mn-cs"/>
                  </a:defRPr>
                </a:pPr>
                <a:endParaRPr lang="en-US"/>
              </a:p>
            </c:txPr>
            <c:dLblPos val="outEnd"/>
            <c:showLegendKey val="0"/>
            <c:showVal val="0"/>
            <c:showCatName val="1"/>
            <c:showSerName val="0"/>
            <c:showPercent val="1"/>
            <c:showBubbleSize val="0"/>
            <c:showLeaderLines val="0"/>
            <c:extLst>
              <c:ext xmlns:c15="http://schemas.microsoft.com/office/drawing/2012/chart" uri="{CE6537A1-D6FC-4f65-9D91-7224C49458BB}">
                <c15:spPr xmlns:c15="http://schemas.microsoft.com/office/drawing/2012/chart">
                  <a:prstGeom prst="wedgeRectCallout">
                    <a:avLst/>
                  </a:prstGeom>
                  <a:noFill/>
                  <a:ln>
                    <a:noFill/>
                  </a:ln>
                </c15:spPr>
              </c:ext>
            </c:extLst>
          </c:dLbls>
          <c:cat>
            <c:strRef>
              <c:f>Sheet1!$A$2:$A$5</c:f>
              <c:strCache>
                <c:ptCount val="3"/>
                <c:pt idx="0">
                  <c:v>Primary</c:v>
                </c:pt>
                <c:pt idx="1">
                  <c:v>Adjuvant</c:v>
                </c:pt>
                <c:pt idx="2">
                  <c:v>Palliative</c:v>
                </c:pt>
              </c:strCache>
            </c:strRef>
          </c:cat>
          <c:val>
            <c:numRef>
              <c:f>Sheet1!$B$2:$B$5</c:f>
              <c:numCache>
                <c:formatCode>General</c:formatCode>
                <c:ptCount val="4"/>
                <c:pt idx="0">
                  <c:v>52</c:v>
                </c:pt>
                <c:pt idx="1">
                  <c:v>24</c:v>
                </c:pt>
                <c:pt idx="2">
                  <c:v>3</c:v>
                </c:pt>
              </c:numCache>
            </c:numRef>
          </c:val>
          <c:extLst>
            <c:ext xmlns:c16="http://schemas.microsoft.com/office/drawing/2014/chart" uri="{C3380CC4-5D6E-409C-BE32-E72D297353CC}">
              <c16:uniqueId val="{00000000-A928-44D2-9DD3-08EEAE5175B3}"/>
            </c:ext>
          </c:extLst>
        </c:ser>
        <c:dLbls>
          <c:showLegendKey val="0"/>
          <c:showVal val="0"/>
          <c:showCatName val="0"/>
          <c:showSerName val="0"/>
          <c:showPercent val="0"/>
          <c:showBubbleSize val="0"/>
          <c:showLeaderLines val="0"/>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D212D5-C823-48ED-8E91-0960B4879726}" type="datetimeFigureOut">
              <a:rPr lang="en-GB" smtClean="0"/>
              <a:t>23/09/2025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2426CE-28F2-4C6E-8128-6F8C3F1C3F0E}" type="slidenum">
              <a:rPr lang="en-GB" smtClean="0"/>
              <a:t>‹#›</a:t>
            </a:fld>
            <a:endParaRPr lang="en-GB"/>
          </a:p>
        </p:txBody>
      </p:sp>
    </p:spTree>
    <p:extLst>
      <p:ext uri="{BB962C8B-B14F-4D97-AF65-F5344CB8AC3E}">
        <p14:creationId xmlns:p14="http://schemas.microsoft.com/office/powerpoint/2010/main" val="10072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982426CE-28F2-4C6E-8128-6F8C3F1C3F0E}" type="slidenum">
              <a:rPr lang="en-GB" smtClean="0"/>
              <a:t>6</a:t>
            </a:fld>
            <a:endParaRPr lang="en-GB"/>
          </a:p>
        </p:txBody>
      </p:sp>
    </p:spTree>
    <p:extLst>
      <p:ext uri="{BB962C8B-B14F-4D97-AF65-F5344CB8AC3E}">
        <p14:creationId xmlns:p14="http://schemas.microsoft.com/office/powerpoint/2010/main" val="3168824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91D7A97-BFF6-4AF2-B1A3-029869F16E33}"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130483-8B36-401F-B9CA-D6AD79D920E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247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1D7A97-BFF6-4AF2-B1A3-029869F16E33}"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130483-8B36-401F-B9CA-D6AD79D920E8}" type="slidenum">
              <a:rPr lang="en-GB" smtClean="0"/>
              <a:t>‹#›</a:t>
            </a:fld>
            <a:endParaRPr lang="en-GB"/>
          </a:p>
        </p:txBody>
      </p:sp>
    </p:spTree>
    <p:extLst>
      <p:ext uri="{BB962C8B-B14F-4D97-AF65-F5344CB8AC3E}">
        <p14:creationId xmlns:p14="http://schemas.microsoft.com/office/powerpoint/2010/main" val="34655532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1D7A97-BFF6-4AF2-B1A3-029869F16E33}"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130483-8B36-401F-B9CA-D6AD79D920E8}" type="slidenum">
              <a:rPr lang="en-GB" smtClean="0"/>
              <a:t>‹#›</a:t>
            </a:fld>
            <a:endParaRPr lang="en-GB"/>
          </a:p>
        </p:txBody>
      </p:sp>
    </p:spTree>
    <p:extLst>
      <p:ext uri="{BB962C8B-B14F-4D97-AF65-F5344CB8AC3E}">
        <p14:creationId xmlns:p14="http://schemas.microsoft.com/office/powerpoint/2010/main" val="31754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1D7A97-BFF6-4AF2-B1A3-029869F16E33}"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130483-8B36-401F-B9CA-D6AD79D920E8}" type="slidenum">
              <a:rPr lang="en-GB" smtClean="0"/>
              <a:t>‹#›</a:t>
            </a:fld>
            <a:endParaRPr lang="en-GB"/>
          </a:p>
        </p:txBody>
      </p:sp>
    </p:spTree>
    <p:extLst>
      <p:ext uri="{BB962C8B-B14F-4D97-AF65-F5344CB8AC3E}">
        <p14:creationId xmlns:p14="http://schemas.microsoft.com/office/powerpoint/2010/main" val="2084087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1D7A97-BFF6-4AF2-B1A3-029869F16E33}" type="datetimeFigureOut">
              <a:rPr lang="en-GB" smtClean="0"/>
              <a:t>23/09/2025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D130483-8B36-401F-B9CA-D6AD79D920E8}"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9044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1D7A97-BFF6-4AF2-B1A3-029869F16E33}" type="datetimeFigureOut">
              <a:rPr lang="en-GB" smtClean="0"/>
              <a:t>23/09/2025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130483-8B36-401F-B9CA-D6AD79D920E8}" type="slidenum">
              <a:rPr lang="en-GB" smtClean="0"/>
              <a:t>‹#›</a:t>
            </a:fld>
            <a:endParaRPr lang="en-GB"/>
          </a:p>
        </p:txBody>
      </p:sp>
    </p:spTree>
    <p:extLst>
      <p:ext uri="{BB962C8B-B14F-4D97-AF65-F5344CB8AC3E}">
        <p14:creationId xmlns:p14="http://schemas.microsoft.com/office/powerpoint/2010/main" val="2962363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1D7A97-BFF6-4AF2-B1A3-029869F16E33}" type="datetimeFigureOut">
              <a:rPr lang="en-GB" smtClean="0"/>
              <a:t>23/09/2025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D130483-8B36-401F-B9CA-D6AD79D920E8}" type="slidenum">
              <a:rPr lang="en-GB" smtClean="0"/>
              <a:t>‹#›</a:t>
            </a:fld>
            <a:endParaRPr lang="en-GB"/>
          </a:p>
        </p:txBody>
      </p:sp>
    </p:spTree>
    <p:extLst>
      <p:ext uri="{BB962C8B-B14F-4D97-AF65-F5344CB8AC3E}">
        <p14:creationId xmlns:p14="http://schemas.microsoft.com/office/powerpoint/2010/main" val="1087821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91D7A97-BFF6-4AF2-B1A3-029869F16E33}" type="datetimeFigureOut">
              <a:rPr lang="en-GB" smtClean="0"/>
              <a:t>23/09/2025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D130483-8B36-401F-B9CA-D6AD79D920E8}" type="slidenum">
              <a:rPr lang="en-GB" smtClean="0"/>
              <a:t>‹#›</a:t>
            </a:fld>
            <a:endParaRPr lang="en-GB"/>
          </a:p>
        </p:txBody>
      </p:sp>
    </p:spTree>
    <p:extLst>
      <p:ext uri="{BB962C8B-B14F-4D97-AF65-F5344CB8AC3E}">
        <p14:creationId xmlns:p14="http://schemas.microsoft.com/office/powerpoint/2010/main" val="66684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91D7A97-BFF6-4AF2-B1A3-029869F16E33}" type="datetimeFigureOut">
              <a:rPr lang="en-GB" smtClean="0"/>
              <a:t>23/09/2025</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9D130483-8B36-401F-B9CA-D6AD79D920E8}" type="slidenum">
              <a:rPr lang="en-GB" smtClean="0"/>
              <a:t>‹#›</a:t>
            </a:fld>
            <a:endParaRPr lang="en-GB"/>
          </a:p>
        </p:txBody>
      </p:sp>
    </p:spTree>
    <p:extLst>
      <p:ext uri="{BB962C8B-B14F-4D97-AF65-F5344CB8AC3E}">
        <p14:creationId xmlns:p14="http://schemas.microsoft.com/office/powerpoint/2010/main" val="123490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91D7A97-BFF6-4AF2-B1A3-029869F16E33}" type="datetimeFigureOut">
              <a:rPr lang="en-GB" smtClean="0"/>
              <a:t>23/09/2025</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D130483-8B36-401F-B9CA-D6AD79D920E8}" type="slidenum">
              <a:rPr lang="en-GB" smtClean="0"/>
              <a:t>‹#›</a:t>
            </a:fld>
            <a:endParaRPr lang="en-GB"/>
          </a:p>
        </p:txBody>
      </p:sp>
    </p:spTree>
    <p:extLst>
      <p:ext uri="{BB962C8B-B14F-4D97-AF65-F5344CB8AC3E}">
        <p14:creationId xmlns:p14="http://schemas.microsoft.com/office/powerpoint/2010/main" val="3975087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1D7A97-BFF6-4AF2-B1A3-029869F16E33}" type="datetimeFigureOut">
              <a:rPr lang="en-GB" smtClean="0"/>
              <a:t>23/09/2025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D130483-8B36-401F-B9CA-D6AD79D920E8}" type="slidenum">
              <a:rPr lang="en-GB" smtClean="0"/>
              <a:t>‹#›</a:t>
            </a:fld>
            <a:endParaRPr lang="en-GB"/>
          </a:p>
        </p:txBody>
      </p:sp>
    </p:spTree>
    <p:extLst>
      <p:ext uri="{BB962C8B-B14F-4D97-AF65-F5344CB8AC3E}">
        <p14:creationId xmlns:p14="http://schemas.microsoft.com/office/powerpoint/2010/main" val="3022612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91D7A97-BFF6-4AF2-B1A3-029869F16E33}" type="datetimeFigureOut">
              <a:rPr lang="en-GB" smtClean="0"/>
              <a:t>23/09/2025</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D130483-8B36-401F-B9CA-D6AD79D920E8}"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38745148"/>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EB1836F0-F9E0-4D93-9BDD-7EEC6EA05F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A7950B-76E9-3469-0A32-2C707A9B4EC2}"/>
              </a:ext>
            </a:extLst>
          </p:cNvPr>
          <p:cNvSpPr>
            <a:spLocks noGrp="1"/>
          </p:cNvSpPr>
          <p:nvPr>
            <p:ph type="ctrTitle"/>
          </p:nvPr>
        </p:nvSpPr>
        <p:spPr>
          <a:xfrm>
            <a:off x="5289754" y="639097"/>
            <a:ext cx="6253317" cy="3686015"/>
          </a:xfrm>
        </p:spPr>
        <p:txBody>
          <a:bodyPr>
            <a:normAutofit/>
          </a:bodyPr>
          <a:lstStyle/>
          <a:p>
            <a:r>
              <a:rPr lang="en-GB" sz="4400"/>
              <a:t>Impact of Joint Peer Review </a:t>
            </a:r>
            <a:br>
              <a:rPr lang="en-GB" sz="4400"/>
            </a:br>
            <a:r>
              <a:rPr lang="en-GB" sz="4400"/>
              <a:t>with a Specialist Radiologist </a:t>
            </a:r>
            <a:br>
              <a:rPr lang="en-GB" sz="4400"/>
            </a:br>
            <a:r>
              <a:rPr lang="en-GB" sz="4400"/>
              <a:t>in Head and Neck Cancer Radiotherapy Planning</a:t>
            </a:r>
          </a:p>
        </p:txBody>
      </p:sp>
      <p:sp>
        <p:nvSpPr>
          <p:cNvPr id="3" name="Subtitle 2">
            <a:extLst>
              <a:ext uri="{FF2B5EF4-FFF2-40B4-BE49-F238E27FC236}">
                <a16:creationId xmlns:a16="http://schemas.microsoft.com/office/drawing/2014/main" id="{CB32467A-C6F3-6479-11C1-7BDE79C0DDDD}"/>
              </a:ext>
            </a:extLst>
          </p:cNvPr>
          <p:cNvSpPr>
            <a:spLocks noGrp="1"/>
          </p:cNvSpPr>
          <p:nvPr>
            <p:ph type="subTitle" idx="1"/>
          </p:nvPr>
        </p:nvSpPr>
        <p:spPr>
          <a:xfrm>
            <a:off x="5289753" y="4455621"/>
            <a:ext cx="6269347" cy="1238616"/>
          </a:xfrm>
        </p:spPr>
        <p:txBody>
          <a:bodyPr>
            <a:normAutofit/>
          </a:bodyPr>
          <a:lstStyle/>
          <a:p>
            <a:r>
              <a:rPr lang="en-GB" sz="1300" cap="none" dirty="0">
                <a:solidFill>
                  <a:schemeClr val="tx1">
                    <a:lumMod val="85000"/>
                    <a:lumOff val="15000"/>
                  </a:schemeClr>
                </a:solidFill>
              </a:rPr>
              <a:t>Consultants</a:t>
            </a:r>
            <a:r>
              <a:rPr lang="en-GB" sz="1300" dirty="0">
                <a:solidFill>
                  <a:schemeClr val="tx1">
                    <a:lumMod val="85000"/>
                    <a:lumOff val="15000"/>
                  </a:schemeClr>
                </a:solidFill>
              </a:rPr>
              <a:t>: </a:t>
            </a:r>
            <a:r>
              <a:rPr lang="en-GB" sz="1300" cap="none" dirty="0">
                <a:solidFill>
                  <a:schemeClr val="tx1">
                    <a:lumMod val="85000"/>
                    <a:lumOff val="15000"/>
                  </a:schemeClr>
                </a:solidFill>
              </a:rPr>
              <a:t>Drs Matt Beasley, George Casswell, Sarah Hargreaves</a:t>
            </a:r>
          </a:p>
          <a:p>
            <a:r>
              <a:rPr lang="en-GB" sz="1300" cap="none" dirty="0">
                <a:solidFill>
                  <a:schemeClr val="tx1">
                    <a:lumMod val="85000"/>
                    <a:lumOff val="15000"/>
                  </a:schemeClr>
                </a:solidFill>
              </a:rPr>
              <a:t>Registrars: Drs Mani </a:t>
            </a:r>
            <a:r>
              <a:rPr lang="en-GB" sz="1300" cap="none" dirty="0" err="1">
                <a:solidFill>
                  <a:schemeClr val="tx1">
                    <a:lumMod val="85000"/>
                    <a:lumOff val="15000"/>
                  </a:schemeClr>
                </a:solidFill>
              </a:rPr>
              <a:t>Periasamy</a:t>
            </a:r>
            <a:r>
              <a:rPr lang="en-GB" sz="1300" cap="none" dirty="0">
                <a:solidFill>
                  <a:schemeClr val="tx1">
                    <a:lumMod val="85000"/>
                    <a:lumOff val="15000"/>
                  </a:schemeClr>
                </a:solidFill>
              </a:rPr>
              <a:t>, Amalia Stavropoulos</a:t>
            </a:r>
            <a:endParaRPr lang="en-GB" sz="1300" dirty="0">
              <a:solidFill>
                <a:schemeClr val="tx1">
                  <a:lumMod val="85000"/>
                  <a:lumOff val="15000"/>
                </a:schemeClr>
              </a:solidFill>
            </a:endParaRPr>
          </a:p>
        </p:txBody>
      </p:sp>
      <p:pic>
        <p:nvPicPr>
          <p:cNvPr id="5" name="Picture 4" descr="A close-up of a skull&#10;&#10;Description automatically generated">
            <a:extLst>
              <a:ext uri="{FF2B5EF4-FFF2-40B4-BE49-F238E27FC236}">
                <a16:creationId xmlns:a16="http://schemas.microsoft.com/office/drawing/2014/main" id="{13AC585F-3DAA-A8A3-9E73-92A9D2247AB1}"/>
              </a:ext>
            </a:extLst>
          </p:cNvPr>
          <p:cNvPicPr>
            <a:picLocks noChangeAspect="1"/>
          </p:cNvPicPr>
          <p:nvPr/>
        </p:nvPicPr>
        <p:blipFill>
          <a:blip r:embed="rId2"/>
          <a:stretch>
            <a:fillRect/>
          </a:stretch>
        </p:blipFill>
        <p:spPr>
          <a:xfrm>
            <a:off x="746133" y="620720"/>
            <a:ext cx="3777047" cy="5086933"/>
          </a:xfrm>
          <a:prstGeom prst="rect">
            <a:avLst/>
          </a:prstGeom>
        </p:spPr>
      </p:pic>
      <p:cxnSp>
        <p:nvCxnSpPr>
          <p:cNvPr id="23" name="Straight Connector 22">
            <a:extLst>
              <a:ext uri="{FF2B5EF4-FFF2-40B4-BE49-F238E27FC236}">
                <a16:creationId xmlns:a16="http://schemas.microsoft.com/office/drawing/2014/main" id="{7A49EFD3-A806-4D59-99F1-AA9AFAE4EF7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47071" y="4343400"/>
            <a:ext cx="5636107" cy="0"/>
          </a:xfrm>
          <a:prstGeom prst="line">
            <a:avLst/>
          </a:prstGeom>
          <a:ln w="6350">
            <a:solidFill>
              <a:schemeClr val="tx2">
                <a:alpha val="90000"/>
              </a:schemeClr>
            </a:solidFill>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6D2F28D1-82F9-40FE-935C-85ECF7660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7" name="Rectangle 26">
            <a:extLst>
              <a:ext uri="{FF2B5EF4-FFF2-40B4-BE49-F238E27FC236}">
                <a16:creationId xmlns:a16="http://schemas.microsoft.com/office/drawing/2014/main" id="{4B670E93-2F53-48FC-AB6C-E99E22D17F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4193036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277C2-7F90-8FD6-0F6A-C4CFCF24F918}"/>
              </a:ext>
            </a:extLst>
          </p:cNvPr>
          <p:cNvSpPr>
            <a:spLocks noGrp="1"/>
          </p:cNvSpPr>
          <p:nvPr>
            <p:ph type="title"/>
          </p:nvPr>
        </p:nvSpPr>
        <p:spPr/>
        <p:txBody>
          <a:bodyPr/>
          <a:lstStyle/>
          <a:p>
            <a:r>
              <a:rPr lang="en-GB" dirty="0"/>
              <a:t>Staff Questionnaire</a:t>
            </a:r>
          </a:p>
        </p:txBody>
      </p:sp>
      <p:pic>
        <p:nvPicPr>
          <p:cNvPr id="4" name="Picture 3">
            <a:extLst>
              <a:ext uri="{FF2B5EF4-FFF2-40B4-BE49-F238E27FC236}">
                <a16:creationId xmlns:a16="http://schemas.microsoft.com/office/drawing/2014/main" id="{2DC2BA53-A9B9-7B77-D4BD-BD930D4ED6A2}"/>
              </a:ext>
            </a:extLst>
          </p:cNvPr>
          <p:cNvPicPr>
            <a:picLocks noChangeAspect="1"/>
          </p:cNvPicPr>
          <p:nvPr/>
        </p:nvPicPr>
        <p:blipFill>
          <a:blip r:embed="rId2"/>
          <a:srcRect l="66015" t="19028" r="7656" b="12777"/>
          <a:stretch/>
        </p:blipFill>
        <p:spPr>
          <a:xfrm>
            <a:off x="1097280" y="1866046"/>
            <a:ext cx="2981698" cy="4344254"/>
          </a:xfrm>
          <a:prstGeom prst="rect">
            <a:avLst/>
          </a:prstGeom>
        </p:spPr>
      </p:pic>
      <p:sp>
        <p:nvSpPr>
          <p:cNvPr id="6" name="TextBox 5">
            <a:extLst>
              <a:ext uri="{FF2B5EF4-FFF2-40B4-BE49-F238E27FC236}">
                <a16:creationId xmlns:a16="http://schemas.microsoft.com/office/drawing/2014/main" id="{5E61A28D-2D6E-E596-212D-5F1A69E5DD18}"/>
              </a:ext>
            </a:extLst>
          </p:cNvPr>
          <p:cNvSpPr txBox="1"/>
          <p:nvPr/>
        </p:nvSpPr>
        <p:spPr>
          <a:xfrm>
            <a:off x="4220989" y="1866046"/>
            <a:ext cx="6797078" cy="1569660"/>
          </a:xfrm>
          <a:prstGeom prst="rect">
            <a:avLst/>
          </a:prstGeom>
          <a:noFill/>
        </p:spPr>
        <p:txBody>
          <a:bodyPr wrap="square" rtlCol="0">
            <a:spAutoFit/>
          </a:bodyPr>
          <a:lstStyle/>
          <a:p>
            <a:r>
              <a:rPr lang="en-GB" sz="2400" dirty="0"/>
              <a:t>11 responses received.</a:t>
            </a:r>
          </a:p>
          <a:p>
            <a:pPr marL="571500" indent="-571500">
              <a:buFont typeface="Arial" panose="020B0604020202020204" pitchFamily="34" charset="0"/>
              <a:buChar char="•"/>
            </a:pPr>
            <a:r>
              <a:rPr lang="en-GB" sz="2400" dirty="0"/>
              <a:t>4 responses from radiologists.</a:t>
            </a:r>
          </a:p>
          <a:p>
            <a:pPr marL="571500" indent="-571500">
              <a:buFont typeface="Arial" panose="020B0604020202020204" pitchFamily="34" charset="0"/>
              <a:buChar char="•"/>
            </a:pPr>
            <a:r>
              <a:rPr lang="en-GB" sz="2400" dirty="0"/>
              <a:t>7 responses from oncologists.</a:t>
            </a:r>
          </a:p>
          <a:p>
            <a:pPr marL="571500" indent="-571500">
              <a:buFont typeface="Arial" panose="020B0604020202020204" pitchFamily="34" charset="0"/>
              <a:buChar char="•"/>
            </a:pPr>
            <a:r>
              <a:rPr lang="en-GB" sz="2400" dirty="0"/>
              <a:t>Responses from both BHOC and RUH.</a:t>
            </a:r>
          </a:p>
        </p:txBody>
      </p:sp>
    </p:spTree>
    <p:extLst>
      <p:ext uri="{BB962C8B-B14F-4D97-AF65-F5344CB8AC3E}">
        <p14:creationId xmlns:p14="http://schemas.microsoft.com/office/powerpoint/2010/main" val="14132939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138B5-CFDE-4EBC-DA81-DFB0E01A4B8E}"/>
              </a:ext>
            </a:extLst>
          </p:cNvPr>
          <p:cNvSpPr>
            <a:spLocks noGrp="1"/>
          </p:cNvSpPr>
          <p:nvPr>
            <p:ph type="title"/>
          </p:nvPr>
        </p:nvSpPr>
        <p:spPr/>
        <p:txBody>
          <a:bodyPr/>
          <a:lstStyle/>
          <a:p>
            <a:r>
              <a:rPr lang="en-GB" dirty="0"/>
              <a:t>Staff Questionnaire Results</a:t>
            </a:r>
          </a:p>
        </p:txBody>
      </p:sp>
      <p:pic>
        <p:nvPicPr>
          <p:cNvPr id="3" name="Picture 2">
            <a:extLst>
              <a:ext uri="{FF2B5EF4-FFF2-40B4-BE49-F238E27FC236}">
                <a16:creationId xmlns:a16="http://schemas.microsoft.com/office/drawing/2014/main" id="{AB6D77F1-D714-1EDC-6E80-AB0B5FF84847}"/>
              </a:ext>
            </a:extLst>
          </p:cNvPr>
          <p:cNvPicPr>
            <a:picLocks noChangeAspect="1"/>
          </p:cNvPicPr>
          <p:nvPr/>
        </p:nvPicPr>
        <p:blipFill>
          <a:blip r:embed="rId2"/>
          <a:srcRect l="66015" t="25919" r="7656" b="60773"/>
          <a:stretch/>
        </p:blipFill>
        <p:spPr>
          <a:xfrm>
            <a:off x="1097281" y="1976438"/>
            <a:ext cx="10058400" cy="2859698"/>
          </a:xfrm>
          <a:prstGeom prst="rect">
            <a:avLst/>
          </a:prstGeom>
        </p:spPr>
      </p:pic>
      <p:sp>
        <p:nvSpPr>
          <p:cNvPr id="4" name="Arrow: Down 3">
            <a:extLst>
              <a:ext uri="{FF2B5EF4-FFF2-40B4-BE49-F238E27FC236}">
                <a16:creationId xmlns:a16="http://schemas.microsoft.com/office/drawing/2014/main" id="{ED07A559-C0AF-F186-A2EA-95F72283D499}"/>
              </a:ext>
            </a:extLst>
          </p:cNvPr>
          <p:cNvSpPr/>
          <p:nvPr/>
        </p:nvSpPr>
        <p:spPr>
          <a:xfrm rot="10800000">
            <a:off x="8714620" y="4292928"/>
            <a:ext cx="619125" cy="88838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C6EAFD54-C4DB-3628-5A72-300BC2A19B49}"/>
              </a:ext>
            </a:extLst>
          </p:cNvPr>
          <p:cNvSpPr txBox="1"/>
          <p:nvPr/>
        </p:nvSpPr>
        <p:spPr>
          <a:xfrm>
            <a:off x="5131785" y="4971939"/>
            <a:ext cx="3521798" cy="707886"/>
          </a:xfrm>
          <a:prstGeom prst="rect">
            <a:avLst/>
          </a:prstGeom>
          <a:noFill/>
        </p:spPr>
        <p:txBody>
          <a:bodyPr wrap="square" rtlCol="0">
            <a:spAutoFit/>
          </a:bodyPr>
          <a:lstStyle/>
          <a:p>
            <a:r>
              <a:rPr lang="en-GB" sz="4000" b="1" dirty="0">
                <a:solidFill>
                  <a:schemeClr val="accent1"/>
                </a:solidFill>
              </a:rPr>
              <a:t>Result: 4.5 / 5.0  </a:t>
            </a:r>
          </a:p>
        </p:txBody>
      </p:sp>
    </p:spTree>
    <p:extLst>
      <p:ext uri="{BB962C8B-B14F-4D97-AF65-F5344CB8AC3E}">
        <p14:creationId xmlns:p14="http://schemas.microsoft.com/office/powerpoint/2010/main" val="193800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7F56CAF-D2DB-44F9-201E-EAC8B9CC5258}"/>
              </a:ext>
            </a:extLst>
          </p:cNvPr>
          <p:cNvPicPr>
            <a:picLocks noChangeAspect="1"/>
          </p:cNvPicPr>
          <p:nvPr/>
        </p:nvPicPr>
        <p:blipFill>
          <a:blip r:embed="rId2"/>
          <a:srcRect l="66015" t="39675" r="7676" b="52101"/>
          <a:stretch/>
        </p:blipFill>
        <p:spPr>
          <a:xfrm>
            <a:off x="868472" y="561975"/>
            <a:ext cx="10455056" cy="1838325"/>
          </a:xfrm>
          <a:prstGeom prst="rect">
            <a:avLst/>
          </a:prstGeom>
        </p:spPr>
      </p:pic>
      <p:sp>
        <p:nvSpPr>
          <p:cNvPr id="3" name="Arrow: Down 2">
            <a:extLst>
              <a:ext uri="{FF2B5EF4-FFF2-40B4-BE49-F238E27FC236}">
                <a16:creationId xmlns:a16="http://schemas.microsoft.com/office/drawing/2014/main" id="{4B81410E-ABC5-7B75-A6D9-294B01C8FCD0}"/>
              </a:ext>
            </a:extLst>
          </p:cNvPr>
          <p:cNvSpPr/>
          <p:nvPr/>
        </p:nvSpPr>
        <p:spPr>
          <a:xfrm rot="10800000">
            <a:off x="10371970" y="1845003"/>
            <a:ext cx="619125" cy="88838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B973C426-9C12-3671-51FF-B91F69F138ED}"/>
              </a:ext>
            </a:extLst>
          </p:cNvPr>
          <p:cNvSpPr txBox="1"/>
          <p:nvPr/>
        </p:nvSpPr>
        <p:spPr>
          <a:xfrm>
            <a:off x="6732761" y="2212903"/>
            <a:ext cx="3561030" cy="707886"/>
          </a:xfrm>
          <a:prstGeom prst="rect">
            <a:avLst/>
          </a:prstGeom>
          <a:noFill/>
        </p:spPr>
        <p:txBody>
          <a:bodyPr wrap="square">
            <a:spAutoFit/>
          </a:bodyPr>
          <a:lstStyle/>
          <a:p>
            <a:r>
              <a:rPr lang="en-GB" sz="4000" b="1" dirty="0">
                <a:solidFill>
                  <a:schemeClr val="accent1"/>
                </a:solidFill>
              </a:rPr>
              <a:t>Result: 4.8 / 5.0  </a:t>
            </a:r>
          </a:p>
        </p:txBody>
      </p:sp>
      <p:pic>
        <p:nvPicPr>
          <p:cNvPr id="6" name="Picture 5">
            <a:extLst>
              <a:ext uri="{FF2B5EF4-FFF2-40B4-BE49-F238E27FC236}">
                <a16:creationId xmlns:a16="http://schemas.microsoft.com/office/drawing/2014/main" id="{EEA3C19C-4502-163C-7818-7F3C80CAD9E2}"/>
              </a:ext>
            </a:extLst>
          </p:cNvPr>
          <p:cNvPicPr>
            <a:picLocks noChangeAspect="1"/>
          </p:cNvPicPr>
          <p:nvPr/>
        </p:nvPicPr>
        <p:blipFill>
          <a:blip r:embed="rId2"/>
          <a:srcRect l="66015" t="47884" r="7656" b="43621"/>
          <a:stretch/>
        </p:blipFill>
        <p:spPr>
          <a:xfrm>
            <a:off x="868471" y="3538538"/>
            <a:ext cx="10249183" cy="1860223"/>
          </a:xfrm>
          <a:prstGeom prst="rect">
            <a:avLst/>
          </a:prstGeom>
        </p:spPr>
      </p:pic>
      <p:sp>
        <p:nvSpPr>
          <p:cNvPr id="7" name="Arrow: Down 6">
            <a:extLst>
              <a:ext uri="{FF2B5EF4-FFF2-40B4-BE49-F238E27FC236}">
                <a16:creationId xmlns:a16="http://schemas.microsoft.com/office/drawing/2014/main" id="{CAE5FA88-F09E-DC4E-6611-0711C304F375}"/>
              </a:ext>
            </a:extLst>
          </p:cNvPr>
          <p:cNvSpPr/>
          <p:nvPr/>
        </p:nvSpPr>
        <p:spPr>
          <a:xfrm rot="10800000">
            <a:off x="6957304" y="4954566"/>
            <a:ext cx="619125" cy="88838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6F637F71-8C60-F8DF-6C10-2A0A364D3E41}"/>
              </a:ext>
            </a:extLst>
          </p:cNvPr>
          <p:cNvSpPr txBox="1"/>
          <p:nvPr/>
        </p:nvSpPr>
        <p:spPr>
          <a:xfrm>
            <a:off x="3397028" y="5398761"/>
            <a:ext cx="3560275" cy="707886"/>
          </a:xfrm>
          <a:prstGeom prst="rect">
            <a:avLst/>
          </a:prstGeom>
          <a:noFill/>
        </p:spPr>
        <p:txBody>
          <a:bodyPr wrap="square">
            <a:spAutoFit/>
          </a:bodyPr>
          <a:lstStyle/>
          <a:p>
            <a:r>
              <a:rPr lang="en-GB" sz="4000" b="1" dirty="0">
                <a:solidFill>
                  <a:schemeClr val="accent1"/>
                </a:solidFill>
              </a:rPr>
              <a:t>Result: 4.1 / 5.0  </a:t>
            </a:r>
          </a:p>
        </p:txBody>
      </p:sp>
    </p:spTree>
    <p:extLst>
      <p:ext uri="{BB962C8B-B14F-4D97-AF65-F5344CB8AC3E}">
        <p14:creationId xmlns:p14="http://schemas.microsoft.com/office/powerpoint/2010/main" val="1292306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45B303B-50A8-9558-CCC3-60423208F9F2}"/>
              </a:ext>
            </a:extLst>
          </p:cNvPr>
          <p:cNvPicPr>
            <a:picLocks noChangeAspect="1"/>
          </p:cNvPicPr>
          <p:nvPr/>
        </p:nvPicPr>
        <p:blipFill>
          <a:blip r:embed="rId2"/>
          <a:srcRect l="66287" t="57020" r="7656" b="33529"/>
          <a:stretch/>
        </p:blipFill>
        <p:spPr>
          <a:xfrm>
            <a:off x="1169581" y="519214"/>
            <a:ext cx="9888189" cy="2017370"/>
          </a:xfrm>
          <a:prstGeom prst="rect">
            <a:avLst/>
          </a:prstGeom>
        </p:spPr>
      </p:pic>
      <p:pic>
        <p:nvPicPr>
          <p:cNvPr id="3" name="Picture 2">
            <a:extLst>
              <a:ext uri="{FF2B5EF4-FFF2-40B4-BE49-F238E27FC236}">
                <a16:creationId xmlns:a16="http://schemas.microsoft.com/office/drawing/2014/main" id="{9302DB86-0495-0C90-6F4F-2CEE49CD0D0A}"/>
              </a:ext>
            </a:extLst>
          </p:cNvPr>
          <p:cNvPicPr>
            <a:picLocks noChangeAspect="1"/>
          </p:cNvPicPr>
          <p:nvPr/>
        </p:nvPicPr>
        <p:blipFill>
          <a:blip r:embed="rId2"/>
          <a:srcRect l="65763" t="67187" r="7908" b="22645"/>
          <a:stretch/>
        </p:blipFill>
        <p:spPr>
          <a:xfrm>
            <a:off x="1066045" y="3662537"/>
            <a:ext cx="9697850" cy="2106618"/>
          </a:xfrm>
          <a:prstGeom prst="rect">
            <a:avLst/>
          </a:prstGeom>
        </p:spPr>
      </p:pic>
      <p:sp>
        <p:nvSpPr>
          <p:cNvPr id="4" name="Arrow: Down 3">
            <a:extLst>
              <a:ext uri="{FF2B5EF4-FFF2-40B4-BE49-F238E27FC236}">
                <a16:creationId xmlns:a16="http://schemas.microsoft.com/office/drawing/2014/main" id="{961F5798-947A-925A-14E2-C565A70F8DD8}"/>
              </a:ext>
            </a:extLst>
          </p:cNvPr>
          <p:cNvSpPr/>
          <p:nvPr/>
        </p:nvSpPr>
        <p:spPr>
          <a:xfrm rot="10800000">
            <a:off x="10506830" y="2383652"/>
            <a:ext cx="619125" cy="88838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Arrow: Down 4">
            <a:extLst>
              <a:ext uri="{FF2B5EF4-FFF2-40B4-BE49-F238E27FC236}">
                <a16:creationId xmlns:a16="http://schemas.microsoft.com/office/drawing/2014/main" id="{F91964E1-1BA0-8167-86F0-DFD769A03511}"/>
              </a:ext>
            </a:extLst>
          </p:cNvPr>
          <p:cNvSpPr/>
          <p:nvPr/>
        </p:nvSpPr>
        <p:spPr>
          <a:xfrm rot="10800000">
            <a:off x="6061907" y="5185079"/>
            <a:ext cx="619125" cy="88838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AC1D3B8A-50E3-B5B6-C557-2A3812130FFD}"/>
              </a:ext>
            </a:extLst>
          </p:cNvPr>
          <p:cNvSpPr txBox="1"/>
          <p:nvPr/>
        </p:nvSpPr>
        <p:spPr>
          <a:xfrm>
            <a:off x="6743134" y="2536584"/>
            <a:ext cx="3751152" cy="707886"/>
          </a:xfrm>
          <a:prstGeom prst="rect">
            <a:avLst/>
          </a:prstGeom>
          <a:noFill/>
        </p:spPr>
        <p:txBody>
          <a:bodyPr wrap="square">
            <a:spAutoFit/>
          </a:bodyPr>
          <a:lstStyle/>
          <a:p>
            <a:r>
              <a:rPr lang="en-GB" sz="4000" b="1" dirty="0">
                <a:solidFill>
                  <a:schemeClr val="accent1"/>
                </a:solidFill>
              </a:rPr>
              <a:t>Result: 5.0 / 5.0  </a:t>
            </a:r>
          </a:p>
        </p:txBody>
      </p:sp>
      <p:sp>
        <p:nvSpPr>
          <p:cNvPr id="9" name="TextBox 8">
            <a:extLst>
              <a:ext uri="{FF2B5EF4-FFF2-40B4-BE49-F238E27FC236}">
                <a16:creationId xmlns:a16="http://schemas.microsoft.com/office/drawing/2014/main" id="{B2F5AB48-7382-D691-9D04-AED7A347EB30}"/>
              </a:ext>
            </a:extLst>
          </p:cNvPr>
          <p:cNvSpPr txBox="1"/>
          <p:nvPr/>
        </p:nvSpPr>
        <p:spPr>
          <a:xfrm>
            <a:off x="2168116" y="5567369"/>
            <a:ext cx="4042560" cy="707886"/>
          </a:xfrm>
          <a:prstGeom prst="rect">
            <a:avLst/>
          </a:prstGeom>
          <a:noFill/>
        </p:spPr>
        <p:txBody>
          <a:bodyPr wrap="square">
            <a:spAutoFit/>
          </a:bodyPr>
          <a:lstStyle/>
          <a:p>
            <a:r>
              <a:rPr lang="en-GB" sz="4000" b="1" dirty="0">
                <a:solidFill>
                  <a:schemeClr val="accent1"/>
                </a:solidFill>
              </a:rPr>
              <a:t>Result: 3.75 / 5.0  </a:t>
            </a:r>
          </a:p>
        </p:txBody>
      </p:sp>
    </p:spTree>
    <p:extLst>
      <p:ext uri="{BB962C8B-B14F-4D97-AF65-F5344CB8AC3E}">
        <p14:creationId xmlns:p14="http://schemas.microsoft.com/office/powerpoint/2010/main" val="1238081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017DB-503E-BB7E-8109-4933B9110D22}"/>
              </a:ext>
            </a:extLst>
          </p:cNvPr>
          <p:cNvSpPr>
            <a:spLocks noGrp="1"/>
          </p:cNvSpPr>
          <p:nvPr>
            <p:ph type="title"/>
          </p:nvPr>
        </p:nvSpPr>
        <p:spPr/>
        <p:txBody>
          <a:bodyPr/>
          <a:lstStyle/>
          <a:p>
            <a:r>
              <a:rPr lang="en-GB" dirty="0"/>
              <a:t>Oncologists’ Feedback</a:t>
            </a:r>
            <a:endParaRPr lang="en-GB" sz="2800" dirty="0"/>
          </a:p>
        </p:txBody>
      </p:sp>
      <p:sp>
        <p:nvSpPr>
          <p:cNvPr id="9" name="Content Placeholder 8">
            <a:extLst>
              <a:ext uri="{FF2B5EF4-FFF2-40B4-BE49-F238E27FC236}">
                <a16:creationId xmlns:a16="http://schemas.microsoft.com/office/drawing/2014/main" id="{614837BF-630D-F906-978B-C84C6D74D10D}"/>
              </a:ext>
            </a:extLst>
          </p:cNvPr>
          <p:cNvSpPr>
            <a:spLocks noGrp="1"/>
          </p:cNvSpPr>
          <p:nvPr>
            <p:ph idx="1"/>
          </p:nvPr>
        </p:nvSpPr>
        <p:spPr/>
        <p:txBody>
          <a:bodyPr/>
          <a:lstStyle/>
          <a:p>
            <a:pPr>
              <a:buFont typeface="Arial" panose="020B0604020202020204" pitchFamily="34" charset="0"/>
              <a:buChar char="•"/>
            </a:pPr>
            <a:r>
              <a:rPr lang="en-GB" dirty="0"/>
              <a:t> H&amp;N peer review is enhanced by input from all 5 </a:t>
            </a:r>
            <a:r>
              <a:rPr lang="en-GB" dirty="0" err="1"/>
              <a:t>COs.</a:t>
            </a:r>
            <a:r>
              <a:rPr lang="en-GB" dirty="0"/>
              <a:t> It is an </a:t>
            </a:r>
            <a:r>
              <a:rPr lang="en-GB" b="1" dirty="0">
                <a:solidFill>
                  <a:schemeClr val="accent1"/>
                </a:solidFill>
              </a:rPr>
              <a:t>excellent teaching and training opportunity</a:t>
            </a:r>
            <a:r>
              <a:rPr lang="en-GB" dirty="0"/>
              <a:t> for CO trainees. I find it supportive with all members I hope able to </a:t>
            </a:r>
            <a:r>
              <a:rPr lang="en-GB" b="1" dirty="0">
                <a:solidFill>
                  <a:schemeClr val="accent1"/>
                </a:solidFill>
              </a:rPr>
              <a:t>voice opinions/ask questions/challenge decisions without judgement</a:t>
            </a:r>
            <a:r>
              <a:rPr lang="en-GB" dirty="0"/>
              <a:t>. More recently the presence of a H&amp;N radiologist has been incredibly helpful when reviewing complex volumes and indeterminate findings on imaging. I have time allocated in job plan which is at the expense of SPA highlighting the priority I place on this.</a:t>
            </a:r>
          </a:p>
          <a:p>
            <a:pPr>
              <a:buFont typeface="Arial" panose="020B0604020202020204" pitchFamily="34" charset="0"/>
              <a:buChar char="•"/>
            </a:pPr>
            <a:r>
              <a:rPr lang="en-GB" dirty="0"/>
              <a:t> Peer review </a:t>
            </a:r>
            <a:r>
              <a:rPr lang="en-GB" b="1" dirty="0">
                <a:solidFill>
                  <a:schemeClr val="accent1"/>
                </a:solidFill>
              </a:rPr>
              <a:t>increases patient safety </a:t>
            </a:r>
            <a:r>
              <a:rPr lang="en-GB" dirty="0"/>
              <a:t>and gives the trust </a:t>
            </a:r>
            <a:r>
              <a:rPr lang="en-GB" b="1" dirty="0">
                <a:solidFill>
                  <a:schemeClr val="accent1"/>
                </a:solidFill>
              </a:rPr>
              <a:t>medico-legal protection </a:t>
            </a:r>
            <a:r>
              <a:rPr lang="en-GB" dirty="0"/>
              <a:t>as a radiotherapy planning error much less likely with radiology helping to check tumour volumes.</a:t>
            </a:r>
          </a:p>
          <a:p>
            <a:pPr>
              <a:buFont typeface="Arial" panose="020B0604020202020204" pitchFamily="34" charset="0"/>
              <a:buChar char="•"/>
            </a:pPr>
            <a:r>
              <a:rPr lang="en-GB" dirty="0"/>
              <a:t> Peer review meeting has helped </a:t>
            </a:r>
            <a:r>
              <a:rPr lang="en-GB" b="1" dirty="0">
                <a:solidFill>
                  <a:schemeClr val="accent1"/>
                </a:solidFill>
              </a:rPr>
              <a:t>boost my confidence </a:t>
            </a:r>
            <a:r>
              <a:rPr lang="en-GB" dirty="0"/>
              <a:t>in H&amp;N contouring.</a:t>
            </a:r>
          </a:p>
          <a:p>
            <a:pPr>
              <a:buFont typeface="Arial" panose="020B0604020202020204" pitchFamily="34" charset="0"/>
              <a:buChar char="•"/>
            </a:pPr>
            <a:r>
              <a:rPr lang="en-GB" dirty="0"/>
              <a:t> Clinical oncology trainees get very little structed/formal radiology training which is critical for our radiotherapy planning development. Having a radiologist presence in this meeting is really </a:t>
            </a:r>
            <a:r>
              <a:rPr lang="en-GB" b="1" dirty="0">
                <a:solidFill>
                  <a:schemeClr val="accent1"/>
                </a:solidFill>
              </a:rPr>
              <a:t>valuable for our education </a:t>
            </a:r>
            <a:r>
              <a:rPr lang="en-GB" dirty="0"/>
              <a:t>as it allows us to ask questions and get teaching.</a:t>
            </a:r>
          </a:p>
        </p:txBody>
      </p:sp>
    </p:spTree>
    <p:extLst>
      <p:ext uri="{BB962C8B-B14F-4D97-AF65-F5344CB8AC3E}">
        <p14:creationId xmlns:p14="http://schemas.microsoft.com/office/powerpoint/2010/main" val="1039672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0F6C3-764E-140C-15B8-0790C7FD30D9}"/>
              </a:ext>
            </a:extLst>
          </p:cNvPr>
          <p:cNvSpPr>
            <a:spLocks noGrp="1"/>
          </p:cNvSpPr>
          <p:nvPr>
            <p:ph type="title"/>
          </p:nvPr>
        </p:nvSpPr>
        <p:spPr/>
        <p:txBody>
          <a:bodyPr/>
          <a:lstStyle/>
          <a:p>
            <a:r>
              <a:rPr lang="en-GB" dirty="0"/>
              <a:t>Radiologists’ Feedback</a:t>
            </a:r>
          </a:p>
        </p:txBody>
      </p:sp>
      <p:sp>
        <p:nvSpPr>
          <p:cNvPr id="3" name="Content Placeholder 2">
            <a:extLst>
              <a:ext uri="{FF2B5EF4-FFF2-40B4-BE49-F238E27FC236}">
                <a16:creationId xmlns:a16="http://schemas.microsoft.com/office/drawing/2014/main" id="{50B85D82-8099-0B7F-43A9-17367E686353}"/>
              </a:ext>
            </a:extLst>
          </p:cNvPr>
          <p:cNvSpPr>
            <a:spLocks noGrp="1"/>
          </p:cNvSpPr>
          <p:nvPr>
            <p:ph idx="1"/>
          </p:nvPr>
        </p:nvSpPr>
        <p:spPr/>
        <p:txBody>
          <a:bodyPr/>
          <a:lstStyle/>
          <a:p>
            <a:pPr>
              <a:buFont typeface="Arial" panose="020B0604020202020204" pitchFamily="34" charset="0"/>
              <a:buChar char="•"/>
            </a:pPr>
            <a:r>
              <a:rPr lang="en-GB" dirty="0"/>
              <a:t> I think having a </a:t>
            </a:r>
            <a:r>
              <a:rPr lang="en-GB" b="1" dirty="0">
                <a:solidFill>
                  <a:schemeClr val="accent1"/>
                </a:solidFill>
              </a:rPr>
              <a:t>regular meeting is useful rather than ad hoc reviews </a:t>
            </a:r>
            <a:r>
              <a:rPr lang="en-GB" dirty="0"/>
              <a:t>and has improved my understanding of the planning process and </a:t>
            </a:r>
            <a:r>
              <a:rPr lang="en-GB" b="1" dirty="0">
                <a:solidFill>
                  <a:schemeClr val="accent1"/>
                </a:solidFill>
              </a:rPr>
              <a:t>helped with my reporting </a:t>
            </a:r>
            <a:r>
              <a:rPr lang="en-GB" dirty="0"/>
              <a:t>as now know more about the oncology side.</a:t>
            </a:r>
          </a:p>
          <a:p>
            <a:pPr>
              <a:buFont typeface="Arial" panose="020B0604020202020204" pitchFamily="34" charset="0"/>
              <a:buChar char="•"/>
            </a:pPr>
            <a:r>
              <a:rPr lang="en-GB" dirty="0"/>
              <a:t> I find the meeting really useful in understanding what oncology need to know from us (radiology). Therefore it </a:t>
            </a:r>
            <a:r>
              <a:rPr lang="en-GB" b="1" dirty="0">
                <a:solidFill>
                  <a:schemeClr val="accent1"/>
                </a:solidFill>
              </a:rPr>
              <a:t>informs our reporting</a:t>
            </a:r>
            <a:r>
              <a:rPr lang="en-GB" dirty="0"/>
              <a:t>. </a:t>
            </a:r>
          </a:p>
          <a:p>
            <a:pPr>
              <a:buFont typeface="Arial" panose="020B0604020202020204" pitchFamily="34" charset="0"/>
              <a:buChar char="•"/>
            </a:pPr>
            <a:r>
              <a:rPr lang="en-GB" dirty="0"/>
              <a:t> I enjoy the meeting and </a:t>
            </a:r>
            <a:r>
              <a:rPr lang="en-GB" b="1" dirty="0">
                <a:solidFill>
                  <a:schemeClr val="accent1"/>
                </a:solidFill>
              </a:rPr>
              <a:t>interacting with my clinical colleagues</a:t>
            </a:r>
            <a:r>
              <a:rPr lang="en-GB" dirty="0"/>
              <a:t>. Interesting to see how my reports translate into focal areas needing consideration for treatment.</a:t>
            </a:r>
          </a:p>
          <a:p>
            <a:pPr>
              <a:buFont typeface="Arial" panose="020B0604020202020204" pitchFamily="34" charset="0"/>
              <a:buChar char="•"/>
            </a:pPr>
            <a:r>
              <a:rPr lang="en-GB" dirty="0"/>
              <a:t> In my view, radiology </a:t>
            </a:r>
            <a:r>
              <a:rPr lang="en-GB" b="1" dirty="0">
                <a:solidFill>
                  <a:schemeClr val="accent1"/>
                </a:solidFill>
              </a:rPr>
              <a:t>should receive the cases in advance</a:t>
            </a:r>
            <a:r>
              <a:rPr lang="en-GB" dirty="0"/>
              <a:t>. It may be difficult at times to just quickly delineate malignancies, especially the challenging cases, in which the help of radiology would be most valuable.</a:t>
            </a:r>
          </a:p>
        </p:txBody>
      </p:sp>
    </p:spTree>
    <p:extLst>
      <p:ext uri="{BB962C8B-B14F-4D97-AF65-F5344CB8AC3E}">
        <p14:creationId xmlns:p14="http://schemas.microsoft.com/office/powerpoint/2010/main" val="3704673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42494-8E89-83CF-5755-0336F76B6272}"/>
              </a:ext>
            </a:extLst>
          </p:cNvPr>
          <p:cNvSpPr>
            <a:spLocks noGrp="1"/>
          </p:cNvSpPr>
          <p:nvPr>
            <p:ph type="title"/>
          </p:nvPr>
        </p:nvSpPr>
        <p:spPr/>
        <p:txBody>
          <a:bodyPr/>
          <a:lstStyle/>
          <a:p>
            <a:r>
              <a:rPr lang="en-GB" dirty="0"/>
              <a:t>Conclusions</a:t>
            </a:r>
          </a:p>
        </p:txBody>
      </p:sp>
      <p:sp>
        <p:nvSpPr>
          <p:cNvPr id="3" name="Content Placeholder 2">
            <a:extLst>
              <a:ext uri="{FF2B5EF4-FFF2-40B4-BE49-F238E27FC236}">
                <a16:creationId xmlns:a16="http://schemas.microsoft.com/office/drawing/2014/main" id="{E7BBD424-AA71-0C5D-C812-B842F55E719D}"/>
              </a:ext>
            </a:extLst>
          </p:cNvPr>
          <p:cNvSpPr>
            <a:spLocks noGrp="1"/>
          </p:cNvSpPr>
          <p:nvPr>
            <p:ph idx="1"/>
          </p:nvPr>
        </p:nvSpPr>
        <p:spPr/>
        <p:txBody>
          <a:bodyPr/>
          <a:lstStyle/>
          <a:p>
            <a:pPr marL="457200" indent="-457200">
              <a:buFont typeface="+mj-lt"/>
              <a:buAutoNum type="arabicPeriod"/>
            </a:pPr>
            <a:r>
              <a:rPr lang="en-GB" dirty="0"/>
              <a:t>There is a Quality and Safety benefit of radiology presence in peer review meeting for head and neck cancer radiotherapy.</a:t>
            </a:r>
          </a:p>
          <a:p>
            <a:pPr marL="457200" indent="-457200">
              <a:buFont typeface="+mj-lt"/>
              <a:buAutoNum type="arabicPeriod"/>
            </a:pPr>
            <a:r>
              <a:rPr lang="en-GB" dirty="0"/>
              <a:t>Over a 5-month period, 29 (44%) cases had clinically significant/major change to plan guided by a radiologist which improved their chance of cure.</a:t>
            </a:r>
          </a:p>
          <a:p>
            <a:pPr marL="457200" indent="-457200">
              <a:buFont typeface="+mj-lt"/>
              <a:buAutoNum type="arabicPeriod"/>
            </a:pPr>
            <a:r>
              <a:rPr lang="en-GB" dirty="0"/>
              <a:t>Introducing this change would require 0.25 PA consultant radiologist time per week.</a:t>
            </a:r>
          </a:p>
        </p:txBody>
      </p:sp>
    </p:spTree>
    <p:extLst>
      <p:ext uri="{BB962C8B-B14F-4D97-AF65-F5344CB8AC3E}">
        <p14:creationId xmlns:p14="http://schemas.microsoft.com/office/powerpoint/2010/main" val="853174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04BB84-6F92-6430-EDD8-04323C29754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36EFEE8-2F44-F290-1AB8-E19F6B90A11A}"/>
              </a:ext>
            </a:extLst>
          </p:cNvPr>
          <p:cNvSpPr>
            <a:spLocks noGrp="1"/>
          </p:cNvSpPr>
          <p:nvPr>
            <p:ph idx="1"/>
          </p:nvPr>
        </p:nvSpPr>
        <p:spPr/>
        <p:txBody>
          <a:bodyPr/>
          <a:lstStyle/>
          <a:p>
            <a:pPr>
              <a:buFont typeface="Arial" panose="020B0604020202020204" pitchFamily="34" charset="0"/>
              <a:buChar char="•"/>
            </a:pPr>
            <a:r>
              <a:rPr lang="en-GB" dirty="0"/>
              <a:t>  </a:t>
            </a:r>
          </a:p>
          <a:p>
            <a:pPr marL="0" indent="0">
              <a:buNone/>
            </a:pPr>
            <a:endParaRPr lang="en-GB" dirty="0"/>
          </a:p>
          <a:p>
            <a:pPr marL="0" indent="0">
              <a:buNone/>
            </a:pPr>
            <a:endParaRPr lang="en-GB" dirty="0"/>
          </a:p>
          <a:p>
            <a:pPr>
              <a:buFont typeface="Arial" panose="020B0604020202020204" pitchFamily="34" charset="0"/>
              <a:buChar char="•"/>
            </a:pPr>
            <a:r>
              <a:rPr lang="en-GB" dirty="0"/>
              <a:t>  </a:t>
            </a:r>
          </a:p>
        </p:txBody>
      </p:sp>
      <p:pic>
        <p:nvPicPr>
          <p:cNvPr id="5" name="Picture 4">
            <a:extLst>
              <a:ext uri="{FF2B5EF4-FFF2-40B4-BE49-F238E27FC236}">
                <a16:creationId xmlns:a16="http://schemas.microsoft.com/office/drawing/2014/main" id="{00F56A72-2F98-2C5E-052E-8A5EC13A7A0A}"/>
              </a:ext>
            </a:extLst>
          </p:cNvPr>
          <p:cNvPicPr>
            <a:picLocks noChangeAspect="1"/>
          </p:cNvPicPr>
          <p:nvPr/>
        </p:nvPicPr>
        <p:blipFill>
          <a:blip r:embed="rId2"/>
          <a:stretch>
            <a:fillRect/>
          </a:stretch>
        </p:blipFill>
        <p:spPr>
          <a:xfrm>
            <a:off x="1472380" y="1845734"/>
            <a:ext cx="8794928" cy="1000705"/>
          </a:xfrm>
          <a:prstGeom prst="rect">
            <a:avLst/>
          </a:prstGeom>
        </p:spPr>
      </p:pic>
      <p:pic>
        <p:nvPicPr>
          <p:cNvPr id="6" name="Picture 5">
            <a:extLst>
              <a:ext uri="{FF2B5EF4-FFF2-40B4-BE49-F238E27FC236}">
                <a16:creationId xmlns:a16="http://schemas.microsoft.com/office/drawing/2014/main" id="{4B92AC5C-EAD3-273B-668B-BAEF9063FEEC}"/>
              </a:ext>
            </a:extLst>
          </p:cNvPr>
          <p:cNvPicPr>
            <a:picLocks noChangeAspect="1"/>
          </p:cNvPicPr>
          <p:nvPr/>
        </p:nvPicPr>
        <p:blipFill>
          <a:blip r:embed="rId3"/>
          <a:stretch>
            <a:fillRect/>
          </a:stretch>
        </p:blipFill>
        <p:spPr>
          <a:xfrm>
            <a:off x="1472379" y="3200189"/>
            <a:ext cx="8643771" cy="1000705"/>
          </a:xfrm>
          <a:prstGeom prst="rect">
            <a:avLst/>
          </a:prstGeom>
        </p:spPr>
      </p:pic>
    </p:spTree>
    <p:extLst>
      <p:ext uri="{BB962C8B-B14F-4D97-AF65-F5344CB8AC3E}">
        <p14:creationId xmlns:p14="http://schemas.microsoft.com/office/powerpoint/2010/main" val="4115414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B8B934-7BAE-2556-3FE4-4939ACCB02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F98976-EB86-621A-0179-72A5D361E5E7}"/>
              </a:ext>
            </a:extLst>
          </p:cNvPr>
          <p:cNvSpPr>
            <a:spLocks noGrp="1"/>
          </p:cNvSpPr>
          <p:nvPr>
            <p:ph type="title"/>
          </p:nvPr>
        </p:nvSpPr>
        <p:spPr/>
        <p:txBody>
          <a:bodyPr/>
          <a:lstStyle/>
          <a:p>
            <a:r>
              <a:rPr lang="en-GB" dirty="0"/>
              <a:t>Case example</a:t>
            </a:r>
          </a:p>
        </p:txBody>
      </p:sp>
      <p:sp>
        <p:nvSpPr>
          <p:cNvPr id="3" name="Content Placeholder 2">
            <a:extLst>
              <a:ext uri="{FF2B5EF4-FFF2-40B4-BE49-F238E27FC236}">
                <a16:creationId xmlns:a16="http://schemas.microsoft.com/office/drawing/2014/main" id="{7D166A0D-F9EA-65B4-23FD-EF0A09547C0D}"/>
              </a:ext>
            </a:extLst>
          </p:cNvPr>
          <p:cNvSpPr>
            <a:spLocks noGrp="1"/>
          </p:cNvSpPr>
          <p:nvPr>
            <p:ph idx="1"/>
          </p:nvPr>
        </p:nvSpPr>
        <p:spPr/>
        <p:txBody>
          <a:bodyPr>
            <a:normAutofit/>
          </a:bodyPr>
          <a:lstStyle/>
          <a:p>
            <a:pPr>
              <a:buFont typeface="Arial" panose="020B0604020202020204" pitchFamily="34" charset="0"/>
              <a:buChar char="•"/>
            </a:pPr>
            <a:r>
              <a:rPr lang="en-GB" dirty="0"/>
              <a:t> 48-yo lady</a:t>
            </a:r>
          </a:p>
          <a:p>
            <a:pPr>
              <a:buFont typeface="Arial" panose="020B0604020202020204" pitchFamily="34" charset="0"/>
              <a:buChar char="•"/>
            </a:pPr>
            <a:r>
              <a:rPr lang="en-GB" dirty="0"/>
              <a:t> 2021: Diagnosed with right parotid gland acinic cell carcinoma. </a:t>
            </a:r>
          </a:p>
          <a:p>
            <a:pPr lvl="1">
              <a:buFont typeface="Arial" panose="020B0604020202020204" pitchFamily="34" charset="0"/>
              <a:buChar char="•"/>
            </a:pPr>
            <a:r>
              <a:rPr lang="en-GB" dirty="0"/>
              <a:t>Treated with surgery alone.</a:t>
            </a:r>
          </a:p>
          <a:p>
            <a:pPr>
              <a:buFont typeface="Arial" panose="020B0604020202020204" pitchFamily="34" charset="0"/>
              <a:buChar char="•"/>
            </a:pPr>
            <a:r>
              <a:rPr lang="en-GB" dirty="0"/>
              <a:t> 2024: New trigeminal nerve pain.</a:t>
            </a:r>
          </a:p>
          <a:p>
            <a:pPr lvl="1">
              <a:buFont typeface="Arial" panose="020B0604020202020204" pitchFamily="34" charset="0"/>
              <a:buChar char="•"/>
            </a:pPr>
            <a:r>
              <a:rPr lang="en-GB" dirty="0"/>
              <a:t>MRI: recurrent disease with perineural invasion.</a:t>
            </a:r>
          </a:p>
          <a:p>
            <a:pPr lvl="1">
              <a:buFont typeface="Arial" panose="020B0604020202020204" pitchFamily="34" charset="0"/>
              <a:buChar char="•"/>
            </a:pPr>
            <a:r>
              <a:rPr lang="en-GB" dirty="0"/>
              <a:t>Consented for radiotherapy.</a:t>
            </a:r>
          </a:p>
          <a:p>
            <a:pPr>
              <a:buFont typeface="Arial" panose="020B0604020202020204" pitchFamily="34" charset="0"/>
              <a:buChar char="•"/>
            </a:pPr>
            <a:r>
              <a:rPr lang="en-GB" dirty="0"/>
              <a:t> During H&amp;N Peer Review meeting, radiologist highlighted that imaging and clinical picture inconsistent. Decision made to not treat with radiotherapy and instead repeat the MRI. </a:t>
            </a:r>
          </a:p>
          <a:p>
            <a:pPr>
              <a:buFont typeface="Arial" panose="020B0604020202020204" pitchFamily="34" charset="0"/>
              <a:buChar char="•"/>
            </a:pPr>
            <a:r>
              <a:rPr lang="en-GB" dirty="0"/>
              <a:t> Follow-up MRI demonstrated improved appearances consistent with resolved dental infection. </a:t>
            </a:r>
          </a:p>
        </p:txBody>
      </p:sp>
    </p:spTree>
    <p:extLst>
      <p:ext uri="{BB962C8B-B14F-4D97-AF65-F5344CB8AC3E}">
        <p14:creationId xmlns:p14="http://schemas.microsoft.com/office/powerpoint/2010/main" val="962323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D0E2C-F6CC-986B-5683-4D2E2BD9E3D5}"/>
              </a:ext>
            </a:extLst>
          </p:cNvPr>
          <p:cNvSpPr>
            <a:spLocks noGrp="1"/>
          </p:cNvSpPr>
          <p:nvPr>
            <p:ph type="title"/>
          </p:nvPr>
        </p:nvSpPr>
        <p:spPr/>
        <p:txBody>
          <a:bodyPr/>
          <a:lstStyle/>
          <a:p>
            <a:r>
              <a:rPr lang="en-GB" dirty="0"/>
              <a:t>Background 1</a:t>
            </a:r>
          </a:p>
        </p:txBody>
      </p:sp>
      <p:sp>
        <p:nvSpPr>
          <p:cNvPr id="3" name="Content Placeholder 2">
            <a:extLst>
              <a:ext uri="{FF2B5EF4-FFF2-40B4-BE49-F238E27FC236}">
                <a16:creationId xmlns:a16="http://schemas.microsoft.com/office/drawing/2014/main" id="{1C3E2130-9CB9-6D24-6957-800C9234A231}"/>
              </a:ext>
            </a:extLst>
          </p:cNvPr>
          <p:cNvSpPr>
            <a:spLocks noGrp="1"/>
          </p:cNvSpPr>
          <p:nvPr>
            <p:ph idx="1"/>
          </p:nvPr>
        </p:nvSpPr>
        <p:spPr/>
        <p:txBody>
          <a:bodyPr>
            <a:normAutofit/>
          </a:bodyPr>
          <a:lstStyle/>
          <a:p>
            <a:pPr>
              <a:buFont typeface="Arial" panose="020B0604020202020204" pitchFamily="34" charset="0"/>
              <a:buChar char="•"/>
            </a:pPr>
            <a:r>
              <a:rPr lang="en-GB" dirty="0"/>
              <a:t> Quality of contouring of head and neck cancer affects clinical outcomes in terms of:</a:t>
            </a:r>
          </a:p>
          <a:p>
            <a:pPr lvl="1">
              <a:buFont typeface="Arial" panose="020B0604020202020204" pitchFamily="34" charset="0"/>
              <a:buChar char="•"/>
            </a:pPr>
            <a:r>
              <a:rPr lang="en-GB" dirty="0"/>
              <a:t>Treatment success/failure</a:t>
            </a:r>
          </a:p>
          <a:p>
            <a:pPr lvl="1">
              <a:buFont typeface="Arial" panose="020B0604020202020204" pitchFamily="34" charset="0"/>
              <a:buChar char="•"/>
            </a:pPr>
            <a:r>
              <a:rPr lang="en-GB" dirty="0"/>
              <a:t>Toxicity of normal tissues</a:t>
            </a:r>
          </a:p>
          <a:p>
            <a:pPr>
              <a:buFont typeface="Arial" panose="020B0604020202020204" pitchFamily="34" charset="0"/>
              <a:buChar char="•"/>
            </a:pPr>
            <a:r>
              <a:rPr lang="en-GB" dirty="0"/>
              <a:t> Inter-clinician contouring can vary significantly even in standardised head and neck cancer trials.</a:t>
            </a:r>
          </a:p>
          <a:p>
            <a:pPr>
              <a:buFont typeface="Arial" panose="020B0604020202020204" pitchFamily="34" charset="0"/>
              <a:buChar char="•"/>
            </a:pPr>
            <a:r>
              <a:rPr lang="en-GB" dirty="0"/>
              <a:t> Royal College of Radiologists (RCR) guidance (2017) recommends prospective contour peer review for quality assurance.</a:t>
            </a:r>
          </a:p>
          <a:p>
            <a:pPr>
              <a:buFont typeface="Arial" panose="020B0604020202020204" pitchFamily="34" charset="0"/>
              <a:buChar char="•"/>
            </a:pPr>
            <a:r>
              <a:rPr lang="en-GB" dirty="0"/>
              <a:t> Two previously conducted prospective series of skull base, central nervous system, and radically treated head and neck cancer patient with a neuroradiologist review have led to changes in 47% and 55% of plans with 32% classified as “major” and 14% as “minor.” </a:t>
            </a:r>
          </a:p>
          <a:p>
            <a:pPr lvl="1">
              <a:buFont typeface="Arial" panose="020B0604020202020204" pitchFamily="34" charset="0"/>
              <a:buChar char="•"/>
            </a:pPr>
            <a:r>
              <a:rPr lang="en-GB" dirty="0"/>
              <a:t>Source: </a:t>
            </a:r>
          </a:p>
          <a:p>
            <a:pPr lvl="1">
              <a:buFont typeface="Arial" panose="020B0604020202020204" pitchFamily="34" charset="0"/>
              <a:buChar char="•"/>
            </a:pPr>
            <a:endParaRPr lang="en-GB" dirty="0"/>
          </a:p>
        </p:txBody>
      </p:sp>
      <p:pic>
        <p:nvPicPr>
          <p:cNvPr id="7" name="Picture 6">
            <a:extLst>
              <a:ext uri="{FF2B5EF4-FFF2-40B4-BE49-F238E27FC236}">
                <a16:creationId xmlns:a16="http://schemas.microsoft.com/office/drawing/2014/main" id="{0599A243-0CED-AEAE-344A-531BA707F5A9}"/>
              </a:ext>
            </a:extLst>
          </p:cNvPr>
          <p:cNvPicPr>
            <a:picLocks noChangeAspect="1"/>
          </p:cNvPicPr>
          <p:nvPr/>
        </p:nvPicPr>
        <p:blipFill>
          <a:blip r:embed="rId2"/>
          <a:stretch>
            <a:fillRect/>
          </a:stretch>
        </p:blipFill>
        <p:spPr>
          <a:xfrm>
            <a:off x="2490634" y="5320243"/>
            <a:ext cx="5676900" cy="657225"/>
          </a:xfrm>
          <a:prstGeom prst="rect">
            <a:avLst/>
          </a:prstGeom>
        </p:spPr>
      </p:pic>
    </p:spTree>
    <p:extLst>
      <p:ext uri="{BB962C8B-B14F-4D97-AF65-F5344CB8AC3E}">
        <p14:creationId xmlns:p14="http://schemas.microsoft.com/office/powerpoint/2010/main" val="4216615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BCBB-50F0-73C1-CF85-7D4B199C13EA}"/>
              </a:ext>
            </a:extLst>
          </p:cNvPr>
          <p:cNvSpPr>
            <a:spLocks noGrp="1"/>
          </p:cNvSpPr>
          <p:nvPr>
            <p:ph type="title"/>
          </p:nvPr>
        </p:nvSpPr>
        <p:spPr/>
        <p:txBody>
          <a:bodyPr/>
          <a:lstStyle/>
          <a:p>
            <a:r>
              <a:rPr lang="en-GB" dirty="0"/>
              <a:t>Background 2</a:t>
            </a:r>
          </a:p>
        </p:txBody>
      </p:sp>
      <p:sp>
        <p:nvSpPr>
          <p:cNvPr id="3" name="Content Placeholder 2">
            <a:extLst>
              <a:ext uri="{FF2B5EF4-FFF2-40B4-BE49-F238E27FC236}">
                <a16:creationId xmlns:a16="http://schemas.microsoft.com/office/drawing/2014/main" id="{C1DFCCA3-26FE-55A3-0202-9942CEF78BF7}"/>
              </a:ext>
            </a:extLst>
          </p:cNvPr>
          <p:cNvSpPr>
            <a:spLocks noGrp="1"/>
          </p:cNvSpPr>
          <p:nvPr>
            <p:ph idx="1"/>
          </p:nvPr>
        </p:nvSpPr>
        <p:spPr/>
        <p:txBody>
          <a:bodyPr>
            <a:normAutofit/>
          </a:bodyPr>
          <a:lstStyle/>
          <a:p>
            <a:pPr>
              <a:buFont typeface="Arial" panose="020B0604020202020204" pitchFamily="34" charset="0"/>
              <a:buChar char="•"/>
            </a:pPr>
            <a:r>
              <a:rPr lang="en-GB" dirty="0"/>
              <a:t> All radical head and neck cancer radiotherapy plans are presented by the responsible clinicians to their peers at the Peer Review Meeting to obtain feedback for the purpose of improving plans and quality assurance.</a:t>
            </a:r>
          </a:p>
          <a:p>
            <a:pPr>
              <a:buFont typeface="Arial" panose="020B0604020202020204" pitchFamily="34" charset="0"/>
              <a:buChar char="•"/>
            </a:pPr>
            <a:r>
              <a:rPr lang="en-GB" dirty="0"/>
              <a:t> Every Tuesday afternoon from 15:00 until 16:00.</a:t>
            </a:r>
          </a:p>
          <a:p>
            <a:pPr>
              <a:buFont typeface="Arial" panose="020B0604020202020204" pitchFamily="34" charset="0"/>
              <a:buChar char="•"/>
            </a:pPr>
            <a:r>
              <a:rPr lang="en-GB" dirty="0"/>
              <a:t> Hybrid format: </a:t>
            </a:r>
          </a:p>
          <a:p>
            <a:pPr lvl="1">
              <a:buFont typeface="Arial" panose="020B0604020202020204" pitchFamily="34" charset="0"/>
              <a:buChar char="•"/>
            </a:pPr>
            <a:r>
              <a:rPr lang="en-GB" dirty="0"/>
              <a:t>BHOC Level 2 radiotherapy department peer review meeting room</a:t>
            </a:r>
          </a:p>
          <a:p>
            <a:pPr lvl="1">
              <a:buFont typeface="Arial" panose="020B0604020202020204" pitchFamily="34" charset="0"/>
              <a:buChar char="•"/>
            </a:pPr>
            <a:r>
              <a:rPr lang="en-GB" dirty="0"/>
              <a:t>Microsoft Teams</a:t>
            </a:r>
          </a:p>
          <a:p>
            <a:pPr>
              <a:buFont typeface="Arial" panose="020B0604020202020204" pitchFamily="34" charset="0"/>
              <a:buChar char="•"/>
            </a:pPr>
            <a:r>
              <a:rPr lang="en-GB" dirty="0"/>
              <a:t> Attended by:</a:t>
            </a:r>
          </a:p>
          <a:p>
            <a:pPr lvl="1">
              <a:buFont typeface="Arial" panose="020B0604020202020204" pitchFamily="34" charset="0"/>
              <a:buChar char="•"/>
            </a:pPr>
            <a:r>
              <a:rPr lang="en-GB" dirty="0"/>
              <a:t>BHOC Head and Neck Oncology consultants and registrars</a:t>
            </a:r>
          </a:p>
          <a:p>
            <a:pPr lvl="1">
              <a:buFont typeface="Arial" panose="020B0604020202020204" pitchFamily="34" charset="0"/>
              <a:buChar char="•"/>
            </a:pPr>
            <a:r>
              <a:rPr lang="en-GB" dirty="0"/>
              <a:t>RUH Head and Neck Oncology consultants and registrars</a:t>
            </a:r>
          </a:p>
          <a:p>
            <a:pPr lvl="1">
              <a:buFont typeface="Arial" panose="020B0604020202020204" pitchFamily="34" charset="0"/>
              <a:buChar char="•"/>
            </a:pPr>
            <a:r>
              <a:rPr lang="en-GB" dirty="0"/>
              <a:t>UHBW head and neck consultant radiologist and registrars</a:t>
            </a:r>
          </a:p>
          <a:p>
            <a:pPr>
              <a:buFont typeface="Arial" panose="020B0604020202020204" pitchFamily="34" charset="0"/>
              <a:buChar char="•"/>
            </a:pPr>
            <a:endParaRPr lang="en-GB" dirty="0"/>
          </a:p>
        </p:txBody>
      </p:sp>
    </p:spTree>
    <p:extLst>
      <p:ext uri="{BB962C8B-B14F-4D97-AF65-F5344CB8AC3E}">
        <p14:creationId xmlns:p14="http://schemas.microsoft.com/office/powerpoint/2010/main" val="3433303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D0DB2-972B-BC23-5582-D5F23BFF5A94}"/>
              </a:ext>
            </a:extLst>
          </p:cNvPr>
          <p:cNvSpPr>
            <a:spLocks noGrp="1"/>
          </p:cNvSpPr>
          <p:nvPr>
            <p:ph type="title"/>
          </p:nvPr>
        </p:nvSpPr>
        <p:spPr/>
        <p:txBody>
          <a:bodyPr/>
          <a:lstStyle/>
          <a:p>
            <a:r>
              <a:rPr lang="en-GB" dirty="0"/>
              <a:t>Aim of project</a:t>
            </a:r>
          </a:p>
        </p:txBody>
      </p:sp>
      <p:sp>
        <p:nvSpPr>
          <p:cNvPr id="3" name="Content Placeholder 2">
            <a:extLst>
              <a:ext uri="{FF2B5EF4-FFF2-40B4-BE49-F238E27FC236}">
                <a16:creationId xmlns:a16="http://schemas.microsoft.com/office/drawing/2014/main" id="{B21C51CA-A414-EE91-8877-59C0630C4FB4}"/>
              </a:ext>
            </a:extLst>
          </p:cNvPr>
          <p:cNvSpPr>
            <a:spLocks noGrp="1"/>
          </p:cNvSpPr>
          <p:nvPr>
            <p:ph idx="1"/>
          </p:nvPr>
        </p:nvSpPr>
        <p:spPr/>
        <p:txBody>
          <a:bodyPr/>
          <a:lstStyle/>
          <a:p>
            <a:pPr>
              <a:buFont typeface="Arial" panose="020B0604020202020204" pitchFamily="34" charset="0"/>
              <a:buChar char="•"/>
            </a:pPr>
            <a:r>
              <a:rPr lang="en-GB" dirty="0"/>
              <a:t> To assess the impact of a joint peer review meeting with specialist radiology presence on head and neck cancer radiotherapy planning. </a:t>
            </a:r>
          </a:p>
        </p:txBody>
      </p:sp>
    </p:spTree>
    <p:extLst>
      <p:ext uri="{BB962C8B-B14F-4D97-AF65-F5344CB8AC3E}">
        <p14:creationId xmlns:p14="http://schemas.microsoft.com/office/powerpoint/2010/main" val="317765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03520-A938-CD85-9384-C004A3B2781A}"/>
              </a:ext>
            </a:extLst>
          </p:cNvPr>
          <p:cNvSpPr>
            <a:spLocks noGrp="1"/>
          </p:cNvSpPr>
          <p:nvPr>
            <p:ph type="title"/>
          </p:nvPr>
        </p:nvSpPr>
        <p:spPr/>
        <p:txBody>
          <a:bodyPr/>
          <a:lstStyle/>
          <a:p>
            <a:r>
              <a:rPr lang="en-GB" dirty="0"/>
              <a:t>Methods</a:t>
            </a:r>
          </a:p>
        </p:txBody>
      </p:sp>
      <p:sp>
        <p:nvSpPr>
          <p:cNvPr id="3" name="Content Placeholder 2">
            <a:extLst>
              <a:ext uri="{FF2B5EF4-FFF2-40B4-BE49-F238E27FC236}">
                <a16:creationId xmlns:a16="http://schemas.microsoft.com/office/drawing/2014/main" id="{E7EC31F7-E439-D5B4-1FBD-1578B4814D08}"/>
              </a:ext>
            </a:extLst>
          </p:cNvPr>
          <p:cNvSpPr>
            <a:spLocks noGrp="1"/>
          </p:cNvSpPr>
          <p:nvPr>
            <p:ph idx="1"/>
          </p:nvPr>
        </p:nvSpPr>
        <p:spPr/>
        <p:txBody>
          <a:bodyPr>
            <a:normAutofit fontScale="85000" lnSpcReduction="20000"/>
          </a:bodyPr>
          <a:lstStyle/>
          <a:p>
            <a:pPr>
              <a:buFont typeface="Arial" panose="020B0604020202020204" pitchFamily="34" charset="0"/>
              <a:buChar char="•"/>
            </a:pPr>
            <a:r>
              <a:rPr lang="en-GB" dirty="0"/>
              <a:t> </a:t>
            </a:r>
            <a:r>
              <a:rPr lang="en-GB" b="1" dirty="0"/>
              <a:t>Prospective</a:t>
            </a:r>
            <a:r>
              <a:rPr lang="en-GB" dirty="0"/>
              <a:t> data collection during the head and neck peer review meeting from </a:t>
            </a:r>
            <a:r>
              <a:rPr lang="en-GB" b="1" dirty="0"/>
              <a:t>May until September 2024</a:t>
            </a:r>
            <a:r>
              <a:rPr lang="en-GB" dirty="0"/>
              <a:t>.</a:t>
            </a:r>
          </a:p>
          <a:p>
            <a:pPr>
              <a:buFont typeface="Arial" panose="020B0604020202020204" pitchFamily="34" charset="0"/>
              <a:buChar char="•"/>
            </a:pPr>
            <a:r>
              <a:rPr lang="en-GB" dirty="0"/>
              <a:t> Data entered on to an Excel spreadsheet.</a:t>
            </a:r>
          </a:p>
          <a:p>
            <a:pPr>
              <a:buFont typeface="Arial" panose="020B0604020202020204" pitchFamily="34" charset="0"/>
              <a:buChar char="•"/>
            </a:pPr>
            <a:r>
              <a:rPr lang="en-GB" dirty="0"/>
              <a:t> Data collected on the following:</a:t>
            </a:r>
          </a:p>
          <a:p>
            <a:pPr lvl="1">
              <a:buFont typeface="Arial" panose="020B0604020202020204" pitchFamily="34" charset="0"/>
              <a:buChar char="•"/>
            </a:pPr>
            <a:r>
              <a:rPr lang="en-GB" dirty="0"/>
              <a:t>Patient name and hospital number</a:t>
            </a:r>
          </a:p>
          <a:p>
            <a:pPr lvl="1">
              <a:buFont typeface="Arial" panose="020B0604020202020204" pitchFamily="34" charset="0"/>
              <a:buChar char="•"/>
            </a:pPr>
            <a:r>
              <a:rPr lang="en-GB" dirty="0"/>
              <a:t>Presenting centre (BHOC, RUH) and presenting clinician</a:t>
            </a:r>
          </a:p>
          <a:p>
            <a:pPr lvl="1">
              <a:buFont typeface="Arial" panose="020B0604020202020204" pitchFamily="34" charset="0"/>
              <a:buChar char="•"/>
            </a:pPr>
            <a:r>
              <a:rPr lang="en-GB" dirty="0"/>
              <a:t>Primary site of tumour and staging</a:t>
            </a:r>
          </a:p>
          <a:p>
            <a:pPr lvl="1">
              <a:buFont typeface="Arial" panose="020B0604020202020204" pitchFamily="34" charset="0"/>
              <a:buChar char="•"/>
            </a:pPr>
            <a:r>
              <a:rPr lang="en-GB" dirty="0"/>
              <a:t>Treatment intent (radical, adjuvant, palliative)</a:t>
            </a:r>
          </a:p>
          <a:p>
            <a:pPr lvl="1">
              <a:buFont typeface="Arial" panose="020B0604020202020204" pitchFamily="34" charset="0"/>
              <a:buChar char="•"/>
            </a:pPr>
            <a:r>
              <a:rPr lang="en-GB" dirty="0"/>
              <a:t>Whether the radiologist was present during the case presentation</a:t>
            </a:r>
          </a:p>
          <a:p>
            <a:pPr lvl="1">
              <a:buFont typeface="Arial" panose="020B0604020202020204" pitchFamily="34" charset="0"/>
              <a:buChar char="•"/>
            </a:pPr>
            <a:r>
              <a:rPr lang="en-GB" dirty="0"/>
              <a:t>Any changes made to plan (yes or no)</a:t>
            </a:r>
          </a:p>
          <a:p>
            <a:pPr lvl="1">
              <a:buFont typeface="Arial" panose="020B0604020202020204" pitchFamily="34" charset="0"/>
              <a:buChar char="•"/>
            </a:pPr>
            <a:r>
              <a:rPr lang="en-GB" dirty="0"/>
              <a:t>Major/minor change</a:t>
            </a:r>
          </a:p>
          <a:p>
            <a:pPr lvl="1">
              <a:buFont typeface="Arial" panose="020B0604020202020204" pitchFamily="34" charset="0"/>
              <a:buChar char="•"/>
            </a:pPr>
            <a:r>
              <a:rPr lang="en-GB" dirty="0"/>
              <a:t>Changes to GTV (gross tumour volume)</a:t>
            </a:r>
          </a:p>
          <a:p>
            <a:pPr lvl="1">
              <a:buFont typeface="Arial" panose="020B0604020202020204" pitchFamily="34" charset="0"/>
              <a:buChar char="•"/>
            </a:pPr>
            <a:r>
              <a:rPr lang="en-GB" dirty="0"/>
              <a:t>Changes to CTV (clinical tumour volume)</a:t>
            </a:r>
          </a:p>
          <a:p>
            <a:pPr lvl="1">
              <a:buFont typeface="Arial" panose="020B0604020202020204" pitchFamily="34" charset="0"/>
              <a:buChar char="•"/>
            </a:pPr>
            <a:r>
              <a:rPr lang="en-GB" dirty="0"/>
              <a:t>Changes to OARs (organs at risk)</a:t>
            </a:r>
          </a:p>
          <a:p>
            <a:pPr lvl="1">
              <a:buFont typeface="Arial" panose="020B0604020202020204" pitchFamily="34" charset="0"/>
              <a:buChar char="•"/>
            </a:pPr>
            <a:r>
              <a:rPr lang="en-GB" dirty="0"/>
              <a:t>Whether the changes were directed by the radiologist</a:t>
            </a:r>
          </a:p>
          <a:p>
            <a:pPr lvl="1">
              <a:buFont typeface="Arial" panose="020B0604020202020204" pitchFamily="34" charset="0"/>
              <a:buChar char="•"/>
            </a:pPr>
            <a:r>
              <a:rPr lang="en-GB" dirty="0"/>
              <a:t>If no volume changes made, whether the radiologist provided reassurance</a:t>
            </a:r>
          </a:p>
        </p:txBody>
      </p:sp>
    </p:spTree>
    <p:extLst>
      <p:ext uri="{BB962C8B-B14F-4D97-AF65-F5344CB8AC3E}">
        <p14:creationId xmlns:p14="http://schemas.microsoft.com/office/powerpoint/2010/main" val="3927070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C9069-02B7-B923-BF28-70929BFDF869}"/>
              </a:ext>
            </a:extLst>
          </p:cNvPr>
          <p:cNvSpPr>
            <a:spLocks noGrp="1"/>
          </p:cNvSpPr>
          <p:nvPr>
            <p:ph type="title"/>
          </p:nvPr>
        </p:nvSpPr>
        <p:spPr/>
        <p:txBody>
          <a:bodyPr/>
          <a:lstStyle/>
          <a:p>
            <a:r>
              <a:rPr lang="en-GB" dirty="0"/>
              <a:t>Results – </a:t>
            </a:r>
            <a:r>
              <a:rPr lang="en-GB" sz="4000" dirty="0"/>
              <a:t>number of cases and tumour type</a:t>
            </a:r>
          </a:p>
        </p:txBody>
      </p:sp>
      <p:graphicFrame>
        <p:nvGraphicFramePr>
          <p:cNvPr id="4" name="Table 3">
            <a:extLst>
              <a:ext uri="{FF2B5EF4-FFF2-40B4-BE49-F238E27FC236}">
                <a16:creationId xmlns:a16="http://schemas.microsoft.com/office/drawing/2014/main" id="{5CB2A902-ED7B-1D22-D743-E7C435256CB1}"/>
              </a:ext>
            </a:extLst>
          </p:cNvPr>
          <p:cNvGraphicFramePr>
            <a:graphicFrameLocks noGrp="1"/>
          </p:cNvGraphicFramePr>
          <p:nvPr>
            <p:extLst>
              <p:ext uri="{D42A27DB-BD31-4B8C-83A1-F6EECF244321}">
                <p14:modId xmlns:p14="http://schemas.microsoft.com/office/powerpoint/2010/main" val="3571170566"/>
              </p:ext>
            </p:extLst>
          </p:nvPr>
        </p:nvGraphicFramePr>
        <p:xfrm>
          <a:off x="1278252" y="1828322"/>
          <a:ext cx="4246248" cy="4403651"/>
        </p:xfrm>
        <a:graphic>
          <a:graphicData uri="http://schemas.openxmlformats.org/drawingml/2006/table">
            <a:tbl>
              <a:tblPr firstRow="1" bandRow="1">
                <a:tableStyleId>{5C22544A-7EE6-4342-B048-85BDC9FD1C3A}</a:tableStyleId>
              </a:tblPr>
              <a:tblGrid>
                <a:gridCol w="2123124">
                  <a:extLst>
                    <a:ext uri="{9D8B030D-6E8A-4147-A177-3AD203B41FA5}">
                      <a16:colId xmlns:a16="http://schemas.microsoft.com/office/drawing/2014/main" val="3242081319"/>
                    </a:ext>
                  </a:extLst>
                </a:gridCol>
                <a:gridCol w="2123124">
                  <a:extLst>
                    <a:ext uri="{9D8B030D-6E8A-4147-A177-3AD203B41FA5}">
                      <a16:colId xmlns:a16="http://schemas.microsoft.com/office/drawing/2014/main" val="3586345045"/>
                    </a:ext>
                  </a:extLst>
                </a:gridCol>
              </a:tblGrid>
              <a:tr h="364254">
                <a:tc>
                  <a:txBody>
                    <a:bodyPr/>
                    <a:lstStyle/>
                    <a:p>
                      <a:r>
                        <a:rPr lang="en-GB" sz="1400" dirty="0"/>
                        <a:t>Tumour type</a:t>
                      </a:r>
                    </a:p>
                  </a:txBody>
                  <a:tcPr/>
                </a:tc>
                <a:tc>
                  <a:txBody>
                    <a:bodyPr/>
                    <a:lstStyle/>
                    <a:p>
                      <a:r>
                        <a:rPr lang="en-GB" sz="1400" dirty="0"/>
                        <a:t>Number (percentage)</a:t>
                      </a:r>
                    </a:p>
                  </a:txBody>
                  <a:tcPr/>
                </a:tc>
                <a:extLst>
                  <a:ext uri="{0D108BD9-81ED-4DB2-BD59-A6C34878D82A}">
                    <a16:rowId xmlns:a16="http://schemas.microsoft.com/office/drawing/2014/main" val="3545358923"/>
                  </a:ext>
                </a:extLst>
              </a:tr>
              <a:tr h="336588">
                <a:tc>
                  <a:txBody>
                    <a:bodyPr/>
                    <a:lstStyle/>
                    <a:p>
                      <a:r>
                        <a:rPr lang="en-GB" sz="1400" dirty="0"/>
                        <a:t>Oropharynx</a:t>
                      </a:r>
                    </a:p>
                  </a:txBody>
                  <a:tcPr/>
                </a:tc>
                <a:tc>
                  <a:txBody>
                    <a:bodyPr/>
                    <a:lstStyle/>
                    <a:p>
                      <a:r>
                        <a:rPr lang="en-GB" sz="1400" dirty="0"/>
                        <a:t>41 (52%)</a:t>
                      </a:r>
                    </a:p>
                  </a:txBody>
                  <a:tcPr/>
                </a:tc>
                <a:extLst>
                  <a:ext uri="{0D108BD9-81ED-4DB2-BD59-A6C34878D82A}">
                    <a16:rowId xmlns:a16="http://schemas.microsoft.com/office/drawing/2014/main" val="2915436974"/>
                  </a:ext>
                </a:extLst>
              </a:tr>
              <a:tr h="336588">
                <a:tc>
                  <a:txBody>
                    <a:bodyPr/>
                    <a:lstStyle/>
                    <a:p>
                      <a:r>
                        <a:rPr lang="en-GB" sz="1400" dirty="0"/>
                        <a:t>Oral cavity</a:t>
                      </a:r>
                    </a:p>
                  </a:txBody>
                  <a:tcPr/>
                </a:tc>
                <a:tc>
                  <a:txBody>
                    <a:bodyPr/>
                    <a:lstStyle/>
                    <a:p>
                      <a:r>
                        <a:rPr lang="en-GB" sz="1400" dirty="0"/>
                        <a:t>11 (14%)</a:t>
                      </a:r>
                    </a:p>
                  </a:txBody>
                  <a:tcPr/>
                </a:tc>
                <a:extLst>
                  <a:ext uri="{0D108BD9-81ED-4DB2-BD59-A6C34878D82A}">
                    <a16:rowId xmlns:a16="http://schemas.microsoft.com/office/drawing/2014/main" val="3819162187"/>
                  </a:ext>
                </a:extLst>
              </a:tr>
              <a:tr h="336929">
                <a:tc>
                  <a:txBody>
                    <a:bodyPr/>
                    <a:lstStyle/>
                    <a:p>
                      <a:r>
                        <a:rPr lang="en-GB" sz="1400" dirty="0"/>
                        <a:t>Parotid gland</a:t>
                      </a:r>
                    </a:p>
                  </a:txBody>
                  <a:tcPr/>
                </a:tc>
                <a:tc>
                  <a:txBody>
                    <a:bodyPr/>
                    <a:lstStyle/>
                    <a:p>
                      <a:r>
                        <a:rPr lang="en-GB" sz="1400" dirty="0"/>
                        <a:t>7 (9%)</a:t>
                      </a:r>
                    </a:p>
                  </a:txBody>
                  <a:tcPr/>
                </a:tc>
                <a:extLst>
                  <a:ext uri="{0D108BD9-81ED-4DB2-BD59-A6C34878D82A}">
                    <a16:rowId xmlns:a16="http://schemas.microsoft.com/office/drawing/2014/main" val="1072448337"/>
                  </a:ext>
                </a:extLst>
              </a:tr>
              <a:tr h="336588">
                <a:tc>
                  <a:txBody>
                    <a:bodyPr/>
                    <a:lstStyle/>
                    <a:p>
                      <a:r>
                        <a:rPr lang="en-GB" sz="1400" dirty="0"/>
                        <a:t>Larynx</a:t>
                      </a:r>
                    </a:p>
                  </a:txBody>
                  <a:tcPr/>
                </a:tc>
                <a:tc>
                  <a:txBody>
                    <a:bodyPr/>
                    <a:lstStyle/>
                    <a:p>
                      <a:r>
                        <a:rPr lang="en-GB" sz="1400" dirty="0"/>
                        <a:t>6 (8%)</a:t>
                      </a:r>
                    </a:p>
                  </a:txBody>
                  <a:tcPr/>
                </a:tc>
                <a:extLst>
                  <a:ext uri="{0D108BD9-81ED-4DB2-BD59-A6C34878D82A}">
                    <a16:rowId xmlns:a16="http://schemas.microsoft.com/office/drawing/2014/main" val="2357899210"/>
                  </a:ext>
                </a:extLst>
              </a:tr>
              <a:tr h="336588">
                <a:tc>
                  <a:txBody>
                    <a:bodyPr/>
                    <a:lstStyle/>
                    <a:p>
                      <a:r>
                        <a:rPr lang="en-GB" sz="1400" dirty="0"/>
                        <a:t>Maxillary sinus</a:t>
                      </a:r>
                    </a:p>
                  </a:txBody>
                  <a:tcPr/>
                </a:tc>
                <a:tc>
                  <a:txBody>
                    <a:bodyPr/>
                    <a:lstStyle/>
                    <a:p>
                      <a:r>
                        <a:rPr lang="en-GB" sz="1400" dirty="0"/>
                        <a:t>3 (4%)</a:t>
                      </a:r>
                    </a:p>
                  </a:txBody>
                  <a:tcPr/>
                </a:tc>
                <a:extLst>
                  <a:ext uri="{0D108BD9-81ED-4DB2-BD59-A6C34878D82A}">
                    <a16:rowId xmlns:a16="http://schemas.microsoft.com/office/drawing/2014/main" val="15517887"/>
                  </a:ext>
                </a:extLst>
              </a:tr>
              <a:tr h="336588">
                <a:tc>
                  <a:txBody>
                    <a:bodyPr/>
                    <a:lstStyle/>
                    <a:p>
                      <a:r>
                        <a:rPr lang="en-GB" sz="1400" dirty="0"/>
                        <a:t>Nasopharynx</a:t>
                      </a:r>
                    </a:p>
                  </a:txBody>
                  <a:tcPr/>
                </a:tc>
                <a:tc>
                  <a:txBody>
                    <a:bodyPr/>
                    <a:lstStyle/>
                    <a:p>
                      <a:r>
                        <a:rPr lang="en-GB" sz="1400" dirty="0"/>
                        <a:t>2 (2.5%)</a:t>
                      </a:r>
                    </a:p>
                  </a:txBody>
                  <a:tcPr/>
                </a:tc>
                <a:extLst>
                  <a:ext uri="{0D108BD9-81ED-4DB2-BD59-A6C34878D82A}">
                    <a16:rowId xmlns:a16="http://schemas.microsoft.com/office/drawing/2014/main" val="255527042"/>
                  </a:ext>
                </a:extLst>
              </a:tr>
              <a:tr h="336588">
                <a:tc>
                  <a:txBody>
                    <a:bodyPr/>
                    <a:lstStyle/>
                    <a:p>
                      <a:r>
                        <a:rPr lang="en-GB" sz="1400" dirty="0"/>
                        <a:t>Salivary gland</a:t>
                      </a:r>
                    </a:p>
                  </a:txBody>
                  <a:tcPr/>
                </a:tc>
                <a:tc>
                  <a:txBody>
                    <a:bodyPr/>
                    <a:lstStyle/>
                    <a:p>
                      <a:r>
                        <a:rPr lang="en-GB" sz="1400" dirty="0"/>
                        <a:t>2 (2.5%)</a:t>
                      </a:r>
                    </a:p>
                  </a:txBody>
                  <a:tcPr/>
                </a:tc>
                <a:extLst>
                  <a:ext uri="{0D108BD9-81ED-4DB2-BD59-A6C34878D82A}">
                    <a16:rowId xmlns:a16="http://schemas.microsoft.com/office/drawing/2014/main" val="2853726124"/>
                  </a:ext>
                </a:extLst>
              </a:tr>
              <a:tr h="336588">
                <a:tc>
                  <a:txBody>
                    <a:bodyPr/>
                    <a:lstStyle/>
                    <a:p>
                      <a:r>
                        <a:rPr lang="en-GB" sz="1400" dirty="0"/>
                        <a:t>Lacrimal gland</a:t>
                      </a:r>
                    </a:p>
                  </a:txBody>
                  <a:tcPr/>
                </a:tc>
                <a:tc>
                  <a:txBody>
                    <a:bodyPr/>
                    <a:lstStyle/>
                    <a:p>
                      <a:r>
                        <a:rPr lang="en-GB" sz="1400" dirty="0"/>
                        <a:t>2 (2.5%)</a:t>
                      </a:r>
                    </a:p>
                  </a:txBody>
                  <a:tcPr/>
                </a:tc>
                <a:extLst>
                  <a:ext uri="{0D108BD9-81ED-4DB2-BD59-A6C34878D82A}">
                    <a16:rowId xmlns:a16="http://schemas.microsoft.com/office/drawing/2014/main" val="1098339729"/>
                  </a:ext>
                </a:extLst>
              </a:tr>
              <a:tr h="336588">
                <a:tc>
                  <a:txBody>
                    <a:bodyPr/>
                    <a:lstStyle/>
                    <a:p>
                      <a:r>
                        <a:rPr lang="en-GB" sz="1400" dirty="0"/>
                        <a:t>Upper oesophagus</a:t>
                      </a:r>
                    </a:p>
                  </a:txBody>
                  <a:tcPr/>
                </a:tc>
                <a:tc>
                  <a:txBody>
                    <a:bodyPr/>
                    <a:lstStyle/>
                    <a:p>
                      <a:r>
                        <a:rPr lang="en-GB" sz="1400" dirty="0"/>
                        <a:t>2 (2.5%)</a:t>
                      </a:r>
                    </a:p>
                  </a:txBody>
                  <a:tcPr/>
                </a:tc>
                <a:extLst>
                  <a:ext uri="{0D108BD9-81ED-4DB2-BD59-A6C34878D82A}">
                    <a16:rowId xmlns:a16="http://schemas.microsoft.com/office/drawing/2014/main" val="1824994488"/>
                  </a:ext>
                </a:extLst>
              </a:tr>
              <a:tr h="336588">
                <a:tc>
                  <a:txBody>
                    <a:bodyPr/>
                    <a:lstStyle/>
                    <a:p>
                      <a:r>
                        <a:rPr lang="en-GB" sz="1400" dirty="0"/>
                        <a:t>Cancer unknown primary</a:t>
                      </a:r>
                    </a:p>
                  </a:txBody>
                  <a:tcPr/>
                </a:tc>
                <a:tc>
                  <a:txBody>
                    <a:bodyPr/>
                    <a:lstStyle/>
                    <a:p>
                      <a:r>
                        <a:rPr lang="en-GB" sz="1400" dirty="0"/>
                        <a:t>2 (2.5%)</a:t>
                      </a:r>
                    </a:p>
                  </a:txBody>
                  <a:tcPr/>
                </a:tc>
                <a:extLst>
                  <a:ext uri="{0D108BD9-81ED-4DB2-BD59-A6C34878D82A}">
                    <a16:rowId xmlns:a16="http://schemas.microsoft.com/office/drawing/2014/main" val="2804015889"/>
                  </a:ext>
                </a:extLst>
              </a:tr>
              <a:tr h="336588">
                <a:tc>
                  <a:txBody>
                    <a:bodyPr/>
                    <a:lstStyle/>
                    <a:p>
                      <a:r>
                        <a:rPr lang="en-GB" sz="1400" dirty="0"/>
                        <a:t>Hypopharynx </a:t>
                      </a:r>
                    </a:p>
                  </a:txBody>
                  <a:tcPr/>
                </a:tc>
                <a:tc>
                  <a:txBody>
                    <a:bodyPr/>
                    <a:lstStyle/>
                    <a:p>
                      <a:r>
                        <a:rPr lang="en-GB" sz="1400" dirty="0"/>
                        <a:t>1 (1.5%)</a:t>
                      </a:r>
                    </a:p>
                  </a:txBody>
                  <a:tcPr/>
                </a:tc>
                <a:extLst>
                  <a:ext uri="{0D108BD9-81ED-4DB2-BD59-A6C34878D82A}">
                    <a16:rowId xmlns:a16="http://schemas.microsoft.com/office/drawing/2014/main" val="2190866154"/>
                  </a:ext>
                </a:extLst>
              </a:tr>
              <a:tr h="336588">
                <a:tc>
                  <a:txBody>
                    <a:bodyPr/>
                    <a:lstStyle/>
                    <a:p>
                      <a:pPr algn="r"/>
                      <a:r>
                        <a:rPr lang="en-GB" sz="1400" dirty="0"/>
                        <a:t>Total</a:t>
                      </a:r>
                    </a:p>
                  </a:txBody>
                  <a:tcPr/>
                </a:tc>
                <a:tc>
                  <a:txBody>
                    <a:bodyPr/>
                    <a:lstStyle/>
                    <a:p>
                      <a:pPr algn="r"/>
                      <a:r>
                        <a:rPr lang="en-GB" sz="1400" dirty="0"/>
                        <a:t>79</a:t>
                      </a:r>
                    </a:p>
                  </a:txBody>
                  <a:tcPr/>
                </a:tc>
                <a:extLst>
                  <a:ext uri="{0D108BD9-81ED-4DB2-BD59-A6C34878D82A}">
                    <a16:rowId xmlns:a16="http://schemas.microsoft.com/office/drawing/2014/main" val="2719798215"/>
                  </a:ext>
                </a:extLst>
              </a:tr>
            </a:tbl>
          </a:graphicData>
        </a:graphic>
      </p:graphicFrame>
      <p:graphicFrame>
        <p:nvGraphicFramePr>
          <p:cNvPr id="7" name="Chart 6">
            <a:extLst>
              <a:ext uri="{FF2B5EF4-FFF2-40B4-BE49-F238E27FC236}">
                <a16:creationId xmlns:a16="http://schemas.microsoft.com/office/drawing/2014/main" id="{4D36E3DC-9A38-097C-122A-88DFB4688FB4}"/>
              </a:ext>
            </a:extLst>
          </p:cNvPr>
          <p:cNvGraphicFramePr/>
          <p:nvPr>
            <p:extLst>
              <p:ext uri="{D42A27DB-BD31-4B8C-83A1-F6EECF244321}">
                <p14:modId xmlns:p14="http://schemas.microsoft.com/office/powerpoint/2010/main" val="3262632300"/>
              </p:ext>
            </p:extLst>
          </p:nvPr>
        </p:nvGraphicFramePr>
        <p:xfrm>
          <a:off x="14799345" y="466725"/>
          <a:ext cx="6629400" cy="5924550"/>
        </p:xfrm>
        <a:graphic>
          <a:graphicData uri="http://schemas.openxmlformats.org/drawingml/2006/chart">
            <c:chart xmlns:c="http://schemas.openxmlformats.org/drawingml/2006/chart" xmlns:r="http://schemas.openxmlformats.org/officeDocument/2006/relationships" r:id="rId3"/>
          </a:graphicData>
        </a:graphic>
      </p:graphicFrame>
      <p:pic>
        <p:nvPicPr>
          <p:cNvPr id="6" name="Picture 5">
            <a:extLst>
              <a:ext uri="{FF2B5EF4-FFF2-40B4-BE49-F238E27FC236}">
                <a16:creationId xmlns:a16="http://schemas.microsoft.com/office/drawing/2014/main" id="{CCA11741-D319-1836-EFE5-3DF261EA9C6F}"/>
              </a:ext>
            </a:extLst>
          </p:cNvPr>
          <p:cNvPicPr>
            <a:picLocks noChangeAspect="1"/>
          </p:cNvPicPr>
          <p:nvPr/>
        </p:nvPicPr>
        <p:blipFill>
          <a:blip r:embed="rId4"/>
          <a:stretch>
            <a:fillRect/>
          </a:stretch>
        </p:blipFill>
        <p:spPr>
          <a:xfrm>
            <a:off x="6146951" y="1804368"/>
            <a:ext cx="5008729" cy="4427605"/>
          </a:xfrm>
          <a:prstGeom prst="rect">
            <a:avLst/>
          </a:prstGeom>
        </p:spPr>
      </p:pic>
      <p:sp>
        <p:nvSpPr>
          <p:cNvPr id="3" name="Rectangle 2">
            <a:extLst>
              <a:ext uri="{FF2B5EF4-FFF2-40B4-BE49-F238E27FC236}">
                <a16:creationId xmlns:a16="http://schemas.microsoft.com/office/drawing/2014/main" id="{580C681C-424C-008D-97FA-05012088F708}"/>
              </a:ext>
            </a:extLst>
          </p:cNvPr>
          <p:cNvSpPr/>
          <p:nvPr/>
        </p:nvSpPr>
        <p:spPr>
          <a:xfrm>
            <a:off x="2828260" y="5890437"/>
            <a:ext cx="2696240" cy="34153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42452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EDA66-BD20-46DB-AFAB-0BA775C5E3EC}"/>
              </a:ext>
            </a:extLst>
          </p:cNvPr>
          <p:cNvSpPr>
            <a:spLocks noGrp="1"/>
          </p:cNvSpPr>
          <p:nvPr>
            <p:ph type="title"/>
          </p:nvPr>
        </p:nvSpPr>
        <p:spPr/>
        <p:txBody>
          <a:bodyPr/>
          <a:lstStyle/>
          <a:p>
            <a:r>
              <a:rPr lang="en-GB" dirty="0"/>
              <a:t>Results - </a:t>
            </a:r>
            <a:r>
              <a:rPr lang="en-GB" sz="4000" dirty="0"/>
              <a:t>treatment intent</a:t>
            </a:r>
          </a:p>
        </p:txBody>
      </p:sp>
      <p:graphicFrame>
        <p:nvGraphicFramePr>
          <p:cNvPr id="3" name="Table 2">
            <a:extLst>
              <a:ext uri="{FF2B5EF4-FFF2-40B4-BE49-F238E27FC236}">
                <a16:creationId xmlns:a16="http://schemas.microsoft.com/office/drawing/2014/main" id="{76F94860-62D9-DFB7-1D53-70FEFC1C7251}"/>
              </a:ext>
            </a:extLst>
          </p:cNvPr>
          <p:cNvGraphicFramePr>
            <a:graphicFrameLocks noGrp="1"/>
          </p:cNvGraphicFramePr>
          <p:nvPr>
            <p:extLst>
              <p:ext uri="{D42A27DB-BD31-4B8C-83A1-F6EECF244321}">
                <p14:modId xmlns:p14="http://schemas.microsoft.com/office/powerpoint/2010/main" val="2855552194"/>
              </p:ext>
            </p:extLst>
          </p:nvPr>
        </p:nvGraphicFramePr>
        <p:xfrm>
          <a:off x="1097280" y="2034453"/>
          <a:ext cx="5524206" cy="1866756"/>
        </p:xfrm>
        <a:graphic>
          <a:graphicData uri="http://schemas.openxmlformats.org/drawingml/2006/table">
            <a:tbl>
              <a:tblPr firstRow="1" bandRow="1">
                <a:tableStyleId>{F5AB1C69-6EDB-4FF4-983F-18BD219EF322}</a:tableStyleId>
              </a:tblPr>
              <a:tblGrid>
                <a:gridCol w="2762103">
                  <a:extLst>
                    <a:ext uri="{9D8B030D-6E8A-4147-A177-3AD203B41FA5}">
                      <a16:colId xmlns:a16="http://schemas.microsoft.com/office/drawing/2014/main" val="3504340082"/>
                    </a:ext>
                  </a:extLst>
                </a:gridCol>
                <a:gridCol w="2762103">
                  <a:extLst>
                    <a:ext uri="{9D8B030D-6E8A-4147-A177-3AD203B41FA5}">
                      <a16:colId xmlns:a16="http://schemas.microsoft.com/office/drawing/2014/main" val="3403822050"/>
                    </a:ext>
                  </a:extLst>
                </a:gridCol>
              </a:tblGrid>
              <a:tr h="340764">
                <a:tc>
                  <a:txBody>
                    <a:bodyPr/>
                    <a:lstStyle/>
                    <a:p>
                      <a:r>
                        <a:rPr lang="en-GB" dirty="0"/>
                        <a:t>Treatment Intent</a:t>
                      </a:r>
                    </a:p>
                  </a:txBody>
                  <a:tcPr/>
                </a:tc>
                <a:tc>
                  <a:txBody>
                    <a:bodyPr/>
                    <a:lstStyle/>
                    <a:p>
                      <a:r>
                        <a:rPr lang="en-GB" dirty="0"/>
                        <a:t>Number (percentage)</a:t>
                      </a:r>
                    </a:p>
                  </a:txBody>
                  <a:tcPr/>
                </a:tc>
                <a:extLst>
                  <a:ext uri="{0D108BD9-81ED-4DB2-BD59-A6C34878D82A}">
                    <a16:rowId xmlns:a16="http://schemas.microsoft.com/office/drawing/2014/main" val="3353093575"/>
                  </a:ext>
                </a:extLst>
              </a:tr>
              <a:tr h="403716">
                <a:tc>
                  <a:txBody>
                    <a:bodyPr/>
                    <a:lstStyle/>
                    <a:p>
                      <a:r>
                        <a:rPr lang="en-GB" dirty="0"/>
                        <a:t>Primary</a:t>
                      </a:r>
                    </a:p>
                  </a:txBody>
                  <a:tcPr/>
                </a:tc>
                <a:tc>
                  <a:txBody>
                    <a:bodyPr/>
                    <a:lstStyle/>
                    <a:p>
                      <a:r>
                        <a:rPr lang="en-GB" dirty="0"/>
                        <a:t>52 (66%)</a:t>
                      </a:r>
                    </a:p>
                  </a:txBody>
                  <a:tcPr/>
                </a:tc>
                <a:extLst>
                  <a:ext uri="{0D108BD9-81ED-4DB2-BD59-A6C34878D82A}">
                    <a16:rowId xmlns:a16="http://schemas.microsoft.com/office/drawing/2014/main" val="3567545172"/>
                  </a:ext>
                </a:extLst>
              </a:tr>
              <a:tr h="340764">
                <a:tc>
                  <a:txBody>
                    <a:bodyPr/>
                    <a:lstStyle/>
                    <a:p>
                      <a:r>
                        <a:rPr lang="en-GB" dirty="0"/>
                        <a:t>Adjuvant (post-operative)</a:t>
                      </a:r>
                    </a:p>
                  </a:txBody>
                  <a:tcPr/>
                </a:tc>
                <a:tc>
                  <a:txBody>
                    <a:bodyPr/>
                    <a:lstStyle/>
                    <a:p>
                      <a:r>
                        <a:rPr lang="en-GB" dirty="0"/>
                        <a:t>24 (30%)</a:t>
                      </a:r>
                    </a:p>
                  </a:txBody>
                  <a:tcPr/>
                </a:tc>
                <a:extLst>
                  <a:ext uri="{0D108BD9-81ED-4DB2-BD59-A6C34878D82A}">
                    <a16:rowId xmlns:a16="http://schemas.microsoft.com/office/drawing/2014/main" val="3005327093"/>
                  </a:ext>
                </a:extLst>
              </a:tr>
              <a:tr h="340764">
                <a:tc>
                  <a:txBody>
                    <a:bodyPr/>
                    <a:lstStyle/>
                    <a:p>
                      <a:r>
                        <a:rPr lang="en-GB" dirty="0"/>
                        <a:t>Palliative</a:t>
                      </a:r>
                    </a:p>
                  </a:txBody>
                  <a:tcPr/>
                </a:tc>
                <a:tc>
                  <a:txBody>
                    <a:bodyPr/>
                    <a:lstStyle/>
                    <a:p>
                      <a:r>
                        <a:rPr lang="en-GB" dirty="0"/>
                        <a:t>3 (4%)</a:t>
                      </a:r>
                    </a:p>
                  </a:txBody>
                  <a:tcPr/>
                </a:tc>
                <a:extLst>
                  <a:ext uri="{0D108BD9-81ED-4DB2-BD59-A6C34878D82A}">
                    <a16:rowId xmlns:a16="http://schemas.microsoft.com/office/drawing/2014/main" val="1476428804"/>
                  </a:ext>
                </a:extLst>
              </a:tr>
              <a:tr h="340764">
                <a:tc>
                  <a:txBody>
                    <a:bodyPr/>
                    <a:lstStyle/>
                    <a:p>
                      <a:pPr algn="r"/>
                      <a:r>
                        <a:rPr lang="en-GB" dirty="0"/>
                        <a:t>Total</a:t>
                      </a:r>
                    </a:p>
                  </a:txBody>
                  <a:tcPr/>
                </a:tc>
                <a:tc>
                  <a:txBody>
                    <a:bodyPr/>
                    <a:lstStyle/>
                    <a:p>
                      <a:pPr algn="r"/>
                      <a:r>
                        <a:rPr lang="en-GB" dirty="0"/>
                        <a:t>79</a:t>
                      </a:r>
                    </a:p>
                  </a:txBody>
                  <a:tcPr/>
                </a:tc>
                <a:extLst>
                  <a:ext uri="{0D108BD9-81ED-4DB2-BD59-A6C34878D82A}">
                    <a16:rowId xmlns:a16="http://schemas.microsoft.com/office/drawing/2014/main" val="1464033379"/>
                  </a:ext>
                </a:extLst>
              </a:tr>
            </a:tbl>
          </a:graphicData>
        </a:graphic>
      </p:graphicFrame>
      <p:graphicFrame>
        <p:nvGraphicFramePr>
          <p:cNvPr id="6" name="Chart 5">
            <a:extLst>
              <a:ext uri="{FF2B5EF4-FFF2-40B4-BE49-F238E27FC236}">
                <a16:creationId xmlns:a16="http://schemas.microsoft.com/office/drawing/2014/main" id="{0A43C113-89BB-84F3-028D-8268D5C38D58}"/>
              </a:ext>
            </a:extLst>
          </p:cNvPr>
          <p:cNvGraphicFramePr/>
          <p:nvPr>
            <p:extLst>
              <p:ext uri="{D42A27DB-BD31-4B8C-83A1-F6EECF244321}">
                <p14:modId xmlns:p14="http://schemas.microsoft.com/office/powerpoint/2010/main" val="463987057"/>
              </p:ext>
            </p:extLst>
          </p:nvPr>
        </p:nvGraphicFramePr>
        <p:xfrm>
          <a:off x="7105650" y="1967777"/>
          <a:ext cx="4562475" cy="4271097"/>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a:extLst>
              <a:ext uri="{FF2B5EF4-FFF2-40B4-BE49-F238E27FC236}">
                <a16:creationId xmlns:a16="http://schemas.microsoft.com/office/drawing/2014/main" id="{0FC431EC-99BC-C254-7E29-324DB0341A5E}"/>
              </a:ext>
            </a:extLst>
          </p:cNvPr>
          <p:cNvSpPr/>
          <p:nvPr/>
        </p:nvSpPr>
        <p:spPr>
          <a:xfrm>
            <a:off x="1097280" y="2434856"/>
            <a:ext cx="5524206" cy="723014"/>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24071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6EF6D-63C1-72A1-35CC-8AA968AA7DB6}"/>
              </a:ext>
            </a:extLst>
          </p:cNvPr>
          <p:cNvSpPr>
            <a:spLocks noGrp="1"/>
          </p:cNvSpPr>
          <p:nvPr>
            <p:ph type="title"/>
          </p:nvPr>
        </p:nvSpPr>
        <p:spPr/>
        <p:txBody>
          <a:bodyPr/>
          <a:lstStyle/>
          <a:p>
            <a:r>
              <a:rPr lang="en-GB" dirty="0"/>
              <a:t>Results – </a:t>
            </a:r>
            <a:r>
              <a:rPr lang="en-GB" sz="4000" dirty="0"/>
              <a:t>major changes to GTV</a:t>
            </a:r>
          </a:p>
        </p:txBody>
      </p:sp>
      <p:graphicFrame>
        <p:nvGraphicFramePr>
          <p:cNvPr id="3" name="Table 2">
            <a:extLst>
              <a:ext uri="{FF2B5EF4-FFF2-40B4-BE49-F238E27FC236}">
                <a16:creationId xmlns:a16="http://schemas.microsoft.com/office/drawing/2014/main" id="{80398BB3-EFEE-51B9-6E15-1819AFD5EFFB}"/>
              </a:ext>
            </a:extLst>
          </p:cNvPr>
          <p:cNvGraphicFramePr>
            <a:graphicFrameLocks noGrp="1"/>
          </p:cNvGraphicFramePr>
          <p:nvPr>
            <p:extLst>
              <p:ext uri="{D42A27DB-BD31-4B8C-83A1-F6EECF244321}">
                <p14:modId xmlns:p14="http://schemas.microsoft.com/office/powerpoint/2010/main" val="951846921"/>
              </p:ext>
            </p:extLst>
          </p:nvPr>
        </p:nvGraphicFramePr>
        <p:xfrm>
          <a:off x="1198879" y="3300639"/>
          <a:ext cx="9956799" cy="1142725"/>
        </p:xfrm>
        <a:graphic>
          <a:graphicData uri="http://schemas.openxmlformats.org/drawingml/2006/table">
            <a:tbl>
              <a:tblPr firstRow="1" bandRow="1">
                <a:tableStyleId>{5C22544A-7EE6-4342-B048-85BDC9FD1C3A}</a:tableStyleId>
              </a:tblPr>
              <a:tblGrid>
                <a:gridCol w="3318933">
                  <a:extLst>
                    <a:ext uri="{9D8B030D-6E8A-4147-A177-3AD203B41FA5}">
                      <a16:colId xmlns:a16="http://schemas.microsoft.com/office/drawing/2014/main" val="1720917635"/>
                    </a:ext>
                  </a:extLst>
                </a:gridCol>
                <a:gridCol w="3318933">
                  <a:extLst>
                    <a:ext uri="{9D8B030D-6E8A-4147-A177-3AD203B41FA5}">
                      <a16:colId xmlns:a16="http://schemas.microsoft.com/office/drawing/2014/main" val="1283323080"/>
                    </a:ext>
                  </a:extLst>
                </a:gridCol>
                <a:gridCol w="3318933">
                  <a:extLst>
                    <a:ext uri="{9D8B030D-6E8A-4147-A177-3AD203B41FA5}">
                      <a16:colId xmlns:a16="http://schemas.microsoft.com/office/drawing/2014/main" val="3297079308"/>
                    </a:ext>
                  </a:extLst>
                </a:gridCol>
              </a:tblGrid>
              <a:tr h="472165">
                <a:tc>
                  <a:txBody>
                    <a:bodyPr/>
                    <a:lstStyle/>
                    <a:p>
                      <a:r>
                        <a:rPr lang="en-GB" sz="1600" dirty="0"/>
                        <a:t>Major change  to GTV</a:t>
                      </a:r>
                    </a:p>
                  </a:txBody>
                  <a:tcPr/>
                </a:tc>
                <a:tc>
                  <a:txBody>
                    <a:bodyPr/>
                    <a:lstStyle/>
                    <a:p>
                      <a:r>
                        <a:rPr lang="en-GB" sz="1600" dirty="0"/>
                        <a:t>Number of plans</a:t>
                      </a:r>
                    </a:p>
                  </a:txBody>
                  <a:tcPr/>
                </a:tc>
                <a:tc>
                  <a:txBody>
                    <a:bodyPr/>
                    <a:lstStyle/>
                    <a:p>
                      <a:r>
                        <a:rPr lang="en-GB" sz="1600" dirty="0"/>
                        <a:t>Changes guided by radiologist</a:t>
                      </a:r>
                    </a:p>
                  </a:txBody>
                  <a:tcPr/>
                </a:tc>
                <a:extLst>
                  <a:ext uri="{0D108BD9-81ED-4DB2-BD59-A6C34878D82A}">
                    <a16:rowId xmlns:a16="http://schemas.microsoft.com/office/drawing/2014/main" val="31004689"/>
                  </a:ext>
                </a:extLst>
              </a:tr>
              <a:tr h="283104">
                <a:tc>
                  <a:txBody>
                    <a:bodyPr/>
                    <a:lstStyle/>
                    <a:p>
                      <a:r>
                        <a:rPr lang="en-GB" sz="1600" dirty="0"/>
                        <a:t>Yes</a:t>
                      </a:r>
                    </a:p>
                  </a:txBody>
                  <a:tcPr/>
                </a:tc>
                <a:tc>
                  <a:txBody>
                    <a:bodyPr/>
                    <a:lstStyle/>
                    <a:p>
                      <a:r>
                        <a:rPr lang="en-GB" sz="1600" dirty="0"/>
                        <a:t>27 (34%)</a:t>
                      </a:r>
                    </a:p>
                  </a:txBody>
                  <a:tcPr/>
                </a:tc>
                <a:tc>
                  <a:txBody>
                    <a:bodyPr/>
                    <a:lstStyle/>
                    <a:p>
                      <a:r>
                        <a:rPr lang="en-GB" sz="1600" dirty="0">
                          <a:highlight>
                            <a:srgbClr val="FFFF00"/>
                          </a:highlight>
                        </a:rPr>
                        <a:t>19 (70%)</a:t>
                      </a:r>
                    </a:p>
                  </a:txBody>
                  <a:tcPr/>
                </a:tc>
                <a:extLst>
                  <a:ext uri="{0D108BD9-81ED-4DB2-BD59-A6C34878D82A}">
                    <a16:rowId xmlns:a16="http://schemas.microsoft.com/office/drawing/2014/main" val="2809399516"/>
                  </a:ext>
                </a:extLst>
              </a:tr>
              <a:tr h="283104">
                <a:tc>
                  <a:txBody>
                    <a:bodyPr/>
                    <a:lstStyle/>
                    <a:p>
                      <a:r>
                        <a:rPr lang="en-GB" sz="1600" dirty="0"/>
                        <a:t>No</a:t>
                      </a:r>
                    </a:p>
                  </a:txBody>
                  <a:tcPr/>
                </a:tc>
                <a:tc>
                  <a:txBody>
                    <a:bodyPr/>
                    <a:lstStyle/>
                    <a:p>
                      <a:r>
                        <a:rPr lang="en-GB" sz="1600" dirty="0"/>
                        <a:t>52 (66%)</a:t>
                      </a:r>
                    </a:p>
                  </a:txBody>
                  <a:tcPr/>
                </a:tc>
                <a:tc>
                  <a:txBody>
                    <a:bodyPr/>
                    <a:lstStyle/>
                    <a:p>
                      <a:r>
                        <a:rPr lang="en-GB" sz="1600" dirty="0"/>
                        <a:t>n/a</a:t>
                      </a:r>
                    </a:p>
                  </a:txBody>
                  <a:tcPr/>
                </a:tc>
                <a:extLst>
                  <a:ext uri="{0D108BD9-81ED-4DB2-BD59-A6C34878D82A}">
                    <a16:rowId xmlns:a16="http://schemas.microsoft.com/office/drawing/2014/main" val="3671688827"/>
                  </a:ext>
                </a:extLst>
              </a:tr>
            </a:tbl>
          </a:graphicData>
        </a:graphic>
      </p:graphicFrame>
      <p:graphicFrame>
        <p:nvGraphicFramePr>
          <p:cNvPr id="4" name="Table 3">
            <a:extLst>
              <a:ext uri="{FF2B5EF4-FFF2-40B4-BE49-F238E27FC236}">
                <a16:creationId xmlns:a16="http://schemas.microsoft.com/office/drawing/2014/main" id="{7EB39B67-881D-60CC-31C8-55C8BF78E715}"/>
              </a:ext>
            </a:extLst>
          </p:cNvPr>
          <p:cNvGraphicFramePr>
            <a:graphicFrameLocks noGrp="1"/>
          </p:cNvGraphicFramePr>
          <p:nvPr/>
        </p:nvGraphicFramePr>
        <p:xfrm>
          <a:off x="1198879" y="4578953"/>
          <a:ext cx="9956799" cy="1207128"/>
        </p:xfrm>
        <a:graphic>
          <a:graphicData uri="http://schemas.openxmlformats.org/drawingml/2006/table">
            <a:tbl>
              <a:tblPr firstRow="1" bandRow="1">
                <a:tableStyleId>{5C22544A-7EE6-4342-B048-85BDC9FD1C3A}</a:tableStyleId>
              </a:tblPr>
              <a:tblGrid>
                <a:gridCol w="3318933">
                  <a:extLst>
                    <a:ext uri="{9D8B030D-6E8A-4147-A177-3AD203B41FA5}">
                      <a16:colId xmlns:a16="http://schemas.microsoft.com/office/drawing/2014/main" val="1720917635"/>
                    </a:ext>
                  </a:extLst>
                </a:gridCol>
                <a:gridCol w="3318933">
                  <a:extLst>
                    <a:ext uri="{9D8B030D-6E8A-4147-A177-3AD203B41FA5}">
                      <a16:colId xmlns:a16="http://schemas.microsoft.com/office/drawing/2014/main" val="1283323080"/>
                    </a:ext>
                  </a:extLst>
                </a:gridCol>
                <a:gridCol w="3318933">
                  <a:extLst>
                    <a:ext uri="{9D8B030D-6E8A-4147-A177-3AD203B41FA5}">
                      <a16:colId xmlns:a16="http://schemas.microsoft.com/office/drawing/2014/main" val="3297079308"/>
                    </a:ext>
                  </a:extLst>
                </a:gridCol>
              </a:tblGrid>
              <a:tr h="536568">
                <a:tc>
                  <a:txBody>
                    <a:bodyPr/>
                    <a:lstStyle/>
                    <a:p>
                      <a:r>
                        <a:rPr lang="en-GB" sz="1600" dirty="0"/>
                        <a:t>Major change to CTV</a:t>
                      </a:r>
                    </a:p>
                  </a:txBody>
                  <a:tcPr/>
                </a:tc>
                <a:tc>
                  <a:txBody>
                    <a:bodyPr/>
                    <a:lstStyle/>
                    <a:p>
                      <a:r>
                        <a:rPr lang="en-GB" sz="1600" dirty="0"/>
                        <a:t>Number of plans</a:t>
                      </a:r>
                    </a:p>
                  </a:txBody>
                  <a:tcPr/>
                </a:tc>
                <a:tc>
                  <a:txBody>
                    <a:bodyPr/>
                    <a:lstStyle/>
                    <a:p>
                      <a:r>
                        <a:rPr lang="en-GB" sz="1600" dirty="0"/>
                        <a:t>Changes guided by radiologist</a:t>
                      </a:r>
                    </a:p>
                  </a:txBody>
                  <a:tcPr/>
                </a:tc>
                <a:extLst>
                  <a:ext uri="{0D108BD9-81ED-4DB2-BD59-A6C34878D82A}">
                    <a16:rowId xmlns:a16="http://schemas.microsoft.com/office/drawing/2014/main" val="31004689"/>
                  </a:ext>
                </a:extLst>
              </a:tr>
              <a:tr h="322672">
                <a:tc>
                  <a:txBody>
                    <a:bodyPr/>
                    <a:lstStyle/>
                    <a:p>
                      <a:r>
                        <a:rPr lang="en-GB" sz="1600" dirty="0"/>
                        <a:t>Yes</a:t>
                      </a:r>
                    </a:p>
                  </a:txBody>
                  <a:tcPr/>
                </a:tc>
                <a:tc>
                  <a:txBody>
                    <a:bodyPr/>
                    <a:lstStyle/>
                    <a:p>
                      <a:r>
                        <a:rPr lang="en-GB" sz="1600" dirty="0"/>
                        <a:t>25 (32%)</a:t>
                      </a:r>
                    </a:p>
                  </a:txBody>
                  <a:tcPr/>
                </a:tc>
                <a:tc>
                  <a:txBody>
                    <a:bodyPr/>
                    <a:lstStyle/>
                    <a:p>
                      <a:r>
                        <a:rPr lang="en-GB" sz="1600" dirty="0"/>
                        <a:t>10 (40%)</a:t>
                      </a:r>
                    </a:p>
                  </a:txBody>
                  <a:tcPr/>
                </a:tc>
                <a:extLst>
                  <a:ext uri="{0D108BD9-81ED-4DB2-BD59-A6C34878D82A}">
                    <a16:rowId xmlns:a16="http://schemas.microsoft.com/office/drawing/2014/main" val="2809399516"/>
                  </a:ext>
                </a:extLst>
              </a:tr>
              <a:tr h="322672">
                <a:tc>
                  <a:txBody>
                    <a:bodyPr/>
                    <a:lstStyle/>
                    <a:p>
                      <a:r>
                        <a:rPr lang="en-GB" sz="1600" dirty="0"/>
                        <a:t>No</a:t>
                      </a:r>
                    </a:p>
                  </a:txBody>
                  <a:tcPr/>
                </a:tc>
                <a:tc>
                  <a:txBody>
                    <a:bodyPr/>
                    <a:lstStyle/>
                    <a:p>
                      <a:r>
                        <a:rPr lang="en-GB" sz="1600" dirty="0"/>
                        <a:t>54 (68%)</a:t>
                      </a:r>
                    </a:p>
                  </a:txBody>
                  <a:tcPr/>
                </a:tc>
                <a:tc>
                  <a:txBody>
                    <a:bodyPr/>
                    <a:lstStyle/>
                    <a:p>
                      <a:r>
                        <a:rPr lang="en-GB" sz="1600" dirty="0"/>
                        <a:t>n/a</a:t>
                      </a:r>
                    </a:p>
                  </a:txBody>
                  <a:tcPr/>
                </a:tc>
                <a:extLst>
                  <a:ext uri="{0D108BD9-81ED-4DB2-BD59-A6C34878D82A}">
                    <a16:rowId xmlns:a16="http://schemas.microsoft.com/office/drawing/2014/main" val="3671688827"/>
                  </a:ext>
                </a:extLst>
              </a:tr>
            </a:tbl>
          </a:graphicData>
        </a:graphic>
      </p:graphicFrame>
      <p:graphicFrame>
        <p:nvGraphicFramePr>
          <p:cNvPr id="8" name="Table 7">
            <a:extLst>
              <a:ext uri="{FF2B5EF4-FFF2-40B4-BE49-F238E27FC236}">
                <a16:creationId xmlns:a16="http://schemas.microsoft.com/office/drawing/2014/main" id="{47702AC0-6475-DC56-3AAE-0878D086C8FF}"/>
              </a:ext>
            </a:extLst>
          </p:cNvPr>
          <p:cNvGraphicFramePr>
            <a:graphicFrameLocks noGrp="1"/>
          </p:cNvGraphicFramePr>
          <p:nvPr/>
        </p:nvGraphicFramePr>
        <p:xfrm>
          <a:off x="1198879" y="1915435"/>
          <a:ext cx="9956799" cy="1207129"/>
        </p:xfrm>
        <a:graphic>
          <a:graphicData uri="http://schemas.openxmlformats.org/drawingml/2006/table">
            <a:tbl>
              <a:tblPr firstRow="1" bandRow="1">
                <a:tableStyleId>{5C22544A-7EE6-4342-B048-85BDC9FD1C3A}</a:tableStyleId>
              </a:tblPr>
              <a:tblGrid>
                <a:gridCol w="3318933">
                  <a:extLst>
                    <a:ext uri="{9D8B030D-6E8A-4147-A177-3AD203B41FA5}">
                      <a16:colId xmlns:a16="http://schemas.microsoft.com/office/drawing/2014/main" val="469124024"/>
                    </a:ext>
                  </a:extLst>
                </a:gridCol>
                <a:gridCol w="3318933">
                  <a:extLst>
                    <a:ext uri="{9D8B030D-6E8A-4147-A177-3AD203B41FA5}">
                      <a16:colId xmlns:a16="http://schemas.microsoft.com/office/drawing/2014/main" val="2962690480"/>
                    </a:ext>
                  </a:extLst>
                </a:gridCol>
                <a:gridCol w="3318933">
                  <a:extLst>
                    <a:ext uri="{9D8B030D-6E8A-4147-A177-3AD203B41FA5}">
                      <a16:colId xmlns:a16="http://schemas.microsoft.com/office/drawing/2014/main" val="2117863117"/>
                    </a:ext>
                  </a:extLst>
                </a:gridCol>
              </a:tblGrid>
              <a:tr h="532535">
                <a:tc>
                  <a:txBody>
                    <a:bodyPr/>
                    <a:lstStyle/>
                    <a:p>
                      <a:r>
                        <a:rPr lang="en-GB" sz="1600" dirty="0"/>
                        <a:t>Minor change (yes/no)</a:t>
                      </a:r>
                    </a:p>
                  </a:txBody>
                  <a:tcPr/>
                </a:tc>
                <a:tc>
                  <a:txBody>
                    <a:bodyPr/>
                    <a:lstStyle/>
                    <a:p>
                      <a:r>
                        <a:rPr lang="en-GB" sz="1600" dirty="0"/>
                        <a:t>Number of plans</a:t>
                      </a:r>
                    </a:p>
                  </a:txBody>
                  <a:tcPr/>
                </a:tc>
                <a:tc>
                  <a:txBody>
                    <a:bodyPr/>
                    <a:lstStyle/>
                    <a:p>
                      <a:r>
                        <a:rPr lang="en-GB" sz="1600" dirty="0"/>
                        <a:t>Changes guided by radiologist</a:t>
                      </a:r>
                    </a:p>
                  </a:txBody>
                  <a:tcPr/>
                </a:tc>
                <a:extLst>
                  <a:ext uri="{0D108BD9-81ED-4DB2-BD59-A6C34878D82A}">
                    <a16:rowId xmlns:a16="http://schemas.microsoft.com/office/drawing/2014/main" val="280031143"/>
                  </a:ext>
                </a:extLst>
              </a:tr>
              <a:tr h="337297">
                <a:tc>
                  <a:txBody>
                    <a:bodyPr/>
                    <a:lstStyle/>
                    <a:p>
                      <a:r>
                        <a:rPr lang="en-GB" sz="1600" dirty="0"/>
                        <a:t>Yes</a:t>
                      </a:r>
                    </a:p>
                  </a:txBody>
                  <a:tcPr/>
                </a:tc>
                <a:tc>
                  <a:txBody>
                    <a:bodyPr/>
                    <a:lstStyle/>
                    <a:p>
                      <a:r>
                        <a:rPr lang="en-GB" sz="1600" dirty="0"/>
                        <a:t>10 (13%)</a:t>
                      </a:r>
                    </a:p>
                  </a:txBody>
                  <a:tcPr/>
                </a:tc>
                <a:tc>
                  <a:txBody>
                    <a:bodyPr/>
                    <a:lstStyle/>
                    <a:p>
                      <a:r>
                        <a:rPr lang="en-GB" sz="1600" dirty="0"/>
                        <a:t>5 (50%)</a:t>
                      </a:r>
                    </a:p>
                  </a:txBody>
                  <a:tcPr/>
                </a:tc>
                <a:extLst>
                  <a:ext uri="{0D108BD9-81ED-4DB2-BD59-A6C34878D82A}">
                    <a16:rowId xmlns:a16="http://schemas.microsoft.com/office/drawing/2014/main" val="4290891332"/>
                  </a:ext>
                </a:extLst>
              </a:tr>
              <a:tr h="337297">
                <a:tc>
                  <a:txBody>
                    <a:bodyPr/>
                    <a:lstStyle/>
                    <a:p>
                      <a:r>
                        <a:rPr lang="en-GB" sz="1600" dirty="0"/>
                        <a:t>No</a:t>
                      </a:r>
                    </a:p>
                  </a:txBody>
                  <a:tcPr/>
                </a:tc>
                <a:tc>
                  <a:txBody>
                    <a:bodyPr/>
                    <a:lstStyle/>
                    <a:p>
                      <a:r>
                        <a:rPr lang="en-GB" sz="1600" dirty="0"/>
                        <a:t>69 (87%)</a:t>
                      </a:r>
                    </a:p>
                  </a:txBody>
                  <a:tcPr/>
                </a:tc>
                <a:tc>
                  <a:txBody>
                    <a:bodyPr/>
                    <a:lstStyle/>
                    <a:p>
                      <a:r>
                        <a:rPr lang="en-GB" sz="1600" dirty="0"/>
                        <a:t>n/a</a:t>
                      </a:r>
                    </a:p>
                  </a:txBody>
                  <a:tcPr/>
                </a:tc>
                <a:extLst>
                  <a:ext uri="{0D108BD9-81ED-4DB2-BD59-A6C34878D82A}">
                    <a16:rowId xmlns:a16="http://schemas.microsoft.com/office/drawing/2014/main" val="221234386"/>
                  </a:ext>
                </a:extLst>
              </a:tr>
            </a:tbl>
          </a:graphicData>
        </a:graphic>
      </p:graphicFrame>
      <p:sp>
        <p:nvSpPr>
          <p:cNvPr id="5" name="Rectangle 4">
            <a:extLst>
              <a:ext uri="{FF2B5EF4-FFF2-40B4-BE49-F238E27FC236}">
                <a16:creationId xmlns:a16="http://schemas.microsoft.com/office/drawing/2014/main" id="{64270195-C769-DCC4-ED77-6B22DD29F42C}"/>
              </a:ext>
            </a:extLst>
          </p:cNvPr>
          <p:cNvSpPr/>
          <p:nvPr/>
        </p:nvSpPr>
        <p:spPr>
          <a:xfrm>
            <a:off x="1198879" y="3300639"/>
            <a:ext cx="9956799" cy="1142725"/>
          </a:xfrm>
          <a:prstGeom prst="rect">
            <a:avLst/>
          </a:prstGeom>
          <a:noFill/>
          <a:ln w="762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073938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8476BC-0829-743E-F52F-2C667AC689EB}"/>
              </a:ext>
            </a:extLst>
          </p:cNvPr>
          <p:cNvSpPr>
            <a:spLocks noGrp="1"/>
          </p:cNvSpPr>
          <p:nvPr>
            <p:ph type="title"/>
          </p:nvPr>
        </p:nvSpPr>
        <p:spPr/>
        <p:txBody>
          <a:bodyPr>
            <a:normAutofit/>
          </a:bodyPr>
          <a:lstStyle/>
          <a:p>
            <a:r>
              <a:rPr lang="en-GB" dirty="0"/>
              <a:t>Results</a:t>
            </a:r>
            <a:r>
              <a:rPr lang="en-GB" sz="2800" dirty="0"/>
              <a:t> – </a:t>
            </a:r>
            <a:r>
              <a:rPr lang="en-GB" sz="4000" dirty="0"/>
              <a:t>radiology reassurance</a:t>
            </a:r>
          </a:p>
        </p:txBody>
      </p:sp>
      <p:graphicFrame>
        <p:nvGraphicFramePr>
          <p:cNvPr id="16" name="Table 15">
            <a:extLst>
              <a:ext uri="{FF2B5EF4-FFF2-40B4-BE49-F238E27FC236}">
                <a16:creationId xmlns:a16="http://schemas.microsoft.com/office/drawing/2014/main" id="{55C5406B-F09C-071A-C042-2973C35840F6}"/>
              </a:ext>
            </a:extLst>
          </p:cNvPr>
          <p:cNvGraphicFramePr>
            <a:graphicFrameLocks noGrp="1"/>
          </p:cNvGraphicFramePr>
          <p:nvPr>
            <p:extLst>
              <p:ext uri="{D42A27DB-BD31-4B8C-83A1-F6EECF244321}">
                <p14:modId xmlns:p14="http://schemas.microsoft.com/office/powerpoint/2010/main" val="3440747596"/>
              </p:ext>
            </p:extLst>
          </p:nvPr>
        </p:nvGraphicFramePr>
        <p:xfrm>
          <a:off x="1198881" y="2445055"/>
          <a:ext cx="9956799" cy="2448212"/>
        </p:xfrm>
        <a:graphic>
          <a:graphicData uri="http://schemas.openxmlformats.org/drawingml/2006/table">
            <a:tbl>
              <a:tblPr firstRow="1" bandRow="1">
                <a:tableStyleId>{5C22544A-7EE6-4342-B048-85BDC9FD1C3A}</a:tableStyleId>
              </a:tblPr>
              <a:tblGrid>
                <a:gridCol w="3318933">
                  <a:extLst>
                    <a:ext uri="{9D8B030D-6E8A-4147-A177-3AD203B41FA5}">
                      <a16:colId xmlns:a16="http://schemas.microsoft.com/office/drawing/2014/main" val="1720917635"/>
                    </a:ext>
                  </a:extLst>
                </a:gridCol>
                <a:gridCol w="6637866">
                  <a:extLst>
                    <a:ext uri="{9D8B030D-6E8A-4147-A177-3AD203B41FA5}">
                      <a16:colId xmlns:a16="http://schemas.microsoft.com/office/drawing/2014/main" val="1283323080"/>
                    </a:ext>
                  </a:extLst>
                </a:gridCol>
              </a:tblGrid>
              <a:tr h="558452">
                <a:tc>
                  <a:txBody>
                    <a:bodyPr/>
                    <a:lstStyle/>
                    <a:p>
                      <a:r>
                        <a:rPr lang="en-GB" sz="2000" dirty="0"/>
                        <a:t>Radiology input</a:t>
                      </a:r>
                    </a:p>
                  </a:txBody>
                  <a:tcPr/>
                </a:tc>
                <a:tc>
                  <a:txBody>
                    <a:bodyPr/>
                    <a:lstStyle/>
                    <a:p>
                      <a:r>
                        <a:rPr lang="en-GB" sz="2000" dirty="0"/>
                        <a:t>Number of plans (n=66)</a:t>
                      </a:r>
                    </a:p>
                  </a:txBody>
                  <a:tcPr/>
                </a:tc>
                <a:extLst>
                  <a:ext uri="{0D108BD9-81ED-4DB2-BD59-A6C34878D82A}">
                    <a16:rowId xmlns:a16="http://schemas.microsoft.com/office/drawing/2014/main" val="31004689"/>
                  </a:ext>
                </a:extLst>
              </a:tr>
              <a:tr h="323548">
                <a:tc>
                  <a:txBody>
                    <a:bodyPr/>
                    <a:lstStyle/>
                    <a:p>
                      <a:r>
                        <a:rPr lang="en-GB" sz="2000" dirty="0"/>
                        <a:t>Plans changed</a:t>
                      </a:r>
                    </a:p>
                  </a:txBody>
                  <a:tcPr/>
                </a:tc>
                <a:tc>
                  <a:txBody>
                    <a:bodyPr/>
                    <a:lstStyle/>
                    <a:p>
                      <a:r>
                        <a:rPr lang="en-GB" sz="2000" dirty="0"/>
                        <a:t>34 (52%)</a:t>
                      </a:r>
                    </a:p>
                  </a:txBody>
                  <a:tcPr/>
                </a:tc>
                <a:extLst>
                  <a:ext uri="{0D108BD9-81ED-4DB2-BD59-A6C34878D82A}">
                    <a16:rowId xmlns:a16="http://schemas.microsoft.com/office/drawing/2014/main" val="2809399516"/>
                  </a:ext>
                </a:extLst>
              </a:tr>
              <a:tr h="323548">
                <a:tc>
                  <a:txBody>
                    <a:bodyPr/>
                    <a:lstStyle/>
                    <a:p>
                      <a:r>
                        <a:rPr lang="en-GB" sz="2000" dirty="0"/>
                        <a:t>Major plan changes</a:t>
                      </a:r>
                    </a:p>
                  </a:txBody>
                  <a:tcPr/>
                </a:tc>
                <a:tc>
                  <a:txBody>
                    <a:bodyPr/>
                    <a:lstStyle/>
                    <a:p>
                      <a:r>
                        <a:rPr lang="en-GB" sz="2000" dirty="0"/>
                        <a:t>29 (44%)</a:t>
                      </a:r>
                    </a:p>
                  </a:txBody>
                  <a:tcPr/>
                </a:tc>
                <a:extLst>
                  <a:ext uri="{0D108BD9-81ED-4DB2-BD59-A6C34878D82A}">
                    <a16:rowId xmlns:a16="http://schemas.microsoft.com/office/drawing/2014/main" val="1381978405"/>
                  </a:ext>
                </a:extLst>
              </a:tr>
              <a:tr h="389468">
                <a:tc>
                  <a:txBody>
                    <a:bodyPr/>
                    <a:lstStyle/>
                    <a:p>
                      <a:r>
                        <a:rPr lang="en-GB" sz="2000" dirty="0"/>
                        <a:t>Reassurance only, without change</a:t>
                      </a:r>
                    </a:p>
                  </a:txBody>
                  <a:tcPr/>
                </a:tc>
                <a:tc>
                  <a:txBody>
                    <a:bodyPr/>
                    <a:lstStyle/>
                    <a:p>
                      <a:r>
                        <a:rPr lang="en-GB" sz="2000" dirty="0"/>
                        <a:t>24 (36%)</a:t>
                      </a:r>
                    </a:p>
                  </a:txBody>
                  <a:tcPr/>
                </a:tc>
                <a:extLst>
                  <a:ext uri="{0D108BD9-81ED-4DB2-BD59-A6C34878D82A}">
                    <a16:rowId xmlns:a16="http://schemas.microsoft.com/office/drawing/2014/main" val="3671688827"/>
                  </a:ext>
                </a:extLst>
              </a:tr>
              <a:tr h="323548">
                <a:tc gridSpan="2">
                  <a:txBody>
                    <a:bodyPr/>
                    <a:lstStyle/>
                    <a:p>
                      <a:r>
                        <a:rPr lang="en-GB" sz="2000" dirty="0"/>
                        <a:t>*58 out of 66 plans (88%) benefitted from radiology input.</a:t>
                      </a:r>
                    </a:p>
                  </a:txBody>
                  <a:tcPr/>
                </a:tc>
                <a:tc hMerge="1">
                  <a:txBody>
                    <a:bodyPr/>
                    <a:lstStyle/>
                    <a:p>
                      <a:endParaRPr lang="en-GB" dirty="0"/>
                    </a:p>
                  </a:txBody>
                  <a:tcPr/>
                </a:tc>
                <a:extLst>
                  <a:ext uri="{0D108BD9-81ED-4DB2-BD59-A6C34878D82A}">
                    <a16:rowId xmlns:a16="http://schemas.microsoft.com/office/drawing/2014/main" val="1220627546"/>
                  </a:ext>
                </a:extLst>
              </a:tr>
            </a:tbl>
          </a:graphicData>
        </a:graphic>
      </p:graphicFrame>
    </p:spTree>
    <p:extLst>
      <p:ext uri="{BB962C8B-B14F-4D97-AF65-F5344CB8AC3E}">
        <p14:creationId xmlns:p14="http://schemas.microsoft.com/office/powerpoint/2010/main" val="88534873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d77f7b61-7249-402e-9088-bb30bc752eb7" xsi:nil="true"/>
    <lcf76f155ced4ddcb4097134ff3c332f xmlns="28f492b9-0e1d-4676-9635-78fd8c5ab9d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758BEBCE60E1C4C87B869C7C38C0B3D" ma:contentTypeVersion="11" ma:contentTypeDescription="Create a new document." ma:contentTypeScope="" ma:versionID="ef6a93dc4e53927f1a3963e6a422272d">
  <xsd:schema xmlns:xsd="http://www.w3.org/2001/XMLSchema" xmlns:xs="http://www.w3.org/2001/XMLSchema" xmlns:p="http://schemas.microsoft.com/office/2006/metadata/properties" xmlns:ns2="28f492b9-0e1d-4676-9635-78fd8c5ab9d8" xmlns:ns3="d77f7b61-7249-402e-9088-bb30bc752eb7" targetNamespace="http://schemas.microsoft.com/office/2006/metadata/properties" ma:root="true" ma:fieldsID="f59c9dddaa3906bb48f9f6423261f6a4" ns2:_="" ns3:_="">
    <xsd:import namespace="28f492b9-0e1d-4676-9635-78fd8c5ab9d8"/>
    <xsd:import namespace="d77f7b61-7249-402e-9088-bb30bc752e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f492b9-0e1d-4676-9635-78fd8c5ab9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e73e9af6-01d4-423d-8bd2-cf099f328a03"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7f7b61-7249-402e-9088-bb30bc752eb7"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1c4ca98-7b55-4fcc-b8e5-81239fe53638}" ma:internalName="TaxCatchAll" ma:showField="CatchAllData" ma:web="d77f7b61-7249-402e-9088-bb30bc752e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CCDAD86-37E3-4AD8-A9CB-9286CB5FDCEE}">
  <ds:schemaRefs>
    <ds:schemaRef ds:uri="http://schemas.microsoft.com/office/2006/metadata/properties"/>
    <ds:schemaRef ds:uri="http://schemas.microsoft.com/office/infopath/2007/PartnerControls"/>
    <ds:schemaRef ds:uri="d77f7b61-7249-402e-9088-bb30bc752eb7"/>
    <ds:schemaRef ds:uri="28f492b9-0e1d-4676-9635-78fd8c5ab9d8"/>
  </ds:schemaRefs>
</ds:datastoreItem>
</file>

<file path=customXml/itemProps2.xml><?xml version="1.0" encoding="utf-8"?>
<ds:datastoreItem xmlns:ds="http://schemas.openxmlformats.org/officeDocument/2006/customXml" ds:itemID="{914B3E14-0556-4F31-9F81-9652C8B19C98}">
  <ds:schemaRefs>
    <ds:schemaRef ds:uri="http://schemas.microsoft.com/sharepoint/v3/contenttype/forms"/>
  </ds:schemaRefs>
</ds:datastoreItem>
</file>

<file path=customXml/itemProps3.xml><?xml version="1.0" encoding="utf-8"?>
<ds:datastoreItem xmlns:ds="http://schemas.openxmlformats.org/officeDocument/2006/customXml" ds:itemID="{D313A6FE-00F8-47E7-9995-BCE389FBCB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f492b9-0e1d-4676-9635-78fd8c5ab9d8"/>
    <ds:schemaRef ds:uri="d77f7b61-7249-402e-9088-bb30bc752eb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Retrospect</Template>
  <TotalTime>286</TotalTime>
  <Words>1176</Words>
  <Application>Microsoft Office PowerPoint</Application>
  <PresentationFormat>Widescreen</PresentationFormat>
  <Paragraphs>155</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Arial</vt:lpstr>
      <vt:lpstr>Calibri</vt:lpstr>
      <vt:lpstr>Calibri Light</vt:lpstr>
      <vt:lpstr>Retrospect</vt:lpstr>
      <vt:lpstr>Impact of Joint Peer Review  with a Specialist Radiologist  in Head and Neck Cancer Radiotherapy Planning</vt:lpstr>
      <vt:lpstr>Background 1</vt:lpstr>
      <vt:lpstr>Background 2</vt:lpstr>
      <vt:lpstr>Aim of project</vt:lpstr>
      <vt:lpstr>Methods</vt:lpstr>
      <vt:lpstr>Results – number of cases and tumour type</vt:lpstr>
      <vt:lpstr>Results - treatment intent</vt:lpstr>
      <vt:lpstr>Results – major changes to GTV</vt:lpstr>
      <vt:lpstr>Results – radiology reassurance</vt:lpstr>
      <vt:lpstr>Staff Questionnaire</vt:lpstr>
      <vt:lpstr>Staff Questionnaire Results</vt:lpstr>
      <vt:lpstr>PowerPoint Presentation</vt:lpstr>
      <vt:lpstr>PowerPoint Presentation</vt:lpstr>
      <vt:lpstr>Oncologists’ Feedback</vt:lpstr>
      <vt:lpstr>Radiologists’ Feedback</vt:lpstr>
      <vt:lpstr>Conclusions</vt:lpstr>
      <vt:lpstr>References</vt:lpstr>
      <vt:lpstr>Case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Amalia Stavropoulos</dc:creator>
  <cp:lastModifiedBy>Helen Dunderdale</cp:lastModifiedBy>
  <cp:revision>12</cp:revision>
  <dcterms:created xsi:type="dcterms:W3CDTF">2024-10-11T09:16:53Z</dcterms:created>
  <dcterms:modified xsi:type="dcterms:W3CDTF">2025-09-23T09:12:56Z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0x0101004758BEBCE60E1C4C87B869C7C38C0B3D</vt:lpwstr>
  </property>
  <property fmtid="{D5CDD505-2E9C-101B-9397-08002B2CF9AE}" pid="3" name="MediaServiceImageTags">
    <vt:lpwstr/>
  </property>
</Properties>
</file>