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1548" r:id="rId4"/>
    <p:sldId id="1554" r:id="rId5"/>
    <p:sldId id="1547" r:id="rId6"/>
    <p:sldId id="1553" r:id="rId7"/>
    <p:sldId id="1546" r:id="rId8"/>
    <p:sldId id="1550" r:id="rId9"/>
    <p:sldId id="1551" r:id="rId10"/>
    <p:sldId id="1552" r:id="rId11"/>
    <p:sldId id="1555" r:id="rId12"/>
    <p:sldId id="15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4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D7B1A864-EDEC-4CDB-84A7-98DF2B4651C7}"/>
    <pc:docChg chg="modShowInfo">
      <pc:chgData name="Helen Dunderdale" userId="18a57383-fa13-4764-88a8-9272bfc7f4aa" providerId="ADAL" clId="{D7B1A864-EDEC-4CDB-84A7-98DF2B4651C7}" dt="2025-06-26T11:42:32.108" v="0" actId="2744"/>
      <pc:docMkLst>
        <pc:docMk/>
      </pc:docMkLst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4BD7D-69A5-44FB-95BE-D187E8C7646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AACE819-668C-4D28-8743-DFA1E91BF61E}">
      <dgm:prSet/>
      <dgm:spPr/>
      <dgm:t>
        <a:bodyPr/>
        <a:lstStyle/>
        <a:p>
          <a:r>
            <a:rPr lang="en-GB"/>
            <a:t>MDT’s increasing burden on time and staff with growing numbers for discussion week on week.</a:t>
          </a:r>
          <a:endParaRPr lang="en-US"/>
        </a:p>
      </dgm:t>
    </dgm:pt>
    <dgm:pt modelId="{BF3F7602-130B-42FC-893C-50B9C5D10567}" type="parTrans" cxnId="{BE138CB9-D2EA-4505-BABF-1276AABC37FB}">
      <dgm:prSet/>
      <dgm:spPr/>
      <dgm:t>
        <a:bodyPr/>
        <a:lstStyle/>
        <a:p>
          <a:endParaRPr lang="en-US"/>
        </a:p>
      </dgm:t>
    </dgm:pt>
    <dgm:pt modelId="{F492F957-9F96-4576-B1D0-248D39898771}" type="sibTrans" cxnId="{BE138CB9-D2EA-4505-BABF-1276AABC37FB}">
      <dgm:prSet/>
      <dgm:spPr/>
      <dgm:t>
        <a:bodyPr/>
        <a:lstStyle/>
        <a:p>
          <a:endParaRPr lang="en-US"/>
        </a:p>
      </dgm:t>
    </dgm:pt>
    <dgm:pt modelId="{85D6C7AE-6A77-4B5A-B82A-AC87EBE064B6}">
      <dgm:prSet/>
      <dgm:spPr/>
      <dgm:t>
        <a:bodyPr/>
        <a:lstStyle/>
        <a:p>
          <a:r>
            <a:rPr lang="en-GB"/>
            <a:t>SOC’s may streamline discussions</a:t>
          </a:r>
          <a:endParaRPr lang="en-US"/>
        </a:p>
      </dgm:t>
    </dgm:pt>
    <dgm:pt modelId="{396C1287-76D2-4ED2-BC68-DE437C4AF326}" type="parTrans" cxnId="{4F7FC6AB-19AE-4245-BFAA-C35E99BF3444}">
      <dgm:prSet/>
      <dgm:spPr/>
      <dgm:t>
        <a:bodyPr/>
        <a:lstStyle/>
        <a:p>
          <a:endParaRPr lang="en-US"/>
        </a:p>
      </dgm:t>
    </dgm:pt>
    <dgm:pt modelId="{930135AB-9168-4580-8163-A50DB2C58364}" type="sibTrans" cxnId="{4F7FC6AB-19AE-4245-BFAA-C35E99BF3444}">
      <dgm:prSet/>
      <dgm:spPr/>
      <dgm:t>
        <a:bodyPr/>
        <a:lstStyle/>
        <a:p>
          <a:endParaRPr lang="en-US"/>
        </a:p>
      </dgm:t>
    </dgm:pt>
    <dgm:pt modelId="{4A2A80DB-6ED9-43A3-8D7A-58110223D3CD}">
      <dgm:prSet/>
      <dgm:spPr/>
      <dgm:t>
        <a:bodyPr/>
        <a:lstStyle/>
        <a:p>
          <a:r>
            <a:rPr lang="en-GB"/>
            <a:t>Several SW centres using some SOC’s</a:t>
          </a:r>
          <a:endParaRPr lang="en-US"/>
        </a:p>
      </dgm:t>
    </dgm:pt>
    <dgm:pt modelId="{0F1742DB-4375-4515-8CAE-622ED776A9F7}" type="parTrans" cxnId="{0DA663A6-D8C6-4329-B78F-22A87F0968B5}">
      <dgm:prSet/>
      <dgm:spPr/>
      <dgm:t>
        <a:bodyPr/>
        <a:lstStyle/>
        <a:p>
          <a:endParaRPr lang="en-US"/>
        </a:p>
      </dgm:t>
    </dgm:pt>
    <dgm:pt modelId="{2505D116-6898-4CFB-99EE-AADF8E835046}" type="sibTrans" cxnId="{0DA663A6-D8C6-4329-B78F-22A87F0968B5}">
      <dgm:prSet/>
      <dgm:spPr/>
      <dgm:t>
        <a:bodyPr/>
        <a:lstStyle/>
        <a:p>
          <a:endParaRPr lang="en-US"/>
        </a:p>
      </dgm:t>
    </dgm:pt>
    <dgm:pt modelId="{3B35769A-0E2A-43EB-BA6F-1AE46622055C}">
      <dgm:prSet/>
      <dgm:spPr/>
      <dgm:t>
        <a:bodyPr/>
        <a:lstStyle/>
        <a:p>
          <a:r>
            <a:rPr lang="en-GB"/>
            <a:t>Would it be possible to put together a working group to discuss and potentially agree Standard of Care outcomes to be used to Streamline our MDT’s?</a:t>
          </a:r>
          <a:endParaRPr lang="en-US"/>
        </a:p>
      </dgm:t>
    </dgm:pt>
    <dgm:pt modelId="{51B69465-12C8-439D-8DA3-882DF5F15043}" type="parTrans" cxnId="{879E4DF3-848C-42D3-94FC-8FFDE4D9C197}">
      <dgm:prSet/>
      <dgm:spPr/>
      <dgm:t>
        <a:bodyPr/>
        <a:lstStyle/>
        <a:p>
          <a:endParaRPr lang="en-US"/>
        </a:p>
      </dgm:t>
    </dgm:pt>
    <dgm:pt modelId="{A8FFA07B-7A06-4AC7-AD69-0565336D5AD6}" type="sibTrans" cxnId="{879E4DF3-848C-42D3-94FC-8FFDE4D9C197}">
      <dgm:prSet/>
      <dgm:spPr/>
      <dgm:t>
        <a:bodyPr/>
        <a:lstStyle/>
        <a:p>
          <a:endParaRPr lang="en-US"/>
        </a:p>
      </dgm:t>
    </dgm:pt>
    <dgm:pt modelId="{6CFE53F3-24DF-436F-B782-435092A14D2E}" type="pres">
      <dgm:prSet presAssocID="{3454BD7D-69A5-44FB-95BE-D187E8C7646A}" presName="root" presStyleCnt="0">
        <dgm:presLayoutVars>
          <dgm:dir/>
          <dgm:resizeHandles val="exact"/>
        </dgm:presLayoutVars>
      </dgm:prSet>
      <dgm:spPr/>
    </dgm:pt>
    <dgm:pt modelId="{5FBA0013-8237-433E-A09D-BC199AB19B1D}" type="pres">
      <dgm:prSet presAssocID="{1AACE819-668C-4D28-8743-DFA1E91BF61E}" presName="compNode" presStyleCnt="0"/>
      <dgm:spPr/>
    </dgm:pt>
    <dgm:pt modelId="{24D33456-CE34-4ED9-8AFC-45C84E1BB8AE}" type="pres">
      <dgm:prSet presAssocID="{1AACE819-668C-4D28-8743-DFA1E91BF61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D13723CE-2523-4AB0-A7F5-4E23CC5F155F}" type="pres">
      <dgm:prSet presAssocID="{1AACE819-668C-4D28-8743-DFA1E91BF61E}" presName="spaceRect" presStyleCnt="0"/>
      <dgm:spPr/>
    </dgm:pt>
    <dgm:pt modelId="{14D6B2E0-85FF-4C64-AF67-2D7876A494DD}" type="pres">
      <dgm:prSet presAssocID="{1AACE819-668C-4D28-8743-DFA1E91BF61E}" presName="textRect" presStyleLbl="revTx" presStyleIdx="0" presStyleCnt="4">
        <dgm:presLayoutVars>
          <dgm:chMax val="1"/>
          <dgm:chPref val="1"/>
        </dgm:presLayoutVars>
      </dgm:prSet>
      <dgm:spPr/>
    </dgm:pt>
    <dgm:pt modelId="{C4B2A33A-26BA-4C38-8F19-3BBDBCDBA9D8}" type="pres">
      <dgm:prSet presAssocID="{F492F957-9F96-4576-B1D0-248D39898771}" presName="sibTrans" presStyleCnt="0"/>
      <dgm:spPr/>
    </dgm:pt>
    <dgm:pt modelId="{F8E6C305-C0BA-41EF-A49B-E480D80F6C4F}" type="pres">
      <dgm:prSet presAssocID="{85D6C7AE-6A77-4B5A-B82A-AC87EBE064B6}" presName="compNode" presStyleCnt="0"/>
      <dgm:spPr/>
    </dgm:pt>
    <dgm:pt modelId="{559909A9-5CC8-49DC-881E-6F04C1942E5F}" type="pres">
      <dgm:prSet presAssocID="{85D6C7AE-6A77-4B5A-B82A-AC87EBE064B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448B8BE-1982-4658-A055-EBF423216607}" type="pres">
      <dgm:prSet presAssocID="{85D6C7AE-6A77-4B5A-B82A-AC87EBE064B6}" presName="spaceRect" presStyleCnt="0"/>
      <dgm:spPr/>
    </dgm:pt>
    <dgm:pt modelId="{051919A4-1EFE-4648-BF1E-D840213ED2F8}" type="pres">
      <dgm:prSet presAssocID="{85D6C7AE-6A77-4B5A-B82A-AC87EBE064B6}" presName="textRect" presStyleLbl="revTx" presStyleIdx="1" presStyleCnt="4">
        <dgm:presLayoutVars>
          <dgm:chMax val="1"/>
          <dgm:chPref val="1"/>
        </dgm:presLayoutVars>
      </dgm:prSet>
      <dgm:spPr/>
    </dgm:pt>
    <dgm:pt modelId="{DAC6E568-22F3-4653-B095-AF53EC6E5E5E}" type="pres">
      <dgm:prSet presAssocID="{930135AB-9168-4580-8163-A50DB2C58364}" presName="sibTrans" presStyleCnt="0"/>
      <dgm:spPr/>
    </dgm:pt>
    <dgm:pt modelId="{BDDFC931-8956-4691-B5B6-1D5D8AFCD4BA}" type="pres">
      <dgm:prSet presAssocID="{4A2A80DB-6ED9-43A3-8D7A-58110223D3CD}" presName="compNode" presStyleCnt="0"/>
      <dgm:spPr/>
    </dgm:pt>
    <dgm:pt modelId="{05B80675-BFF9-49EE-87CD-A41A43B5E87F}" type="pres">
      <dgm:prSet presAssocID="{4A2A80DB-6ED9-43A3-8D7A-58110223D3C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30127428-24A7-4834-B392-9CC2D28D6A38}" type="pres">
      <dgm:prSet presAssocID="{4A2A80DB-6ED9-43A3-8D7A-58110223D3CD}" presName="spaceRect" presStyleCnt="0"/>
      <dgm:spPr/>
    </dgm:pt>
    <dgm:pt modelId="{115D7820-A042-4269-AA60-5CB8C939487C}" type="pres">
      <dgm:prSet presAssocID="{4A2A80DB-6ED9-43A3-8D7A-58110223D3CD}" presName="textRect" presStyleLbl="revTx" presStyleIdx="2" presStyleCnt="4">
        <dgm:presLayoutVars>
          <dgm:chMax val="1"/>
          <dgm:chPref val="1"/>
        </dgm:presLayoutVars>
      </dgm:prSet>
      <dgm:spPr/>
    </dgm:pt>
    <dgm:pt modelId="{D2E4EEC5-C4DC-44EC-BEA1-58C5CD813110}" type="pres">
      <dgm:prSet presAssocID="{2505D116-6898-4CFB-99EE-AADF8E835046}" presName="sibTrans" presStyleCnt="0"/>
      <dgm:spPr/>
    </dgm:pt>
    <dgm:pt modelId="{93BAC870-1D0A-4B4F-9CA3-A1BBF45FF195}" type="pres">
      <dgm:prSet presAssocID="{3B35769A-0E2A-43EB-BA6F-1AE46622055C}" presName="compNode" presStyleCnt="0"/>
      <dgm:spPr/>
    </dgm:pt>
    <dgm:pt modelId="{8AAFB0A3-0581-4AE3-B32C-CB9FA38C0285}" type="pres">
      <dgm:prSet presAssocID="{3B35769A-0E2A-43EB-BA6F-1AE46622055C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9273ECB1-17FC-4F06-BED6-B9F424BDD584}" type="pres">
      <dgm:prSet presAssocID="{3B35769A-0E2A-43EB-BA6F-1AE46622055C}" presName="spaceRect" presStyleCnt="0"/>
      <dgm:spPr/>
    </dgm:pt>
    <dgm:pt modelId="{39042BD1-801B-4037-83EA-E5918AEE8092}" type="pres">
      <dgm:prSet presAssocID="{3B35769A-0E2A-43EB-BA6F-1AE46622055C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7FAE80E-F7FF-4657-88AE-6EA9D4AF1E16}" type="presOf" srcId="{3B35769A-0E2A-43EB-BA6F-1AE46622055C}" destId="{39042BD1-801B-4037-83EA-E5918AEE8092}" srcOrd="0" destOrd="0" presId="urn:microsoft.com/office/officeart/2018/2/layout/IconLabelList"/>
    <dgm:cxn modelId="{542D5351-D3D4-4AA0-A370-C74BA58DBDED}" type="presOf" srcId="{3454BD7D-69A5-44FB-95BE-D187E8C7646A}" destId="{6CFE53F3-24DF-436F-B782-435092A14D2E}" srcOrd="0" destOrd="0" presId="urn:microsoft.com/office/officeart/2018/2/layout/IconLabelList"/>
    <dgm:cxn modelId="{474B3D7D-22A3-485B-99F9-A7B68F8D8B7C}" type="presOf" srcId="{1AACE819-668C-4D28-8743-DFA1E91BF61E}" destId="{14D6B2E0-85FF-4C64-AF67-2D7876A494DD}" srcOrd="0" destOrd="0" presId="urn:microsoft.com/office/officeart/2018/2/layout/IconLabelList"/>
    <dgm:cxn modelId="{0DA663A6-D8C6-4329-B78F-22A87F0968B5}" srcId="{3454BD7D-69A5-44FB-95BE-D187E8C7646A}" destId="{4A2A80DB-6ED9-43A3-8D7A-58110223D3CD}" srcOrd="2" destOrd="0" parTransId="{0F1742DB-4375-4515-8CAE-622ED776A9F7}" sibTransId="{2505D116-6898-4CFB-99EE-AADF8E835046}"/>
    <dgm:cxn modelId="{4F7FC6AB-19AE-4245-BFAA-C35E99BF3444}" srcId="{3454BD7D-69A5-44FB-95BE-D187E8C7646A}" destId="{85D6C7AE-6A77-4B5A-B82A-AC87EBE064B6}" srcOrd="1" destOrd="0" parTransId="{396C1287-76D2-4ED2-BC68-DE437C4AF326}" sibTransId="{930135AB-9168-4580-8163-A50DB2C58364}"/>
    <dgm:cxn modelId="{BE138CB9-D2EA-4505-BABF-1276AABC37FB}" srcId="{3454BD7D-69A5-44FB-95BE-D187E8C7646A}" destId="{1AACE819-668C-4D28-8743-DFA1E91BF61E}" srcOrd="0" destOrd="0" parTransId="{BF3F7602-130B-42FC-893C-50B9C5D10567}" sibTransId="{F492F957-9F96-4576-B1D0-248D39898771}"/>
    <dgm:cxn modelId="{9EF1E5E0-1DB3-4061-899C-CEEC1D713149}" type="presOf" srcId="{85D6C7AE-6A77-4B5A-B82A-AC87EBE064B6}" destId="{051919A4-1EFE-4648-BF1E-D840213ED2F8}" srcOrd="0" destOrd="0" presId="urn:microsoft.com/office/officeart/2018/2/layout/IconLabelList"/>
    <dgm:cxn modelId="{879E4DF3-848C-42D3-94FC-8FFDE4D9C197}" srcId="{3454BD7D-69A5-44FB-95BE-D187E8C7646A}" destId="{3B35769A-0E2A-43EB-BA6F-1AE46622055C}" srcOrd="3" destOrd="0" parTransId="{51B69465-12C8-439D-8DA3-882DF5F15043}" sibTransId="{A8FFA07B-7A06-4AC7-AD69-0565336D5AD6}"/>
    <dgm:cxn modelId="{98CA24F7-16C2-4F42-BD72-F29A58EA24F1}" type="presOf" srcId="{4A2A80DB-6ED9-43A3-8D7A-58110223D3CD}" destId="{115D7820-A042-4269-AA60-5CB8C939487C}" srcOrd="0" destOrd="0" presId="urn:microsoft.com/office/officeart/2018/2/layout/IconLabelList"/>
    <dgm:cxn modelId="{DEA1712A-4444-4957-8850-622262BE06DB}" type="presParOf" srcId="{6CFE53F3-24DF-436F-B782-435092A14D2E}" destId="{5FBA0013-8237-433E-A09D-BC199AB19B1D}" srcOrd="0" destOrd="0" presId="urn:microsoft.com/office/officeart/2018/2/layout/IconLabelList"/>
    <dgm:cxn modelId="{6F73F48D-41A7-4C7F-8335-8731637ABF4B}" type="presParOf" srcId="{5FBA0013-8237-433E-A09D-BC199AB19B1D}" destId="{24D33456-CE34-4ED9-8AFC-45C84E1BB8AE}" srcOrd="0" destOrd="0" presId="urn:microsoft.com/office/officeart/2018/2/layout/IconLabelList"/>
    <dgm:cxn modelId="{EC557D09-DAC1-41E3-849B-D2EC0C1F88F6}" type="presParOf" srcId="{5FBA0013-8237-433E-A09D-BC199AB19B1D}" destId="{D13723CE-2523-4AB0-A7F5-4E23CC5F155F}" srcOrd="1" destOrd="0" presId="urn:microsoft.com/office/officeart/2018/2/layout/IconLabelList"/>
    <dgm:cxn modelId="{A7C20D11-ADC9-4937-A61B-AD3F41A04AEB}" type="presParOf" srcId="{5FBA0013-8237-433E-A09D-BC199AB19B1D}" destId="{14D6B2E0-85FF-4C64-AF67-2D7876A494DD}" srcOrd="2" destOrd="0" presId="urn:microsoft.com/office/officeart/2018/2/layout/IconLabelList"/>
    <dgm:cxn modelId="{6B51424A-94F1-45B8-BB99-CB30BF29D382}" type="presParOf" srcId="{6CFE53F3-24DF-436F-B782-435092A14D2E}" destId="{C4B2A33A-26BA-4C38-8F19-3BBDBCDBA9D8}" srcOrd="1" destOrd="0" presId="urn:microsoft.com/office/officeart/2018/2/layout/IconLabelList"/>
    <dgm:cxn modelId="{2A5F07E8-D58F-4830-A4D6-88B431889CFE}" type="presParOf" srcId="{6CFE53F3-24DF-436F-B782-435092A14D2E}" destId="{F8E6C305-C0BA-41EF-A49B-E480D80F6C4F}" srcOrd="2" destOrd="0" presId="urn:microsoft.com/office/officeart/2018/2/layout/IconLabelList"/>
    <dgm:cxn modelId="{5276209E-9043-4754-A1F5-A03FA2449BF3}" type="presParOf" srcId="{F8E6C305-C0BA-41EF-A49B-E480D80F6C4F}" destId="{559909A9-5CC8-49DC-881E-6F04C1942E5F}" srcOrd="0" destOrd="0" presId="urn:microsoft.com/office/officeart/2018/2/layout/IconLabelList"/>
    <dgm:cxn modelId="{CC7868B1-EA75-4554-856A-374B2029742B}" type="presParOf" srcId="{F8E6C305-C0BA-41EF-A49B-E480D80F6C4F}" destId="{4448B8BE-1982-4658-A055-EBF423216607}" srcOrd="1" destOrd="0" presId="urn:microsoft.com/office/officeart/2018/2/layout/IconLabelList"/>
    <dgm:cxn modelId="{59395992-0A52-406F-88B4-9D8D8F1FAEDB}" type="presParOf" srcId="{F8E6C305-C0BA-41EF-A49B-E480D80F6C4F}" destId="{051919A4-1EFE-4648-BF1E-D840213ED2F8}" srcOrd="2" destOrd="0" presId="urn:microsoft.com/office/officeart/2018/2/layout/IconLabelList"/>
    <dgm:cxn modelId="{70B4D2A5-2594-4976-BAA8-632008C833D7}" type="presParOf" srcId="{6CFE53F3-24DF-436F-B782-435092A14D2E}" destId="{DAC6E568-22F3-4653-B095-AF53EC6E5E5E}" srcOrd="3" destOrd="0" presId="urn:microsoft.com/office/officeart/2018/2/layout/IconLabelList"/>
    <dgm:cxn modelId="{CB62E4D5-528A-45F2-95E6-9BC0B280608F}" type="presParOf" srcId="{6CFE53F3-24DF-436F-B782-435092A14D2E}" destId="{BDDFC931-8956-4691-B5B6-1D5D8AFCD4BA}" srcOrd="4" destOrd="0" presId="urn:microsoft.com/office/officeart/2018/2/layout/IconLabelList"/>
    <dgm:cxn modelId="{AD19A6B2-68E2-42E3-B81F-73C78901FECB}" type="presParOf" srcId="{BDDFC931-8956-4691-B5B6-1D5D8AFCD4BA}" destId="{05B80675-BFF9-49EE-87CD-A41A43B5E87F}" srcOrd="0" destOrd="0" presId="urn:microsoft.com/office/officeart/2018/2/layout/IconLabelList"/>
    <dgm:cxn modelId="{B2B29248-8604-4AE1-AB43-0AA0E5E1F4F5}" type="presParOf" srcId="{BDDFC931-8956-4691-B5B6-1D5D8AFCD4BA}" destId="{30127428-24A7-4834-B392-9CC2D28D6A38}" srcOrd="1" destOrd="0" presId="urn:microsoft.com/office/officeart/2018/2/layout/IconLabelList"/>
    <dgm:cxn modelId="{73CF3FDB-C14E-4F2E-B2A7-97C69AC5D03F}" type="presParOf" srcId="{BDDFC931-8956-4691-B5B6-1D5D8AFCD4BA}" destId="{115D7820-A042-4269-AA60-5CB8C939487C}" srcOrd="2" destOrd="0" presId="urn:microsoft.com/office/officeart/2018/2/layout/IconLabelList"/>
    <dgm:cxn modelId="{6B5C9A54-8268-44DD-A54C-82F563CC7E24}" type="presParOf" srcId="{6CFE53F3-24DF-436F-B782-435092A14D2E}" destId="{D2E4EEC5-C4DC-44EC-BEA1-58C5CD813110}" srcOrd="5" destOrd="0" presId="urn:microsoft.com/office/officeart/2018/2/layout/IconLabelList"/>
    <dgm:cxn modelId="{4B2D22C0-A9D2-4A14-B08E-3F2AB177DD5C}" type="presParOf" srcId="{6CFE53F3-24DF-436F-B782-435092A14D2E}" destId="{93BAC870-1D0A-4B4F-9CA3-A1BBF45FF195}" srcOrd="6" destOrd="0" presId="urn:microsoft.com/office/officeart/2018/2/layout/IconLabelList"/>
    <dgm:cxn modelId="{A670934D-EC2A-4986-B6D6-935639AAD925}" type="presParOf" srcId="{93BAC870-1D0A-4B4F-9CA3-A1BBF45FF195}" destId="{8AAFB0A3-0581-4AE3-B32C-CB9FA38C0285}" srcOrd="0" destOrd="0" presId="urn:microsoft.com/office/officeart/2018/2/layout/IconLabelList"/>
    <dgm:cxn modelId="{BBF7E82F-E475-4663-924F-6BA69535550E}" type="presParOf" srcId="{93BAC870-1D0A-4B4F-9CA3-A1BBF45FF195}" destId="{9273ECB1-17FC-4F06-BED6-B9F424BDD584}" srcOrd="1" destOrd="0" presId="urn:microsoft.com/office/officeart/2018/2/layout/IconLabelList"/>
    <dgm:cxn modelId="{F464C489-D0EA-4B13-9A6D-006D4424E3A9}" type="presParOf" srcId="{93BAC870-1D0A-4B4F-9CA3-A1BBF45FF195}" destId="{39042BD1-801B-4037-83EA-E5918AEE809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477BD7-6449-4955-98CB-68ECB37EB1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188C70-8915-4B88-8797-6C889EAABC05}">
      <dgm:prSet/>
      <dgm:spPr/>
      <dgm:t>
        <a:bodyPr/>
        <a:lstStyle/>
        <a:p>
          <a:r>
            <a:rPr lang="en-GB"/>
            <a:t>Bath</a:t>
          </a:r>
          <a:endParaRPr lang="en-US"/>
        </a:p>
      </dgm:t>
    </dgm:pt>
    <dgm:pt modelId="{390F3409-077E-4F55-90DE-636CC81FBEF1}" type="parTrans" cxnId="{52AA7774-63F6-49C2-BC47-30D7FFFC4ACF}">
      <dgm:prSet/>
      <dgm:spPr/>
      <dgm:t>
        <a:bodyPr/>
        <a:lstStyle/>
        <a:p>
          <a:endParaRPr lang="en-US"/>
        </a:p>
      </dgm:t>
    </dgm:pt>
    <dgm:pt modelId="{C45F807E-2F54-428F-89FE-E026C7555AE1}" type="sibTrans" cxnId="{52AA7774-63F6-49C2-BC47-30D7FFFC4ACF}">
      <dgm:prSet/>
      <dgm:spPr/>
      <dgm:t>
        <a:bodyPr/>
        <a:lstStyle/>
        <a:p>
          <a:endParaRPr lang="en-US"/>
        </a:p>
      </dgm:t>
    </dgm:pt>
    <dgm:pt modelId="{BAAC70EC-0097-4D9C-9F1C-1624EA63408E}">
      <dgm:prSet/>
      <dgm:spPr/>
      <dgm:t>
        <a:bodyPr/>
        <a:lstStyle/>
        <a:p>
          <a:r>
            <a:rPr lang="en-GB"/>
            <a:t>Exeter</a:t>
          </a:r>
          <a:endParaRPr lang="en-US"/>
        </a:p>
      </dgm:t>
    </dgm:pt>
    <dgm:pt modelId="{84F59281-0848-4990-9822-A83FBC8E9A27}" type="parTrans" cxnId="{8ECA0B59-B6D3-4661-BF5B-08F30B0ABC08}">
      <dgm:prSet/>
      <dgm:spPr/>
      <dgm:t>
        <a:bodyPr/>
        <a:lstStyle/>
        <a:p>
          <a:endParaRPr lang="en-US"/>
        </a:p>
      </dgm:t>
    </dgm:pt>
    <dgm:pt modelId="{45FAF347-C9CF-4CD7-91F9-4248E4573E80}" type="sibTrans" cxnId="{8ECA0B59-B6D3-4661-BF5B-08F30B0ABC08}">
      <dgm:prSet/>
      <dgm:spPr/>
      <dgm:t>
        <a:bodyPr/>
        <a:lstStyle/>
        <a:p>
          <a:endParaRPr lang="en-US"/>
        </a:p>
      </dgm:t>
    </dgm:pt>
    <dgm:pt modelId="{BEB422A8-2CA3-4864-AEE5-425C1094816A}">
      <dgm:prSet/>
      <dgm:spPr/>
      <dgm:t>
        <a:bodyPr/>
        <a:lstStyle/>
        <a:p>
          <a:r>
            <a:rPr lang="en-GB"/>
            <a:t>Taunton</a:t>
          </a:r>
          <a:endParaRPr lang="en-US"/>
        </a:p>
      </dgm:t>
    </dgm:pt>
    <dgm:pt modelId="{B9264D4F-9C9E-470E-AC31-4CAE878205EA}" type="parTrans" cxnId="{7F19D473-13E0-4E2A-B45A-0F4C928825E6}">
      <dgm:prSet/>
      <dgm:spPr/>
      <dgm:t>
        <a:bodyPr/>
        <a:lstStyle/>
        <a:p>
          <a:endParaRPr lang="en-US"/>
        </a:p>
      </dgm:t>
    </dgm:pt>
    <dgm:pt modelId="{E8A50DC5-9F63-4D55-9CB7-4A09C6942001}" type="sibTrans" cxnId="{7F19D473-13E0-4E2A-B45A-0F4C928825E6}">
      <dgm:prSet/>
      <dgm:spPr/>
      <dgm:t>
        <a:bodyPr/>
        <a:lstStyle/>
        <a:p>
          <a:endParaRPr lang="en-US"/>
        </a:p>
      </dgm:t>
    </dgm:pt>
    <dgm:pt modelId="{EAEA20F0-DB1D-49D4-852C-F2BF091A1DDE}">
      <dgm:prSet/>
      <dgm:spPr/>
      <dgm:t>
        <a:bodyPr/>
        <a:lstStyle/>
        <a:p>
          <a:r>
            <a:rPr lang="en-GB"/>
            <a:t>?others</a:t>
          </a:r>
          <a:endParaRPr lang="en-US"/>
        </a:p>
      </dgm:t>
    </dgm:pt>
    <dgm:pt modelId="{3061FF12-6D60-4FC3-88DE-28E1AF68FFE2}" type="parTrans" cxnId="{F02874FB-51B9-4F74-B060-8C3E8D6C2A0B}">
      <dgm:prSet/>
      <dgm:spPr/>
      <dgm:t>
        <a:bodyPr/>
        <a:lstStyle/>
        <a:p>
          <a:endParaRPr lang="en-US"/>
        </a:p>
      </dgm:t>
    </dgm:pt>
    <dgm:pt modelId="{FCEAB9E8-F8CF-4AD9-8ACB-BC3D5187D2FF}" type="sibTrans" cxnId="{F02874FB-51B9-4F74-B060-8C3E8D6C2A0B}">
      <dgm:prSet/>
      <dgm:spPr/>
      <dgm:t>
        <a:bodyPr/>
        <a:lstStyle/>
        <a:p>
          <a:endParaRPr lang="en-US"/>
        </a:p>
      </dgm:t>
    </dgm:pt>
    <dgm:pt modelId="{1DFF4406-65FB-42AF-B4A8-D97AAEBB6FA8}" type="pres">
      <dgm:prSet presAssocID="{26477BD7-6449-4955-98CB-68ECB37EB1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852B3D4-9F0B-4ADC-9D0B-F8E9380E9729}" type="pres">
      <dgm:prSet presAssocID="{15188C70-8915-4B88-8797-6C889EAABC05}" presName="hierRoot1" presStyleCnt="0"/>
      <dgm:spPr/>
    </dgm:pt>
    <dgm:pt modelId="{2E3EA458-6F5E-450F-A8C1-AFF005D07470}" type="pres">
      <dgm:prSet presAssocID="{15188C70-8915-4B88-8797-6C889EAABC05}" presName="composite" presStyleCnt="0"/>
      <dgm:spPr/>
    </dgm:pt>
    <dgm:pt modelId="{02608CE5-A5FA-4B7C-955A-9285956D1ED9}" type="pres">
      <dgm:prSet presAssocID="{15188C70-8915-4B88-8797-6C889EAABC05}" presName="background" presStyleLbl="node0" presStyleIdx="0" presStyleCnt="4"/>
      <dgm:spPr/>
    </dgm:pt>
    <dgm:pt modelId="{D0AE8B1F-E274-4F83-83CA-2DB32D7BF4F6}" type="pres">
      <dgm:prSet presAssocID="{15188C70-8915-4B88-8797-6C889EAABC05}" presName="text" presStyleLbl="fgAcc0" presStyleIdx="0" presStyleCnt="4">
        <dgm:presLayoutVars>
          <dgm:chPref val="3"/>
        </dgm:presLayoutVars>
      </dgm:prSet>
      <dgm:spPr/>
    </dgm:pt>
    <dgm:pt modelId="{9A51CE89-126B-45A8-BDB1-FB0A89DA645D}" type="pres">
      <dgm:prSet presAssocID="{15188C70-8915-4B88-8797-6C889EAABC05}" presName="hierChild2" presStyleCnt="0"/>
      <dgm:spPr/>
    </dgm:pt>
    <dgm:pt modelId="{6A66A114-A6FC-47C6-9AC3-A5BDC207FD1E}" type="pres">
      <dgm:prSet presAssocID="{BAAC70EC-0097-4D9C-9F1C-1624EA63408E}" presName="hierRoot1" presStyleCnt="0"/>
      <dgm:spPr/>
    </dgm:pt>
    <dgm:pt modelId="{165BEFDA-BC87-4CD1-AB4E-164E1B119352}" type="pres">
      <dgm:prSet presAssocID="{BAAC70EC-0097-4D9C-9F1C-1624EA63408E}" presName="composite" presStyleCnt="0"/>
      <dgm:spPr/>
    </dgm:pt>
    <dgm:pt modelId="{31017DD2-A6D9-4987-AC6C-03A00C08C8CD}" type="pres">
      <dgm:prSet presAssocID="{BAAC70EC-0097-4D9C-9F1C-1624EA63408E}" presName="background" presStyleLbl="node0" presStyleIdx="1" presStyleCnt="4"/>
      <dgm:spPr/>
    </dgm:pt>
    <dgm:pt modelId="{DC599E3D-8F2F-4E08-AA11-3258B5AF52E2}" type="pres">
      <dgm:prSet presAssocID="{BAAC70EC-0097-4D9C-9F1C-1624EA63408E}" presName="text" presStyleLbl="fgAcc0" presStyleIdx="1" presStyleCnt="4">
        <dgm:presLayoutVars>
          <dgm:chPref val="3"/>
        </dgm:presLayoutVars>
      </dgm:prSet>
      <dgm:spPr/>
    </dgm:pt>
    <dgm:pt modelId="{4B04F42C-A6E4-45C1-BA5A-9A1CAB726364}" type="pres">
      <dgm:prSet presAssocID="{BAAC70EC-0097-4D9C-9F1C-1624EA63408E}" presName="hierChild2" presStyleCnt="0"/>
      <dgm:spPr/>
    </dgm:pt>
    <dgm:pt modelId="{AA89A718-0778-4E54-B3CA-04B7AF0F558D}" type="pres">
      <dgm:prSet presAssocID="{BEB422A8-2CA3-4864-AEE5-425C1094816A}" presName="hierRoot1" presStyleCnt="0"/>
      <dgm:spPr/>
    </dgm:pt>
    <dgm:pt modelId="{68CA5BEC-BE60-426E-9EF5-D10FC87B594A}" type="pres">
      <dgm:prSet presAssocID="{BEB422A8-2CA3-4864-AEE5-425C1094816A}" presName="composite" presStyleCnt="0"/>
      <dgm:spPr/>
    </dgm:pt>
    <dgm:pt modelId="{93642D6B-E5B3-470B-958F-80078AF2E37A}" type="pres">
      <dgm:prSet presAssocID="{BEB422A8-2CA3-4864-AEE5-425C1094816A}" presName="background" presStyleLbl="node0" presStyleIdx="2" presStyleCnt="4"/>
      <dgm:spPr/>
    </dgm:pt>
    <dgm:pt modelId="{F7008DBC-FB6F-454C-A84B-2AD3AC340FF8}" type="pres">
      <dgm:prSet presAssocID="{BEB422A8-2CA3-4864-AEE5-425C1094816A}" presName="text" presStyleLbl="fgAcc0" presStyleIdx="2" presStyleCnt="4">
        <dgm:presLayoutVars>
          <dgm:chPref val="3"/>
        </dgm:presLayoutVars>
      </dgm:prSet>
      <dgm:spPr/>
    </dgm:pt>
    <dgm:pt modelId="{7BFE699C-1248-4ED4-A810-4C3941B79028}" type="pres">
      <dgm:prSet presAssocID="{BEB422A8-2CA3-4864-AEE5-425C1094816A}" presName="hierChild2" presStyleCnt="0"/>
      <dgm:spPr/>
    </dgm:pt>
    <dgm:pt modelId="{95BEA674-D033-4151-970A-6799CC608BE9}" type="pres">
      <dgm:prSet presAssocID="{EAEA20F0-DB1D-49D4-852C-F2BF091A1DDE}" presName="hierRoot1" presStyleCnt="0"/>
      <dgm:spPr/>
    </dgm:pt>
    <dgm:pt modelId="{ED97B4B9-8268-44A2-91EF-E40CEB6CFDD0}" type="pres">
      <dgm:prSet presAssocID="{EAEA20F0-DB1D-49D4-852C-F2BF091A1DDE}" presName="composite" presStyleCnt="0"/>
      <dgm:spPr/>
    </dgm:pt>
    <dgm:pt modelId="{96F54E9B-0317-4D6D-B487-88AF7990BBC3}" type="pres">
      <dgm:prSet presAssocID="{EAEA20F0-DB1D-49D4-852C-F2BF091A1DDE}" presName="background" presStyleLbl="node0" presStyleIdx="3" presStyleCnt="4"/>
      <dgm:spPr/>
    </dgm:pt>
    <dgm:pt modelId="{F74FECEA-FA42-4738-84A1-DC43E6038266}" type="pres">
      <dgm:prSet presAssocID="{EAEA20F0-DB1D-49D4-852C-F2BF091A1DDE}" presName="text" presStyleLbl="fgAcc0" presStyleIdx="3" presStyleCnt="4">
        <dgm:presLayoutVars>
          <dgm:chPref val="3"/>
        </dgm:presLayoutVars>
      </dgm:prSet>
      <dgm:spPr/>
    </dgm:pt>
    <dgm:pt modelId="{BD7F04CA-EC63-4DA9-A4EE-1316C81F5A3C}" type="pres">
      <dgm:prSet presAssocID="{EAEA20F0-DB1D-49D4-852C-F2BF091A1DDE}" presName="hierChild2" presStyleCnt="0"/>
      <dgm:spPr/>
    </dgm:pt>
  </dgm:ptLst>
  <dgm:cxnLst>
    <dgm:cxn modelId="{E1B9450C-E3B4-4D43-B81F-B84A0793A6F2}" type="presOf" srcId="{EAEA20F0-DB1D-49D4-852C-F2BF091A1DDE}" destId="{F74FECEA-FA42-4738-84A1-DC43E6038266}" srcOrd="0" destOrd="0" presId="urn:microsoft.com/office/officeart/2005/8/layout/hierarchy1"/>
    <dgm:cxn modelId="{DE1B6F14-066F-46BE-8DE6-8EF02EB41D6B}" type="presOf" srcId="{BEB422A8-2CA3-4864-AEE5-425C1094816A}" destId="{F7008DBC-FB6F-454C-A84B-2AD3AC340FF8}" srcOrd="0" destOrd="0" presId="urn:microsoft.com/office/officeart/2005/8/layout/hierarchy1"/>
    <dgm:cxn modelId="{7F19D473-13E0-4E2A-B45A-0F4C928825E6}" srcId="{26477BD7-6449-4955-98CB-68ECB37EB1A0}" destId="{BEB422A8-2CA3-4864-AEE5-425C1094816A}" srcOrd="2" destOrd="0" parTransId="{B9264D4F-9C9E-470E-AC31-4CAE878205EA}" sibTransId="{E8A50DC5-9F63-4D55-9CB7-4A09C6942001}"/>
    <dgm:cxn modelId="{52AA7774-63F6-49C2-BC47-30D7FFFC4ACF}" srcId="{26477BD7-6449-4955-98CB-68ECB37EB1A0}" destId="{15188C70-8915-4B88-8797-6C889EAABC05}" srcOrd="0" destOrd="0" parTransId="{390F3409-077E-4F55-90DE-636CC81FBEF1}" sibTransId="{C45F807E-2F54-428F-89FE-E026C7555AE1}"/>
    <dgm:cxn modelId="{8ECA0B59-B6D3-4661-BF5B-08F30B0ABC08}" srcId="{26477BD7-6449-4955-98CB-68ECB37EB1A0}" destId="{BAAC70EC-0097-4D9C-9F1C-1624EA63408E}" srcOrd="1" destOrd="0" parTransId="{84F59281-0848-4990-9822-A83FBC8E9A27}" sibTransId="{45FAF347-C9CF-4CD7-91F9-4248E4573E80}"/>
    <dgm:cxn modelId="{E86686A4-6B10-460E-A7F7-64A5969DBCAF}" type="presOf" srcId="{BAAC70EC-0097-4D9C-9F1C-1624EA63408E}" destId="{DC599E3D-8F2F-4E08-AA11-3258B5AF52E2}" srcOrd="0" destOrd="0" presId="urn:microsoft.com/office/officeart/2005/8/layout/hierarchy1"/>
    <dgm:cxn modelId="{4AADA0BC-3577-4EA2-A75D-E7A41DF1F8A1}" type="presOf" srcId="{15188C70-8915-4B88-8797-6C889EAABC05}" destId="{D0AE8B1F-E274-4F83-83CA-2DB32D7BF4F6}" srcOrd="0" destOrd="0" presId="urn:microsoft.com/office/officeart/2005/8/layout/hierarchy1"/>
    <dgm:cxn modelId="{D32060D4-F75E-4E8B-B6A4-6AF086CD5CD3}" type="presOf" srcId="{26477BD7-6449-4955-98CB-68ECB37EB1A0}" destId="{1DFF4406-65FB-42AF-B4A8-D97AAEBB6FA8}" srcOrd="0" destOrd="0" presId="urn:microsoft.com/office/officeart/2005/8/layout/hierarchy1"/>
    <dgm:cxn modelId="{F02874FB-51B9-4F74-B060-8C3E8D6C2A0B}" srcId="{26477BD7-6449-4955-98CB-68ECB37EB1A0}" destId="{EAEA20F0-DB1D-49D4-852C-F2BF091A1DDE}" srcOrd="3" destOrd="0" parTransId="{3061FF12-6D60-4FC3-88DE-28E1AF68FFE2}" sibTransId="{FCEAB9E8-F8CF-4AD9-8ACB-BC3D5187D2FF}"/>
    <dgm:cxn modelId="{A2747D9C-1486-42F0-83E8-71FDBC4C648B}" type="presParOf" srcId="{1DFF4406-65FB-42AF-B4A8-D97AAEBB6FA8}" destId="{6852B3D4-9F0B-4ADC-9D0B-F8E9380E9729}" srcOrd="0" destOrd="0" presId="urn:microsoft.com/office/officeart/2005/8/layout/hierarchy1"/>
    <dgm:cxn modelId="{BCD3D70C-E8D4-46C5-A6AE-81207FF14EE8}" type="presParOf" srcId="{6852B3D4-9F0B-4ADC-9D0B-F8E9380E9729}" destId="{2E3EA458-6F5E-450F-A8C1-AFF005D07470}" srcOrd="0" destOrd="0" presId="urn:microsoft.com/office/officeart/2005/8/layout/hierarchy1"/>
    <dgm:cxn modelId="{231F0FC8-066E-41FB-9F14-FA254F098C9C}" type="presParOf" srcId="{2E3EA458-6F5E-450F-A8C1-AFF005D07470}" destId="{02608CE5-A5FA-4B7C-955A-9285956D1ED9}" srcOrd="0" destOrd="0" presId="urn:microsoft.com/office/officeart/2005/8/layout/hierarchy1"/>
    <dgm:cxn modelId="{1CD508DD-784C-465B-831B-410D25CD7EB8}" type="presParOf" srcId="{2E3EA458-6F5E-450F-A8C1-AFF005D07470}" destId="{D0AE8B1F-E274-4F83-83CA-2DB32D7BF4F6}" srcOrd="1" destOrd="0" presId="urn:microsoft.com/office/officeart/2005/8/layout/hierarchy1"/>
    <dgm:cxn modelId="{7E12FF74-A5DC-4259-8ECF-47BB0FE00053}" type="presParOf" srcId="{6852B3D4-9F0B-4ADC-9D0B-F8E9380E9729}" destId="{9A51CE89-126B-45A8-BDB1-FB0A89DA645D}" srcOrd="1" destOrd="0" presId="urn:microsoft.com/office/officeart/2005/8/layout/hierarchy1"/>
    <dgm:cxn modelId="{35019960-194C-4717-92FC-87B07907226A}" type="presParOf" srcId="{1DFF4406-65FB-42AF-B4A8-D97AAEBB6FA8}" destId="{6A66A114-A6FC-47C6-9AC3-A5BDC207FD1E}" srcOrd="1" destOrd="0" presId="urn:microsoft.com/office/officeart/2005/8/layout/hierarchy1"/>
    <dgm:cxn modelId="{D46CF9C3-8CE5-4EA3-BD9D-2F622A21FBBC}" type="presParOf" srcId="{6A66A114-A6FC-47C6-9AC3-A5BDC207FD1E}" destId="{165BEFDA-BC87-4CD1-AB4E-164E1B119352}" srcOrd="0" destOrd="0" presId="urn:microsoft.com/office/officeart/2005/8/layout/hierarchy1"/>
    <dgm:cxn modelId="{87062C9A-A52A-4EED-A32D-061C11C3AEB4}" type="presParOf" srcId="{165BEFDA-BC87-4CD1-AB4E-164E1B119352}" destId="{31017DD2-A6D9-4987-AC6C-03A00C08C8CD}" srcOrd="0" destOrd="0" presId="urn:microsoft.com/office/officeart/2005/8/layout/hierarchy1"/>
    <dgm:cxn modelId="{3F507E14-2AC9-44A7-9CC3-7454A8A29E6A}" type="presParOf" srcId="{165BEFDA-BC87-4CD1-AB4E-164E1B119352}" destId="{DC599E3D-8F2F-4E08-AA11-3258B5AF52E2}" srcOrd="1" destOrd="0" presId="urn:microsoft.com/office/officeart/2005/8/layout/hierarchy1"/>
    <dgm:cxn modelId="{8F87E40D-21D8-4D00-BF20-DA6F049FF7D8}" type="presParOf" srcId="{6A66A114-A6FC-47C6-9AC3-A5BDC207FD1E}" destId="{4B04F42C-A6E4-45C1-BA5A-9A1CAB726364}" srcOrd="1" destOrd="0" presId="urn:microsoft.com/office/officeart/2005/8/layout/hierarchy1"/>
    <dgm:cxn modelId="{892C6219-C14D-47A4-A824-217C4E3FC575}" type="presParOf" srcId="{1DFF4406-65FB-42AF-B4A8-D97AAEBB6FA8}" destId="{AA89A718-0778-4E54-B3CA-04B7AF0F558D}" srcOrd="2" destOrd="0" presId="urn:microsoft.com/office/officeart/2005/8/layout/hierarchy1"/>
    <dgm:cxn modelId="{6D664E01-F1BF-43B8-8D2D-D9AF6C92DE64}" type="presParOf" srcId="{AA89A718-0778-4E54-B3CA-04B7AF0F558D}" destId="{68CA5BEC-BE60-426E-9EF5-D10FC87B594A}" srcOrd="0" destOrd="0" presId="urn:microsoft.com/office/officeart/2005/8/layout/hierarchy1"/>
    <dgm:cxn modelId="{D581A11E-D10A-41EB-A0B6-0F24473B4AAC}" type="presParOf" srcId="{68CA5BEC-BE60-426E-9EF5-D10FC87B594A}" destId="{93642D6B-E5B3-470B-958F-80078AF2E37A}" srcOrd="0" destOrd="0" presId="urn:microsoft.com/office/officeart/2005/8/layout/hierarchy1"/>
    <dgm:cxn modelId="{A94ACE06-5E1D-460F-85BB-A754AC5A7203}" type="presParOf" srcId="{68CA5BEC-BE60-426E-9EF5-D10FC87B594A}" destId="{F7008DBC-FB6F-454C-A84B-2AD3AC340FF8}" srcOrd="1" destOrd="0" presId="urn:microsoft.com/office/officeart/2005/8/layout/hierarchy1"/>
    <dgm:cxn modelId="{2A5EA12E-C240-4BF1-9255-57DF4D910811}" type="presParOf" srcId="{AA89A718-0778-4E54-B3CA-04B7AF0F558D}" destId="{7BFE699C-1248-4ED4-A810-4C3941B79028}" srcOrd="1" destOrd="0" presId="urn:microsoft.com/office/officeart/2005/8/layout/hierarchy1"/>
    <dgm:cxn modelId="{A66E0E04-DA70-40CD-827E-31459C4B9E61}" type="presParOf" srcId="{1DFF4406-65FB-42AF-B4A8-D97AAEBB6FA8}" destId="{95BEA674-D033-4151-970A-6799CC608BE9}" srcOrd="3" destOrd="0" presId="urn:microsoft.com/office/officeart/2005/8/layout/hierarchy1"/>
    <dgm:cxn modelId="{91EBADD2-2443-4E49-A566-6A69B865E5AC}" type="presParOf" srcId="{95BEA674-D033-4151-970A-6799CC608BE9}" destId="{ED97B4B9-8268-44A2-91EF-E40CEB6CFDD0}" srcOrd="0" destOrd="0" presId="urn:microsoft.com/office/officeart/2005/8/layout/hierarchy1"/>
    <dgm:cxn modelId="{ACCC588D-A9DB-48AB-81ED-100DC0D84D97}" type="presParOf" srcId="{ED97B4B9-8268-44A2-91EF-E40CEB6CFDD0}" destId="{96F54E9B-0317-4D6D-B487-88AF7990BBC3}" srcOrd="0" destOrd="0" presId="urn:microsoft.com/office/officeart/2005/8/layout/hierarchy1"/>
    <dgm:cxn modelId="{263A583B-0DD0-4A84-9C99-AB7A24F94283}" type="presParOf" srcId="{ED97B4B9-8268-44A2-91EF-E40CEB6CFDD0}" destId="{F74FECEA-FA42-4738-84A1-DC43E6038266}" srcOrd="1" destOrd="0" presId="urn:microsoft.com/office/officeart/2005/8/layout/hierarchy1"/>
    <dgm:cxn modelId="{3DF3B497-DC87-4BAF-B898-6E1B2E868835}" type="presParOf" srcId="{95BEA674-D033-4151-970A-6799CC608BE9}" destId="{BD7F04CA-EC63-4DA9-A4EE-1316C81F5A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33456-CE34-4ED9-8AFC-45C84E1BB8AE}">
      <dsp:nvSpPr>
        <dsp:cNvPr id="0" name=""/>
        <dsp:cNvSpPr/>
      </dsp:nvSpPr>
      <dsp:spPr>
        <a:xfrm>
          <a:off x="759033" y="1116062"/>
          <a:ext cx="1067204" cy="10672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6B2E0-85FF-4C64-AF67-2D7876A494DD}">
      <dsp:nvSpPr>
        <dsp:cNvPr id="0" name=""/>
        <dsp:cNvSpPr/>
      </dsp:nvSpPr>
      <dsp:spPr>
        <a:xfrm>
          <a:off x="106853" y="2510791"/>
          <a:ext cx="2371564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MDT’s increasing burden on time and staff with growing numbers for discussion week on week.</a:t>
          </a:r>
          <a:endParaRPr lang="en-US" sz="1100" kern="1200"/>
        </a:p>
      </dsp:txBody>
      <dsp:txXfrm>
        <a:off x="106853" y="2510791"/>
        <a:ext cx="2371564" cy="787500"/>
      </dsp:txXfrm>
    </dsp:sp>
    <dsp:sp modelId="{559909A9-5CC8-49DC-881E-6F04C1942E5F}">
      <dsp:nvSpPr>
        <dsp:cNvPr id="0" name=""/>
        <dsp:cNvSpPr/>
      </dsp:nvSpPr>
      <dsp:spPr>
        <a:xfrm>
          <a:off x="3545622" y="1116062"/>
          <a:ext cx="1067204" cy="10672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1919A4-1EFE-4648-BF1E-D840213ED2F8}">
      <dsp:nvSpPr>
        <dsp:cNvPr id="0" name=""/>
        <dsp:cNvSpPr/>
      </dsp:nvSpPr>
      <dsp:spPr>
        <a:xfrm>
          <a:off x="2893441" y="2510791"/>
          <a:ext cx="2371564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SOC’s may streamline discussions</a:t>
          </a:r>
          <a:endParaRPr lang="en-US" sz="1100" kern="1200"/>
        </a:p>
      </dsp:txBody>
      <dsp:txXfrm>
        <a:off x="2893441" y="2510791"/>
        <a:ext cx="2371564" cy="787500"/>
      </dsp:txXfrm>
    </dsp:sp>
    <dsp:sp modelId="{05B80675-BFF9-49EE-87CD-A41A43B5E87F}">
      <dsp:nvSpPr>
        <dsp:cNvPr id="0" name=""/>
        <dsp:cNvSpPr/>
      </dsp:nvSpPr>
      <dsp:spPr>
        <a:xfrm>
          <a:off x="6332210" y="1116062"/>
          <a:ext cx="1067204" cy="10672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D7820-A042-4269-AA60-5CB8C939487C}">
      <dsp:nvSpPr>
        <dsp:cNvPr id="0" name=""/>
        <dsp:cNvSpPr/>
      </dsp:nvSpPr>
      <dsp:spPr>
        <a:xfrm>
          <a:off x="5680030" y="2510791"/>
          <a:ext cx="2371564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Several SW centres using some SOC’s</a:t>
          </a:r>
          <a:endParaRPr lang="en-US" sz="1100" kern="1200"/>
        </a:p>
      </dsp:txBody>
      <dsp:txXfrm>
        <a:off x="5680030" y="2510791"/>
        <a:ext cx="2371564" cy="787500"/>
      </dsp:txXfrm>
    </dsp:sp>
    <dsp:sp modelId="{8AAFB0A3-0581-4AE3-B32C-CB9FA38C0285}">
      <dsp:nvSpPr>
        <dsp:cNvPr id="0" name=""/>
        <dsp:cNvSpPr/>
      </dsp:nvSpPr>
      <dsp:spPr>
        <a:xfrm>
          <a:off x="9118799" y="1116062"/>
          <a:ext cx="1067204" cy="10672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042BD1-801B-4037-83EA-E5918AEE8092}">
      <dsp:nvSpPr>
        <dsp:cNvPr id="0" name=""/>
        <dsp:cNvSpPr/>
      </dsp:nvSpPr>
      <dsp:spPr>
        <a:xfrm>
          <a:off x="8466619" y="2510791"/>
          <a:ext cx="2371564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Would it be possible to put together a working group to discuss and potentially agree Standard of Care outcomes to be used to Streamline our MDT’s?</a:t>
          </a:r>
          <a:endParaRPr lang="en-US" sz="1100" kern="1200"/>
        </a:p>
      </dsp:txBody>
      <dsp:txXfrm>
        <a:off x="8466619" y="2510791"/>
        <a:ext cx="2371564" cy="787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08CE5-A5FA-4B7C-955A-9285956D1ED9}">
      <dsp:nvSpPr>
        <dsp:cNvPr id="0" name=""/>
        <dsp:cNvSpPr/>
      </dsp:nvSpPr>
      <dsp:spPr>
        <a:xfrm>
          <a:off x="3027" y="1232695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E8B1F-E274-4F83-83CA-2DB32D7BF4F6}">
      <dsp:nvSpPr>
        <dsp:cNvPr id="0" name=""/>
        <dsp:cNvSpPr/>
      </dsp:nvSpPr>
      <dsp:spPr>
        <a:xfrm>
          <a:off x="243244" y="14609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Bath</a:t>
          </a:r>
          <a:endParaRPr lang="en-US" sz="4000" kern="1200"/>
        </a:p>
      </dsp:txBody>
      <dsp:txXfrm>
        <a:off x="283453" y="1501109"/>
        <a:ext cx="2081527" cy="1292417"/>
      </dsp:txXfrm>
    </dsp:sp>
    <dsp:sp modelId="{31017DD2-A6D9-4987-AC6C-03A00C08C8CD}">
      <dsp:nvSpPr>
        <dsp:cNvPr id="0" name=""/>
        <dsp:cNvSpPr/>
      </dsp:nvSpPr>
      <dsp:spPr>
        <a:xfrm>
          <a:off x="2645405" y="1232695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599E3D-8F2F-4E08-AA11-3258B5AF52E2}">
      <dsp:nvSpPr>
        <dsp:cNvPr id="0" name=""/>
        <dsp:cNvSpPr/>
      </dsp:nvSpPr>
      <dsp:spPr>
        <a:xfrm>
          <a:off x="2885621" y="14609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Exeter</a:t>
          </a:r>
          <a:endParaRPr lang="en-US" sz="4000" kern="1200"/>
        </a:p>
      </dsp:txBody>
      <dsp:txXfrm>
        <a:off x="2925830" y="1501109"/>
        <a:ext cx="2081527" cy="1292417"/>
      </dsp:txXfrm>
    </dsp:sp>
    <dsp:sp modelId="{93642D6B-E5B3-470B-958F-80078AF2E37A}">
      <dsp:nvSpPr>
        <dsp:cNvPr id="0" name=""/>
        <dsp:cNvSpPr/>
      </dsp:nvSpPr>
      <dsp:spPr>
        <a:xfrm>
          <a:off x="5287783" y="1232695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08DBC-FB6F-454C-A84B-2AD3AC340FF8}">
      <dsp:nvSpPr>
        <dsp:cNvPr id="0" name=""/>
        <dsp:cNvSpPr/>
      </dsp:nvSpPr>
      <dsp:spPr>
        <a:xfrm>
          <a:off x="5527999" y="14609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Taunton</a:t>
          </a:r>
          <a:endParaRPr lang="en-US" sz="4000" kern="1200"/>
        </a:p>
      </dsp:txBody>
      <dsp:txXfrm>
        <a:off x="5568208" y="1501109"/>
        <a:ext cx="2081527" cy="1292417"/>
      </dsp:txXfrm>
    </dsp:sp>
    <dsp:sp modelId="{96F54E9B-0317-4D6D-B487-88AF7990BBC3}">
      <dsp:nvSpPr>
        <dsp:cNvPr id="0" name=""/>
        <dsp:cNvSpPr/>
      </dsp:nvSpPr>
      <dsp:spPr>
        <a:xfrm>
          <a:off x="7930160" y="1232695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FECEA-FA42-4738-84A1-DC43E6038266}">
      <dsp:nvSpPr>
        <dsp:cNvPr id="0" name=""/>
        <dsp:cNvSpPr/>
      </dsp:nvSpPr>
      <dsp:spPr>
        <a:xfrm>
          <a:off x="8170376" y="14609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/>
            <a:t>?others</a:t>
          </a:r>
          <a:endParaRPr lang="en-US" sz="4000" kern="1200"/>
        </a:p>
      </dsp:txBody>
      <dsp:txXfrm>
        <a:off x="8210585" y="1501109"/>
        <a:ext cx="2081527" cy="1292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EEC3C-6242-4332-AEA3-E29A43FF7E80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0D150-D841-4FC0-93B4-C86BFEABF9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383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effectLst/>
              <a:latin typeface="Adobe Cle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9591-4D3E-4B63-9008-4BBB31565E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381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effectLst/>
              <a:latin typeface="Adobe Cle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9591-4D3E-4B63-9008-4BBB31565E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8381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F97917-853B-CEF3-2B5A-950ECFE1C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1D39EB9-4337-2D77-ABD4-A80AAAE880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2D0D78-4D0C-521A-451D-C45C34A704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effectLst/>
              <a:latin typeface="Adobe Cle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38416-6227-A3D9-F4D0-4FBB4921F5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9591-4D3E-4B63-9008-4BBB31565E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306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7BC71-5439-84F7-92BF-43578191D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057A51-2817-7FCE-C075-26879FC6A2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24BCA8C-3A5B-5DBF-B8CC-E9FB4D383C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effectLst/>
              <a:latin typeface="Adobe Cle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325A5-2EE5-C668-8481-D0D4624E59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9591-4D3E-4B63-9008-4BBB31565E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0734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093BAC-CF7B-BCF1-5762-F0B8D9D631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E7FBA74-6842-CD7D-B73F-9354916B6A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D79EDF4-E453-A678-FF2C-E4C23FE42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>
              <a:effectLst/>
              <a:latin typeface="Adobe Cle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7E5B5-9738-9D73-400C-6AE79A6847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9A9591-4D3E-4B63-9008-4BBB31565E4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65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62754-4CAB-E72F-27BB-234216419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BCACA-43FE-7009-EAB5-63E92B64A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6A689-4359-F3BD-7FF8-83B42932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F71C-F8F2-087A-CDB2-0EA8FAB9A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05271-AF56-D459-1BA3-5D049AEC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57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7D77-B42B-62C6-D290-20D017F2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7B69F-E813-2670-F359-D9E93E507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D7A0F-0127-B2A2-13BC-A7CB9B8C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6A886-E45F-4136-FEDB-D4FA037F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03CBB-6FE9-F25B-F423-4D1F99CE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62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087FA-EF74-957D-90C3-278766C3AC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8A12A-A525-8763-CFD6-F08B07D73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A6B1-CD84-D92C-6217-A7A88B83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A72047-9D0E-3C24-396C-4C8C9E43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B6419-04D3-B877-5993-9AA2CE94A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151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21611" y="2380869"/>
            <a:ext cx="874877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70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4183372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70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209402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70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716909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0070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4114739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1298813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276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2462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77941"/>
            <a:ext cx="2804160" cy="276999"/>
          </a:xfrm>
        </p:spPr>
        <p:txBody>
          <a:bodyPr/>
          <a:lstStyle/>
          <a:p>
            <a:fld id="{EC886271-49F1-40DC-A59C-318E208BD09A}" type="datetimeFigureOut">
              <a:rPr lang="en-GB" smtClean="0"/>
              <a:t>26/06/2025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45280" y="6377941"/>
            <a:ext cx="3901440" cy="27699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57396" y="6699757"/>
            <a:ext cx="247227" cy="153888"/>
          </a:xfrm>
        </p:spPr>
        <p:txBody>
          <a:bodyPr/>
          <a:lstStyle/>
          <a:p>
            <a:fld id="{23BAF26C-767F-4FD0-ABAD-E95E6B74FFD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653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76815C9-A55B-DC49-91DE-CAE4DA7A4F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88020" y="5919050"/>
            <a:ext cx="8865781" cy="8024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750">
                <a:solidFill>
                  <a:srgbClr val="6A6D75"/>
                </a:solidFill>
              </a:defRPr>
            </a:lvl1pPr>
          </a:lstStyle>
          <a:p>
            <a:pPr lvl="0"/>
            <a:r>
              <a:rPr lang="en-GB" dirty="0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8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845EC-9323-CCC5-7DA9-B53F7828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B9863-B87E-6A1E-CCEE-9F8C642BA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D2535-A41B-CF42-04BA-3D938326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21AFD-558A-9490-6A15-88BF78257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09C92-4150-77E9-BB04-4AA0575A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F8E99-062A-5012-C7BD-B9943C093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A5A6-9C5B-6C8A-F1FC-6E10D9B8E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8EA4-28CF-26D2-CFE7-991D31435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A5A59-7E62-8C10-E202-9555CEA8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6B14C-6925-2D73-AAA0-ACD75FDD4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7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511F-1013-E44B-C4C3-970B5CC2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49567-A072-25F3-0B2D-7CA7C1AA1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E9D699-AC08-1AEA-1441-ACE6561F7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F227A-7B4D-5016-0EED-D21B6407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43A61-EFFC-6A38-D2E8-DECBF275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E370E2-8EB4-2995-B388-F588FEC8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10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828DC-7097-5FF7-FC2E-D2DE96348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FF75A-F9B3-15FE-FC6D-3542BFEA6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1ACED7-1B26-C8A3-27CB-7FFB2B4F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225C3-9E57-0658-E5E7-7A216C860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0B087-3438-56F2-8A48-FA90EBD96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911955-AAB7-9878-E736-069B18EEC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30DBD-CA5F-FD73-94B9-A150E690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6E85F-78A4-3586-7A52-D487200A0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29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CFF8-790F-ADDB-6D26-77BFA1640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B10417-EE42-BCE9-6A5E-9F6E6C21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6EB526-18F9-3357-B3CE-0D211A89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B507D3-3EA5-DB68-8B35-EA45929A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79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85B60-9045-4C7A-E675-DAFC0E08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3D080-906D-F3DF-FE0F-2066A30E4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957A9-FB3B-C81E-4079-C16373EE6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3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14A3-9427-55F6-5749-B304F0A1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F1404-F7C1-1D83-E3C3-66744891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1AEB4-D785-D565-08EA-B11EF48F0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6D4B9-E8B1-B023-6FB6-92C597494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36E4D-77D0-0170-8981-46D99D139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7921-68AC-AD6A-0007-260AC31E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36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32B79-6CBB-B8E8-6B17-8B1688B3F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90303-A28F-289A-2B07-F2F759B299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ACB4FB-A1D3-A2FE-AA7C-7CEDD1BB80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28B107-CD76-31DB-9753-9ECE9424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748A4-8F84-DAAC-61C9-8FAF59DF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A16EB-98D6-9C1A-80C7-DE0F9B24D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0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DD654-AFA1-54A4-7FF2-3C0DDD25D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9563F-C29E-1148-DBC2-4C725544D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6098E-C8F6-AA88-88B7-F5F2F6CA2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3E2B47-FCF3-4DA2-8999-C71DFDA43C9B}" type="datetimeFigureOut">
              <a:rPr lang="en-GB" smtClean="0"/>
              <a:t>26/06/2025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93A8F-965F-CBAB-7084-9C0E055D94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C618F-BDF6-1A36-25EA-7BD50634E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190AFD-E17F-4F72-A1E8-9CBF659F93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80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21196"/>
            <a:ext cx="12192000" cy="337185"/>
          </a:xfrm>
          <a:custGeom>
            <a:avLst/>
            <a:gdLst/>
            <a:ahLst/>
            <a:cxnLst/>
            <a:rect l="l" t="t" r="r" b="b"/>
            <a:pathLst>
              <a:path w="9144000" h="337184">
                <a:moveTo>
                  <a:pt x="9144000" y="336801"/>
                </a:moveTo>
                <a:lnTo>
                  <a:pt x="9144000" y="0"/>
                </a:lnTo>
                <a:lnTo>
                  <a:pt x="0" y="0"/>
                </a:lnTo>
                <a:lnTo>
                  <a:pt x="0" y="336801"/>
                </a:lnTo>
                <a:lnTo>
                  <a:pt x="9144000" y="336801"/>
                </a:lnTo>
                <a:close/>
              </a:path>
            </a:pathLst>
          </a:custGeom>
          <a:solidFill>
            <a:srgbClr val="0070BB"/>
          </a:solid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17" name="bk object 17"/>
          <p:cNvSpPr/>
          <p:nvPr/>
        </p:nvSpPr>
        <p:spPr>
          <a:xfrm>
            <a:off x="9416289" y="172212"/>
            <a:ext cx="2576575" cy="944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3332" y="322835"/>
            <a:ext cx="80365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0070B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6169" y="1085546"/>
            <a:ext cx="1095965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57396" y="6699757"/>
            <a:ext cx="247227" cy="1410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75"/>
              </a:lnSpc>
            </a:pPr>
            <a:fld id="{81D60167-4931-47E6-BA6A-407CBD079E47}" type="slidenum">
              <a:rPr lang="en-GB" spc="15" smtClean="0"/>
              <a:pPr marL="25400">
                <a:lnSpc>
                  <a:spcPts val="1075"/>
                </a:lnSpc>
              </a:pPr>
              <a:t>‹#›</a:t>
            </a:fld>
            <a:endParaRPr lang="en-GB" spc="15" dirty="0"/>
          </a:p>
        </p:txBody>
      </p:sp>
    </p:spTree>
    <p:extLst>
      <p:ext uri="{BB962C8B-B14F-4D97-AF65-F5344CB8AC3E}">
        <p14:creationId xmlns:p14="http://schemas.microsoft.com/office/powerpoint/2010/main" val="21442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7B4472A-332B-71E5-8009-33841E7C3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3591CC-756C-404B-6C5F-ED34DA25F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093" y="2538774"/>
            <a:ext cx="3724469" cy="2241755"/>
          </a:xfrm>
        </p:spPr>
        <p:txBody>
          <a:bodyPr>
            <a:noAutofit/>
          </a:bodyPr>
          <a:lstStyle/>
          <a:p>
            <a:pPr algn="l"/>
            <a:r>
              <a:rPr lang="en-GB" sz="4400" dirty="0"/>
              <a:t>South West Region</a:t>
            </a:r>
            <a:br>
              <a:rPr lang="en-GB" sz="4400" dirty="0"/>
            </a:br>
            <a:r>
              <a:rPr lang="en-GB" sz="4400" dirty="0"/>
              <a:t>MDT </a:t>
            </a:r>
            <a:br>
              <a:rPr lang="en-GB" sz="4400" dirty="0"/>
            </a:br>
            <a:r>
              <a:rPr lang="en-GB" sz="4400" dirty="0"/>
              <a:t>Standard of Care outcomes?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BA661-0E65-DD02-B189-0248862A4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093" y="5673416"/>
            <a:ext cx="3348297" cy="1184584"/>
          </a:xfrm>
        </p:spPr>
        <p:txBody>
          <a:bodyPr>
            <a:normAutofit/>
          </a:bodyPr>
          <a:lstStyle/>
          <a:p>
            <a:pPr algn="l"/>
            <a:r>
              <a:rPr lang="en-GB" sz="1800" dirty="0"/>
              <a:t>Miss Lucy Simmons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382AAE-D939-129F-522B-8A82981BBA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4099" y="1078889"/>
            <a:ext cx="7390808" cy="469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63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BD5E-8F4D-FC7D-B9BB-26F67069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RD&amp;E and Taunton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BBB0B4-C380-33F9-9EB8-7BA234FFEA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36571" y="1341474"/>
            <a:ext cx="3794919" cy="5151401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4191C5-1FC6-046C-769D-88B16185E5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01" y="1382486"/>
            <a:ext cx="3664569" cy="52949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C7654DF-AB03-F7CC-5584-28D0AADF5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1213" y="1565922"/>
            <a:ext cx="3905904" cy="470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10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36719F-8D41-EAB3-3F8B-720524333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7" name="Graphic 6" descr="Smiling Face with No Fill">
            <a:extLst>
              <a:ext uri="{FF2B5EF4-FFF2-40B4-BE49-F238E27FC236}">
                <a16:creationId xmlns:a16="http://schemas.microsoft.com/office/drawing/2014/main" id="{3BF4D3B4-28E3-9FD4-FCD3-0889F5C727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92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3CF00F-82D0-0DBA-75D5-1D01B4526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AF218-B121-28B1-6DB1-92105145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945037" cy="1133856"/>
          </a:xfrm>
        </p:spPr>
        <p:txBody>
          <a:bodyPr anchor="t">
            <a:normAutofit/>
          </a:bodyPr>
          <a:lstStyle/>
          <a:p>
            <a:r>
              <a:rPr lang="en-GB" dirty="0"/>
              <a:t>MDT Outcomes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833EE3-3510-0336-5704-D89CBD0A4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733861"/>
              </p:ext>
            </p:extLst>
          </p:nvPr>
        </p:nvGraphicFramePr>
        <p:xfrm>
          <a:off x="612648" y="1881051"/>
          <a:ext cx="10945037" cy="4414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28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7247D-9624-83EB-1CA1-671EB76E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Agreed SOC’s in other regions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7B50-5B57-DD76-489F-F69D317DB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North East London</a:t>
            </a:r>
          </a:p>
        </p:txBody>
      </p:sp>
    </p:spTree>
    <p:extLst>
      <p:ext uri="{BB962C8B-B14F-4D97-AF65-F5344CB8AC3E}">
        <p14:creationId xmlns:p14="http://schemas.microsoft.com/office/powerpoint/2010/main" val="168770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92A744-08C1-4278-8B00-C95EB027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35BFCA41-5295-4621-9284-0A088B798944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6260A-620A-C1D2-F630-71BD27D1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0" y="244984"/>
            <a:ext cx="9630400" cy="492443"/>
          </a:xfrm>
          <a:ln>
            <a:noFill/>
          </a:ln>
        </p:spPr>
        <p:txBody>
          <a:bodyPr/>
          <a:lstStyle/>
          <a:p>
            <a:r>
              <a:rPr lang="en-US" sz="3200" b="1" dirty="0"/>
              <a:t>Agreed </a:t>
            </a:r>
            <a:r>
              <a:rPr lang="en-US" sz="3200" dirty="0"/>
              <a:t>SoC for Urology MDT (Barts, Homerton and BHR)</a:t>
            </a:r>
            <a:endParaRPr lang="en-GB" sz="3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7C2292-0481-C3C3-C76B-D91E96D332C3}"/>
              </a:ext>
            </a:extLst>
          </p:cNvPr>
          <p:cNvGraphicFramePr>
            <a:graphicFrameLocks noGrp="1"/>
          </p:cNvGraphicFramePr>
          <p:nvPr/>
        </p:nvGraphicFramePr>
        <p:xfrm>
          <a:off x="174000" y="914066"/>
          <a:ext cx="11844000" cy="5668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8857">
                  <a:extLst>
                    <a:ext uri="{9D8B030D-6E8A-4147-A177-3AD203B41FA5}">
                      <a16:colId xmlns:a16="http://schemas.microsoft.com/office/drawing/2014/main" val="1549589720"/>
                    </a:ext>
                  </a:extLst>
                </a:gridCol>
                <a:gridCol w="2248678">
                  <a:extLst>
                    <a:ext uri="{9D8B030D-6E8A-4147-A177-3AD203B41FA5}">
                      <a16:colId xmlns:a16="http://schemas.microsoft.com/office/drawing/2014/main" val="2773900957"/>
                    </a:ext>
                  </a:extLst>
                </a:gridCol>
                <a:gridCol w="2062065">
                  <a:extLst>
                    <a:ext uri="{9D8B030D-6E8A-4147-A177-3AD203B41FA5}">
                      <a16:colId xmlns:a16="http://schemas.microsoft.com/office/drawing/2014/main" val="2427725827"/>
                    </a:ext>
                  </a:extLst>
                </a:gridCol>
                <a:gridCol w="2565918">
                  <a:extLst>
                    <a:ext uri="{9D8B030D-6E8A-4147-A177-3AD203B41FA5}">
                      <a16:colId xmlns:a16="http://schemas.microsoft.com/office/drawing/2014/main" val="1767449959"/>
                    </a:ext>
                  </a:extLst>
                </a:gridCol>
                <a:gridCol w="3508482">
                  <a:extLst>
                    <a:ext uri="{9D8B030D-6E8A-4147-A177-3AD203B41FA5}">
                      <a16:colId xmlns:a16="http://schemas.microsoft.com/office/drawing/2014/main" val="629942766"/>
                    </a:ext>
                  </a:extLst>
                </a:gridCol>
              </a:tblGrid>
              <a:tr h="303054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Condition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Group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+mn-lt"/>
                        </a:rPr>
                        <a:t>Defined Patient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Pathology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Treatment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69129"/>
                  </a:ext>
                </a:extLst>
              </a:tr>
              <a:tr h="506523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No prostate cancer on biopsy and low index of suspicion of missed lesion</a:t>
                      </a:r>
                      <a:endParaRPr lang="en-GB" sz="100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All patients</a:t>
                      </a:r>
                      <a:endParaRPr lang="en-GB" sz="100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MRI PIRADS 1–3, PSAD &lt;0.15 and benign biopsy; No BRCA2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Discharge with personalised PSA threshold for re-referral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46761"/>
                  </a:ext>
                </a:extLst>
              </a:tr>
              <a:tr h="509480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Low risk (CPG1) in well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BRCA2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PSA &lt;10 and clinical/radiological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T1T2 and ISUP Group 1.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Biopsy and MRI concordant.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 surveillance preferred;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 treatment possible.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004"/>
                  </a:ext>
                </a:extLst>
              </a:tr>
              <a:tr h="48683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Benign bladder lesions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All patients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Normal bladder, inflammation or other non-cancerous lesions not otherwise specified below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Discharge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4687629"/>
                  </a:ext>
                </a:extLst>
              </a:tr>
              <a:tr h="622072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Benign lesions with risk of recurrence or malignant potential e.g. PUNLMP, inverted papilloma, intestinal metaplasia,  keratinising squamous metaplasia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Follow-up as per local protocol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359093"/>
                  </a:ext>
                </a:extLst>
              </a:tr>
              <a:tr h="516646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Low-risk non-muscle invasive bladder cancer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Urothelial carcinoma and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solitary and &lt;3 cm and low grade/ G1 and </a:t>
                      </a:r>
                      <a:r>
                        <a:rPr lang="en-GB" sz="1000" i="1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pTa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Flexible cystoscopy at 3 and 12 months, with follow up as per local policy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577748"/>
                  </a:ext>
                </a:extLst>
              </a:tr>
              <a:tr h="397615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Renal Cysts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Benign renal cyst (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Bozniak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1 and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All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Bozniak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1-2 on initial report by internal uro-radiologist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Discharge. No surveillance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562525"/>
                  </a:ext>
                </a:extLst>
              </a:tr>
              <a:tr h="622072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Renal Cysts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Benign renal cyst (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Bozniak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2F)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All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err="1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Bozniak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 2F on initial report by internal uro-radiologist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Initial discussion at MDT meeting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Yearly scan for 5 years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If no significant change, not for MDT review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Discharge if no change after 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556986"/>
                  </a:ext>
                </a:extLst>
              </a:tr>
              <a:tr h="434270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Any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Previous MDT discussion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Reviewed and agreed, previously.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Reviewed and agreed, previously.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Based on previous discussion. Review outstanding investigations. Action the decision accordingly. 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07584"/>
                  </a:ext>
                </a:extLst>
              </a:tr>
              <a:tr h="364682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Patient on active surveillance pathway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Reviewed and agreed, previously.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Reviewed and agreed, previously.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Decision on biopsy and target planning as per local protocol.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87747"/>
                  </a:ext>
                </a:extLst>
              </a:tr>
              <a:tr h="582802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Post RALP and/or EBRT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 is &lt;0.1 post RALP, or &lt;2 post EBRT, or &lt;0.2 post RALP and EBRT.</a:t>
                      </a:r>
                    </a:p>
                    <a:p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 surveillance </a:t>
                      </a:r>
                    </a:p>
                    <a:p>
                      <a:r>
                        <a:rPr lang="en-GB" sz="1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(If PSA above these thresholds, needs face to face review)</a:t>
                      </a:r>
                      <a:endParaRPr lang="en-GB" sz="1000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16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7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63510-2E29-B012-A693-6F746993D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/>
              <a:t>SW SOC’s</a:t>
            </a:r>
            <a:endParaRPr lang="en-GB"/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EF9E2DD7-9FFB-6749-90F9-099A114B8F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462458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47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B92A744-08C1-4278-8B00-C95EB027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35BFCA41-5295-4621-9284-0A088B798944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D6260A-620A-C1D2-F630-71BD27D1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0" y="244984"/>
            <a:ext cx="9630400" cy="49244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Royal United Hospital SOC Outcomes </a:t>
            </a:r>
            <a:endParaRPr lang="en-GB" sz="3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D7C2292-0481-C3C3-C76B-D91E96D33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336994"/>
              </p:ext>
            </p:extLst>
          </p:nvPr>
        </p:nvGraphicFramePr>
        <p:xfrm>
          <a:off x="174000" y="944545"/>
          <a:ext cx="11542378" cy="438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31">
                  <a:extLst>
                    <a:ext uri="{9D8B030D-6E8A-4147-A177-3AD203B41FA5}">
                      <a16:colId xmlns:a16="http://schemas.microsoft.com/office/drawing/2014/main" val="1549589720"/>
                    </a:ext>
                  </a:extLst>
                </a:gridCol>
                <a:gridCol w="2358693">
                  <a:extLst>
                    <a:ext uri="{9D8B030D-6E8A-4147-A177-3AD203B41FA5}">
                      <a16:colId xmlns:a16="http://schemas.microsoft.com/office/drawing/2014/main" val="2773900957"/>
                    </a:ext>
                  </a:extLst>
                </a:gridCol>
                <a:gridCol w="2162951">
                  <a:extLst>
                    <a:ext uri="{9D8B030D-6E8A-4147-A177-3AD203B41FA5}">
                      <a16:colId xmlns:a16="http://schemas.microsoft.com/office/drawing/2014/main" val="2427725827"/>
                    </a:ext>
                  </a:extLst>
                </a:gridCol>
                <a:gridCol w="1810370">
                  <a:extLst>
                    <a:ext uri="{9D8B030D-6E8A-4147-A177-3AD203B41FA5}">
                      <a16:colId xmlns:a16="http://schemas.microsoft.com/office/drawing/2014/main" val="1767449959"/>
                    </a:ext>
                  </a:extLst>
                </a:gridCol>
                <a:gridCol w="3680133">
                  <a:extLst>
                    <a:ext uri="{9D8B030D-6E8A-4147-A177-3AD203B41FA5}">
                      <a16:colId xmlns:a16="http://schemas.microsoft.com/office/drawing/2014/main" val="629942766"/>
                    </a:ext>
                  </a:extLst>
                </a:gridCol>
              </a:tblGrid>
              <a:tr h="29969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Condition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Group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+mn-lt"/>
                        </a:rPr>
                        <a:t>Defined Patient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Pathology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Treatment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69129"/>
                  </a:ext>
                </a:extLst>
              </a:tr>
              <a:tr h="201741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CPG 1 prostate cancer </a:t>
                      </a:r>
                      <a:endParaRPr lang="en-GB" sz="1000" b="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Patient under 70 years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highlight>
                          <a:srgbClr val="F2F2F2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highlight>
                          <a:srgbClr val="F2F2F2"/>
                        </a:highlight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BRCA2</a:t>
                      </a:r>
                      <a:endParaRPr lang="en-GB" sz="1000" dirty="0">
                        <a:highlight>
                          <a:srgbClr val="F2F2F2"/>
                        </a:highlight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highlight>
                          <a:srgbClr val="F2F2F2"/>
                        </a:highlight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Gleason 6 (prognostic score 1)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 PSA &lt; 10 ng/ml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 stage T1-T2</a:t>
                      </a:r>
                      <a:endParaRPr lang="en-GB" sz="100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Gleason 6 (prognostic score 1)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PSA &lt; 10 ng/ml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stage T1-T2</a:t>
                      </a: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low risk active surveillance (but discuss all options for information in case of future disease progression)</a:t>
                      </a:r>
                      <a:endParaRPr lang="en-GB" sz="10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staging required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Active Surveillance with 3 monthly PSA for 1 year, then 6 monthly PSAs for 2 years, then annual PSA. For MRI at 2 and 5 years. Consider repeat biopsy for MRI progression or PSA density of greater than 0.2.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stable after 5 years discharge to GP, annual PSA monitoring with personalised PSA re-referral level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46761"/>
                  </a:ext>
                </a:extLst>
              </a:tr>
              <a:tr h="998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CPG 1 prostate cancer </a:t>
                      </a:r>
                      <a:endParaRPr lang="en-GB" sz="1000" b="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Patient &gt;70 years </a:t>
                      </a:r>
                    </a:p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Gleason 6 (prognostic score 1)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PSA &lt; 10 ng/ml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stage T1-T2</a:t>
                      </a: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Gleason 6 (prognostic score 1)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PSA &lt; 10 ng/ml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stage T1-T2</a:t>
                      </a: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 surveillance with PSA alone via PSA tracker. No staging required. For 6/12 PSA, with defined recall to clinic PSA level (Pre-meet urologist to define recall PSA)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004"/>
                  </a:ext>
                </a:extLst>
              </a:tr>
              <a:tr h="544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CPG 2 prostate cancer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Fit for radical treatment if progresses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Gleason 3+4 = 7 (prognostic score 2)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PSA 10-20 ng/ml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 T1-T2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all options, recommend standard active surveillance, no staging required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18611"/>
                  </a:ext>
                </a:extLst>
              </a:tr>
              <a:tr h="50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Prostate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RARP</a:t>
                      </a: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R0 resection </a:t>
                      </a:r>
                    </a:p>
                    <a:p>
                      <a:r>
                        <a:rPr lang="en-GB" sz="1000" dirty="0">
                          <a:latin typeface="+mn-lt"/>
                          <a:cs typeface="Calibri" panose="020F0502020204030204" pitchFamily="34" charset="0"/>
                        </a:rPr>
                        <a:t>No operative complications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followed up in CNS clinic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PSA surveillance</a:t>
                      </a:r>
                      <a:endParaRPr lang="en-GB" sz="100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92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C7DA77-304A-43AB-1527-4AAC4CA18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2FA6781-9BB2-9B47-0CD9-2CDD27EAB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35BFCA41-5295-4621-9284-0A088B798944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D6E0E3-E6FF-357B-36F6-68493EFC4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0" y="244984"/>
            <a:ext cx="9630400" cy="49244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Royal United Hospital SOC Outcomes </a:t>
            </a:r>
            <a:endParaRPr lang="en-GB" sz="3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AB87CE3-09C9-A98D-D3BE-B3B417F92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706724"/>
              </p:ext>
            </p:extLst>
          </p:nvPr>
        </p:nvGraphicFramePr>
        <p:xfrm>
          <a:off x="174000" y="944545"/>
          <a:ext cx="11542378" cy="548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31">
                  <a:extLst>
                    <a:ext uri="{9D8B030D-6E8A-4147-A177-3AD203B41FA5}">
                      <a16:colId xmlns:a16="http://schemas.microsoft.com/office/drawing/2014/main" val="1549589720"/>
                    </a:ext>
                  </a:extLst>
                </a:gridCol>
                <a:gridCol w="2358693">
                  <a:extLst>
                    <a:ext uri="{9D8B030D-6E8A-4147-A177-3AD203B41FA5}">
                      <a16:colId xmlns:a16="http://schemas.microsoft.com/office/drawing/2014/main" val="2773900957"/>
                    </a:ext>
                  </a:extLst>
                </a:gridCol>
                <a:gridCol w="2162951">
                  <a:extLst>
                    <a:ext uri="{9D8B030D-6E8A-4147-A177-3AD203B41FA5}">
                      <a16:colId xmlns:a16="http://schemas.microsoft.com/office/drawing/2014/main" val="2427725827"/>
                    </a:ext>
                  </a:extLst>
                </a:gridCol>
                <a:gridCol w="1810370">
                  <a:extLst>
                    <a:ext uri="{9D8B030D-6E8A-4147-A177-3AD203B41FA5}">
                      <a16:colId xmlns:a16="http://schemas.microsoft.com/office/drawing/2014/main" val="1767449959"/>
                    </a:ext>
                  </a:extLst>
                </a:gridCol>
                <a:gridCol w="3680133">
                  <a:extLst>
                    <a:ext uri="{9D8B030D-6E8A-4147-A177-3AD203B41FA5}">
                      <a16:colId xmlns:a16="http://schemas.microsoft.com/office/drawing/2014/main" val="629942766"/>
                    </a:ext>
                  </a:extLst>
                </a:gridCol>
              </a:tblGrid>
              <a:tr h="29969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Condition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Group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+mn-lt"/>
                        </a:rPr>
                        <a:t>Defined Patient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Pathology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Treatment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69129"/>
                  </a:ext>
                </a:extLst>
              </a:tr>
              <a:tr h="201741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Testicular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Post orchidectomy </a:t>
                      </a:r>
                      <a:endParaRPr lang="en-GB" sz="1000" b="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highlight>
                            <a:srgbClr val="F2F2F2"/>
                          </a:highlight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All post Orchidectomy patients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booked for CNS clinic 2/52 post op. Referred/to be referred to UHB Testicular MDT (LJF)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46761"/>
                  </a:ext>
                </a:extLst>
              </a:tr>
              <a:tr h="99886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low risk surveillance solitary G1 or G2 </a:t>
                      </a:r>
                      <a:r>
                        <a:rPr lang="en-GB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TCC &lt;3cm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solitary G1 or G2 </a:t>
                      </a:r>
                      <a:r>
                        <a:rPr lang="en-GB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TCC &lt;3cm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flexi in 3 and 12 months and consider discharge if clear.</a:t>
                      </a:r>
                    </a:p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004"/>
                  </a:ext>
                </a:extLst>
              </a:tr>
              <a:tr h="544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risk non-muscle invasive bladder cancer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MMC x6. Then flexible cystoscopy at 3, 9 and 18 months and thereafter annually. Discharge at 5 years.</a:t>
                      </a:r>
                    </a:p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18611"/>
                  </a:ext>
                </a:extLst>
              </a:tr>
              <a:tr h="50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risk superficial bladder cancer G3 Ta/T1 or CIS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staging CT Chest/IVU.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induction BCG x6.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cystectomy for information.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repeat TURBT at 6/52.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flexible cystoscopy 3 monthly for 2 years, then 6 monthly for 2 years, then annually.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MDT review at 10 years, to consider discharge</a:t>
                      </a:r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74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5C3050-59AA-673F-8D5E-B6F24E66A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8090E4F-E584-73B0-43A6-D792F8222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35BFCA41-5295-4621-9284-0A088B798944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9DAC2-A770-762D-5697-2A9B8BA22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0" y="244984"/>
            <a:ext cx="9630400" cy="49244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Royal United Hospital SOC Outcomes </a:t>
            </a:r>
            <a:endParaRPr lang="en-GB" sz="3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A2FED4-2DDE-C3C4-8882-808783D7AAB7}"/>
              </a:ext>
            </a:extLst>
          </p:cNvPr>
          <p:cNvGraphicFramePr>
            <a:graphicFrameLocks noGrp="1"/>
          </p:cNvGraphicFramePr>
          <p:nvPr/>
        </p:nvGraphicFramePr>
        <p:xfrm>
          <a:off x="174000" y="944545"/>
          <a:ext cx="11542378" cy="5480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31">
                  <a:extLst>
                    <a:ext uri="{9D8B030D-6E8A-4147-A177-3AD203B41FA5}">
                      <a16:colId xmlns:a16="http://schemas.microsoft.com/office/drawing/2014/main" val="1549589720"/>
                    </a:ext>
                  </a:extLst>
                </a:gridCol>
                <a:gridCol w="2358693">
                  <a:extLst>
                    <a:ext uri="{9D8B030D-6E8A-4147-A177-3AD203B41FA5}">
                      <a16:colId xmlns:a16="http://schemas.microsoft.com/office/drawing/2014/main" val="2773900957"/>
                    </a:ext>
                  </a:extLst>
                </a:gridCol>
                <a:gridCol w="2162951">
                  <a:extLst>
                    <a:ext uri="{9D8B030D-6E8A-4147-A177-3AD203B41FA5}">
                      <a16:colId xmlns:a16="http://schemas.microsoft.com/office/drawing/2014/main" val="2427725827"/>
                    </a:ext>
                  </a:extLst>
                </a:gridCol>
                <a:gridCol w="1810370">
                  <a:extLst>
                    <a:ext uri="{9D8B030D-6E8A-4147-A177-3AD203B41FA5}">
                      <a16:colId xmlns:a16="http://schemas.microsoft.com/office/drawing/2014/main" val="1767449959"/>
                    </a:ext>
                  </a:extLst>
                </a:gridCol>
                <a:gridCol w="3680133">
                  <a:extLst>
                    <a:ext uri="{9D8B030D-6E8A-4147-A177-3AD203B41FA5}">
                      <a16:colId xmlns:a16="http://schemas.microsoft.com/office/drawing/2014/main" val="629942766"/>
                    </a:ext>
                  </a:extLst>
                </a:gridCol>
              </a:tblGrid>
              <a:tr h="29969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Condition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Group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+mn-lt"/>
                        </a:rPr>
                        <a:t>Defined Patient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Pathology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Treatment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69129"/>
                  </a:ext>
                </a:extLst>
              </a:tr>
              <a:tr h="2017411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Testicular Cancer</a:t>
                      </a:r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b="1" kern="1200" dirty="0">
                          <a:solidFill>
                            <a:schemeClr val="dk1"/>
                          </a:solidFill>
                          <a:effectLst/>
                          <a:highlight>
                            <a:srgbClr val="F2F2F2"/>
                          </a:highlight>
                          <a:latin typeface="+mn-lt"/>
                          <a:ea typeface="+mn-ea"/>
                          <a:cs typeface="+mn-cs"/>
                        </a:rPr>
                        <a:t>Post orchidectomy </a:t>
                      </a:r>
                      <a:endParaRPr lang="en-GB" sz="1000" b="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highlight>
                            <a:srgbClr val="F2F2F2"/>
                          </a:highlight>
                          <a:latin typeface="+mn-lt"/>
                          <a:ea typeface="Aptos" panose="020B0004020202020204" pitchFamily="34" charset="0"/>
                          <a:cs typeface="Calibri" panose="020F0502020204030204" pitchFamily="34" charset="0"/>
                        </a:rPr>
                        <a:t>All post Orchidectomy patients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be booked for CNS clinic 2/52 post op. Referred/to be referred to UHB Testicular MDT (LJF)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46761"/>
                  </a:ext>
                </a:extLst>
              </a:tr>
              <a:tr h="998868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low risk surveillance solitary G1 or G2 </a:t>
                      </a:r>
                      <a:r>
                        <a:rPr lang="en-GB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TCC &lt;3cm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solitary G1 or G2 </a:t>
                      </a:r>
                      <a:r>
                        <a:rPr lang="en-GB" sz="1000" b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pTa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TCC &lt;3cm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flexi in 3 and 12 months and consider discharge if clear.</a:t>
                      </a:r>
                    </a:p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004"/>
                  </a:ext>
                </a:extLst>
              </a:tr>
              <a:tr h="544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Intermediate risk non-muscle invasive bladder cancer 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MMC x6. Then flexible cystoscopy at 3, 9 and 18 months and thereafter annually. Discharge at 5 years.</a:t>
                      </a:r>
                    </a:p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18611"/>
                  </a:ext>
                </a:extLst>
              </a:tr>
              <a:tr h="505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Bladder Cancer </a:t>
                      </a:r>
                    </a:p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risk superficial bladder cancer G3 Ta/T1 or CIS</a:t>
                      </a: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>
                          <a:latin typeface="+mn-lt"/>
                          <a:cs typeface="Calibri" panose="020F0502020204030204" pitchFamily="34" charset="0"/>
                        </a:rPr>
                        <a:t>Fit for active treatment</a:t>
                      </a: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PS0, ASA 1–2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life expectancy &gt;10 years</a:t>
                      </a:r>
                      <a:endParaRPr lang="en-GB" sz="10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000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no Lynch syndrome</a:t>
                      </a:r>
                      <a:endParaRPr lang="en-GB" sz="100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staging CT Chest/IVU.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Offer induction BCG x6.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Discuss cystectomy for information.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repeat TURBT at 6/52.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flexible cystoscopy 3 monthly for 2 years, then 6 monthly for 2 years, then annually. </a:t>
                      </a:r>
                    </a:p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MDT review at 10 years, to consider discharge</a:t>
                      </a:r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06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A2CE7-F7D3-7461-D9FB-E7DAD5084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26B8035-5CE5-952F-44FB-0C7AD629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fld id="{35BFCA41-5295-4621-9284-0A088B798944}" type="slidenum"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45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002D83-7BF3-3017-DE26-44AB1A7C2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000" y="244984"/>
            <a:ext cx="9630400" cy="492443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b="1" dirty="0"/>
              <a:t>Royal United Hospital SOC Outcomes </a:t>
            </a:r>
            <a:endParaRPr lang="en-GB" sz="3200" b="1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CC02FE6-DBA4-5B7B-7098-F198DC65FE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210329"/>
              </p:ext>
            </p:extLst>
          </p:nvPr>
        </p:nvGraphicFramePr>
        <p:xfrm>
          <a:off x="174000" y="944545"/>
          <a:ext cx="11542378" cy="4366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31">
                  <a:extLst>
                    <a:ext uri="{9D8B030D-6E8A-4147-A177-3AD203B41FA5}">
                      <a16:colId xmlns:a16="http://schemas.microsoft.com/office/drawing/2014/main" val="1549589720"/>
                    </a:ext>
                  </a:extLst>
                </a:gridCol>
                <a:gridCol w="2358693">
                  <a:extLst>
                    <a:ext uri="{9D8B030D-6E8A-4147-A177-3AD203B41FA5}">
                      <a16:colId xmlns:a16="http://schemas.microsoft.com/office/drawing/2014/main" val="2773900957"/>
                    </a:ext>
                  </a:extLst>
                </a:gridCol>
                <a:gridCol w="2162951">
                  <a:extLst>
                    <a:ext uri="{9D8B030D-6E8A-4147-A177-3AD203B41FA5}">
                      <a16:colId xmlns:a16="http://schemas.microsoft.com/office/drawing/2014/main" val="2427725827"/>
                    </a:ext>
                  </a:extLst>
                </a:gridCol>
                <a:gridCol w="1810370">
                  <a:extLst>
                    <a:ext uri="{9D8B030D-6E8A-4147-A177-3AD203B41FA5}">
                      <a16:colId xmlns:a16="http://schemas.microsoft.com/office/drawing/2014/main" val="1767449959"/>
                    </a:ext>
                  </a:extLst>
                </a:gridCol>
                <a:gridCol w="3680133">
                  <a:extLst>
                    <a:ext uri="{9D8B030D-6E8A-4147-A177-3AD203B41FA5}">
                      <a16:colId xmlns:a16="http://schemas.microsoft.com/office/drawing/2014/main" val="629942766"/>
                    </a:ext>
                  </a:extLst>
                </a:gridCol>
              </a:tblGrid>
              <a:tr h="29969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Condition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Group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latin typeface="+mn-lt"/>
                        </a:rPr>
                        <a:t>Defined Patient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Pathology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</a:rPr>
                        <a:t>Defined Treatment Factors</a:t>
                      </a:r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569129"/>
                  </a:ext>
                </a:extLst>
              </a:tr>
              <a:tr h="2017411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Calibri" panose="020F0502020204030204" pitchFamily="34" charset="0"/>
                        </a:rPr>
                        <a:t>Renal Cysts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b="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highlight>
                          <a:srgbClr val="F2F2F2"/>
                        </a:highlight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latin typeface="+mn-lt"/>
                        <a:ea typeface="Aptos" panose="020B00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846761"/>
                  </a:ext>
                </a:extLst>
              </a:tr>
              <a:tr h="998868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80004"/>
                  </a:ext>
                </a:extLst>
              </a:tr>
              <a:tr h="544837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918611"/>
                  </a:ext>
                </a:extLst>
              </a:tr>
              <a:tr h="505949">
                <a:tc>
                  <a:txBody>
                    <a:bodyPr/>
                    <a:lstStyle/>
                    <a:p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b="0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96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953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32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D58639E-9DC8-420A-8A1C-ABC1A0BF76A2}"/>
</file>

<file path=customXml/itemProps2.xml><?xml version="1.0" encoding="utf-8"?>
<ds:datastoreItem xmlns:ds="http://schemas.openxmlformats.org/officeDocument/2006/customXml" ds:itemID="{2C1228D5-AB95-4DCE-85CB-9CCA6712920F}"/>
</file>

<file path=customXml/itemProps3.xml><?xml version="1.0" encoding="utf-8"?>
<ds:datastoreItem xmlns:ds="http://schemas.openxmlformats.org/officeDocument/2006/customXml" ds:itemID="{D3A78429-7BEC-4F95-8582-D25076D542E0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1234</Words>
  <Application>Microsoft Office PowerPoint</Application>
  <PresentationFormat>Widescreen</PresentationFormat>
  <Paragraphs>205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Adobe Clean</vt:lpstr>
      <vt:lpstr>Aptos</vt:lpstr>
      <vt:lpstr>Aptos Display</vt:lpstr>
      <vt:lpstr>Arial</vt:lpstr>
      <vt:lpstr>Calibri</vt:lpstr>
      <vt:lpstr>Office Theme</vt:lpstr>
      <vt:lpstr>1_Office Theme</vt:lpstr>
      <vt:lpstr>South West Region MDT  Standard of Care outcomes?</vt:lpstr>
      <vt:lpstr>MDT Outcomes</vt:lpstr>
      <vt:lpstr>Agreed SOC’s in other regions</vt:lpstr>
      <vt:lpstr>Agreed SoC for Urology MDT (Barts, Homerton and BHR)</vt:lpstr>
      <vt:lpstr>SW SOC’s</vt:lpstr>
      <vt:lpstr>Royal United Hospital SOC Outcomes </vt:lpstr>
      <vt:lpstr>Royal United Hospital SOC Outcomes </vt:lpstr>
      <vt:lpstr>Royal United Hospital SOC Outcomes </vt:lpstr>
      <vt:lpstr>Royal United Hospital SOC Outcomes </vt:lpstr>
      <vt:lpstr>RD&amp;E and Taunton</vt:lpstr>
      <vt:lpstr>Thanks</vt:lpstr>
    </vt:vector>
  </TitlesOfParts>
  <Company>Royal United Hospital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Simmons, Lucy</dc:creator>
  <cp:lastModifiedBy>Helen Dunderdale</cp:lastModifiedBy>
  <cp:revision>4</cp:revision>
  <dcterms:created xsi:type="dcterms:W3CDTF">2025-06-24T11:55:36Z</dcterms:created>
  <dcterms:modified xsi:type="dcterms:W3CDTF">2025-06-26T11:42:42Z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</Properties>
</file>