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6" r:id="rId5"/>
    <p:sldId id="257" r:id="rId6"/>
    <p:sldId id="258" r:id="rId7"/>
    <p:sldId id="259" r:id="rId8"/>
    <p:sldId id="261" r:id="rId9"/>
    <p:sldId id="260" r:id="rId10"/>
    <p:sldId id="277" r:id="rId11"/>
    <p:sldId id="276" r:id="rId12"/>
    <p:sldId id="278" r:id="rId13"/>
    <p:sldId id="279" r:id="rId14"/>
    <p:sldId id="280" r:id="rId15"/>
    <p:sldId id="275" r:id="rId16"/>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8"/>
  </p:normalViewPr>
  <p:slideViewPr>
    <p:cSldViewPr snapToGrid="0">
      <p:cViewPr varScale="1">
        <p:scale>
          <a:sx n="79" d="100"/>
          <a:sy n="79" d="100"/>
        </p:scale>
        <p:origin x="850" y="72"/>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96" d="100"/>
          <a:sy n="96" d="100"/>
        </p:scale>
        <p:origin x="35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Dunderdale" userId="18a57383-fa13-4764-88a8-9272bfc7f4aa" providerId="ADAL" clId="{6497C022-A705-49C6-8128-A04EA395BD33}"/>
    <pc:docChg chg="modShowInfo">
      <pc:chgData name="Helen Dunderdale" userId="18a57383-fa13-4764-88a8-9272bfc7f4aa" providerId="ADAL" clId="{6497C022-A705-49C6-8128-A04EA395BD33}" dt="2025-06-12T13:25:35.103" v="0" actId="2744"/>
      <pc:docMkLst>
        <pc:docMk/>
      </pc:docMkLst>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0DC482-3D0C-4EBE-9C7A-4A82C2B4CE63}"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0B971784-1AE4-48CD-8A86-5176B465C77E}">
      <dgm:prSet/>
      <dgm:spPr/>
      <dgm:t>
        <a:bodyPr/>
        <a:lstStyle/>
        <a:p>
          <a:r>
            <a:rPr lang="en-GB"/>
            <a:t>AccuRx texting and appointment booking</a:t>
          </a:r>
          <a:endParaRPr lang="en-US"/>
        </a:p>
      </dgm:t>
    </dgm:pt>
    <dgm:pt modelId="{480ABA5A-5B06-4514-86A4-DE5A223F87A5}" type="parTrans" cxnId="{850A5A09-00E7-434A-A07A-4AAF42186FE3}">
      <dgm:prSet/>
      <dgm:spPr/>
      <dgm:t>
        <a:bodyPr/>
        <a:lstStyle/>
        <a:p>
          <a:endParaRPr lang="en-US"/>
        </a:p>
      </dgm:t>
    </dgm:pt>
    <dgm:pt modelId="{BDBE0594-B200-4E8D-8740-7C1EEDDF73E6}" type="sibTrans" cxnId="{850A5A09-00E7-434A-A07A-4AAF42186FE3}">
      <dgm:prSet/>
      <dgm:spPr/>
      <dgm:t>
        <a:bodyPr/>
        <a:lstStyle/>
        <a:p>
          <a:endParaRPr lang="en-US"/>
        </a:p>
      </dgm:t>
    </dgm:pt>
    <dgm:pt modelId="{C5B23344-BDED-4049-865C-69489B0B5FEC}">
      <dgm:prSet/>
      <dgm:spPr/>
      <dgm:t>
        <a:bodyPr/>
        <a:lstStyle/>
        <a:p>
          <a:r>
            <a:rPr lang="en-GB"/>
            <a:t>Ambient AI pilot</a:t>
          </a:r>
          <a:endParaRPr lang="en-US"/>
        </a:p>
      </dgm:t>
    </dgm:pt>
    <dgm:pt modelId="{0DBD05CE-6012-433A-83CE-936685C975AA}" type="parTrans" cxnId="{8D9FC330-44D4-414C-9D9D-C8DB42EB322F}">
      <dgm:prSet/>
      <dgm:spPr/>
      <dgm:t>
        <a:bodyPr/>
        <a:lstStyle/>
        <a:p>
          <a:endParaRPr lang="en-US"/>
        </a:p>
      </dgm:t>
    </dgm:pt>
    <dgm:pt modelId="{9035037D-FCFD-47C4-924D-189991183426}" type="sibTrans" cxnId="{8D9FC330-44D4-414C-9D9D-C8DB42EB322F}">
      <dgm:prSet/>
      <dgm:spPr/>
      <dgm:t>
        <a:bodyPr/>
        <a:lstStyle/>
        <a:p>
          <a:endParaRPr lang="en-US"/>
        </a:p>
      </dgm:t>
    </dgm:pt>
    <dgm:pt modelId="{B823B841-63F2-492A-8ED4-61E23F202664}">
      <dgm:prSet/>
      <dgm:spPr/>
      <dgm:t>
        <a:bodyPr/>
        <a:lstStyle/>
        <a:p>
          <a:r>
            <a:rPr lang="en-GB"/>
            <a:t>Introduction of Co-pilot for administration</a:t>
          </a:r>
          <a:endParaRPr lang="en-US"/>
        </a:p>
      </dgm:t>
    </dgm:pt>
    <dgm:pt modelId="{141F2BCB-F0C9-408D-858C-1E4E0C950094}" type="parTrans" cxnId="{76DD3B9B-6158-41EE-BDBF-E5A5642553FE}">
      <dgm:prSet/>
      <dgm:spPr/>
      <dgm:t>
        <a:bodyPr/>
        <a:lstStyle/>
        <a:p>
          <a:endParaRPr lang="en-US"/>
        </a:p>
      </dgm:t>
    </dgm:pt>
    <dgm:pt modelId="{25C041E4-F7DD-4185-B35F-E58F0E6D5A8A}" type="sibTrans" cxnId="{76DD3B9B-6158-41EE-BDBF-E5A5642553FE}">
      <dgm:prSet/>
      <dgm:spPr/>
      <dgm:t>
        <a:bodyPr/>
        <a:lstStyle/>
        <a:p>
          <a:endParaRPr lang="en-US"/>
        </a:p>
      </dgm:t>
    </dgm:pt>
    <dgm:pt modelId="{5D9D39D5-0382-4A45-B033-3F7D1488656C}">
      <dgm:prSet/>
      <dgm:spPr/>
      <dgm:t>
        <a:bodyPr/>
        <a:lstStyle/>
        <a:p>
          <a:r>
            <a:rPr lang="en-GB"/>
            <a:t>Ongoing engagement with Cinapsis to improve integration</a:t>
          </a:r>
          <a:endParaRPr lang="en-US"/>
        </a:p>
      </dgm:t>
    </dgm:pt>
    <dgm:pt modelId="{7D742B5B-F8FC-4715-A37B-6629EDE90E82}" type="parTrans" cxnId="{4904DFBE-9FCB-4CEB-9349-F339136DF9F2}">
      <dgm:prSet/>
      <dgm:spPr/>
      <dgm:t>
        <a:bodyPr/>
        <a:lstStyle/>
        <a:p>
          <a:endParaRPr lang="en-US"/>
        </a:p>
      </dgm:t>
    </dgm:pt>
    <dgm:pt modelId="{1A39C4B2-43AA-4FA7-ACA4-653F3AABB864}" type="sibTrans" cxnId="{4904DFBE-9FCB-4CEB-9349-F339136DF9F2}">
      <dgm:prSet/>
      <dgm:spPr/>
      <dgm:t>
        <a:bodyPr/>
        <a:lstStyle/>
        <a:p>
          <a:endParaRPr lang="en-US"/>
        </a:p>
      </dgm:t>
    </dgm:pt>
    <dgm:pt modelId="{8216DD56-AD60-4ECF-90CD-63009FD6CEF8}">
      <dgm:prSet/>
      <dgm:spPr/>
      <dgm:t>
        <a:bodyPr/>
        <a:lstStyle/>
        <a:p>
          <a:r>
            <a:rPr lang="en-GB"/>
            <a:t>Exploring the role of AI at the point of referral.</a:t>
          </a:r>
          <a:endParaRPr lang="en-US"/>
        </a:p>
      </dgm:t>
    </dgm:pt>
    <dgm:pt modelId="{C71E9233-5125-4F06-BCF4-894DA257F5AF}" type="parTrans" cxnId="{0E298C11-46E2-4C82-9113-4E7BC2D374D3}">
      <dgm:prSet/>
      <dgm:spPr/>
      <dgm:t>
        <a:bodyPr/>
        <a:lstStyle/>
        <a:p>
          <a:endParaRPr lang="en-US"/>
        </a:p>
      </dgm:t>
    </dgm:pt>
    <dgm:pt modelId="{F27F43B1-A9BA-4481-8204-46D65F9301D1}" type="sibTrans" cxnId="{0E298C11-46E2-4C82-9113-4E7BC2D374D3}">
      <dgm:prSet/>
      <dgm:spPr/>
      <dgm:t>
        <a:bodyPr/>
        <a:lstStyle/>
        <a:p>
          <a:endParaRPr lang="en-US"/>
        </a:p>
      </dgm:t>
    </dgm:pt>
    <dgm:pt modelId="{3763BBCA-1419-43BC-B196-6EF508BAB216}" type="pres">
      <dgm:prSet presAssocID="{8A0DC482-3D0C-4EBE-9C7A-4A82C2B4CE63}" presName="root" presStyleCnt="0">
        <dgm:presLayoutVars>
          <dgm:dir/>
          <dgm:resizeHandles val="exact"/>
        </dgm:presLayoutVars>
      </dgm:prSet>
      <dgm:spPr/>
    </dgm:pt>
    <dgm:pt modelId="{A1B6E143-DA44-449F-969D-4023CA63BB63}" type="pres">
      <dgm:prSet presAssocID="{8A0DC482-3D0C-4EBE-9C7A-4A82C2B4CE63}" presName="container" presStyleCnt="0">
        <dgm:presLayoutVars>
          <dgm:dir/>
          <dgm:resizeHandles val="exact"/>
        </dgm:presLayoutVars>
      </dgm:prSet>
      <dgm:spPr/>
    </dgm:pt>
    <dgm:pt modelId="{9AAA11AE-5EA8-456F-A433-63DD5AC0EB3B}" type="pres">
      <dgm:prSet presAssocID="{0B971784-1AE4-48CD-8A86-5176B465C77E}" presName="compNode" presStyleCnt="0"/>
      <dgm:spPr/>
    </dgm:pt>
    <dgm:pt modelId="{734BE07A-8C9D-4E44-AC3C-CFF70DDE3094}" type="pres">
      <dgm:prSet presAssocID="{0B971784-1AE4-48CD-8A86-5176B465C77E}" presName="iconBgRect" presStyleLbl="bgShp" presStyleIdx="0" presStyleCnt="5"/>
      <dgm:spPr/>
    </dgm:pt>
    <dgm:pt modelId="{7684E3A4-1B48-406B-958A-67E74B5F0654}" type="pres">
      <dgm:prSet presAssocID="{0B971784-1AE4-48CD-8A86-5176B465C77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1D840127-C944-4561-89E7-029426DBC34F}" type="pres">
      <dgm:prSet presAssocID="{0B971784-1AE4-48CD-8A86-5176B465C77E}" presName="spaceRect" presStyleCnt="0"/>
      <dgm:spPr/>
    </dgm:pt>
    <dgm:pt modelId="{C5BBFE2A-5920-47A3-8112-390477453E0C}" type="pres">
      <dgm:prSet presAssocID="{0B971784-1AE4-48CD-8A86-5176B465C77E}" presName="textRect" presStyleLbl="revTx" presStyleIdx="0" presStyleCnt="5">
        <dgm:presLayoutVars>
          <dgm:chMax val="1"/>
          <dgm:chPref val="1"/>
        </dgm:presLayoutVars>
      </dgm:prSet>
      <dgm:spPr/>
    </dgm:pt>
    <dgm:pt modelId="{C93AAA23-3782-4170-89F6-93F049DDB0BE}" type="pres">
      <dgm:prSet presAssocID="{BDBE0594-B200-4E8D-8740-7C1EEDDF73E6}" presName="sibTrans" presStyleLbl="sibTrans2D1" presStyleIdx="0" presStyleCnt="0"/>
      <dgm:spPr/>
    </dgm:pt>
    <dgm:pt modelId="{8C030432-BBFD-490D-92BD-E45D5546CCF9}" type="pres">
      <dgm:prSet presAssocID="{C5B23344-BDED-4049-865C-69489B0B5FEC}" presName="compNode" presStyleCnt="0"/>
      <dgm:spPr/>
    </dgm:pt>
    <dgm:pt modelId="{3C431733-7441-44F5-89BA-84D6227E747C}" type="pres">
      <dgm:prSet presAssocID="{C5B23344-BDED-4049-865C-69489B0B5FEC}" presName="iconBgRect" presStyleLbl="bgShp" presStyleIdx="1" presStyleCnt="5"/>
      <dgm:spPr/>
    </dgm:pt>
    <dgm:pt modelId="{0A255B72-B0C9-4514-B023-68C48154B1FF}" type="pres">
      <dgm:prSet presAssocID="{C5B23344-BDED-4049-865C-69489B0B5FE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3B2A79E1-0385-42CD-97BA-122E95514931}" type="pres">
      <dgm:prSet presAssocID="{C5B23344-BDED-4049-865C-69489B0B5FEC}" presName="spaceRect" presStyleCnt="0"/>
      <dgm:spPr/>
    </dgm:pt>
    <dgm:pt modelId="{519CC086-4E18-44DF-A50C-23ED5E33D64D}" type="pres">
      <dgm:prSet presAssocID="{C5B23344-BDED-4049-865C-69489B0B5FEC}" presName="textRect" presStyleLbl="revTx" presStyleIdx="1" presStyleCnt="5">
        <dgm:presLayoutVars>
          <dgm:chMax val="1"/>
          <dgm:chPref val="1"/>
        </dgm:presLayoutVars>
      </dgm:prSet>
      <dgm:spPr/>
    </dgm:pt>
    <dgm:pt modelId="{9A48FB67-C2C1-4F41-BB2F-24EBBC15C801}" type="pres">
      <dgm:prSet presAssocID="{9035037D-FCFD-47C4-924D-189991183426}" presName="sibTrans" presStyleLbl="sibTrans2D1" presStyleIdx="0" presStyleCnt="0"/>
      <dgm:spPr/>
    </dgm:pt>
    <dgm:pt modelId="{28AE1DD8-2329-4B56-8FBA-34D8605B8E51}" type="pres">
      <dgm:prSet presAssocID="{B823B841-63F2-492A-8ED4-61E23F202664}" presName="compNode" presStyleCnt="0"/>
      <dgm:spPr/>
    </dgm:pt>
    <dgm:pt modelId="{D10A4788-D003-482C-A4C5-5CAE5839E420}" type="pres">
      <dgm:prSet presAssocID="{B823B841-63F2-492A-8ED4-61E23F202664}" presName="iconBgRect" presStyleLbl="bgShp" presStyleIdx="2" presStyleCnt="5"/>
      <dgm:spPr/>
    </dgm:pt>
    <dgm:pt modelId="{99608C8D-E976-493A-8778-4749943FE49F}" type="pres">
      <dgm:prSet presAssocID="{B823B841-63F2-492A-8ED4-61E23F20266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ilot"/>
        </a:ext>
      </dgm:extLst>
    </dgm:pt>
    <dgm:pt modelId="{BFCF7FD7-CB34-45D2-840F-9ED2E186252F}" type="pres">
      <dgm:prSet presAssocID="{B823B841-63F2-492A-8ED4-61E23F202664}" presName="spaceRect" presStyleCnt="0"/>
      <dgm:spPr/>
    </dgm:pt>
    <dgm:pt modelId="{3E5F4F69-69AF-4C50-A0F8-F283A54FB5B8}" type="pres">
      <dgm:prSet presAssocID="{B823B841-63F2-492A-8ED4-61E23F202664}" presName="textRect" presStyleLbl="revTx" presStyleIdx="2" presStyleCnt="5">
        <dgm:presLayoutVars>
          <dgm:chMax val="1"/>
          <dgm:chPref val="1"/>
        </dgm:presLayoutVars>
      </dgm:prSet>
      <dgm:spPr/>
    </dgm:pt>
    <dgm:pt modelId="{6E32E572-8237-44B4-B8AC-48C5C43EE000}" type="pres">
      <dgm:prSet presAssocID="{25C041E4-F7DD-4185-B35F-E58F0E6D5A8A}" presName="sibTrans" presStyleLbl="sibTrans2D1" presStyleIdx="0" presStyleCnt="0"/>
      <dgm:spPr/>
    </dgm:pt>
    <dgm:pt modelId="{D9C601A3-FD1F-4E37-AF49-59A9A43F6520}" type="pres">
      <dgm:prSet presAssocID="{5D9D39D5-0382-4A45-B033-3F7D1488656C}" presName="compNode" presStyleCnt="0"/>
      <dgm:spPr/>
    </dgm:pt>
    <dgm:pt modelId="{45AFA27B-F93A-4440-9B99-332BC26FE2C1}" type="pres">
      <dgm:prSet presAssocID="{5D9D39D5-0382-4A45-B033-3F7D1488656C}" presName="iconBgRect" presStyleLbl="bgShp" presStyleIdx="3" presStyleCnt="5"/>
      <dgm:spPr/>
    </dgm:pt>
    <dgm:pt modelId="{84634393-7C04-4EE4-A3D6-F237A8B05FD8}" type="pres">
      <dgm:prSet presAssocID="{5D9D39D5-0382-4A45-B033-3F7D1488656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B5B8C43E-6CA7-4B26-93C3-529B5A5A181B}" type="pres">
      <dgm:prSet presAssocID="{5D9D39D5-0382-4A45-B033-3F7D1488656C}" presName="spaceRect" presStyleCnt="0"/>
      <dgm:spPr/>
    </dgm:pt>
    <dgm:pt modelId="{96C11B22-1F30-4311-B71F-01C24DAAA118}" type="pres">
      <dgm:prSet presAssocID="{5D9D39D5-0382-4A45-B033-3F7D1488656C}" presName="textRect" presStyleLbl="revTx" presStyleIdx="3" presStyleCnt="5">
        <dgm:presLayoutVars>
          <dgm:chMax val="1"/>
          <dgm:chPref val="1"/>
        </dgm:presLayoutVars>
      </dgm:prSet>
      <dgm:spPr/>
    </dgm:pt>
    <dgm:pt modelId="{22F19741-B9FE-4B92-BEBC-99CBD3754CA4}" type="pres">
      <dgm:prSet presAssocID="{1A39C4B2-43AA-4FA7-ACA4-653F3AABB864}" presName="sibTrans" presStyleLbl="sibTrans2D1" presStyleIdx="0" presStyleCnt="0"/>
      <dgm:spPr/>
    </dgm:pt>
    <dgm:pt modelId="{6A410CB4-90C2-4996-8EBF-657750AE2898}" type="pres">
      <dgm:prSet presAssocID="{8216DD56-AD60-4ECF-90CD-63009FD6CEF8}" presName="compNode" presStyleCnt="0"/>
      <dgm:spPr/>
    </dgm:pt>
    <dgm:pt modelId="{9AF6E4F6-8EEE-4892-B8F8-9FDCDD8ADD5A}" type="pres">
      <dgm:prSet presAssocID="{8216DD56-AD60-4ECF-90CD-63009FD6CEF8}" presName="iconBgRect" presStyleLbl="bgShp" presStyleIdx="4" presStyleCnt="5"/>
      <dgm:spPr/>
    </dgm:pt>
    <dgm:pt modelId="{2C3A0BFF-9298-469E-8B3A-7CAD99E97EB5}" type="pres">
      <dgm:prSet presAssocID="{8216DD56-AD60-4ECF-90CD-63009FD6CEF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7EFB491E-C163-4E5A-8D7B-00E7B75F0C08}" type="pres">
      <dgm:prSet presAssocID="{8216DD56-AD60-4ECF-90CD-63009FD6CEF8}" presName="spaceRect" presStyleCnt="0"/>
      <dgm:spPr/>
    </dgm:pt>
    <dgm:pt modelId="{8D82842F-1C66-46D7-B337-D708EC4520B0}" type="pres">
      <dgm:prSet presAssocID="{8216DD56-AD60-4ECF-90CD-63009FD6CEF8}" presName="textRect" presStyleLbl="revTx" presStyleIdx="4" presStyleCnt="5">
        <dgm:presLayoutVars>
          <dgm:chMax val="1"/>
          <dgm:chPref val="1"/>
        </dgm:presLayoutVars>
      </dgm:prSet>
      <dgm:spPr/>
    </dgm:pt>
  </dgm:ptLst>
  <dgm:cxnLst>
    <dgm:cxn modelId="{850A5A09-00E7-434A-A07A-4AAF42186FE3}" srcId="{8A0DC482-3D0C-4EBE-9C7A-4A82C2B4CE63}" destId="{0B971784-1AE4-48CD-8A86-5176B465C77E}" srcOrd="0" destOrd="0" parTransId="{480ABA5A-5B06-4514-86A4-DE5A223F87A5}" sibTransId="{BDBE0594-B200-4E8D-8740-7C1EEDDF73E6}"/>
    <dgm:cxn modelId="{0E298C11-46E2-4C82-9113-4E7BC2D374D3}" srcId="{8A0DC482-3D0C-4EBE-9C7A-4A82C2B4CE63}" destId="{8216DD56-AD60-4ECF-90CD-63009FD6CEF8}" srcOrd="4" destOrd="0" parTransId="{C71E9233-5125-4F06-BCF4-894DA257F5AF}" sibTransId="{F27F43B1-A9BA-4481-8204-46D65F9301D1}"/>
    <dgm:cxn modelId="{56076317-C880-4BD2-9495-E80407147F51}" type="presOf" srcId="{B823B841-63F2-492A-8ED4-61E23F202664}" destId="{3E5F4F69-69AF-4C50-A0F8-F283A54FB5B8}" srcOrd="0" destOrd="0" presId="urn:microsoft.com/office/officeart/2018/2/layout/IconCircleList"/>
    <dgm:cxn modelId="{B79D5C2C-20EE-4202-B96F-773186A7D787}" type="presOf" srcId="{C5B23344-BDED-4049-865C-69489B0B5FEC}" destId="{519CC086-4E18-44DF-A50C-23ED5E33D64D}" srcOrd="0" destOrd="0" presId="urn:microsoft.com/office/officeart/2018/2/layout/IconCircleList"/>
    <dgm:cxn modelId="{8D9FC330-44D4-414C-9D9D-C8DB42EB322F}" srcId="{8A0DC482-3D0C-4EBE-9C7A-4A82C2B4CE63}" destId="{C5B23344-BDED-4049-865C-69489B0B5FEC}" srcOrd="1" destOrd="0" parTransId="{0DBD05CE-6012-433A-83CE-936685C975AA}" sibTransId="{9035037D-FCFD-47C4-924D-189991183426}"/>
    <dgm:cxn modelId="{78AC265F-1C54-4428-9680-10BC21148576}" type="presOf" srcId="{8A0DC482-3D0C-4EBE-9C7A-4A82C2B4CE63}" destId="{3763BBCA-1419-43BC-B196-6EF508BAB216}" srcOrd="0" destOrd="0" presId="urn:microsoft.com/office/officeart/2018/2/layout/IconCircleList"/>
    <dgm:cxn modelId="{B52B3A85-12C7-42EE-9979-E33940355F01}" type="presOf" srcId="{0B971784-1AE4-48CD-8A86-5176B465C77E}" destId="{C5BBFE2A-5920-47A3-8112-390477453E0C}" srcOrd="0" destOrd="0" presId="urn:microsoft.com/office/officeart/2018/2/layout/IconCircleList"/>
    <dgm:cxn modelId="{FAC8DE91-E27A-428B-BF14-E0FB04257954}" type="presOf" srcId="{5D9D39D5-0382-4A45-B033-3F7D1488656C}" destId="{96C11B22-1F30-4311-B71F-01C24DAAA118}" srcOrd="0" destOrd="0" presId="urn:microsoft.com/office/officeart/2018/2/layout/IconCircleList"/>
    <dgm:cxn modelId="{442D4A93-C931-4390-A618-986689A7B6DD}" type="presOf" srcId="{25C041E4-F7DD-4185-B35F-E58F0E6D5A8A}" destId="{6E32E572-8237-44B4-B8AC-48C5C43EE000}" srcOrd="0" destOrd="0" presId="urn:microsoft.com/office/officeart/2018/2/layout/IconCircleList"/>
    <dgm:cxn modelId="{76DD3B9B-6158-41EE-BDBF-E5A5642553FE}" srcId="{8A0DC482-3D0C-4EBE-9C7A-4A82C2B4CE63}" destId="{B823B841-63F2-492A-8ED4-61E23F202664}" srcOrd="2" destOrd="0" parTransId="{141F2BCB-F0C9-408D-858C-1E4E0C950094}" sibTransId="{25C041E4-F7DD-4185-B35F-E58F0E6D5A8A}"/>
    <dgm:cxn modelId="{F60201BB-89DC-4248-B240-F150C1EBE830}" type="presOf" srcId="{8216DD56-AD60-4ECF-90CD-63009FD6CEF8}" destId="{8D82842F-1C66-46D7-B337-D708EC4520B0}" srcOrd="0" destOrd="0" presId="urn:microsoft.com/office/officeart/2018/2/layout/IconCircleList"/>
    <dgm:cxn modelId="{4904DFBE-9FCB-4CEB-9349-F339136DF9F2}" srcId="{8A0DC482-3D0C-4EBE-9C7A-4A82C2B4CE63}" destId="{5D9D39D5-0382-4A45-B033-3F7D1488656C}" srcOrd="3" destOrd="0" parTransId="{7D742B5B-F8FC-4715-A37B-6629EDE90E82}" sibTransId="{1A39C4B2-43AA-4FA7-ACA4-653F3AABB864}"/>
    <dgm:cxn modelId="{AF545DD8-E849-455D-A974-57E41CA9B32C}" type="presOf" srcId="{BDBE0594-B200-4E8D-8740-7C1EEDDF73E6}" destId="{C93AAA23-3782-4170-89F6-93F049DDB0BE}" srcOrd="0" destOrd="0" presId="urn:microsoft.com/office/officeart/2018/2/layout/IconCircleList"/>
    <dgm:cxn modelId="{CDBE78DF-D650-4F29-8472-7DD7DF1A3F3B}" type="presOf" srcId="{1A39C4B2-43AA-4FA7-ACA4-653F3AABB864}" destId="{22F19741-B9FE-4B92-BEBC-99CBD3754CA4}" srcOrd="0" destOrd="0" presId="urn:microsoft.com/office/officeart/2018/2/layout/IconCircleList"/>
    <dgm:cxn modelId="{C91C18E2-AB0E-4628-8258-D1A3D28C5A2D}" type="presOf" srcId="{9035037D-FCFD-47C4-924D-189991183426}" destId="{9A48FB67-C2C1-4F41-BB2F-24EBBC15C801}" srcOrd="0" destOrd="0" presId="urn:microsoft.com/office/officeart/2018/2/layout/IconCircleList"/>
    <dgm:cxn modelId="{48017099-873D-45BD-AA85-23760A8DC5ED}" type="presParOf" srcId="{3763BBCA-1419-43BC-B196-6EF508BAB216}" destId="{A1B6E143-DA44-449F-969D-4023CA63BB63}" srcOrd="0" destOrd="0" presId="urn:microsoft.com/office/officeart/2018/2/layout/IconCircleList"/>
    <dgm:cxn modelId="{6610B423-59CC-4AFD-9E2A-063E6DFB9510}" type="presParOf" srcId="{A1B6E143-DA44-449F-969D-4023CA63BB63}" destId="{9AAA11AE-5EA8-456F-A433-63DD5AC0EB3B}" srcOrd="0" destOrd="0" presId="urn:microsoft.com/office/officeart/2018/2/layout/IconCircleList"/>
    <dgm:cxn modelId="{E1674AA1-2C89-47B8-AF8D-398236C57284}" type="presParOf" srcId="{9AAA11AE-5EA8-456F-A433-63DD5AC0EB3B}" destId="{734BE07A-8C9D-4E44-AC3C-CFF70DDE3094}" srcOrd="0" destOrd="0" presId="urn:microsoft.com/office/officeart/2018/2/layout/IconCircleList"/>
    <dgm:cxn modelId="{1E1ABAA0-8616-4B39-B7BF-7D8AFC45A696}" type="presParOf" srcId="{9AAA11AE-5EA8-456F-A433-63DD5AC0EB3B}" destId="{7684E3A4-1B48-406B-958A-67E74B5F0654}" srcOrd="1" destOrd="0" presId="urn:microsoft.com/office/officeart/2018/2/layout/IconCircleList"/>
    <dgm:cxn modelId="{52A113BE-E0A1-4D6D-B781-FEAD45B805D3}" type="presParOf" srcId="{9AAA11AE-5EA8-456F-A433-63DD5AC0EB3B}" destId="{1D840127-C944-4561-89E7-029426DBC34F}" srcOrd="2" destOrd="0" presId="urn:microsoft.com/office/officeart/2018/2/layout/IconCircleList"/>
    <dgm:cxn modelId="{30331104-E571-4544-BB7C-3C76FB35C300}" type="presParOf" srcId="{9AAA11AE-5EA8-456F-A433-63DD5AC0EB3B}" destId="{C5BBFE2A-5920-47A3-8112-390477453E0C}" srcOrd="3" destOrd="0" presId="urn:microsoft.com/office/officeart/2018/2/layout/IconCircleList"/>
    <dgm:cxn modelId="{7AE69F9F-6338-4C1B-906B-2FA821115219}" type="presParOf" srcId="{A1B6E143-DA44-449F-969D-4023CA63BB63}" destId="{C93AAA23-3782-4170-89F6-93F049DDB0BE}" srcOrd="1" destOrd="0" presId="urn:microsoft.com/office/officeart/2018/2/layout/IconCircleList"/>
    <dgm:cxn modelId="{D52A384F-EEF3-4769-B0DE-D88946736A9B}" type="presParOf" srcId="{A1B6E143-DA44-449F-969D-4023CA63BB63}" destId="{8C030432-BBFD-490D-92BD-E45D5546CCF9}" srcOrd="2" destOrd="0" presId="urn:microsoft.com/office/officeart/2018/2/layout/IconCircleList"/>
    <dgm:cxn modelId="{06DA1685-5AFB-443F-A566-919BFDEB0C92}" type="presParOf" srcId="{8C030432-BBFD-490D-92BD-E45D5546CCF9}" destId="{3C431733-7441-44F5-89BA-84D6227E747C}" srcOrd="0" destOrd="0" presId="urn:microsoft.com/office/officeart/2018/2/layout/IconCircleList"/>
    <dgm:cxn modelId="{AF5118D7-1BB8-477F-AF30-728226A78A34}" type="presParOf" srcId="{8C030432-BBFD-490D-92BD-E45D5546CCF9}" destId="{0A255B72-B0C9-4514-B023-68C48154B1FF}" srcOrd="1" destOrd="0" presId="urn:microsoft.com/office/officeart/2018/2/layout/IconCircleList"/>
    <dgm:cxn modelId="{83177D26-0EC8-41CC-B657-327F88BFE093}" type="presParOf" srcId="{8C030432-BBFD-490D-92BD-E45D5546CCF9}" destId="{3B2A79E1-0385-42CD-97BA-122E95514931}" srcOrd="2" destOrd="0" presId="urn:microsoft.com/office/officeart/2018/2/layout/IconCircleList"/>
    <dgm:cxn modelId="{08615461-9D17-4C3E-9EA9-1467E2E2DC7E}" type="presParOf" srcId="{8C030432-BBFD-490D-92BD-E45D5546CCF9}" destId="{519CC086-4E18-44DF-A50C-23ED5E33D64D}" srcOrd="3" destOrd="0" presId="urn:microsoft.com/office/officeart/2018/2/layout/IconCircleList"/>
    <dgm:cxn modelId="{B4F5BA13-82E4-4A6A-94D3-3CF6EC431BE7}" type="presParOf" srcId="{A1B6E143-DA44-449F-969D-4023CA63BB63}" destId="{9A48FB67-C2C1-4F41-BB2F-24EBBC15C801}" srcOrd="3" destOrd="0" presId="urn:microsoft.com/office/officeart/2018/2/layout/IconCircleList"/>
    <dgm:cxn modelId="{CB593A6A-04A0-41A5-804B-F405C7D1CABA}" type="presParOf" srcId="{A1B6E143-DA44-449F-969D-4023CA63BB63}" destId="{28AE1DD8-2329-4B56-8FBA-34D8605B8E51}" srcOrd="4" destOrd="0" presId="urn:microsoft.com/office/officeart/2018/2/layout/IconCircleList"/>
    <dgm:cxn modelId="{C0BC5B2D-C60A-41E3-AD65-D8B7C1B6B570}" type="presParOf" srcId="{28AE1DD8-2329-4B56-8FBA-34D8605B8E51}" destId="{D10A4788-D003-482C-A4C5-5CAE5839E420}" srcOrd="0" destOrd="0" presId="urn:microsoft.com/office/officeart/2018/2/layout/IconCircleList"/>
    <dgm:cxn modelId="{CC818178-3192-4899-A02B-4689BA8E5889}" type="presParOf" srcId="{28AE1DD8-2329-4B56-8FBA-34D8605B8E51}" destId="{99608C8D-E976-493A-8778-4749943FE49F}" srcOrd="1" destOrd="0" presId="urn:microsoft.com/office/officeart/2018/2/layout/IconCircleList"/>
    <dgm:cxn modelId="{CC4284DC-614B-4F3A-985D-32783F65EACA}" type="presParOf" srcId="{28AE1DD8-2329-4B56-8FBA-34D8605B8E51}" destId="{BFCF7FD7-CB34-45D2-840F-9ED2E186252F}" srcOrd="2" destOrd="0" presId="urn:microsoft.com/office/officeart/2018/2/layout/IconCircleList"/>
    <dgm:cxn modelId="{DC3EFBE3-4111-404D-BED8-9E332C32F3FD}" type="presParOf" srcId="{28AE1DD8-2329-4B56-8FBA-34D8605B8E51}" destId="{3E5F4F69-69AF-4C50-A0F8-F283A54FB5B8}" srcOrd="3" destOrd="0" presId="urn:microsoft.com/office/officeart/2018/2/layout/IconCircleList"/>
    <dgm:cxn modelId="{D223F461-D1B7-482A-89CA-F81C7469BCC8}" type="presParOf" srcId="{A1B6E143-DA44-449F-969D-4023CA63BB63}" destId="{6E32E572-8237-44B4-B8AC-48C5C43EE000}" srcOrd="5" destOrd="0" presId="urn:microsoft.com/office/officeart/2018/2/layout/IconCircleList"/>
    <dgm:cxn modelId="{1FDF48DA-AC46-4686-9D4A-6A37FB2BE2D5}" type="presParOf" srcId="{A1B6E143-DA44-449F-969D-4023CA63BB63}" destId="{D9C601A3-FD1F-4E37-AF49-59A9A43F6520}" srcOrd="6" destOrd="0" presId="urn:microsoft.com/office/officeart/2018/2/layout/IconCircleList"/>
    <dgm:cxn modelId="{F9A211B6-1D8F-4666-B8CC-3C6B12FAA193}" type="presParOf" srcId="{D9C601A3-FD1F-4E37-AF49-59A9A43F6520}" destId="{45AFA27B-F93A-4440-9B99-332BC26FE2C1}" srcOrd="0" destOrd="0" presId="urn:microsoft.com/office/officeart/2018/2/layout/IconCircleList"/>
    <dgm:cxn modelId="{8FD2540A-6DA0-42D3-AFB8-019CFE86BD45}" type="presParOf" srcId="{D9C601A3-FD1F-4E37-AF49-59A9A43F6520}" destId="{84634393-7C04-4EE4-A3D6-F237A8B05FD8}" srcOrd="1" destOrd="0" presId="urn:microsoft.com/office/officeart/2018/2/layout/IconCircleList"/>
    <dgm:cxn modelId="{C54DA34D-C718-4750-9032-BC83D2AEDAFC}" type="presParOf" srcId="{D9C601A3-FD1F-4E37-AF49-59A9A43F6520}" destId="{B5B8C43E-6CA7-4B26-93C3-529B5A5A181B}" srcOrd="2" destOrd="0" presId="urn:microsoft.com/office/officeart/2018/2/layout/IconCircleList"/>
    <dgm:cxn modelId="{E945B924-0916-4DBF-A7BA-C53E3470164E}" type="presParOf" srcId="{D9C601A3-FD1F-4E37-AF49-59A9A43F6520}" destId="{96C11B22-1F30-4311-B71F-01C24DAAA118}" srcOrd="3" destOrd="0" presId="urn:microsoft.com/office/officeart/2018/2/layout/IconCircleList"/>
    <dgm:cxn modelId="{B807824F-4A39-4345-9436-C2B7EF259494}" type="presParOf" srcId="{A1B6E143-DA44-449F-969D-4023CA63BB63}" destId="{22F19741-B9FE-4B92-BEBC-99CBD3754CA4}" srcOrd="7" destOrd="0" presId="urn:microsoft.com/office/officeart/2018/2/layout/IconCircleList"/>
    <dgm:cxn modelId="{F051F870-CF54-4A2C-9A66-48CA18D14B3D}" type="presParOf" srcId="{A1B6E143-DA44-449F-969D-4023CA63BB63}" destId="{6A410CB4-90C2-4996-8EBF-657750AE2898}" srcOrd="8" destOrd="0" presId="urn:microsoft.com/office/officeart/2018/2/layout/IconCircleList"/>
    <dgm:cxn modelId="{33244AA0-BBEF-4D88-9CDB-3FC0ABB2450C}" type="presParOf" srcId="{6A410CB4-90C2-4996-8EBF-657750AE2898}" destId="{9AF6E4F6-8EEE-4892-B8F8-9FDCDD8ADD5A}" srcOrd="0" destOrd="0" presId="urn:microsoft.com/office/officeart/2018/2/layout/IconCircleList"/>
    <dgm:cxn modelId="{1580D9FA-9D4E-4F47-A524-A9E4DF18712B}" type="presParOf" srcId="{6A410CB4-90C2-4996-8EBF-657750AE2898}" destId="{2C3A0BFF-9298-469E-8B3A-7CAD99E97EB5}" srcOrd="1" destOrd="0" presId="urn:microsoft.com/office/officeart/2018/2/layout/IconCircleList"/>
    <dgm:cxn modelId="{AA1A3CEB-4670-4A9B-B761-78EA61BFEB50}" type="presParOf" srcId="{6A410CB4-90C2-4996-8EBF-657750AE2898}" destId="{7EFB491E-C163-4E5A-8D7B-00E7B75F0C08}" srcOrd="2" destOrd="0" presId="urn:microsoft.com/office/officeart/2018/2/layout/IconCircleList"/>
    <dgm:cxn modelId="{4AF4E67C-A460-4A14-A6AE-B16823BC46AC}" type="presParOf" srcId="{6A410CB4-90C2-4996-8EBF-657750AE2898}" destId="{8D82842F-1C66-46D7-B337-D708EC4520B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BE07A-8C9D-4E44-AC3C-CFF70DDE3094}">
      <dsp:nvSpPr>
        <dsp:cNvPr id="0" name=""/>
        <dsp:cNvSpPr/>
      </dsp:nvSpPr>
      <dsp:spPr>
        <a:xfrm>
          <a:off x="247599" y="592423"/>
          <a:ext cx="804803" cy="804803"/>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84E3A4-1B48-406B-958A-67E74B5F0654}">
      <dsp:nvSpPr>
        <dsp:cNvPr id="0" name=""/>
        <dsp:cNvSpPr/>
      </dsp:nvSpPr>
      <dsp:spPr>
        <a:xfrm>
          <a:off x="416607" y="761432"/>
          <a:ext cx="466786" cy="4667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BBFE2A-5920-47A3-8112-390477453E0C}">
      <dsp:nvSpPr>
        <dsp:cNvPr id="0" name=""/>
        <dsp:cNvSpPr/>
      </dsp:nvSpPr>
      <dsp:spPr>
        <a:xfrm>
          <a:off x="1224860" y="592423"/>
          <a:ext cx="1897036" cy="804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a:t>AccuRx texting and appointment booking</a:t>
          </a:r>
          <a:endParaRPr lang="en-US" sz="1600" kern="1200"/>
        </a:p>
      </dsp:txBody>
      <dsp:txXfrm>
        <a:off x="1224860" y="592423"/>
        <a:ext cx="1897036" cy="804803"/>
      </dsp:txXfrm>
    </dsp:sp>
    <dsp:sp modelId="{3C431733-7441-44F5-89BA-84D6227E747C}">
      <dsp:nvSpPr>
        <dsp:cNvPr id="0" name=""/>
        <dsp:cNvSpPr/>
      </dsp:nvSpPr>
      <dsp:spPr>
        <a:xfrm>
          <a:off x="3452441" y="592423"/>
          <a:ext cx="804803" cy="804803"/>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255B72-B0C9-4514-B023-68C48154B1FF}">
      <dsp:nvSpPr>
        <dsp:cNvPr id="0" name=""/>
        <dsp:cNvSpPr/>
      </dsp:nvSpPr>
      <dsp:spPr>
        <a:xfrm>
          <a:off x="3621450" y="761432"/>
          <a:ext cx="466786" cy="4667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9CC086-4E18-44DF-A50C-23ED5E33D64D}">
      <dsp:nvSpPr>
        <dsp:cNvPr id="0" name=""/>
        <dsp:cNvSpPr/>
      </dsp:nvSpPr>
      <dsp:spPr>
        <a:xfrm>
          <a:off x="4429703" y="592423"/>
          <a:ext cx="1897036" cy="804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a:t>Ambient AI pilot</a:t>
          </a:r>
          <a:endParaRPr lang="en-US" sz="1600" kern="1200"/>
        </a:p>
      </dsp:txBody>
      <dsp:txXfrm>
        <a:off x="4429703" y="592423"/>
        <a:ext cx="1897036" cy="804803"/>
      </dsp:txXfrm>
    </dsp:sp>
    <dsp:sp modelId="{D10A4788-D003-482C-A4C5-5CAE5839E420}">
      <dsp:nvSpPr>
        <dsp:cNvPr id="0" name=""/>
        <dsp:cNvSpPr/>
      </dsp:nvSpPr>
      <dsp:spPr>
        <a:xfrm>
          <a:off x="6657284" y="592423"/>
          <a:ext cx="804803" cy="804803"/>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608C8D-E976-493A-8778-4749943FE49F}">
      <dsp:nvSpPr>
        <dsp:cNvPr id="0" name=""/>
        <dsp:cNvSpPr/>
      </dsp:nvSpPr>
      <dsp:spPr>
        <a:xfrm>
          <a:off x="6826293" y="761432"/>
          <a:ext cx="466786" cy="4667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5F4F69-69AF-4C50-A0F8-F283A54FB5B8}">
      <dsp:nvSpPr>
        <dsp:cNvPr id="0" name=""/>
        <dsp:cNvSpPr/>
      </dsp:nvSpPr>
      <dsp:spPr>
        <a:xfrm>
          <a:off x="7634545" y="592423"/>
          <a:ext cx="1897036" cy="804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a:t>Introduction of Co-pilot for administration</a:t>
          </a:r>
          <a:endParaRPr lang="en-US" sz="1600" kern="1200"/>
        </a:p>
      </dsp:txBody>
      <dsp:txXfrm>
        <a:off x="7634545" y="592423"/>
        <a:ext cx="1897036" cy="804803"/>
      </dsp:txXfrm>
    </dsp:sp>
    <dsp:sp modelId="{45AFA27B-F93A-4440-9B99-332BC26FE2C1}">
      <dsp:nvSpPr>
        <dsp:cNvPr id="0" name=""/>
        <dsp:cNvSpPr/>
      </dsp:nvSpPr>
      <dsp:spPr>
        <a:xfrm>
          <a:off x="247599" y="1969585"/>
          <a:ext cx="804803" cy="804803"/>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634393-7C04-4EE4-A3D6-F237A8B05FD8}">
      <dsp:nvSpPr>
        <dsp:cNvPr id="0" name=""/>
        <dsp:cNvSpPr/>
      </dsp:nvSpPr>
      <dsp:spPr>
        <a:xfrm>
          <a:off x="416607" y="2138594"/>
          <a:ext cx="466786" cy="46678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C11B22-1F30-4311-B71F-01C24DAAA118}">
      <dsp:nvSpPr>
        <dsp:cNvPr id="0" name=""/>
        <dsp:cNvSpPr/>
      </dsp:nvSpPr>
      <dsp:spPr>
        <a:xfrm>
          <a:off x="1224860" y="1969585"/>
          <a:ext cx="1897036" cy="804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a:t>Ongoing engagement with Cinapsis to improve integration</a:t>
          </a:r>
          <a:endParaRPr lang="en-US" sz="1600" kern="1200"/>
        </a:p>
      </dsp:txBody>
      <dsp:txXfrm>
        <a:off x="1224860" y="1969585"/>
        <a:ext cx="1897036" cy="804803"/>
      </dsp:txXfrm>
    </dsp:sp>
    <dsp:sp modelId="{9AF6E4F6-8EEE-4892-B8F8-9FDCDD8ADD5A}">
      <dsp:nvSpPr>
        <dsp:cNvPr id="0" name=""/>
        <dsp:cNvSpPr/>
      </dsp:nvSpPr>
      <dsp:spPr>
        <a:xfrm>
          <a:off x="3452441" y="1969585"/>
          <a:ext cx="804803" cy="804803"/>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3A0BFF-9298-469E-8B3A-7CAD99E97EB5}">
      <dsp:nvSpPr>
        <dsp:cNvPr id="0" name=""/>
        <dsp:cNvSpPr/>
      </dsp:nvSpPr>
      <dsp:spPr>
        <a:xfrm>
          <a:off x="3621450" y="2138594"/>
          <a:ext cx="466786" cy="46678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82842F-1C66-46D7-B337-D708EC4520B0}">
      <dsp:nvSpPr>
        <dsp:cNvPr id="0" name=""/>
        <dsp:cNvSpPr/>
      </dsp:nvSpPr>
      <dsp:spPr>
        <a:xfrm>
          <a:off x="4429703" y="1969585"/>
          <a:ext cx="1897036" cy="804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a:t>Exploring the role of AI at the point of referral.</a:t>
          </a:r>
          <a:endParaRPr lang="en-US" sz="1600" kern="1200"/>
        </a:p>
      </dsp:txBody>
      <dsp:txXfrm>
        <a:off x="4429703" y="1969585"/>
        <a:ext cx="1897036" cy="804803"/>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B1389FC-84BB-41A0-BC92-057C08DC342F}" type="datetime1">
              <a:rPr lang="en-GB" smtClean="0"/>
              <a:t>12/06/2025</a:t>
            </a:fld>
            <a:endParaRPr lang="en-GB" dirty="0"/>
          </a:p>
        </p:txBody>
      </p:sp>
      <p:sp>
        <p:nvSpPr>
          <p:cNvPr id="4" name="Footer Placeholder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en-GB" smtClean="0"/>
              <a:t>‹#›</a:t>
            </a:fld>
            <a:endParaRPr lang="en-GB"/>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9B039-1C6C-4DB3-861A-76F1FF2AC578}" type="datetime1">
              <a:rPr lang="en-GB" noProof="0" smtClean="0"/>
              <a:pPr/>
              <a:t>12/06/2025</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en-GB" noProof="0" smtClean="0"/>
              <a:t>‹#›</a:t>
            </a:fld>
            <a:endParaRPr lang="en-GB"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a:p>
        </p:txBody>
      </p:sp>
      <p:sp>
        <p:nvSpPr>
          <p:cNvPr id="4" name="Slide Number Placeholder 3"/>
          <p:cNvSpPr>
            <a:spLocks noGrp="1"/>
          </p:cNvSpPr>
          <p:nvPr>
            <p:ph type="sldNum" sz="quarter" idx="5"/>
          </p:nvPr>
        </p:nvSpPr>
        <p:spPr/>
        <p:txBody>
          <a:bodyPr rtlCol="0"/>
          <a:lstStyle/>
          <a:p>
            <a:pPr rtl="0"/>
            <a:fld id="{F97DC217-DF71-1A49-B3EA-559F1F43B0FF}" type="slidenum">
              <a:rPr lang="en-GB" smtClean="0"/>
              <a:t>1</a:t>
            </a:fld>
            <a:endParaRPr lang="en-GB"/>
          </a:p>
        </p:txBody>
      </p:sp>
    </p:spTree>
    <p:extLst>
      <p:ext uri="{BB962C8B-B14F-4D97-AF65-F5344CB8AC3E}">
        <p14:creationId xmlns:p14="http://schemas.microsoft.com/office/powerpoint/2010/main" val="427772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2</a:t>
            </a:fld>
            <a:endParaRPr lang="en-GB"/>
          </a:p>
        </p:txBody>
      </p:sp>
    </p:spTree>
    <p:extLst>
      <p:ext uri="{BB962C8B-B14F-4D97-AF65-F5344CB8AC3E}">
        <p14:creationId xmlns:p14="http://schemas.microsoft.com/office/powerpoint/2010/main" val="52780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3</a:t>
            </a:fld>
            <a:endParaRPr lang="en-GB"/>
          </a:p>
        </p:txBody>
      </p:sp>
    </p:spTree>
    <p:extLst>
      <p:ext uri="{BB962C8B-B14F-4D97-AF65-F5344CB8AC3E}">
        <p14:creationId xmlns:p14="http://schemas.microsoft.com/office/powerpoint/2010/main" val="96424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4</a:t>
            </a:fld>
            <a:endParaRPr lang="en-GB"/>
          </a:p>
        </p:txBody>
      </p:sp>
    </p:spTree>
    <p:extLst>
      <p:ext uri="{BB962C8B-B14F-4D97-AF65-F5344CB8AC3E}">
        <p14:creationId xmlns:p14="http://schemas.microsoft.com/office/powerpoint/2010/main" val="1255847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5</a:t>
            </a:fld>
            <a:endParaRPr lang="en-GB"/>
          </a:p>
        </p:txBody>
      </p:sp>
    </p:spTree>
    <p:extLst>
      <p:ext uri="{BB962C8B-B14F-4D97-AF65-F5344CB8AC3E}">
        <p14:creationId xmlns:p14="http://schemas.microsoft.com/office/powerpoint/2010/main" val="327822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6</a:t>
            </a:fld>
            <a:endParaRPr lang="en-GB"/>
          </a:p>
        </p:txBody>
      </p:sp>
    </p:spTree>
    <p:extLst>
      <p:ext uri="{BB962C8B-B14F-4D97-AF65-F5344CB8AC3E}">
        <p14:creationId xmlns:p14="http://schemas.microsoft.com/office/powerpoint/2010/main" val="2706690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BD41A-EBAB-D6A3-8C89-CA15310A06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A5885F-51C3-6FD2-C5B2-B6B09F0938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174272-5556-E100-FCB8-9D4E7BECE749}"/>
              </a:ext>
            </a:extLst>
          </p:cNvPr>
          <p:cNvSpPr>
            <a:spLocks noGrp="1"/>
          </p:cNvSpPr>
          <p:nvPr>
            <p:ph type="body" idx="1"/>
          </p:nvPr>
        </p:nvSpPr>
        <p:spPr/>
        <p:txBody>
          <a:bodyPr/>
          <a:lstStyle/>
          <a:p>
            <a:endParaRPr lang="en-GB" noProof="0" dirty="0"/>
          </a:p>
        </p:txBody>
      </p:sp>
      <p:sp>
        <p:nvSpPr>
          <p:cNvPr id="4" name="Slide Number Placeholder 3">
            <a:extLst>
              <a:ext uri="{FF2B5EF4-FFF2-40B4-BE49-F238E27FC236}">
                <a16:creationId xmlns:a16="http://schemas.microsoft.com/office/drawing/2014/main" id="{6BB381B7-61D0-BFC3-E0EC-13AACEE34FAD}"/>
              </a:ext>
            </a:extLst>
          </p:cNvPr>
          <p:cNvSpPr>
            <a:spLocks noGrp="1"/>
          </p:cNvSpPr>
          <p:nvPr>
            <p:ph type="sldNum" sz="quarter" idx="5"/>
          </p:nvPr>
        </p:nvSpPr>
        <p:spPr/>
        <p:txBody>
          <a:bodyPr/>
          <a:lstStyle/>
          <a:p>
            <a:pPr rtl="0"/>
            <a:fld id="{F97DC217-DF71-1A49-B3EA-559F1F43B0FF}" type="slidenum">
              <a:rPr lang="en-GB" smtClean="0"/>
              <a:t>7</a:t>
            </a:fld>
            <a:endParaRPr lang="en-GB"/>
          </a:p>
        </p:txBody>
      </p:sp>
    </p:spTree>
    <p:extLst>
      <p:ext uri="{BB962C8B-B14F-4D97-AF65-F5344CB8AC3E}">
        <p14:creationId xmlns:p14="http://schemas.microsoft.com/office/powerpoint/2010/main" val="3880122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12</a:t>
            </a:fld>
            <a:endParaRPr lang="en-GB"/>
          </a:p>
        </p:txBody>
      </p:sp>
    </p:spTree>
    <p:extLst>
      <p:ext uri="{BB962C8B-B14F-4D97-AF65-F5344CB8AC3E}">
        <p14:creationId xmlns:p14="http://schemas.microsoft.com/office/powerpoint/2010/main" val="1700717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mj-lt"/>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rtlCol="0">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mj-lt"/>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noProof="0"/>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en-GB" noProof="0"/>
              <a:t>10/9/2021</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mj-lt"/>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mj-lt"/>
              </a:defRPr>
            </a:lvl1pPr>
          </a:lstStyle>
          <a:p>
            <a:pPr rtl="0"/>
            <a:r>
              <a:rPr lang="en-US" noProof="0"/>
              <a:t>Click to edit Master title style</a:t>
            </a:r>
            <a:endParaRPr lang="en-GB" noProof="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n-GB" noProof="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rtlCol="0">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en-US" noProof="0"/>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n-GB" noProof="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en-GB" noProof="0"/>
              <a:t>10/9/2021</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n-GB" noProof="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mj-lt"/>
              </a:defRPr>
            </a:lvl1pPr>
          </a:lstStyle>
          <a:p>
            <a:pPr rtl="0"/>
            <a:r>
              <a:rPr lang="en-US" noProof="0"/>
              <a:t>Click to edit Master title style</a:t>
            </a:r>
            <a:endParaRPr lang="en-GB" noProof="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mn-lt"/>
              </a:defRPr>
            </a:lvl1pPr>
          </a:lstStyle>
          <a:p>
            <a:pPr rtl="0"/>
            <a:r>
              <a:rPr lang="en-GB" noProof="0"/>
              <a:t>10/9/2021</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mn-lt"/>
              </a:defRPr>
            </a:lvl1pPr>
          </a:lstStyle>
          <a:p>
            <a:pPr rtl="0"/>
            <a:r>
              <a:rPr lang="en-GB" noProof="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noProof="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mj-lt"/>
              </a:defRPr>
            </a:lvl1pPr>
          </a:lstStyle>
          <a:p>
            <a:pPr rtl="0"/>
            <a:r>
              <a:rPr lang="en-US" noProof="0"/>
              <a:t>Click to edit Master title style</a:t>
            </a:r>
            <a:endParaRPr lang="en-GB" noProof="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mn-lt"/>
              </a:defRPr>
            </a:lvl1pPr>
          </a:lstStyle>
          <a:p>
            <a:pPr rtl="0"/>
            <a:r>
              <a:rPr lang="en-GB" noProof="0"/>
              <a:t>10/9/2021</a:t>
            </a:r>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mn-lt"/>
              </a:defRPr>
            </a:lvl1pPr>
          </a:lstStyle>
          <a:p>
            <a:pPr rtl="0"/>
            <a:r>
              <a:rPr lang="en-GB" noProof="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pPr rtl="0"/>
            <a:r>
              <a:rPr lang="en-GB" noProof="0"/>
              <a:t>10/9/2021</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rtlCol="0"/>
          <a:lstStyle/>
          <a:p>
            <a:pPr rtl="0"/>
            <a:r>
              <a:rPr lang="en-GB" dirty="0"/>
              <a:t>Somerset Intermediate Dermatology Service</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rtlCol="0"/>
          <a:lstStyle/>
          <a:p>
            <a:pPr rtl="0"/>
            <a:r>
              <a:rPr lang="en-GB" dirty="0"/>
              <a:t>Dr Jon Upton </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548E-4EF7-F34D-9EE0-5D2953F73576}"/>
              </a:ext>
            </a:extLst>
          </p:cNvPr>
          <p:cNvSpPr>
            <a:spLocks noGrp="1"/>
          </p:cNvSpPr>
          <p:nvPr>
            <p:ph type="title"/>
          </p:nvPr>
        </p:nvSpPr>
        <p:spPr/>
        <p:txBody>
          <a:bodyPr/>
          <a:lstStyle/>
          <a:p>
            <a:r>
              <a:rPr lang="en-GB" dirty="0"/>
              <a:t>Challenges</a:t>
            </a:r>
          </a:p>
        </p:txBody>
      </p:sp>
      <p:sp>
        <p:nvSpPr>
          <p:cNvPr id="3" name="Content Placeholder 2">
            <a:extLst>
              <a:ext uri="{FF2B5EF4-FFF2-40B4-BE49-F238E27FC236}">
                <a16:creationId xmlns:a16="http://schemas.microsoft.com/office/drawing/2014/main" id="{04701786-AFD1-68D8-45CA-2CC1BAA0288D}"/>
              </a:ext>
            </a:extLst>
          </p:cNvPr>
          <p:cNvSpPr>
            <a:spLocks noGrp="1"/>
          </p:cNvSpPr>
          <p:nvPr>
            <p:ph idx="1"/>
          </p:nvPr>
        </p:nvSpPr>
        <p:spPr/>
        <p:txBody>
          <a:bodyPr/>
          <a:lstStyle/>
          <a:p>
            <a:pPr marL="457200" indent="-457200">
              <a:buFont typeface="Arial" panose="020B0604020202020204" pitchFamily="34" charset="0"/>
              <a:buChar char="•"/>
            </a:pPr>
            <a:r>
              <a:rPr lang="en-GB" dirty="0"/>
              <a:t>Full IT integration with older hospital systems</a:t>
            </a:r>
          </a:p>
          <a:p>
            <a:pPr marL="457200" indent="-457200">
              <a:buFont typeface="Arial" panose="020B0604020202020204" pitchFamily="34" charset="0"/>
              <a:buChar char="•"/>
            </a:pPr>
            <a:r>
              <a:rPr lang="en-GB" dirty="0"/>
              <a:t>Laborious administrative processes within the hospital</a:t>
            </a:r>
          </a:p>
          <a:p>
            <a:pPr marL="457200" indent="-457200">
              <a:buFont typeface="Arial" panose="020B0604020202020204" pitchFamily="34" charset="0"/>
              <a:buChar char="•"/>
            </a:pPr>
            <a:r>
              <a:rPr lang="en-GB" dirty="0"/>
              <a:t>Administrative burden on the clinician in clinics</a:t>
            </a:r>
          </a:p>
          <a:p>
            <a:pPr marL="457200" indent="-457200">
              <a:buFont typeface="Arial" panose="020B0604020202020204" pitchFamily="34" charset="0"/>
              <a:buChar char="•"/>
            </a:pPr>
            <a:r>
              <a:rPr lang="en-GB" dirty="0"/>
              <a:t>Resistance to change</a:t>
            </a:r>
          </a:p>
          <a:p>
            <a:pPr marL="457200" indent="-457200">
              <a:buFont typeface="Arial" panose="020B0604020202020204" pitchFamily="34" charset="0"/>
              <a:buChar char="•"/>
            </a:pPr>
            <a:r>
              <a:rPr lang="en-GB" dirty="0"/>
              <a:t>Slow procurement process</a:t>
            </a:r>
          </a:p>
          <a:p>
            <a:pPr marL="457200" indent="-457200">
              <a:buFont typeface="Arial" panose="020B0604020202020204" pitchFamily="34" charset="0"/>
              <a:buChar char="•"/>
            </a:pPr>
            <a:r>
              <a:rPr lang="en-GB" dirty="0"/>
              <a:t>Need for engagement with IT providers to improve systems</a:t>
            </a:r>
          </a:p>
          <a:p>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
        <p:nvSpPr>
          <p:cNvPr id="4" name="Date Placeholder 3">
            <a:extLst>
              <a:ext uri="{FF2B5EF4-FFF2-40B4-BE49-F238E27FC236}">
                <a16:creationId xmlns:a16="http://schemas.microsoft.com/office/drawing/2014/main" id="{DCACEADD-2FFE-5AD8-613D-3FC64DD5F1FF}"/>
              </a:ext>
            </a:extLst>
          </p:cNvPr>
          <p:cNvSpPr>
            <a:spLocks noGrp="1"/>
          </p:cNvSpPr>
          <p:nvPr>
            <p:ph type="dt" sz="half" idx="2"/>
          </p:nvPr>
        </p:nvSpPr>
        <p:spPr/>
        <p:txBody>
          <a:bodyPr/>
          <a:lstStyle/>
          <a:p>
            <a:pPr rtl="0"/>
            <a:r>
              <a:rPr lang="en-GB" noProof="0"/>
              <a:t>10/9/2021</a:t>
            </a:r>
          </a:p>
        </p:txBody>
      </p:sp>
      <p:sp>
        <p:nvSpPr>
          <p:cNvPr id="5" name="Footer Placeholder 4">
            <a:extLst>
              <a:ext uri="{FF2B5EF4-FFF2-40B4-BE49-F238E27FC236}">
                <a16:creationId xmlns:a16="http://schemas.microsoft.com/office/drawing/2014/main" id="{F8C27F7D-C67E-C03B-3076-3F9BE7ECE0E8}"/>
              </a:ext>
            </a:extLst>
          </p:cNvPr>
          <p:cNvSpPr>
            <a:spLocks noGrp="1"/>
          </p:cNvSpPr>
          <p:nvPr>
            <p:ph type="ftr" sz="quarter" idx="3"/>
          </p:nvPr>
        </p:nvSpPr>
        <p:spPr/>
        <p:txBody>
          <a:bodyPr/>
          <a:lstStyle/>
          <a:p>
            <a:pPr rtl="0"/>
            <a:r>
              <a:rPr lang="en-GB" noProof="0"/>
              <a:t>PRESENTATION TITLE</a:t>
            </a:r>
          </a:p>
        </p:txBody>
      </p:sp>
      <p:sp>
        <p:nvSpPr>
          <p:cNvPr id="6" name="Slide Number Placeholder 5">
            <a:extLst>
              <a:ext uri="{FF2B5EF4-FFF2-40B4-BE49-F238E27FC236}">
                <a16:creationId xmlns:a16="http://schemas.microsoft.com/office/drawing/2014/main" id="{6DB08EF8-A528-DD55-AF3C-C67CC17BF1D4}"/>
              </a:ext>
            </a:extLst>
          </p:cNvPr>
          <p:cNvSpPr>
            <a:spLocks noGrp="1"/>
          </p:cNvSpPr>
          <p:nvPr>
            <p:ph type="sldNum" sz="quarter" idx="4"/>
          </p:nvPr>
        </p:nvSpPr>
        <p:spPr/>
        <p:txBody>
          <a:bodyPr/>
          <a:lstStyle/>
          <a:p>
            <a:pPr rtl="0"/>
            <a:fld id="{294A09A9-5501-47C1-A89A-A340965A2BE2}" type="slidenum">
              <a:rPr lang="en-GB" noProof="0" smtClean="0"/>
              <a:pPr rtl="0"/>
              <a:t>10</a:t>
            </a:fld>
            <a:endParaRPr lang="en-GB" noProof="0"/>
          </a:p>
        </p:txBody>
      </p:sp>
    </p:spTree>
    <p:extLst>
      <p:ext uri="{BB962C8B-B14F-4D97-AF65-F5344CB8AC3E}">
        <p14:creationId xmlns:p14="http://schemas.microsoft.com/office/powerpoint/2010/main" val="168501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FC0B-9D6D-389B-A461-BE464C2B28A1}"/>
              </a:ext>
            </a:extLst>
          </p:cNvPr>
          <p:cNvSpPr>
            <a:spLocks noGrp="1"/>
          </p:cNvSpPr>
          <p:nvPr>
            <p:ph type="title"/>
          </p:nvPr>
        </p:nvSpPr>
        <p:spPr>
          <a:xfrm>
            <a:off x="1167492" y="381000"/>
            <a:ext cx="9779183" cy="1325563"/>
          </a:xfrm>
        </p:spPr>
        <p:txBody>
          <a:bodyPr anchor="b">
            <a:normAutofit/>
          </a:bodyPr>
          <a:lstStyle/>
          <a:p>
            <a:r>
              <a:rPr lang="en-GB" dirty="0"/>
              <a:t>In the pipeline	</a:t>
            </a:r>
          </a:p>
        </p:txBody>
      </p:sp>
      <p:sp>
        <p:nvSpPr>
          <p:cNvPr id="4" name="Date Placeholder 3">
            <a:extLst>
              <a:ext uri="{FF2B5EF4-FFF2-40B4-BE49-F238E27FC236}">
                <a16:creationId xmlns:a16="http://schemas.microsoft.com/office/drawing/2014/main" id="{1A4A6205-637C-3E59-952A-5EE535FA263B}"/>
              </a:ext>
            </a:extLst>
          </p:cNvPr>
          <p:cNvSpPr>
            <a:spLocks noGrp="1"/>
          </p:cNvSpPr>
          <p:nvPr>
            <p:ph type="dt" sz="half" idx="2"/>
          </p:nvPr>
        </p:nvSpPr>
        <p:spPr>
          <a:xfrm>
            <a:off x="381000" y="6356350"/>
            <a:ext cx="1701018" cy="365125"/>
          </a:xfrm>
        </p:spPr>
        <p:txBody>
          <a:bodyPr anchor="ctr">
            <a:normAutofit/>
          </a:bodyPr>
          <a:lstStyle/>
          <a:p>
            <a:pPr rtl="0">
              <a:spcAft>
                <a:spcPts val="600"/>
              </a:spcAft>
            </a:pPr>
            <a:r>
              <a:rPr lang="en-GB" noProof="0"/>
              <a:t>10/9/2021</a:t>
            </a:r>
          </a:p>
        </p:txBody>
      </p:sp>
      <p:sp>
        <p:nvSpPr>
          <p:cNvPr id="5" name="Footer Placeholder 4">
            <a:extLst>
              <a:ext uri="{FF2B5EF4-FFF2-40B4-BE49-F238E27FC236}">
                <a16:creationId xmlns:a16="http://schemas.microsoft.com/office/drawing/2014/main" id="{C0D64B3A-4232-5CE3-78A5-DE0D98CBBC58}"/>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en-GB" noProof="0"/>
              <a:t>PRESENTATION TITLE</a:t>
            </a:r>
          </a:p>
        </p:txBody>
      </p:sp>
      <p:sp>
        <p:nvSpPr>
          <p:cNvPr id="6" name="Slide Number Placeholder 5">
            <a:extLst>
              <a:ext uri="{FF2B5EF4-FFF2-40B4-BE49-F238E27FC236}">
                <a16:creationId xmlns:a16="http://schemas.microsoft.com/office/drawing/2014/main" id="{30E4AF23-6C51-5067-11FB-D6D5A2C56847}"/>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en-GB" noProof="0" smtClean="0"/>
              <a:pPr rtl="0">
                <a:spcAft>
                  <a:spcPts val="600"/>
                </a:spcAft>
              </a:pPr>
              <a:t>11</a:t>
            </a:fld>
            <a:endParaRPr lang="en-GB" noProof="0"/>
          </a:p>
        </p:txBody>
      </p:sp>
      <p:graphicFrame>
        <p:nvGraphicFramePr>
          <p:cNvPr id="10" name="Content Placeholder 2">
            <a:extLst>
              <a:ext uri="{FF2B5EF4-FFF2-40B4-BE49-F238E27FC236}">
                <a16:creationId xmlns:a16="http://schemas.microsoft.com/office/drawing/2014/main" id="{542BA38E-EC5C-AF50-3554-A15A5C2EAB02}"/>
              </a:ext>
            </a:extLst>
          </p:cNvPr>
          <p:cNvGraphicFramePr>
            <a:graphicFrameLocks noGrp="1"/>
          </p:cNvGraphicFramePr>
          <p:nvPr>
            <p:ph idx="1"/>
            <p:extLst>
              <p:ext uri="{D42A27DB-BD31-4B8C-83A1-F6EECF244321}">
                <p14:modId xmlns:p14="http://schemas.microsoft.com/office/powerpoint/2010/main" val="372179405"/>
              </p:ext>
            </p:extLst>
          </p:nvPr>
        </p:nvGraphicFramePr>
        <p:xfrm>
          <a:off x="1167493" y="2087563"/>
          <a:ext cx="9779182" cy="3366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93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rtlCol="0"/>
          <a:lstStyle/>
          <a:p>
            <a:pPr rtl="0"/>
            <a:r>
              <a:rPr lang="en-GB"/>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3602038"/>
            <a:ext cx="6220277" cy="2247219"/>
          </a:xfrm>
        </p:spPr>
        <p:txBody>
          <a:bodyPr rtlCol="0">
            <a:normAutofit/>
          </a:bodyPr>
          <a:lstStyle/>
          <a:p>
            <a:pPr rtl="0"/>
            <a:endParaRPr lang="en-GB" dirty="0"/>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rtlCol="0"/>
          <a:lstStyle/>
          <a:p>
            <a:pPr rtl="0"/>
            <a:r>
              <a:rPr lang="en-GB" dirty="0"/>
              <a:t>Background</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fontScale="92500"/>
          </a:bodyPr>
          <a:lstStyle/>
          <a:p>
            <a:pPr rtl="0"/>
            <a:r>
              <a:rPr lang="en-GB" dirty="0"/>
              <a:t>Historically two secondary care services in Somerset; Yeovil and Taunton</a:t>
            </a:r>
          </a:p>
          <a:p>
            <a:pPr rtl="0"/>
            <a:r>
              <a:rPr lang="en-GB" dirty="0"/>
              <a:t>Supported by 3-4 Independent </a:t>
            </a:r>
            <a:r>
              <a:rPr lang="en-GB" dirty="0" err="1"/>
              <a:t>GPwSI’s</a:t>
            </a:r>
            <a:r>
              <a:rPr lang="en-GB" dirty="0"/>
              <a:t> working in the community</a:t>
            </a:r>
          </a:p>
          <a:p>
            <a:pPr rtl="0"/>
            <a:endParaRPr lang="en-GB" dirty="0"/>
          </a:p>
          <a:p>
            <a:pPr rtl="0"/>
            <a:r>
              <a:rPr lang="en-GB" dirty="0"/>
              <a:t>Around 2015, closure of the Taunton service</a:t>
            </a:r>
          </a:p>
          <a:p>
            <a:pPr rtl="0"/>
            <a:r>
              <a:rPr lang="en-GB" dirty="0"/>
              <a:t>Yeovil catchment only covering South Somerset</a:t>
            </a:r>
          </a:p>
          <a:p>
            <a:pPr rtl="0"/>
            <a:r>
              <a:rPr lang="en-GB" dirty="0"/>
              <a:t>Taunton patients referred to Exeter or Bristol</a:t>
            </a:r>
          </a:p>
          <a:p>
            <a:pPr rtl="0"/>
            <a:endParaRPr lang="en-GB"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r>
              <a:rPr lang="en-GB"/>
              <a:t>10/9/2021</a:t>
            </a:r>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n-GB"/>
              <a:t>PRESENTATION TITLE</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n-GB" smtClean="0"/>
              <a:pPr/>
              <a:t>2</a:t>
            </a:fld>
            <a:endParaRPr lang="en-GB"/>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rtlCol="0"/>
          <a:lstStyle/>
          <a:p>
            <a:pPr rtl="0"/>
            <a:r>
              <a:rPr lang="en-GB" dirty="0"/>
              <a:t>Intermediate dermatology</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fontScale="85000" lnSpcReduction="20000"/>
          </a:bodyPr>
          <a:lstStyle/>
          <a:p>
            <a:pPr rtl="0"/>
            <a:r>
              <a:rPr lang="en-GB" dirty="0"/>
              <a:t>2023 – 16 GP’s recruited by Somerset Foundation Trust to be trained up to be come GPwER</a:t>
            </a:r>
          </a:p>
          <a:p>
            <a:pPr marL="342900" indent="-342900" rtl="0">
              <a:buFont typeface="Arial" panose="020B0604020202020204" pitchFamily="34" charset="0"/>
              <a:buChar char="•"/>
            </a:pPr>
            <a:r>
              <a:rPr lang="en-GB" dirty="0"/>
              <a:t>Sponsored for the Cardiff Diploma</a:t>
            </a:r>
          </a:p>
          <a:p>
            <a:pPr marL="342900" indent="-342900" rtl="0">
              <a:buFont typeface="Arial" panose="020B0604020202020204" pitchFamily="34" charset="0"/>
              <a:buChar char="•"/>
            </a:pPr>
            <a:r>
              <a:rPr lang="en-GB" dirty="0"/>
              <a:t>Accreditation training clinics started in November 2023 with 6 GP’s already with the diploma</a:t>
            </a:r>
          </a:p>
          <a:p>
            <a:pPr marL="342900" indent="-342900" rtl="0">
              <a:buFont typeface="Arial" panose="020B0604020202020204" pitchFamily="34" charset="0"/>
              <a:buChar char="•"/>
            </a:pPr>
            <a:r>
              <a:rPr lang="en-GB" dirty="0"/>
              <a:t>10 further GP’s started the accreditation clinics in October 2024 </a:t>
            </a:r>
          </a:p>
          <a:p>
            <a:pPr marL="342900" indent="-342900" rtl="0">
              <a:buFont typeface="Arial" panose="020B0604020202020204" pitchFamily="34" charset="0"/>
              <a:buChar char="•"/>
            </a:pPr>
            <a:r>
              <a:rPr lang="en-GB" dirty="0"/>
              <a:t>6 GP’s have now accredited and are working with the wider dermatology team. </a:t>
            </a:r>
          </a:p>
          <a:p>
            <a:pPr rtl="0"/>
            <a:endParaRPr lang="en-GB" dirty="0"/>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a:xfrm>
            <a:off x="381000" y="6356350"/>
            <a:ext cx="2743200" cy="365125"/>
          </a:xfrm>
        </p:spPr>
        <p:txBody>
          <a:bodyPr rtlCol="0"/>
          <a:lstStyle/>
          <a:p>
            <a:pPr rtl="0"/>
            <a:r>
              <a:rPr lang="en-GB"/>
              <a:t>10/9/2021</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rtlCol="0"/>
          <a:lstStyle/>
          <a:p>
            <a:pPr rtl="0"/>
            <a:r>
              <a:rPr lang="en-GB"/>
              <a:t>PRESENTATION TITLE</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en-GB" smtClean="0"/>
              <a:pPr/>
              <a:t>3</a:t>
            </a:fld>
            <a:endParaRPr lang="en-GB"/>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0" y="2067408"/>
            <a:ext cx="7848490" cy="3217824"/>
          </a:xfrm>
        </p:spPr>
        <p:txBody>
          <a:bodyPr vert="horz" lIns="91440" tIns="45720" rIns="91440" bIns="45720" rtlCol="0" anchor="t">
            <a:normAutofit/>
          </a:bodyPr>
          <a:lstStyle/>
          <a:p>
            <a:pPr marL="457200" indent="-457200" rtl="0">
              <a:buFont typeface="Arial" panose="020B0604020202020204" pitchFamily="34" charset="0"/>
              <a:buChar char="•"/>
            </a:pPr>
            <a:r>
              <a:rPr lang="en-GB" dirty="0"/>
              <a:t>Bridgwater Clinical investigations Hub</a:t>
            </a:r>
          </a:p>
          <a:p>
            <a:pPr marL="457200" indent="-457200" rtl="0">
              <a:buFont typeface="Arial" panose="020B0604020202020204" pitchFamily="34" charset="0"/>
              <a:buChar char="•"/>
            </a:pPr>
            <a:r>
              <a:rPr lang="en-GB" dirty="0"/>
              <a:t>Frome Hospital and Medical Centre</a:t>
            </a:r>
          </a:p>
          <a:p>
            <a:pPr marL="457200" indent="-457200" rtl="0">
              <a:buFont typeface="Arial" panose="020B0604020202020204" pitchFamily="34" charset="0"/>
              <a:buChar char="•"/>
            </a:pPr>
            <a:r>
              <a:rPr lang="en-GB" dirty="0"/>
              <a:t>Chard Community Hospital</a:t>
            </a:r>
          </a:p>
          <a:p>
            <a:pPr marL="457200" indent="-457200" rtl="0">
              <a:buFont typeface="Arial" panose="020B0604020202020204" pitchFamily="34" charset="0"/>
              <a:buChar char="•"/>
            </a:pPr>
            <a:r>
              <a:rPr lang="en-GB" dirty="0"/>
              <a:t>Somerton Buttercross Medical Centre</a:t>
            </a:r>
          </a:p>
          <a:p>
            <a:pPr marL="457200" indent="-457200" rtl="0">
              <a:buFont typeface="Arial" panose="020B0604020202020204" pitchFamily="34" charset="0"/>
              <a:buChar char="•"/>
            </a:pPr>
            <a:r>
              <a:rPr lang="en-GB" dirty="0"/>
              <a:t>Taunton Diagnostics Centre</a:t>
            </a:r>
          </a:p>
          <a:p>
            <a:pPr rtl="0"/>
            <a:endParaRPr lang="en-GB" dirty="0"/>
          </a:p>
        </p:txBody>
      </p:sp>
      <p:sp>
        <p:nvSpPr>
          <p:cNvPr id="5" name="Title 4">
            <a:extLst>
              <a:ext uri="{FF2B5EF4-FFF2-40B4-BE49-F238E27FC236}">
                <a16:creationId xmlns:a16="http://schemas.microsoft.com/office/drawing/2014/main" id="{8B86A211-932A-11BC-59B9-5C6A40698761}"/>
              </a:ext>
            </a:extLst>
          </p:cNvPr>
          <p:cNvSpPr>
            <a:spLocks noGrp="1"/>
          </p:cNvSpPr>
          <p:nvPr>
            <p:ph type="ctrTitle"/>
          </p:nvPr>
        </p:nvSpPr>
        <p:spPr>
          <a:xfrm>
            <a:off x="1167494" y="1059400"/>
            <a:ext cx="6245912" cy="1034576"/>
          </a:xfrm>
        </p:spPr>
        <p:txBody>
          <a:bodyPr/>
          <a:lstStyle/>
          <a:p>
            <a:r>
              <a:rPr lang="en-GB" dirty="0"/>
              <a:t>Bases</a:t>
            </a:r>
          </a:p>
        </p:txBody>
      </p:sp>
    </p:spTree>
    <p:extLst>
      <p:ext uri="{BB962C8B-B14F-4D97-AF65-F5344CB8AC3E}">
        <p14:creationId xmlns:p14="http://schemas.microsoft.com/office/powerpoint/2010/main" val="344679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167492" y="381001"/>
            <a:ext cx="9779183" cy="798576"/>
          </a:xfrm>
        </p:spPr>
        <p:txBody>
          <a:bodyPr rtlCol="0"/>
          <a:lstStyle/>
          <a:p>
            <a:pPr rtl="0"/>
            <a:r>
              <a:rPr lang="en-GB" dirty="0"/>
              <a:t>Innovations</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rtlCol="0"/>
          <a:lstStyle/>
          <a:p>
            <a:pPr rtl="0"/>
            <a:r>
              <a:rPr lang="en-GB" dirty="0"/>
              <a:t>10/9/2021</a:t>
            </a:r>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rtlCol="0"/>
          <a:lstStyle/>
          <a:p>
            <a:pPr rtl="0"/>
            <a:r>
              <a:rPr lang="en-GB" dirty="0"/>
              <a:t>PRESENTATION TITLE</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rtlCol="0"/>
          <a:lstStyle/>
          <a:p>
            <a:pPr rtl="0"/>
            <a:fld id="{294A09A9-5501-47C1-A89A-A340965A2BE2}" type="slidenum">
              <a:rPr lang="en-GB" smtClean="0"/>
              <a:pPr rtl="0"/>
              <a:t>5</a:t>
            </a:fld>
            <a:endParaRPr lang="en-GB" dirty="0"/>
          </a:p>
        </p:txBody>
      </p:sp>
      <p:sp>
        <p:nvSpPr>
          <p:cNvPr id="10" name="TextBox 9">
            <a:extLst>
              <a:ext uri="{FF2B5EF4-FFF2-40B4-BE49-F238E27FC236}">
                <a16:creationId xmlns:a16="http://schemas.microsoft.com/office/drawing/2014/main" id="{7CD7D0D5-EFAF-CCFD-0CFC-8BCF237D7CDE}"/>
              </a:ext>
            </a:extLst>
          </p:cNvPr>
          <p:cNvSpPr txBox="1"/>
          <p:nvPr/>
        </p:nvSpPr>
        <p:spPr>
          <a:xfrm>
            <a:off x="774308" y="1179576"/>
            <a:ext cx="9649851" cy="2831544"/>
          </a:xfrm>
          <a:prstGeom prst="rect">
            <a:avLst/>
          </a:prstGeom>
          <a:noFill/>
        </p:spPr>
        <p:txBody>
          <a:bodyPr wrap="square" rtlCol="0">
            <a:spAutoFit/>
          </a:bodyPr>
          <a:lstStyle/>
          <a:p>
            <a:pPr marL="285750" indent="-285750">
              <a:buFont typeface="Arial" panose="020B0604020202020204" pitchFamily="34" charset="0"/>
              <a:buChar char="•"/>
            </a:pPr>
            <a:r>
              <a:rPr lang="en-GB" sz="3200" dirty="0"/>
              <a:t>Teledermatology used to assess cases suitable for the intermediate service</a:t>
            </a:r>
          </a:p>
          <a:p>
            <a:pPr marL="285750" indent="-285750">
              <a:buFont typeface="Arial" panose="020B0604020202020204" pitchFamily="34" charset="0"/>
              <a:buChar char="•"/>
            </a:pPr>
            <a:r>
              <a:rPr lang="en-GB" sz="3200" dirty="0"/>
              <a:t>Accreditation/Training clinics supervised by Consultant/Senior </a:t>
            </a:r>
            <a:r>
              <a:rPr lang="en-GB" sz="3200" dirty="0" err="1"/>
              <a:t>GPwSI</a:t>
            </a:r>
            <a:r>
              <a:rPr lang="en-GB" sz="3200" dirty="0"/>
              <a:t> </a:t>
            </a:r>
          </a:p>
          <a:p>
            <a:pPr marL="285750" indent="-285750">
              <a:buFont typeface="Arial" panose="020B0604020202020204" pitchFamily="34" charset="0"/>
              <a:buChar char="•"/>
            </a:pPr>
            <a:r>
              <a:rPr lang="en-GB" sz="3200" dirty="0"/>
              <a:t>IT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52738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1167492" y="381000"/>
            <a:ext cx="9779183" cy="1325563"/>
          </a:xfrm>
        </p:spPr>
        <p:txBody>
          <a:bodyPr rtlCol="0" anchor="b">
            <a:normAutofit/>
          </a:bodyPr>
          <a:lstStyle/>
          <a:p>
            <a:pPr rtl="0"/>
            <a:r>
              <a:rPr lang="en-GB" dirty="0"/>
              <a:t>IT</a:t>
            </a:r>
          </a:p>
        </p:txBody>
      </p:sp>
      <p:sp>
        <p:nvSpPr>
          <p:cNvPr id="8" name="Content Placeholder 7">
            <a:extLst>
              <a:ext uri="{FF2B5EF4-FFF2-40B4-BE49-F238E27FC236}">
                <a16:creationId xmlns:a16="http://schemas.microsoft.com/office/drawing/2014/main" id="{A20E5B54-E482-9E62-3A6D-EB9EEBB48E7D}"/>
              </a:ext>
            </a:extLst>
          </p:cNvPr>
          <p:cNvSpPr>
            <a:spLocks noGrp="1"/>
          </p:cNvSpPr>
          <p:nvPr>
            <p:ph idx="1"/>
          </p:nvPr>
        </p:nvSpPr>
        <p:spPr>
          <a:xfrm>
            <a:off x="1167493" y="2087561"/>
            <a:ext cx="9779182" cy="3366815"/>
          </a:xfrm>
        </p:spPr>
        <p:txBody>
          <a:bodyPr>
            <a:normAutofit/>
          </a:bodyPr>
          <a:lstStyle/>
          <a:p>
            <a:pPr marL="457200" indent="-457200">
              <a:buFont typeface="Arial" panose="020B0604020202020204" pitchFamily="34" charset="0"/>
              <a:buChar char="•"/>
            </a:pPr>
            <a:r>
              <a:rPr lang="en-GB" sz="2600"/>
              <a:t>Intermediate service runs completely from the primary care IT system EMIS/Optum</a:t>
            </a:r>
          </a:p>
          <a:p>
            <a:pPr marL="457200" indent="-457200">
              <a:buFont typeface="Arial" panose="020B0604020202020204" pitchFamily="34" charset="0"/>
              <a:buChar char="•"/>
            </a:pPr>
            <a:r>
              <a:rPr lang="en-GB" sz="2600"/>
              <a:t>Shared data agreements with all GP practices in Somerset allows sight of the entire clinical record, direct prescribing and sight of all other clinic letters held within the primary care record. </a:t>
            </a:r>
          </a:p>
          <a:p>
            <a:pPr marL="457200" indent="-457200">
              <a:buFont typeface="Arial" panose="020B0604020202020204" pitchFamily="34" charset="0"/>
              <a:buChar char="•"/>
            </a:pPr>
            <a:r>
              <a:rPr lang="en-GB" sz="2600"/>
              <a:t>Stand alone database allows for significant audit/governance projects within the one system. </a:t>
            </a:r>
          </a:p>
        </p:txBody>
      </p:sp>
      <p:sp>
        <p:nvSpPr>
          <p:cNvPr id="3" name="Date Placeholder 2">
            <a:extLst>
              <a:ext uri="{FF2B5EF4-FFF2-40B4-BE49-F238E27FC236}">
                <a16:creationId xmlns:a16="http://schemas.microsoft.com/office/drawing/2014/main" id="{4E809DF5-56B4-304A-8777-BB8576005AF2}"/>
              </a:ext>
            </a:extLst>
          </p:cNvPr>
          <p:cNvSpPr>
            <a:spLocks noGrp="1"/>
          </p:cNvSpPr>
          <p:nvPr>
            <p:ph type="dt" sz="half" idx="2"/>
          </p:nvPr>
        </p:nvSpPr>
        <p:spPr>
          <a:xfrm>
            <a:off x="381000" y="6356350"/>
            <a:ext cx="1701018" cy="365125"/>
          </a:xfrm>
        </p:spPr>
        <p:txBody>
          <a:bodyPr rtlCol="0" anchor="ctr">
            <a:normAutofit/>
          </a:bodyPr>
          <a:lstStyle/>
          <a:p>
            <a:pPr rtl="0">
              <a:spcAft>
                <a:spcPts val="600"/>
              </a:spcAft>
            </a:pPr>
            <a:r>
              <a:rPr lang="en-GB"/>
              <a:t>10/9/2021</a:t>
            </a:r>
          </a:p>
        </p:txBody>
      </p:sp>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a:xfrm>
            <a:off x="4038600" y="6356350"/>
            <a:ext cx="4114800" cy="365125"/>
          </a:xfrm>
        </p:spPr>
        <p:txBody>
          <a:bodyPr rtlCol="0" anchor="ctr">
            <a:normAutofit/>
          </a:bodyPr>
          <a:lstStyle/>
          <a:p>
            <a:pPr rtl="0">
              <a:spcAft>
                <a:spcPts val="600"/>
              </a:spcAft>
            </a:pPr>
            <a:r>
              <a:rPr lang="en-GB"/>
              <a:t>PRESENTATION TITLE</a:t>
            </a: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a:xfrm>
            <a:off x="10153276" y="6356350"/>
            <a:ext cx="1657723" cy="365125"/>
          </a:xfrm>
        </p:spPr>
        <p:txBody>
          <a:bodyPr rtlCol="0" anchor="ctr">
            <a:normAutofit/>
          </a:bodyPr>
          <a:lstStyle/>
          <a:p>
            <a:pPr rtl="0">
              <a:spcAft>
                <a:spcPts val="600"/>
              </a:spcAft>
            </a:pPr>
            <a:fld id="{294A09A9-5501-47C1-A89A-A340965A2BE2}" type="slidenum">
              <a:rPr lang="en-GB" smtClean="0"/>
              <a:pPr rtl="0">
                <a:spcAft>
                  <a:spcPts val="600"/>
                </a:spcAft>
              </a:pPr>
              <a:t>6</a:t>
            </a:fld>
            <a:endParaRPr lang="en-GB"/>
          </a:p>
        </p:txBody>
      </p:sp>
    </p:spTree>
    <p:extLst>
      <p:ext uri="{BB962C8B-B14F-4D97-AF65-F5344CB8AC3E}">
        <p14:creationId xmlns:p14="http://schemas.microsoft.com/office/powerpoint/2010/main" val="42129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18CF4-A44F-9B73-2D4B-D9820483D943}"/>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1C3B63BA-5736-DD38-358B-E8AB0CF258D9}"/>
              </a:ext>
            </a:extLst>
          </p:cNvPr>
          <p:cNvSpPr>
            <a:spLocks noGrp="1"/>
          </p:cNvSpPr>
          <p:nvPr>
            <p:ph type="subTitle" idx="1"/>
          </p:nvPr>
        </p:nvSpPr>
        <p:spPr>
          <a:xfrm>
            <a:off x="0" y="1190024"/>
            <a:ext cx="7379208" cy="5347936"/>
          </a:xfrm>
        </p:spPr>
        <p:txBody>
          <a:bodyPr vert="horz" lIns="91440" tIns="45720" rIns="91440" bIns="45720" rtlCol="0" anchor="t">
            <a:normAutofit fontScale="92500" lnSpcReduction="10000"/>
          </a:bodyPr>
          <a:lstStyle/>
          <a:p>
            <a:pPr marL="457200" indent="-457200" rtl="0">
              <a:buFont typeface="Arial" panose="020B0604020202020204" pitchFamily="34" charset="0"/>
              <a:buChar char="•"/>
            </a:pPr>
            <a:r>
              <a:rPr lang="en-GB" dirty="0"/>
              <a:t>One clinical record for all patients seen in the service.</a:t>
            </a:r>
          </a:p>
          <a:p>
            <a:pPr marL="457200" indent="-457200" rtl="0">
              <a:buFont typeface="Arial" panose="020B0604020202020204" pitchFamily="34" charset="0"/>
              <a:buChar char="•"/>
            </a:pPr>
            <a:r>
              <a:rPr lang="en-GB" dirty="0"/>
              <a:t>Disease specific Clinical templates with coding. </a:t>
            </a:r>
          </a:p>
          <a:p>
            <a:pPr marL="457200" indent="-457200" rtl="0">
              <a:buFont typeface="Arial" panose="020B0604020202020204" pitchFamily="34" charset="0"/>
              <a:buChar char="•"/>
            </a:pPr>
            <a:r>
              <a:rPr lang="en-GB" dirty="0"/>
              <a:t>Protocols for governance</a:t>
            </a:r>
          </a:p>
          <a:p>
            <a:pPr marL="457200" indent="-457200" rtl="0">
              <a:buFont typeface="Arial" panose="020B0604020202020204" pitchFamily="34" charset="0"/>
              <a:buChar char="•"/>
            </a:pPr>
            <a:r>
              <a:rPr lang="en-GB" dirty="0"/>
              <a:t>Electronic prescribing from the hospital budge</a:t>
            </a:r>
          </a:p>
          <a:p>
            <a:pPr marL="457200" indent="-457200" rtl="0">
              <a:buFont typeface="Arial" panose="020B0604020202020204" pitchFamily="34" charset="0"/>
              <a:buChar char="•"/>
            </a:pPr>
            <a:r>
              <a:rPr lang="en-GB" dirty="0"/>
              <a:t>Uploading of all images into the record using Cinapsis image capture.</a:t>
            </a:r>
          </a:p>
          <a:p>
            <a:pPr marL="457200" indent="-457200" rtl="0">
              <a:buFont typeface="Arial" panose="020B0604020202020204" pitchFamily="34" charset="0"/>
              <a:buChar char="•"/>
            </a:pPr>
            <a:r>
              <a:rPr lang="en-GB" dirty="0"/>
              <a:t>All investigation requests and reports within EMIS, linked to NHS app for patient information. </a:t>
            </a:r>
          </a:p>
          <a:p>
            <a:pPr marL="457200" indent="-457200" rtl="0">
              <a:buFont typeface="Arial" panose="020B0604020202020204" pitchFamily="34" charset="0"/>
              <a:buChar char="•"/>
            </a:pPr>
            <a:endParaRPr lang="en-GB" dirty="0"/>
          </a:p>
        </p:txBody>
      </p:sp>
      <p:sp>
        <p:nvSpPr>
          <p:cNvPr id="5" name="Title 4">
            <a:extLst>
              <a:ext uri="{FF2B5EF4-FFF2-40B4-BE49-F238E27FC236}">
                <a16:creationId xmlns:a16="http://schemas.microsoft.com/office/drawing/2014/main" id="{A21FE54F-0CFE-7868-607E-D6D2A3F08B94}"/>
              </a:ext>
            </a:extLst>
          </p:cNvPr>
          <p:cNvSpPr>
            <a:spLocks noGrp="1"/>
          </p:cNvSpPr>
          <p:nvPr>
            <p:ph type="ctrTitle"/>
          </p:nvPr>
        </p:nvSpPr>
        <p:spPr>
          <a:xfrm>
            <a:off x="-64008" y="155448"/>
            <a:ext cx="7221382" cy="1034576"/>
          </a:xfrm>
        </p:spPr>
        <p:txBody>
          <a:bodyPr/>
          <a:lstStyle/>
          <a:p>
            <a:r>
              <a:rPr lang="en-GB" dirty="0">
                <a:solidFill>
                  <a:schemeClr val="tx1">
                    <a:lumMod val="75000"/>
                    <a:lumOff val="25000"/>
                  </a:schemeClr>
                </a:solidFill>
              </a:rPr>
              <a:t>Functionality of EMIS</a:t>
            </a:r>
          </a:p>
        </p:txBody>
      </p:sp>
    </p:spTree>
    <p:extLst>
      <p:ext uri="{BB962C8B-B14F-4D97-AF65-F5344CB8AC3E}">
        <p14:creationId xmlns:p14="http://schemas.microsoft.com/office/powerpoint/2010/main" val="286468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B5BB-A64E-26C7-7308-4410202611B3}"/>
              </a:ext>
            </a:extLst>
          </p:cNvPr>
          <p:cNvSpPr>
            <a:spLocks noGrp="1"/>
          </p:cNvSpPr>
          <p:nvPr>
            <p:ph type="title"/>
          </p:nvPr>
        </p:nvSpPr>
        <p:spPr>
          <a:xfrm>
            <a:off x="1167492" y="381000"/>
            <a:ext cx="9779183" cy="1325563"/>
          </a:xfrm>
        </p:spPr>
        <p:txBody>
          <a:bodyPr anchor="b">
            <a:normAutofit/>
          </a:bodyPr>
          <a:lstStyle/>
          <a:p>
            <a:r>
              <a:rPr lang="en-GB" dirty="0"/>
              <a:t>Audit</a:t>
            </a:r>
          </a:p>
        </p:txBody>
      </p:sp>
      <p:sp>
        <p:nvSpPr>
          <p:cNvPr id="10" name="Content Placeholder 2">
            <a:extLst>
              <a:ext uri="{FF2B5EF4-FFF2-40B4-BE49-F238E27FC236}">
                <a16:creationId xmlns:a16="http://schemas.microsoft.com/office/drawing/2014/main" id="{60127790-555A-8674-C4D7-337EE436D5E0}"/>
              </a:ext>
            </a:extLst>
          </p:cNvPr>
          <p:cNvSpPr>
            <a:spLocks noGrp="1"/>
          </p:cNvSpPr>
          <p:nvPr>
            <p:ph idx="1"/>
          </p:nvPr>
        </p:nvSpPr>
        <p:spPr>
          <a:xfrm>
            <a:off x="1167493" y="2017467"/>
            <a:ext cx="9779182" cy="3366815"/>
          </a:xfrm>
        </p:spPr>
        <p:txBody>
          <a:bodyPr>
            <a:normAutofit/>
          </a:bodyPr>
          <a:lstStyle/>
          <a:p>
            <a:pPr marL="457200" indent="-457200">
              <a:buFont typeface="Arial" panose="020B0604020202020204" pitchFamily="34" charset="0"/>
              <a:buChar char="•"/>
            </a:pPr>
            <a:r>
              <a:rPr lang="en-GB" sz="2600"/>
              <a:t>Activity of the service</a:t>
            </a:r>
          </a:p>
          <a:p>
            <a:pPr marL="457200" indent="-457200">
              <a:buFont typeface="Arial" panose="020B0604020202020204" pitchFamily="34" charset="0"/>
              <a:buChar char="•"/>
            </a:pPr>
            <a:r>
              <a:rPr lang="en-GB" sz="2600"/>
              <a:t>Diagnostic correlation audit</a:t>
            </a:r>
          </a:p>
          <a:p>
            <a:pPr marL="457200" indent="-457200">
              <a:buFont typeface="Arial" panose="020B0604020202020204" pitchFamily="34" charset="0"/>
              <a:buChar char="•"/>
            </a:pPr>
            <a:r>
              <a:rPr lang="en-GB" sz="2600"/>
              <a:t>Excision margin audit</a:t>
            </a:r>
          </a:p>
          <a:p>
            <a:pPr marL="457200" indent="-457200">
              <a:buFont typeface="Arial" panose="020B0604020202020204" pitchFamily="34" charset="0"/>
              <a:buChar char="•"/>
            </a:pPr>
            <a:r>
              <a:rPr lang="en-GB" sz="2600"/>
              <a:t>Infection rate audit (in development) </a:t>
            </a:r>
          </a:p>
          <a:p>
            <a:pPr marL="457200" indent="-457200">
              <a:buFont typeface="Arial" panose="020B0604020202020204" pitchFamily="34" charset="0"/>
              <a:buChar char="•"/>
            </a:pPr>
            <a:r>
              <a:rPr lang="en-GB" sz="2600"/>
              <a:t>Population reporting</a:t>
            </a:r>
          </a:p>
          <a:p>
            <a:pPr marL="457200" indent="-457200">
              <a:buFont typeface="Arial" panose="020B0604020202020204" pitchFamily="34" charset="0"/>
              <a:buChar char="•"/>
            </a:pPr>
            <a:r>
              <a:rPr lang="en-GB" sz="2600"/>
              <a:t>Quality of Notes</a:t>
            </a:r>
          </a:p>
          <a:p>
            <a:pPr marL="457200" indent="-457200">
              <a:buFont typeface="Arial" panose="020B0604020202020204" pitchFamily="34" charset="0"/>
              <a:buChar char="•"/>
            </a:pPr>
            <a:r>
              <a:rPr lang="en-GB" sz="2600"/>
              <a:t>Quality of coding</a:t>
            </a:r>
          </a:p>
        </p:txBody>
      </p:sp>
      <p:sp>
        <p:nvSpPr>
          <p:cNvPr id="4" name="Date Placeholder 3">
            <a:extLst>
              <a:ext uri="{FF2B5EF4-FFF2-40B4-BE49-F238E27FC236}">
                <a16:creationId xmlns:a16="http://schemas.microsoft.com/office/drawing/2014/main" id="{EC8174C1-3224-5DB2-8C23-755591C27EDD}"/>
              </a:ext>
            </a:extLst>
          </p:cNvPr>
          <p:cNvSpPr>
            <a:spLocks noGrp="1"/>
          </p:cNvSpPr>
          <p:nvPr>
            <p:ph type="dt" sz="half" idx="2"/>
          </p:nvPr>
        </p:nvSpPr>
        <p:spPr>
          <a:xfrm>
            <a:off x="381000" y="6356350"/>
            <a:ext cx="2743200" cy="365125"/>
          </a:xfrm>
        </p:spPr>
        <p:txBody>
          <a:bodyPr anchor="ctr">
            <a:normAutofit/>
          </a:bodyPr>
          <a:lstStyle/>
          <a:p>
            <a:pPr rtl="0">
              <a:spcAft>
                <a:spcPts val="600"/>
              </a:spcAft>
            </a:pPr>
            <a:r>
              <a:rPr lang="en-GB" noProof="0"/>
              <a:t>10/9/2021</a:t>
            </a:r>
          </a:p>
        </p:txBody>
      </p:sp>
      <p:sp>
        <p:nvSpPr>
          <p:cNvPr id="5" name="Footer Placeholder 4">
            <a:extLst>
              <a:ext uri="{FF2B5EF4-FFF2-40B4-BE49-F238E27FC236}">
                <a16:creationId xmlns:a16="http://schemas.microsoft.com/office/drawing/2014/main" id="{91082641-1336-60C2-E978-A0A1CB462D58}"/>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en-GB" noProof="0"/>
              <a:t>PRESENTATION TITLE</a:t>
            </a:r>
          </a:p>
        </p:txBody>
      </p:sp>
      <p:sp>
        <p:nvSpPr>
          <p:cNvPr id="6" name="Slide Number Placeholder 5">
            <a:extLst>
              <a:ext uri="{FF2B5EF4-FFF2-40B4-BE49-F238E27FC236}">
                <a16:creationId xmlns:a16="http://schemas.microsoft.com/office/drawing/2014/main" id="{18A7EF43-6222-A260-2227-7AACE3885128}"/>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en-GB" noProof="0" smtClean="0"/>
              <a:pPr rtl="0">
                <a:spcAft>
                  <a:spcPts val="600"/>
                </a:spcAft>
              </a:pPr>
              <a:t>8</a:t>
            </a:fld>
            <a:endParaRPr lang="en-GB" noProof="0"/>
          </a:p>
        </p:txBody>
      </p:sp>
    </p:spTree>
    <p:extLst>
      <p:ext uri="{BB962C8B-B14F-4D97-AF65-F5344CB8AC3E}">
        <p14:creationId xmlns:p14="http://schemas.microsoft.com/office/powerpoint/2010/main" val="69648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3B07-C56B-5833-50B7-3F7931CD1EB9}"/>
              </a:ext>
            </a:extLst>
          </p:cNvPr>
          <p:cNvSpPr>
            <a:spLocks noGrp="1"/>
          </p:cNvSpPr>
          <p:nvPr>
            <p:ph type="title"/>
          </p:nvPr>
        </p:nvSpPr>
        <p:spPr/>
        <p:txBody>
          <a:bodyPr/>
          <a:lstStyle/>
          <a:p>
            <a:r>
              <a:rPr lang="en-GB" dirty="0"/>
              <a:t>Integration with wider services</a:t>
            </a:r>
          </a:p>
        </p:txBody>
      </p:sp>
      <p:sp>
        <p:nvSpPr>
          <p:cNvPr id="3" name="Content Placeholder 2">
            <a:extLst>
              <a:ext uri="{FF2B5EF4-FFF2-40B4-BE49-F238E27FC236}">
                <a16:creationId xmlns:a16="http://schemas.microsoft.com/office/drawing/2014/main" id="{436F0CBE-B8DA-8439-2DDB-4682F7785507}"/>
              </a:ext>
            </a:extLst>
          </p:cNvPr>
          <p:cNvSpPr>
            <a:spLocks noGrp="1"/>
          </p:cNvSpPr>
          <p:nvPr>
            <p:ph idx="1"/>
          </p:nvPr>
        </p:nvSpPr>
        <p:spPr/>
        <p:txBody>
          <a:bodyPr/>
          <a:lstStyle/>
          <a:p>
            <a:pPr marL="457200" indent="-457200">
              <a:buFont typeface="Arial" panose="020B0604020202020204" pitchFamily="34" charset="0"/>
              <a:buChar char="•"/>
            </a:pPr>
            <a:r>
              <a:rPr lang="en-GB" dirty="0"/>
              <a:t>Internal referral pathways using Cinapsis – to Specialist Dermatology/Max Fax/Plastics/MDT etc</a:t>
            </a:r>
          </a:p>
          <a:p>
            <a:pPr marL="457200" indent="-457200">
              <a:buFont typeface="Arial" panose="020B0604020202020204" pitchFamily="34" charset="0"/>
              <a:buChar char="•"/>
            </a:pPr>
            <a:r>
              <a:rPr lang="en-GB" dirty="0"/>
              <a:t>Internal A+G pathways under construction but not currently up and running</a:t>
            </a:r>
          </a:p>
          <a:p>
            <a:pPr marL="457200" indent="-457200">
              <a:buFont typeface="Arial" panose="020B0604020202020204" pitchFamily="34" charset="0"/>
              <a:buChar char="•"/>
            </a:pPr>
            <a:r>
              <a:rPr lang="en-GB" dirty="0"/>
              <a:t>Referral into the service from specialist care for cases that could be managed in the intermediate service.</a:t>
            </a:r>
          </a:p>
        </p:txBody>
      </p:sp>
      <p:sp>
        <p:nvSpPr>
          <p:cNvPr id="4" name="Date Placeholder 3">
            <a:extLst>
              <a:ext uri="{FF2B5EF4-FFF2-40B4-BE49-F238E27FC236}">
                <a16:creationId xmlns:a16="http://schemas.microsoft.com/office/drawing/2014/main" id="{88BD6E60-552D-C75B-3D99-FDC2F17E4505}"/>
              </a:ext>
            </a:extLst>
          </p:cNvPr>
          <p:cNvSpPr>
            <a:spLocks noGrp="1"/>
          </p:cNvSpPr>
          <p:nvPr>
            <p:ph type="dt" sz="half" idx="2"/>
          </p:nvPr>
        </p:nvSpPr>
        <p:spPr/>
        <p:txBody>
          <a:bodyPr/>
          <a:lstStyle/>
          <a:p>
            <a:pPr rtl="0"/>
            <a:r>
              <a:rPr lang="en-GB" noProof="0"/>
              <a:t>10/9/2021</a:t>
            </a:r>
          </a:p>
        </p:txBody>
      </p:sp>
      <p:sp>
        <p:nvSpPr>
          <p:cNvPr id="5" name="Footer Placeholder 4">
            <a:extLst>
              <a:ext uri="{FF2B5EF4-FFF2-40B4-BE49-F238E27FC236}">
                <a16:creationId xmlns:a16="http://schemas.microsoft.com/office/drawing/2014/main" id="{BF88C723-C8D4-6CDB-71CE-518AAD6B3A32}"/>
              </a:ext>
            </a:extLst>
          </p:cNvPr>
          <p:cNvSpPr>
            <a:spLocks noGrp="1"/>
          </p:cNvSpPr>
          <p:nvPr>
            <p:ph type="ftr" sz="quarter" idx="3"/>
          </p:nvPr>
        </p:nvSpPr>
        <p:spPr/>
        <p:txBody>
          <a:bodyPr/>
          <a:lstStyle/>
          <a:p>
            <a:pPr rtl="0"/>
            <a:r>
              <a:rPr lang="en-GB" noProof="0"/>
              <a:t>PRESENTATION TITLE</a:t>
            </a:r>
          </a:p>
        </p:txBody>
      </p:sp>
      <p:sp>
        <p:nvSpPr>
          <p:cNvPr id="6" name="Slide Number Placeholder 5">
            <a:extLst>
              <a:ext uri="{FF2B5EF4-FFF2-40B4-BE49-F238E27FC236}">
                <a16:creationId xmlns:a16="http://schemas.microsoft.com/office/drawing/2014/main" id="{CFFBD1F2-E76B-6501-941F-139E8557B3D6}"/>
              </a:ext>
            </a:extLst>
          </p:cNvPr>
          <p:cNvSpPr>
            <a:spLocks noGrp="1"/>
          </p:cNvSpPr>
          <p:nvPr>
            <p:ph type="sldNum" sz="quarter" idx="4"/>
          </p:nvPr>
        </p:nvSpPr>
        <p:spPr/>
        <p:txBody>
          <a:bodyPr/>
          <a:lstStyle/>
          <a:p>
            <a:pPr rtl="0"/>
            <a:fld id="{294A09A9-5501-47C1-A89A-A340965A2BE2}" type="slidenum">
              <a:rPr lang="en-GB" noProof="0" smtClean="0"/>
              <a:pPr rtl="0"/>
              <a:t>9</a:t>
            </a:fld>
            <a:endParaRPr lang="en-GB" noProof="0"/>
          </a:p>
        </p:txBody>
      </p:sp>
    </p:spTree>
    <p:extLst>
      <p:ext uri="{BB962C8B-B14F-4D97-AF65-F5344CB8AC3E}">
        <p14:creationId xmlns:p14="http://schemas.microsoft.com/office/powerpoint/2010/main" val="3166493893"/>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95_TF45331398_Win32" id="{5659B9E0-3971-467D-9BA2-B20B39D641FE}" vid="{E6DA4EDB-46C2-4D45-9E99-6BB2FEEE47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A0274E69-C933-4133-8C8B-83047E03BF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492b9-0e1d-4676-9635-78fd8c5ab9d8"/>
    <ds:schemaRef ds:uri="d77f7b61-7249-402e-9088-bb30bc752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 ds:uri="d77f7b61-7249-402e-9088-bb30bc752eb7"/>
    <ds:schemaRef ds:uri="28f492b9-0e1d-4676-9635-78fd8c5ab9d8"/>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{682EBB69-D96D-40E1-8E8A-9D7E7F01B69E}tf45331398_win32</Template>
  <TotalTime>74</TotalTime>
  <Words>464</Words>
  <Application>Microsoft Office PowerPoint</Application>
  <PresentationFormat>Widescreen</PresentationFormat>
  <Paragraphs>95</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Tenorite</vt:lpstr>
      <vt:lpstr>Office Theme</vt:lpstr>
      <vt:lpstr>Somerset Intermediate Dermatology Service</vt:lpstr>
      <vt:lpstr>Background</vt:lpstr>
      <vt:lpstr>Intermediate dermatology</vt:lpstr>
      <vt:lpstr>Bases</vt:lpstr>
      <vt:lpstr>Innovations</vt:lpstr>
      <vt:lpstr>IT</vt:lpstr>
      <vt:lpstr>Functionality of EMIS</vt:lpstr>
      <vt:lpstr>Audit</vt:lpstr>
      <vt:lpstr>Integration with wider services</vt:lpstr>
      <vt:lpstr>Challenges</vt:lpstr>
      <vt:lpstr>In the pipeline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Jon Upton1</dc:creator>
  <cp:lastModifiedBy>Helen Dunderdale</cp:lastModifiedBy>
  <cp:revision>2</cp:revision>
  <dcterms:created xsi:type="dcterms:W3CDTF">2025-06-10T12:41:14Z</dcterms:created>
  <dcterms:modified xsi:type="dcterms:W3CDTF">2025-06-12T13:25:45Z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y fmtid="{D5CDD505-2E9C-101B-9397-08002B2CF9AE}" pid="3" name="MediaServiceImageTags">
    <vt:lpwstr/>
  </property>
</Properties>
</file>