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embeddedFontLst>
    <p:embeddedFont>
      <p:font typeface="Lato" panose="020F0502020204030203"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7E1903-35A1-4CC4-AC8C-7F9FAF1B720C}">
  <a:tblStyle styleId="{5E7E1903-35A1-4CC4-AC8C-7F9FAF1B720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D9FDD964-F10E-45ED-B9DB-7D4945981EE7}"/>
    <pc:docChg chg="modShowInfo">
      <pc:chgData name="Helen Dunderdale" userId="18a57383-fa13-4764-88a8-9272bfc7f4aa" providerId="ADAL" clId="{D9FDD964-F10E-45ED-B9DB-7D4945981EE7}" dt="2025-06-18T10:15:35.963" v="0"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79a711e6f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79a711e6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679a711e6f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679a711e6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69ce1f6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3669ce1f6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69ce1f6a8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3669ce1f6a8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669ce1f6a8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3669ce1f6a8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13cc8f041d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g313cc8f041d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1207876567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g3120787656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679a711e6f_0_3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679a711e6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1207876567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g3120787656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13cc8f041d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g313cc8f041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679a711e6f_0_1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679a711e6f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679a711e6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3679a711e6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3679a711e6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79a711e6f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679a711e6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 name="Google Shape;13;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5" name="Google Shape;15;p2"/>
          <p:cNvPicPr preferRelativeResize="0"/>
          <p:nvPr/>
        </p:nvPicPr>
        <p:blipFill rotWithShape="1">
          <a:blip r:embed="rId3">
            <a:alphaModFix/>
          </a:blip>
          <a:srcRect/>
          <a:stretch/>
        </p:blipFill>
        <p:spPr>
          <a:xfrm>
            <a:off x="436034" y="360198"/>
            <a:ext cx="3264609" cy="388644"/>
          </a:xfrm>
          <a:prstGeom prst="rect">
            <a:avLst/>
          </a:prstGeom>
          <a:noFill/>
          <a:ln>
            <a:noFill/>
          </a:ln>
        </p:spPr>
      </p:pic>
      <p:pic>
        <p:nvPicPr>
          <p:cNvPr id="16" name="Google Shape;16;p2" descr="A red and blue circle with a black background&#10;&#10;Description automatically generated"/>
          <p:cNvPicPr preferRelativeResize="0"/>
          <p:nvPr/>
        </p:nvPicPr>
        <p:blipFill rotWithShape="1">
          <a:blip r:embed="rId4">
            <a:alphaModFix/>
          </a:blip>
          <a:srcRect l="50000" b="49820"/>
          <a:stretch/>
        </p:blipFill>
        <p:spPr>
          <a:xfrm>
            <a:off x="0" y="4502426"/>
            <a:ext cx="2347132" cy="2355574"/>
          </a:xfrm>
          <a:prstGeom prst="rect">
            <a:avLst/>
          </a:prstGeom>
          <a:noFill/>
          <a:ln>
            <a:noFill/>
          </a:ln>
        </p:spPr>
      </p:pic>
      <p:pic>
        <p:nvPicPr>
          <p:cNvPr id="17" name="Google Shape;17;p2" descr="A white rectangles on a black background&#10;&#10;Description automatically generated"/>
          <p:cNvPicPr preferRelativeResize="0"/>
          <p:nvPr/>
        </p:nvPicPr>
        <p:blipFill rotWithShape="1">
          <a:blip r:embed="rId5">
            <a:alphaModFix/>
          </a:blip>
          <a:srcRect/>
          <a:stretch/>
        </p:blipFill>
        <p:spPr>
          <a:xfrm rot="-3696788">
            <a:off x="9781541" y="1171119"/>
            <a:ext cx="1662512" cy="23615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64"/>
        <p:cNvGrpSpPr/>
        <p:nvPr/>
      </p:nvGrpSpPr>
      <p:grpSpPr>
        <a:xfrm>
          <a:off x="0" y="0"/>
          <a:ext cx="0" cy="0"/>
          <a:chOff x="0" y="0"/>
          <a:chExt cx="0" cy="0"/>
        </a:xfrm>
      </p:grpSpPr>
      <p:pic>
        <p:nvPicPr>
          <p:cNvPr id="65" name="Google Shape;65;p11"/>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66" name="Google Shape;66;p11"/>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1"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69" name="Google Shape;69;p11"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70" name="Google Shape;70;p11"/>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71"/>
        <p:cNvGrpSpPr/>
        <p:nvPr/>
      </p:nvGrpSpPr>
      <p:grpSpPr>
        <a:xfrm>
          <a:off x="0" y="0"/>
          <a:ext cx="0" cy="0"/>
          <a:chOff x="0" y="0"/>
          <a:chExt cx="0" cy="0"/>
        </a:xfrm>
      </p:grpSpPr>
      <p:pic>
        <p:nvPicPr>
          <p:cNvPr id="72" name="Google Shape;72;p12"/>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73" name="Google Shape;73;p12"/>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5" name="Google Shape;75;p1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12"/>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77" name="Google Shape;77;p12"/>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1" name="Google Shape;81;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2" name="Google Shape;82;p13"/>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83" name="Google Shape;83;p13"/>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84" name="Google Shape;84;p13"/>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7" name="Google Shape;87;p14"/>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8" name="Google Shape;88;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14"/>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90" name="Google Shape;90;p14"/>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3" name="Google Shape;93;p1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4" name="Google Shape;94;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15"/>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96" name="Google Shape;96;p15"/>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0">
  <p:cSld name="OBJECT_10">
    <p:spTree>
      <p:nvGrpSpPr>
        <p:cNvPr id="1" name="Shape 97"/>
        <p:cNvGrpSpPr/>
        <p:nvPr/>
      </p:nvGrpSpPr>
      <p:grpSpPr>
        <a:xfrm>
          <a:off x="0" y="0"/>
          <a:ext cx="0" cy="0"/>
          <a:chOff x="0" y="0"/>
          <a:chExt cx="0" cy="0"/>
        </a:xfrm>
      </p:grpSpPr>
      <p:sp>
        <p:nvSpPr>
          <p:cNvPr id="98" name="Google Shape;98;p16"/>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16"/>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4">
  <p:cSld name="OBJECT_11">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p17"/>
          <p:cNvPicPr preferRelativeResize="0"/>
          <p:nvPr/>
        </p:nvPicPr>
        <p:blipFill rotWithShape="1">
          <a:blip r:embed="rId2">
            <a:alphaModFix/>
          </a:blip>
          <a:srcRect/>
          <a:stretch/>
        </p:blipFill>
        <p:spPr>
          <a:xfrm>
            <a:off x="402422" y="6341522"/>
            <a:ext cx="3196166" cy="319381"/>
          </a:xfrm>
          <a:prstGeom prst="rect">
            <a:avLst/>
          </a:prstGeom>
          <a:noFill/>
          <a:ln>
            <a:noFill/>
          </a:ln>
        </p:spPr>
      </p:pic>
      <p:pic>
        <p:nvPicPr>
          <p:cNvPr id="106" name="Google Shape;106;p17"/>
          <p:cNvPicPr preferRelativeResize="0"/>
          <p:nvPr/>
        </p:nvPicPr>
        <p:blipFill rotWithShape="1">
          <a:blip r:embed="rId3">
            <a:alphaModFix/>
          </a:blip>
          <a:srcRect b="-143013"/>
          <a:stretch/>
        </p:blipFill>
        <p:spPr>
          <a:xfrm>
            <a:off x="400051" y="6070928"/>
            <a:ext cx="11056822" cy="6011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5">
  <p:cSld name="OBJECT_12">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18"/>
          <p:cNvPicPr preferRelativeResize="0"/>
          <p:nvPr/>
        </p:nvPicPr>
        <p:blipFill rotWithShape="1">
          <a:blip r:embed="rId2">
            <a:alphaModFix/>
          </a:blip>
          <a:srcRect/>
          <a:stretch/>
        </p:blipFill>
        <p:spPr>
          <a:xfrm>
            <a:off x="402422" y="6341522"/>
            <a:ext cx="3196166" cy="319381"/>
          </a:xfrm>
          <a:prstGeom prst="rect">
            <a:avLst/>
          </a:prstGeom>
          <a:noFill/>
          <a:ln>
            <a:noFill/>
          </a:ln>
        </p:spPr>
      </p:pic>
      <p:pic>
        <p:nvPicPr>
          <p:cNvPr id="112" name="Google Shape;112;p18"/>
          <p:cNvPicPr preferRelativeResize="0"/>
          <p:nvPr/>
        </p:nvPicPr>
        <p:blipFill rotWithShape="1">
          <a:blip r:embed="rId3">
            <a:alphaModFix/>
          </a:blip>
          <a:srcRect b="-143013"/>
          <a:stretch/>
        </p:blipFill>
        <p:spPr>
          <a:xfrm>
            <a:off x="400051" y="6070928"/>
            <a:ext cx="11056822" cy="6011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p:nvPr/>
        </p:nvSpPr>
        <p:spPr>
          <a:xfrm>
            <a:off x="-7200" y="6102626"/>
            <a:ext cx="12199200" cy="755374"/>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0;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 name="Google Shape;24;p4"/>
          <p:cNvSpPr/>
          <p:nvPr/>
        </p:nvSpPr>
        <p:spPr>
          <a:xfrm>
            <a:off x="-7200" y="6102626"/>
            <a:ext cx="12199200" cy="7553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25;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4"/>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a:stretch/>
        </p:blipFill>
        <p:spPr>
          <a:xfrm>
            <a:off x="7200" y="0"/>
            <a:ext cx="12192000" cy="6858000"/>
          </a:xfrm>
          <a:prstGeom prst="rect">
            <a:avLst/>
          </a:prstGeom>
          <a:noFill/>
          <a:ln>
            <a:noFill/>
          </a:ln>
        </p:spPr>
      </p:pic>
      <p:sp>
        <p:nvSpPr>
          <p:cNvPr id="29" name="Google Shape;29;p5"/>
          <p:cNvSpPr/>
          <p:nvPr/>
        </p:nvSpPr>
        <p:spPr>
          <a:xfrm>
            <a:off x="-7200" y="6102626"/>
            <a:ext cx="12199200" cy="7553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5"/>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2_Title and Content 2">
    <p:spTree>
      <p:nvGrpSpPr>
        <p:cNvPr id="1" name="Shape 32"/>
        <p:cNvGrpSpPr/>
        <p:nvPr/>
      </p:nvGrpSpPr>
      <p:grpSpPr>
        <a:xfrm>
          <a:off x="0" y="0"/>
          <a:ext cx="0" cy="0"/>
          <a:chOff x="0" y="0"/>
          <a:chExt cx="0" cy="0"/>
        </a:xfrm>
      </p:grpSpPr>
      <p:sp>
        <p:nvSpPr>
          <p:cNvPr id="33" name="Google Shape;33;p6"/>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 name="Google Shape;34;p6"/>
          <p:cNvSpPr/>
          <p:nvPr/>
        </p:nvSpPr>
        <p:spPr>
          <a:xfrm>
            <a:off x="-7200" y="6102626"/>
            <a:ext cx="12199200" cy="7553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p6"/>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9" name="Google Shape;39;p7"/>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7" descr="A blue and black logo&#10;&#10;Description automatically generated"/>
          <p:cNvPicPr preferRelativeResize="0"/>
          <p:nvPr/>
        </p:nvPicPr>
        <p:blipFill rotWithShape="1">
          <a:blip r:embed="rId3">
            <a:alphaModFix/>
          </a:blip>
          <a:srcRect l="17812" b="16669"/>
          <a:stretch/>
        </p:blipFill>
        <p:spPr>
          <a:xfrm>
            <a:off x="0" y="4751920"/>
            <a:ext cx="2483708" cy="2117561"/>
          </a:xfrm>
          <a:prstGeom prst="rect">
            <a:avLst/>
          </a:prstGeom>
          <a:noFill/>
          <a:ln>
            <a:noFill/>
          </a:ln>
        </p:spPr>
      </p:pic>
      <p:pic>
        <p:nvPicPr>
          <p:cNvPr id="42" name="Google Shape;42;p7"/>
          <p:cNvPicPr preferRelativeResize="0"/>
          <p:nvPr/>
        </p:nvPicPr>
        <p:blipFill rotWithShape="1">
          <a:blip r:embed="rId4">
            <a:alphaModFix/>
          </a:blip>
          <a:srcRect/>
          <a:stretch/>
        </p:blipFill>
        <p:spPr>
          <a:xfrm>
            <a:off x="480218" y="343231"/>
            <a:ext cx="3267003" cy="388929"/>
          </a:xfrm>
          <a:prstGeom prst="rect">
            <a:avLst/>
          </a:prstGeom>
          <a:noFill/>
          <a:ln>
            <a:noFill/>
          </a:ln>
        </p:spPr>
      </p:pic>
      <p:pic>
        <p:nvPicPr>
          <p:cNvPr id="43" name="Google Shape;43;p7" descr="A blue rectangle on a black background&#10;&#10;Description automatically generated"/>
          <p:cNvPicPr preferRelativeResize="0"/>
          <p:nvPr/>
        </p:nvPicPr>
        <p:blipFill rotWithShape="1">
          <a:blip r:embed="rId5">
            <a:alphaModFix/>
          </a:blip>
          <a:srcRect/>
          <a:stretch/>
        </p:blipFill>
        <p:spPr>
          <a:xfrm rot="-6645589">
            <a:off x="9062720" y="1415905"/>
            <a:ext cx="2909544" cy="12491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4"/>
        <p:cNvGrpSpPr/>
        <p:nvPr/>
      </p:nvGrpSpPr>
      <p:grpSpPr>
        <a:xfrm>
          <a:off x="0" y="0"/>
          <a:ext cx="0" cy="0"/>
          <a:chOff x="0" y="0"/>
          <a:chExt cx="0" cy="0"/>
        </a:xfrm>
      </p:grpSpPr>
      <p:sp>
        <p:nvSpPr>
          <p:cNvPr id="45" name="Google Shape;45;p8"/>
          <p:cNvSpPr/>
          <p:nvPr/>
        </p:nvSpPr>
        <p:spPr>
          <a:xfrm>
            <a:off x="-7200" y="0"/>
            <a:ext cx="12199200" cy="6858000"/>
          </a:xfrm>
          <a:prstGeom prst="rect">
            <a:avLst/>
          </a:prstGeom>
          <a:solidFill>
            <a:srgbClr val="ABDD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 name="Google Shape;46;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8"/>
          <p:cNvPicPr preferRelativeResize="0"/>
          <p:nvPr/>
        </p:nvPicPr>
        <p:blipFill rotWithShape="1">
          <a:blip r:embed="rId2">
            <a:alphaModFix/>
          </a:blip>
          <a:srcRect/>
          <a:stretch/>
        </p:blipFill>
        <p:spPr>
          <a:xfrm>
            <a:off x="480218" y="343231"/>
            <a:ext cx="3267003" cy="388929"/>
          </a:xfrm>
          <a:prstGeom prst="rect">
            <a:avLst/>
          </a:prstGeom>
          <a:noFill/>
          <a:ln>
            <a:noFill/>
          </a:ln>
        </p:spPr>
      </p:pic>
      <p:pic>
        <p:nvPicPr>
          <p:cNvPr id="48" name="Google Shape;48;p8" descr="A red and blue circle with a black background&#10;&#10;Description automatically generated"/>
          <p:cNvPicPr preferRelativeResize="0"/>
          <p:nvPr/>
        </p:nvPicPr>
        <p:blipFill rotWithShape="1">
          <a:blip r:embed="rId3">
            <a:alphaModFix/>
          </a:blip>
          <a:srcRect l="50000" b="49820"/>
          <a:stretch/>
        </p:blipFill>
        <p:spPr>
          <a:xfrm>
            <a:off x="0" y="4502426"/>
            <a:ext cx="2347132" cy="2355574"/>
          </a:xfrm>
          <a:prstGeom prst="rect">
            <a:avLst/>
          </a:prstGeom>
          <a:noFill/>
          <a:ln>
            <a:noFill/>
          </a:ln>
        </p:spPr>
      </p:pic>
      <p:pic>
        <p:nvPicPr>
          <p:cNvPr id="49" name="Google Shape;49;p8" descr="A white cross on a black background&#10;&#10;Description automatically generated"/>
          <p:cNvPicPr preferRelativeResize="0"/>
          <p:nvPr/>
        </p:nvPicPr>
        <p:blipFill rotWithShape="1">
          <a:blip r:embed="rId4">
            <a:alphaModFix/>
          </a:blip>
          <a:srcRect/>
          <a:stretch/>
        </p:blipFill>
        <p:spPr>
          <a:xfrm>
            <a:off x="10200676" y="935169"/>
            <a:ext cx="1153124" cy="1153124"/>
          </a:xfrm>
          <a:prstGeom prst="rect">
            <a:avLst/>
          </a:prstGeom>
          <a:noFill/>
          <a:ln>
            <a:noFill/>
          </a:ln>
        </p:spPr>
      </p:pic>
      <p:pic>
        <p:nvPicPr>
          <p:cNvPr id="50" name="Google Shape;50;p8" descr="A white cross on a black background&#10;&#10;Description automatically generated"/>
          <p:cNvPicPr preferRelativeResize="0"/>
          <p:nvPr/>
        </p:nvPicPr>
        <p:blipFill rotWithShape="1">
          <a:blip r:embed="rId4">
            <a:alphaModFix/>
          </a:blip>
          <a:srcRect/>
          <a:stretch/>
        </p:blipFill>
        <p:spPr>
          <a:xfrm>
            <a:off x="9772738" y="2088293"/>
            <a:ext cx="631651" cy="6316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1"/>
        <p:cNvGrpSpPr/>
        <p:nvPr/>
      </p:nvGrpSpPr>
      <p:grpSpPr>
        <a:xfrm>
          <a:off x="0" y="0"/>
          <a:ext cx="0" cy="0"/>
          <a:chOff x="0" y="0"/>
          <a:chExt cx="0" cy="0"/>
        </a:xfrm>
      </p:grpSpPr>
      <p:sp>
        <p:nvSpPr>
          <p:cNvPr id="52" name="Google Shape;52;p9"/>
          <p:cNvSpPr/>
          <p:nvPr/>
        </p:nvSpPr>
        <p:spPr>
          <a:xfrm>
            <a:off x="-7200" y="0"/>
            <a:ext cx="12199200" cy="6858000"/>
          </a:xfrm>
          <a:prstGeom prst="rect">
            <a:avLst/>
          </a:prstGeom>
          <a:solidFill>
            <a:srgbClr val="DAEE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 name="Google Shape;53;p9"/>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5" name="Google Shape;55;p9"/>
          <p:cNvPicPr preferRelativeResize="0"/>
          <p:nvPr/>
        </p:nvPicPr>
        <p:blipFill rotWithShape="1">
          <a:blip r:embed="rId2">
            <a:alphaModFix/>
          </a:blip>
          <a:srcRect/>
          <a:stretch/>
        </p:blipFill>
        <p:spPr>
          <a:xfrm>
            <a:off x="480218" y="343231"/>
            <a:ext cx="3267003" cy="388929"/>
          </a:xfrm>
          <a:prstGeom prst="rect">
            <a:avLst/>
          </a:prstGeom>
          <a:noFill/>
          <a:ln>
            <a:noFill/>
          </a:ln>
        </p:spPr>
      </p:pic>
      <p:pic>
        <p:nvPicPr>
          <p:cNvPr id="56" name="Google Shape;56;p9" descr="A blue and white hexagons&#10;&#10;Description automatically generated"/>
          <p:cNvPicPr preferRelativeResize="0"/>
          <p:nvPr/>
        </p:nvPicPr>
        <p:blipFill rotWithShape="1">
          <a:blip r:embed="rId3">
            <a:alphaModFix/>
          </a:blip>
          <a:srcRect/>
          <a:stretch/>
        </p:blipFill>
        <p:spPr>
          <a:xfrm rot="-5400000">
            <a:off x="9937750" y="1206011"/>
            <a:ext cx="2070100" cy="1562100"/>
          </a:xfrm>
          <a:prstGeom prst="rect">
            <a:avLst/>
          </a:prstGeom>
          <a:noFill/>
          <a:ln>
            <a:noFill/>
          </a:ln>
        </p:spPr>
      </p:pic>
      <p:pic>
        <p:nvPicPr>
          <p:cNvPr id="57" name="Google Shape;57;p9" descr="A green circle with black background&#10;&#10;Description automatically generated"/>
          <p:cNvPicPr preferRelativeResize="0"/>
          <p:nvPr/>
        </p:nvPicPr>
        <p:blipFill rotWithShape="1">
          <a:blip r:embed="rId4">
            <a:alphaModFix/>
          </a:blip>
          <a:srcRect l="50000" t="-5942" r="-4109" b="50000"/>
          <a:stretch/>
        </p:blipFill>
        <p:spPr>
          <a:xfrm>
            <a:off x="-7200" y="4751754"/>
            <a:ext cx="2037246" cy="210624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3_Section Header">
    <p:spTree>
      <p:nvGrpSpPr>
        <p:cNvPr id="1" name="Shape 58"/>
        <p:cNvGrpSpPr/>
        <p:nvPr/>
      </p:nvGrpSpPr>
      <p:grpSpPr>
        <a:xfrm>
          <a:off x="0" y="0"/>
          <a:ext cx="0" cy="0"/>
          <a:chOff x="0" y="0"/>
          <a:chExt cx="0" cy="0"/>
        </a:xfrm>
      </p:grpSpPr>
      <p:sp>
        <p:nvSpPr>
          <p:cNvPr id="59" name="Google Shape;59;p10"/>
          <p:cNvSpPr/>
          <p:nvPr/>
        </p:nvSpPr>
        <p:spPr>
          <a:xfrm>
            <a:off x="-7200" y="0"/>
            <a:ext cx="12199200" cy="6858000"/>
          </a:xfrm>
          <a:prstGeom prst="rect">
            <a:avLst/>
          </a:prstGeom>
          <a:solidFill>
            <a:srgbClr val="FBDF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0" name="Google Shape;60;p10"/>
          <p:cNvPicPr preferRelativeResize="0"/>
          <p:nvPr/>
        </p:nvPicPr>
        <p:blipFill rotWithShape="1">
          <a:blip r:embed="rId2">
            <a:alphaModFix/>
          </a:blip>
          <a:srcRect l="8151" b="33143"/>
          <a:stretch/>
        </p:blipFill>
        <p:spPr>
          <a:xfrm>
            <a:off x="1" y="4480660"/>
            <a:ext cx="3091180" cy="2377341"/>
          </a:xfrm>
          <a:prstGeom prst="rect">
            <a:avLst/>
          </a:prstGeom>
          <a:noFill/>
          <a:ln>
            <a:noFill/>
          </a:ln>
        </p:spPr>
      </p:pic>
      <p:pic>
        <p:nvPicPr>
          <p:cNvPr id="61" name="Google Shape;61;p10"/>
          <p:cNvPicPr preferRelativeResize="0"/>
          <p:nvPr/>
        </p:nvPicPr>
        <p:blipFill rotWithShape="1">
          <a:blip r:embed="rId3">
            <a:alphaModFix/>
          </a:blip>
          <a:srcRect/>
          <a:stretch/>
        </p:blipFill>
        <p:spPr>
          <a:xfrm>
            <a:off x="10445751" y="1519647"/>
            <a:ext cx="1155700" cy="927100"/>
          </a:xfrm>
          <a:prstGeom prst="rect">
            <a:avLst/>
          </a:prstGeom>
          <a:noFill/>
          <a:ln>
            <a:noFill/>
          </a:ln>
        </p:spPr>
      </p:pic>
      <p:sp>
        <p:nvSpPr>
          <p:cNvPr id="62" name="Google Shape;62;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p10"/>
          <p:cNvPicPr preferRelativeResize="0"/>
          <p:nvPr/>
        </p:nvPicPr>
        <p:blipFill rotWithShape="1">
          <a:blip r:embed="rId4">
            <a:alphaModFix/>
          </a:blip>
          <a:srcRect/>
          <a:stretch/>
        </p:blipFill>
        <p:spPr>
          <a:xfrm>
            <a:off x="480218" y="343231"/>
            <a:ext cx="3267003" cy="3889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mailto:claire.matthews@nih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ctrTitle" idx="4294967295"/>
          </p:nvPr>
        </p:nvSpPr>
        <p:spPr>
          <a:xfrm>
            <a:off x="1086900" y="1823275"/>
            <a:ext cx="10018200" cy="1449900"/>
          </a:xfrm>
          <a:prstGeom prst="rect">
            <a:avLst/>
          </a:prstGeom>
          <a:noFill/>
          <a:ln>
            <a:noFill/>
          </a:ln>
        </p:spPr>
        <p:txBody>
          <a:bodyPr spcFirstLastPara="1" wrap="square" lIns="91425" tIns="45700" rIns="91425" bIns="45700" anchor="b" anchorCtr="0">
            <a:noAutofit/>
          </a:bodyPr>
          <a:lstStyle/>
          <a:p>
            <a:pPr marL="0" lvl="0" indent="0" algn="ctr" rtl="0">
              <a:spcBef>
                <a:spcPts val="1200"/>
              </a:spcBef>
              <a:spcAft>
                <a:spcPts val="0"/>
              </a:spcAft>
              <a:buClr>
                <a:schemeClr val="lt1"/>
              </a:buClr>
              <a:buSzPts val="6000"/>
              <a:buFont typeface="Arial"/>
              <a:buNone/>
            </a:pPr>
            <a:r>
              <a:rPr lang="en-US" sz="4500">
                <a:solidFill>
                  <a:schemeClr val="lt1"/>
                </a:solidFill>
                <a:latin typeface="Lato"/>
                <a:ea typeface="Lato"/>
                <a:cs typeface="Lato"/>
                <a:sym typeface="Lato"/>
              </a:rPr>
              <a:t>SWAG Network Skin Cancer</a:t>
            </a:r>
            <a:endParaRPr sz="4500">
              <a:solidFill>
                <a:schemeClr val="lt1"/>
              </a:solidFill>
              <a:latin typeface="Lato"/>
              <a:ea typeface="Lato"/>
              <a:cs typeface="Lato"/>
              <a:sym typeface="Lato"/>
            </a:endParaRPr>
          </a:p>
          <a:p>
            <a:pPr marL="0" lvl="0" indent="0" algn="ctr" rtl="0">
              <a:spcBef>
                <a:spcPts val="1200"/>
              </a:spcBef>
              <a:spcAft>
                <a:spcPts val="0"/>
              </a:spcAft>
              <a:buClr>
                <a:schemeClr val="lt1"/>
              </a:buClr>
              <a:buSzPts val="6000"/>
              <a:buFont typeface="Arial"/>
              <a:buNone/>
            </a:pPr>
            <a:r>
              <a:rPr lang="en-US" sz="4500">
                <a:solidFill>
                  <a:schemeClr val="lt1"/>
                </a:solidFill>
                <a:latin typeface="Lato"/>
                <a:ea typeface="Lato"/>
                <a:cs typeface="Lato"/>
                <a:sym typeface="Lato"/>
              </a:rPr>
              <a:t>Clinical Advisory Group</a:t>
            </a:r>
            <a:endParaRPr sz="4800">
              <a:solidFill>
                <a:schemeClr val="lt1"/>
              </a:solidFill>
              <a:latin typeface="Lato"/>
              <a:ea typeface="Lato"/>
              <a:cs typeface="Lato"/>
              <a:sym typeface="Lato"/>
            </a:endParaRPr>
          </a:p>
        </p:txBody>
      </p:sp>
      <p:sp>
        <p:nvSpPr>
          <p:cNvPr id="118" name="Google Shape;118;p19"/>
          <p:cNvSpPr txBox="1">
            <a:spLocks noGrp="1"/>
          </p:cNvSpPr>
          <p:nvPr>
            <p:ph type="subTitle" idx="4294967295"/>
          </p:nvPr>
        </p:nvSpPr>
        <p:spPr>
          <a:xfrm>
            <a:off x="1524000" y="3522250"/>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US" sz="3000">
                <a:solidFill>
                  <a:schemeClr val="lt1"/>
                </a:solidFill>
              </a:rPr>
              <a:t>Claire Matthews</a:t>
            </a:r>
            <a:endParaRPr sz="3000">
              <a:solidFill>
                <a:schemeClr val="lt1"/>
              </a:solidFill>
            </a:endParaRPr>
          </a:p>
        </p:txBody>
      </p:sp>
      <p:sp>
        <p:nvSpPr>
          <p:cNvPr id="119" name="Google Shape;119;p19"/>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a:solidFill>
                  <a:srgbClr val="FFFFFF"/>
                </a:solidFill>
                <a:latin typeface="Lato"/>
                <a:ea typeface="Lato"/>
                <a:cs typeface="Lato"/>
                <a:sym typeface="Lato"/>
              </a:rPr>
              <a:t>18/06/2025</a:t>
            </a:r>
            <a:endParaRPr sz="2100" b="0" i="0" u="none" strike="noStrike" cap="none">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Leaflets</a:t>
            </a:r>
            <a:endParaRPr/>
          </a:p>
        </p:txBody>
      </p:sp>
      <p:pic>
        <p:nvPicPr>
          <p:cNvPr id="190" name="Google Shape;190;p28" title="posterBPOR.PNG"/>
          <p:cNvPicPr preferRelativeResize="0"/>
          <p:nvPr/>
        </p:nvPicPr>
        <p:blipFill>
          <a:blip r:embed="rId3">
            <a:alphaModFix/>
          </a:blip>
          <a:stretch>
            <a:fillRect/>
          </a:stretch>
        </p:blipFill>
        <p:spPr>
          <a:xfrm>
            <a:off x="925000" y="1136700"/>
            <a:ext cx="3366934" cy="4654666"/>
          </a:xfrm>
          <a:prstGeom prst="rect">
            <a:avLst/>
          </a:prstGeom>
          <a:noFill/>
          <a:ln>
            <a:noFill/>
          </a:ln>
        </p:spPr>
      </p:pic>
      <p:pic>
        <p:nvPicPr>
          <p:cNvPr id="191" name="Google Shape;191;p28"/>
          <p:cNvPicPr preferRelativeResize="0"/>
          <p:nvPr/>
        </p:nvPicPr>
        <p:blipFill>
          <a:blip r:embed="rId4">
            <a:alphaModFix/>
          </a:blip>
          <a:stretch>
            <a:fillRect/>
          </a:stretch>
        </p:blipFill>
        <p:spPr>
          <a:xfrm>
            <a:off x="6314817" y="1136700"/>
            <a:ext cx="3308816" cy="4625567"/>
          </a:xfrm>
          <a:prstGeom prst="rect">
            <a:avLst/>
          </a:prstGeom>
          <a:noFill/>
          <a:ln w="9525" cap="flat" cmpd="sng">
            <a:solidFill>
              <a:srgbClr val="595959"/>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Print posters: 5 designs</a:t>
            </a:r>
            <a:endParaRPr/>
          </a:p>
        </p:txBody>
      </p:sp>
      <p:pic>
        <p:nvPicPr>
          <p:cNvPr id="197" name="Google Shape;197;p29" title="poster1.jpg"/>
          <p:cNvPicPr preferRelativeResize="0"/>
          <p:nvPr/>
        </p:nvPicPr>
        <p:blipFill>
          <a:blip r:embed="rId3">
            <a:alphaModFix/>
          </a:blip>
          <a:stretch>
            <a:fillRect/>
          </a:stretch>
        </p:blipFill>
        <p:spPr>
          <a:xfrm>
            <a:off x="838199" y="1230625"/>
            <a:ext cx="3395708" cy="4563476"/>
          </a:xfrm>
          <a:prstGeom prst="rect">
            <a:avLst/>
          </a:prstGeom>
          <a:noFill/>
          <a:ln>
            <a:noFill/>
          </a:ln>
        </p:spPr>
      </p:pic>
      <p:pic>
        <p:nvPicPr>
          <p:cNvPr id="198" name="Google Shape;198;p29" title="poster2.jpg"/>
          <p:cNvPicPr preferRelativeResize="0"/>
          <p:nvPr/>
        </p:nvPicPr>
        <p:blipFill>
          <a:blip r:embed="rId4">
            <a:alphaModFix/>
          </a:blip>
          <a:stretch>
            <a:fillRect/>
          </a:stretch>
        </p:blipFill>
        <p:spPr>
          <a:xfrm>
            <a:off x="4278220" y="1255750"/>
            <a:ext cx="3394977" cy="4563475"/>
          </a:xfrm>
          <a:prstGeom prst="rect">
            <a:avLst/>
          </a:prstGeom>
          <a:noFill/>
          <a:ln>
            <a:noFill/>
          </a:ln>
        </p:spPr>
      </p:pic>
      <p:pic>
        <p:nvPicPr>
          <p:cNvPr id="199" name="Google Shape;199;p29" title="poster3.jpg"/>
          <p:cNvPicPr preferRelativeResize="0"/>
          <p:nvPr/>
        </p:nvPicPr>
        <p:blipFill>
          <a:blip r:embed="rId5">
            <a:alphaModFix/>
          </a:blip>
          <a:stretch>
            <a:fillRect/>
          </a:stretch>
        </p:blipFill>
        <p:spPr>
          <a:xfrm>
            <a:off x="7824920" y="1336167"/>
            <a:ext cx="3316456" cy="44579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30"/>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200">
                <a:solidFill>
                  <a:srgbClr val="193E72"/>
                </a:solidFill>
                <a:latin typeface="Lato"/>
                <a:ea typeface="Lato"/>
                <a:cs typeface="Lato"/>
                <a:sym typeface="Lato"/>
              </a:rPr>
              <a:t>Associate Principal Investigator </a:t>
            </a:r>
            <a:endParaRPr sz="3200">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US" sz="3200">
                <a:solidFill>
                  <a:srgbClr val="193E72"/>
                </a:solidFill>
                <a:latin typeface="Lato"/>
                <a:ea typeface="Lato"/>
                <a:cs typeface="Lato"/>
                <a:sym typeface="Lato"/>
              </a:rPr>
              <a:t>Scheme</a:t>
            </a:r>
            <a:endParaRPr sz="3200">
              <a:solidFill>
                <a:srgbClr val="193E72"/>
              </a:solidFill>
              <a:latin typeface="Lato"/>
              <a:ea typeface="Lato"/>
              <a:cs typeface="Lato"/>
              <a:sym typeface="Lato"/>
            </a:endParaRPr>
          </a:p>
        </p:txBody>
      </p:sp>
      <p:sp>
        <p:nvSpPr>
          <p:cNvPr id="205" name="Google Shape;205;p30"/>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US"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US"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US"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US"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206" name="Google Shape;206;p30"/>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31"/>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US" sz="3200">
                <a:solidFill>
                  <a:srgbClr val="193E72"/>
                </a:solidFill>
              </a:rPr>
              <a:t> (PIPP)</a:t>
            </a:r>
            <a:endParaRPr sz="3200">
              <a:solidFill>
                <a:srgbClr val="193E72"/>
              </a:solidFill>
            </a:endParaRPr>
          </a:p>
        </p:txBody>
      </p:sp>
      <p:sp>
        <p:nvSpPr>
          <p:cNvPr id="212" name="Google Shape;212;p31"/>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US" sz="2400">
                <a:solidFill>
                  <a:srgbClr val="193E72"/>
                </a:solidFill>
              </a:rPr>
              <a:t>Research delivery nurses or midwives</a:t>
            </a:r>
            <a:endParaRPr sz="2400">
              <a:solidFill>
                <a:srgbClr val="193E72"/>
              </a:solidFill>
            </a:endParaRPr>
          </a:p>
          <a:p>
            <a:pPr marL="457200" lvl="0" indent="-381000" algn="l" rtl="0">
              <a:spcBef>
                <a:spcPts val="0"/>
              </a:spcBef>
              <a:spcAft>
                <a:spcPts val="0"/>
              </a:spcAft>
              <a:buClr>
                <a:srgbClr val="193E72"/>
              </a:buClr>
              <a:buSzPts val="2400"/>
              <a:buChar char="•"/>
            </a:pPr>
            <a:r>
              <a:rPr lang="en-US"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US"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US"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endParaRPr sz="2400">
              <a:solidFill>
                <a:srgbClr val="193E72"/>
              </a:solidFill>
            </a:endParaRPr>
          </a:p>
          <a:p>
            <a:pPr marL="0" lvl="0" indent="0" algn="l" rtl="0">
              <a:spcBef>
                <a:spcPts val="1000"/>
              </a:spcBef>
              <a:spcAft>
                <a:spcPts val="0"/>
              </a:spcAft>
              <a:buNone/>
            </a:pPr>
            <a:r>
              <a:rPr lang="en-US" sz="2400">
                <a:solidFill>
                  <a:srgbClr val="193E72"/>
                </a:solidFill>
              </a:rPr>
              <a:t>Cohort 4 applications are now closed</a:t>
            </a:r>
            <a:endParaRPr sz="2400">
              <a:solidFill>
                <a:srgbClr val="193E72"/>
              </a:solidFill>
            </a:endParaRPr>
          </a:p>
          <a:p>
            <a:pPr marL="0" lvl="0" indent="0" algn="l" rtl="0">
              <a:spcBef>
                <a:spcPts val="1000"/>
              </a:spcBef>
              <a:spcAft>
                <a:spcPts val="0"/>
              </a:spcAft>
              <a:buNone/>
            </a:pPr>
            <a:r>
              <a:rPr lang="en-US" sz="2400">
                <a:solidFill>
                  <a:srgbClr val="193E72"/>
                </a:solidFill>
              </a:rPr>
              <a:t>Please email </a:t>
            </a:r>
            <a:r>
              <a:rPr lang="en-US"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US"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US" sz="2400">
                <a:solidFill>
                  <a:srgbClr val="193E72"/>
                </a:solidFill>
              </a:rPr>
              <a:t>https://www.nihr.ac.uk/career-development/clinical-research-courses-and-support/principal-investigator-pipeline-programme</a:t>
            </a:r>
            <a:endParaRPr sz="2400">
              <a:solidFill>
                <a:srgbClr val="193E72"/>
              </a:solidFill>
            </a:endParaRPr>
          </a:p>
        </p:txBody>
      </p:sp>
      <p:pic>
        <p:nvPicPr>
          <p:cNvPr id="213" name="Google Shape;213;p31"/>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p32"/>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US"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US"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US" sz="2220" b="1" u="sng">
                <a:solidFill>
                  <a:schemeClr val="hlink"/>
                </a:solidFill>
                <a:latin typeface="Lato"/>
                <a:ea typeface="Lato"/>
                <a:cs typeface="Lato"/>
                <a:sym typeface="Lato"/>
                <a:hlinkClick r:id="rId4"/>
              </a:rPr>
              <a:t>NIHR Be Part of Research https://bepartofresearch.nihr.ac.uk/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US" sz="2220">
                <a:solidFill>
                  <a:schemeClr val="hlink"/>
                </a:solidFill>
                <a:uFill>
                  <a:noFill/>
                </a:uFill>
                <a:latin typeface="Lato"/>
                <a:ea typeface="Lato"/>
                <a:cs typeface="Lato"/>
                <a:sym typeface="Lato"/>
                <a:hlinkClick r:id="rId5"/>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US"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US"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US">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224" name="Google Shape;224;p33"/>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US"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US">
                <a:solidFill>
                  <a:schemeClr val="lt1"/>
                </a:solidFill>
                <a:latin typeface="Lato"/>
                <a:ea typeface="Lato"/>
                <a:cs typeface="Lato"/>
                <a:sym typeface="Lato"/>
              </a:rPr>
              <a:t>Study Support Service Manager: </a:t>
            </a:r>
            <a:r>
              <a:rPr lang="en-US"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US">
                <a:solidFill>
                  <a:schemeClr val="lt1"/>
                </a:solidFill>
                <a:latin typeface="Lato"/>
                <a:ea typeface="Lato"/>
                <a:cs typeface="Lato"/>
                <a:sym typeface="Lato"/>
              </a:rPr>
              <a:t>CAG Research Lead: christopher.herbert@uhbw.nhs.uk</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0"/>
          <p:cNvSpPr txBox="1"/>
          <p:nvPr/>
        </p:nvSpPr>
        <p:spPr>
          <a:xfrm>
            <a:off x="2046900" y="104125"/>
            <a:ext cx="80982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a:solidFill>
                  <a:srgbClr val="193E72"/>
                </a:solidFill>
                <a:latin typeface="Lato"/>
                <a:ea typeface="Lato"/>
                <a:cs typeface="Lato"/>
                <a:sym typeface="Lato"/>
              </a:rPr>
              <a:t>National Recruitment to Skin Cancer Studies </a:t>
            </a:r>
            <a:endParaRPr sz="2300">
              <a:solidFill>
                <a:srgbClr val="193E72"/>
              </a:solidFill>
              <a:latin typeface="Lato"/>
              <a:ea typeface="Lato"/>
              <a:cs typeface="Lato"/>
              <a:sym typeface="Lato"/>
            </a:endParaRPr>
          </a:p>
        </p:txBody>
      </p:sp>
      <p:sp>
        <p:nvSpPr>
          <p:cNvPr id="125" name="Google Shape;125;p20"/>
          <p:cNvSpPr txBox="1"/>
          <p:nvPr/>
        </p:nvSpPr>
        <p:spPr>
          <a:xfrm>
            <a:off x="269350" y="1253500"/>
            <a:ext cx="1284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Lato"/>
                <a:ea typeface="Lato"/>
                <a:cs typeface="Lato"/>
                <a:sym typeface="Lato"/>
              </a:rPr>
              <a:t>Apr 2024 - Mar 2025</a:t>
            </a:r>
            <a:endParaRPr sz="1500">
              <a:solidFill>
                <a:schemeClr val="dk1"/>
              </a:solidFill>
              <a:latin typeface="Lato"/>
              <a:ea typeface="Lato"/>
              <a:cs typeface="Lato"/>
              <a:sym typeface="Lato"/>
            </a:endParaRPr>
          </a:p>
        </p:txBody>
      </p:sp>
      <p:sp>
        <p:nvSpPr>
          <p:cNvPr id="126" name="Google Shape;126;p20"/>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10/06/2025</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pic>
        <p:nvPicPr>
          <p:cNvPr id="127" name="Google Shape;127;p20"/>
          <p:cNvPicPr preferRelativeResize="0"/>
          <p:nvPr/>
        </p:nvPicPr>
        <p:blipFill>
          <a:blip r:embed="rId3">
            <a:alphaModFix/>
          </a:blip>
          <a:stretch>
            <a:fillRect/>
          </a:stretch>
        </p:blipFill>
        <p:spPr>
          <a:xfrm>
            <a:off x="1389350" y="705850"/>
            <a:ext cx="9386176" cy="2540550"/>
          </a:xfrm>
          <a:prstGeom prst="rect">
            <a:avLst/>
          </a:prstGeom>
          <a:noFill/>
          <a:ln>
            <a:noFill/>
          </a:ln>
        </p:spPr>
      </p:pic>
      <p:sp>
        <p:nvSpPr>
          <p:cNvPr id="128" name="Google Shape;128;p20"/>
          <p:cNvSpPr txBox="1"/>
          <p:nvPr/>
        </p:nvSpPr>
        <p:spPr>
          <a:xfrm>
            <a:off x="269350" y="4709650"/>
            <a:ext cx="1284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Lato"/>
                <a:ea typeface="Lato"/>
                <a:cs typeface="Lato"/>
                <a:sym typeface="Lato"/>
              </a:rPr>
              <a:t>Apr 2025 - Jun  2025</a:t>
            </a:r>
            <a:endParaRPr sz="1500">
              <a:solidFill>
                <a:schemeClr val="dk1"/>
              </a:solidFill>
              <a:latin typeface="Lato"/>
              <a:ea typeface="Lato"/>
              <a:cs typeface="Lato"/>
              <a:sym typeface="Lato"/>
            </a:endParaRPr>
          </a:p>
        </p:txBody>
      </p:sp>
      <p:pic>
        <p:nvPicPr>
          <p:cNvPr id="129" name="Google Shape;129;p20"/>
          <p:cNvPicPr preferRelativeResize="0"/>
          <p:nvPr/>
        </p:nvPicPr>
        <p:blipFill>
          <a:blip r:embed="rId4">
            <a:alphaModFix/>
          </a:blip>
          <a:stretch>
            <a:fillRect/>
          </a:stretch>
        </p:blipFill>
        <p:spPr>
          <a:xfrm>
            <a:off x="1389350" y="3460350"/>
            <a:ext cx="9386175" cy="24878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21"/>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10/06/2025</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135" name="Google Shape;135;p21"/>
          <p:cNvSpPr txBox="1"/>
          <p:nvPr/>
        </p:nvSpPr>
        <p:spPr>
          <a:xfrm>
            <a:off x="960300" y="14127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solidFill>
                  <a:srgbClr val="193E72"/>
                </a:solidFill>
                <a:latin typeface="Lato"/>
                <a:ea typeface="Lato"/>
                <a:cs typeface="Lato"/>
                <a:sym typeface="Lato"/>
              </a:rPr>
              <a:t>Studies and Recruitment by site Apr 2024 - present</a:t>
            </a:r>
            <a:endParaRPr sz="3200">
              <a:solidFill>
                <a:srgbClr val="193E72"/>
              </a:solidFill>
              <a:latin typeface="Lato"/>
              <a:ea typeface="Lato"/>
              <a:cs typeface="Lato"/>
              <a:sym typeface="Lato"/>
            </a:endParaRPr>
          </a:p>
        </p:txBody>
      </p:sp>
      <p:pic>
        <p:nvPicPr>
          <p:cNvPr id="136" name="Google Shape;136;p21"/>
          <p:cNvPicPr preferRelativeResize="0"/>
          <p:nvPr/>
        </p:nvPicPr>
        <p:blipFill>
          <a:blip r:embed="rId3">
            <a:alphaModFix/>
          </a:blip>
          <a:stretch>
            <a:fillRect/>
          </a:stretch>
        </p:blipFill>
        <p:spPr>
          <a:xfrm>
            <a:off x="512525" y="841550"/>
            <a:ext cx="4955075" cy="4955075"/>
          </a:xfrm>
          <a:prstGeom prst="rect">
            <a:avLst/>
          </a:prstGeom>
          <a:noFill/>
          <a:ln>
            <a:noFill/>
          </a:ln>
        </p:spPr>
      </p:pic>
      <p:pic>
        <p:nvPicPr>
          <p:cNvPr id="137" name="Google Shape;137;p21"/>
          <p:cNvPicPr preferRelativeResize="0"/>
          <p:nvPr/>
        </p:nvPicPr>
        <p:blipFill>
          <a:blip r:embed="rId4">
            <a:alphaModFix/>
          </a:blip>
          <a:stretch>
            <a:fillRect/>
          </a:stretch>
        </p:blipFill>
        <p:spPr>
          <a:xfrm>
            <a:off x="6011425" y="841550"/>
            <a:ext cx="4955075" cy="4955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p:nvPr/>
        </p:nvSpPr>
        <p:spPr>
          <a:xfrm>
            <a:off x="45300" y="27260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a:solidFill>
                  <a:srgbClr val="0B5394"/>
                </a:solidFill>
                <a:latin typeface="Lato"/>
                <a:ea typeface="Lato"/>
                <a:cs typeface="Lato"/>
                <a:sym typeface="Lato"/>
              </a:rPr>
              <a:t>CVLP &amp; Cancer Vaccine trials </a:t>
            </a:r>
            <a:endParaRPr sz="2300">
              <a:solidFill>
                <a:srgbClr val="0B5394"/>
              </a:solidFill>
              <a:latin typeface="Lato"/>
              <a:ea typeface="Lato"/>
              <a:cs typeface="Lato"/>
              <a:sym typeface="Lato"/>
            </a:endParaRPr>
          </a:p>
        </p:txBody>
      </p:sp>
      <p:sp>
        <p:nvSpPr>
          <p:cNvPr id="143" name="Google Shape;143;p22"/>
          <p:cNvSpPr txBox="1"/>
          <p:nvPr/>
        </p:nvSpPr>
        <p:spPr>
          <a:xfrm>
            <a:off x="250500" y="1588350"/>
            <a:ext cx="111825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a:solidFill>
                  <a:srgbClr val="4E95D9"/>
                </a:solidFill>
                <a:highlight>
                  <a:srgbClr val="FFFFFF"/>
                </a:highlight>
              </a:rPr>
              <a:t>CVLP / SCOPE</a:t>
            </a:r>
            <a:r>
              <a:rPr lang="en-US" sz="1900">
                <a:solidFill>
                  <a:srgbClr val="4E95D9"/>
                </a:solidFill>
                <a:highlight>
                  <a:srgbClr val="FFFFFF"/>
                </a:highlight>
              </a:rPr>
              <a:t> </a:t>
            </a:r>
            <a:r>
              <a:rPr lang="en-US" sz="1900">
                <a:solidFill>
                  <a:srgbClr val="222222"/>
                </a:solidFill>
                <a:highlight>
                  <a:srgbClr val="FFFFFF"/>
                </a:highlight>
              </a:rPr>
              <a:t>(Advanced Melanoma) –</a:t>
            </a:r>
            <a:r>
              <a:rPr lang="en-US" sz="1900" b="1">
                <a:solidFill>
                  <a:srgbClr val="222222"/>
                </a:solidFill>
                <a:highlight>
                  <a:srgbClr val="FFFFFF"/>
                </a:highlight>
              </a:rPr>
              <a:t> 2 patients have consented </a:t>
            </a:r>
            <a:r>
              <a:rPr lang="en-US" sz="1900">
                <a:solidFill>
                  <a:srgbClr val="222222"/>
                </a:solidFill>
                <a:highlight>
                  <a:srgbClr val="FFFFFF"/>
                </a:highlight>
              </a:rPr>
              <a:t>to the CVLP trial for SCOPE, with one of these participants </a:t>
            </a:r>
            <a:r>
              <a:rPr lang="en-US" sz="1900" b="1">
                <a:solidFill>
                  <a:srgbClr val="222222"/>
                </a:solidFill>
                <a:highlight>
                  <a:srgbClr val="FFFFFF"/>
                </a:highlight>
              </a:rPr>
              <a:t>HLA-matched</a:t>
            </a:r>
            <a:r>
              <a:rPr lang="en-US" sz="1900">
                <a:solidFill>
                  <a:srgbClr val="222222"/>
                </a:solidFill>
                <a:highlight>
                  <a:srgbClr val="FFFFFF"/>
                </a:highlight>
              </a:rPr>
              <a:t>. This is a great milestone as HLA-matched patients are typically more challenging to recruit. We would like to congratulate Dorset and Bath on consenting these patients.</a:t>
            </a:r>
            <a:endParaRPr sz="1900"/>
          </a:p>
        </p:txBody>
      </p:sp>
      <p:pic>
        <p:nvPicPr>
          <p:cNvPr id="144" name="Google Shape;144;p22"/>
          <p:cNvPicPr preferRelativeResize="0"/>
          <p:nvPr/>
        </p:nvPicPr>
        <p:blipFill>
          <a:blip r:embed="rId3">
            <a:alphaModFix/>
          </a:blip>
          <a:stretch>
            <a:fillRect/>
          </a:stretch>
        </p:blipFill>
        <p:spPr>
          <a:xfrm>
            <a:off x="250500" y="2994675"/>
            <a:ext cx="6191250" cy="2886075"/>
          </a:xfrm>
          <a:prstGeom prst="rect">
            <a:avLst/>
          </a:prstGeom>
          <a:noFill/>
          <a:ln>
            <a:noFill/>
          </a:ln>
        </p:spPr>
      </p:pic>
      <p:sp>
        <p:nvSpPr>
          <p:cNvPr id="145" name="Google Shape;145;p22"/>
          <p:cNvSpPr txBox="1"/>
          <p:nvPr/>
        </p:nvSpPr>
        <p:spPr>
          <a:xfrm>
            <a:off x="341875" y="961375"/>
            <a:ext cx="5283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solidFill>
                  <a:srgbClr val="193E72"/>
                </a:solidFill>
              </a:rPr>
              <a:t>From CVLP June Newsletter:</a:t>
            </a:r>
            <a:endParaRPr sz="1900">
              <a:solidFill>
                <a:srgbClr val="193E7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23"/>
          <p:cNvSpPr txBox="1"/>
          <p:nvPr/>
        </p:nvSpPr>
        <p:spPr>
          <a:xfrm>
            <a:off x="9076525" y="622882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graphicFrame>
        <p:nvGraphicFramePr>
          <p:cNvPr id="151" name="Google Shape;151;p23"/>
          <p:cNvGraphicFramePr/>
          <p:nvPr/>
        </p:nvGraphicFramePr>
        <p:xfrm>
          <a:off x="65075" y="18975"/>
          <a:ext cx="3000000" cy="3000000"/>
        </p:xfrm>
        <a:graphic>
          <a:graphicData uri="http://schemas.openxmlformats.org/drawingml/2006/table">
            <a:tbl>
              <a:tblPr>
                <a:noFill/>
                <a:tableStyleId>{5E7E1903-35A1-4CC4-AC8C-7F9FAF1B720C}</a:tableStyleId>
              </a:tblPr>
              <a:tblGrid>
                <a:gridCol w="637425">
                  <a:extLst>
                    <a:ext uri="{9D8B030D-6E8A-4147-A177-3AD203B41FA5}">
                      <a16:colId xmlns:a16="http://schemas.microsoft.com/office/drawing/2014/main" val="20000"/>
                    </a:ext>
                  </a:extLst>
                </a:gridCol>
                <a:gridCol w="6171500">
                  <a:extLst>
                    <a:ext uri="{9D8B030D-6E8A-4147-A177-3AD203B41FA5}">
                      <a16:colId xmlns:a16="http://schemas.microsoft.com/office/drawing/2014/main" val="20001"/>
                    </a:ext>
                  </a:extLst>
                </a:gridCol>
                <a:gridCol w="1629275">
                  <a:extLst>
                    <a:ext uri="{9D8B030D-6E8A-4147-A177-3AD203B41FA5}">
                      <a16:colId xmlns:a16="http://schemas.microsoft.com/office/drawing/2014/main" val="20002"/>
                    </a:ext>
                  </a:extLst>
                </a:gridCol>
                <a:gridCol w="1029425">
                  <a:extLst>
                    <a:ext uri="{9D8B030D-6E8A-4147-A177-3AD203B41FA5}">
                      <a16:colId xmlns:a16="http://schemas.microsoft.com/office/drawing/2014/main" val="20003"/>
                    </a:ext>
                  </a:extLst>
                </a:gridCol>
                <a:gridCol w="978025">
                  <a:extLst>
                    <a:ext uri="{9D8B030D-6E8A-4147-A177-3AD203B41FA5}">
                      <a16:colId xmlns:a16="http://schemas.microsoft.com/office/drawing/2014/main" val="20004"/>
                    </a:ext>
                  </a:extLst>
                </a:gridCol>
                <a:gridCol w="801975">
                  <a:extLst>
                    <a:ext uri="{9D8B030D-6E8A-4147-A177-3AD203B41FA5}">
                      <a16:colId xmlns:a16="http://schemas.microsoft.com/office/drawing/2014/main" val="20005"/>
                    </a:ext>
                  </a:extLst>
                </a:gridCol>
                <a:gridCol w="782775">
                  <a:extLst>
                    <a:ext uri="{9D8B030D-6E8A-4147-A177-3AD203B41FA5}">
                      <a16:colId xmlns:a16="http://schemas.microsoft.com/office/drawing/2014/main" val="20006"/>
                    </a:ext>
                  </a:extLst>
                </a:gridCol>
              </a:tblGrid>
              <a:tr h="514350">
                <a:tc>
                  <a:txBody>
                    <a:bodyPr/>
                    <a:lstStyle/>
                    <a:p>
                      <a:pPr marL="0" lvl="0" indent="0" algn="l" rtl="0">
                        <a:spcBef>
                          <a:spcPts val="0"/>
                        </a:spcBef>
                        <a:spcAft>
                          <a:spcPts val="0"/>
                        </a:spcAft>
                        <a:buNone/>
                      </a:pPr>
                      <a:r>
                        <a:rPr lang="en-US" sz="1100" b="1">
                          <a:solidFill>
                            <a:schemeClr val="lt1"/>
                          </a:solidFill>
                        </a:rPr>
                        <a:t>CPMS ID</a:t>
                      </a:r>
                      <a:endParaRPr sz="11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100" b="1">
                          <a:solidFill>
                            <a:schemeClr val="lt1"/>
                          </a:solidFill>
                        </a:rPr>
                        <a:t>Short Name</a:t>
                      </a:r>
                      <a:endParaRPr sz="11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100" b="1">
                          <a:solidFill>
                            <a:schemeClr val="lt1"/>
                          </a:solidFill>
                        </a:rPr>
                        <a:t>Sites</a:t>
                      </a:r>
                      <a:endParaRPr sz="11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100" b="1">
                          <a:solidFill>
                            <a:schemeClr val="lt1"/>
                          </a:solidFill>
                        </a:rPr>
                        <a:t>Study Opened</a:t>
                      </a:r>
                      <a:endParaRPr sz="11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100" b="1">
                          <a:solidFill>
                            <a:schemeClr val="lt1"/>
                          </a:solidFill>
                        </a:rPr>
                        <a:t>Planned Closure</a:t>
                      </a:r>
                      <a:endParaRPr sz="11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100" b="1">
                          <a:solidFill>
                            <a:schemeClr val="lt1"/>
                          </a:solidFill>
                        </a:rPr>
                        <a:t>Sample Size Eng</a:t>
                      </a:r>
                      <a:endParaRPr sz="11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100" b="1">
                          <a:solidFill>
                            <a:schemeClr val="lt1"/>
                          </a:solidFill>
                        </a:rPr>
                        <a:t>Eng Recruits</a:t>
                      </a:r>
                      <a:endParaRPr sz="11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r" rtl="0">
                        <a:lnSpc>
                          <a:spcPct val="115000"/>
                        </a:lnSpc>
                        <a:spcBef>
                          <a:spcPts val="0"/>
                        </a:spcBef>
                        <a:spcAft>
                          <a:spcPts val="0"/>
                        </a:spcAft>
                        <a:buNone/>
                      </a:pPr>
                      <a:r>
                        <a:rPr lang="en-US" sz="1100"/>
                        <a:t>58643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b="1"/>
                        <a:t>DETECTION-2</a:t>
                      </a:r>
                      <a:endParaRPr sz="11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RUH</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27/11/2024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31/12/2025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40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21</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r" rtl="0">
                        <a:lnSpc>
                          <a:spcPct val="115000"/>
                        </a:lnSpc>
                        <a:spcBef>
                          <a:spcPts val="0"/>
                        </a:spcBef>
                        <a:spcAft>
                          <a:spcPts val="0"/>
                        </a:spcAft>
                        <a:buNone/>
                      </a:pPr>
                      <a:r>
                        <a:rPr lang="en-US" sz="1100"/>
                        <a:t>56560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The RESCUE Study</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Musgrove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08/09/2023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30/04/2026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350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198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r" rtl="0">
                        <a:lnSpc>
                          <a:spcPct val="115000"/>
                        </a:lnSpc>
                        <a:spcBef>
                          <a:spcPts val="0"/>
                        </a:spcBef>
                        <a:spcAft>
                          <a:spcPts val="0"/>
                        </a:spcAft>
                        <a:buNone/>
                      </a:pPr>
                      <a:r>
                        <a:rPr lang="en-US" sz="1100"/>
                        <a:t>55753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Mobilize Trial</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Musgrove, Yeovil</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24/08/2023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28/10/2025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28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r" rtl="0">
                        <a:lnSpc>
                          <a:spcPct val="115000"/>
                        </a:lnSpc>
                        <a:spcBef>
                          <a:spcPts val="0"/>
                        </a:spcBef>
                        <a:spcAft>
                          <a:spcPts val="0"/>
                        </a:spcAft>
                        <a:buNone/>
                      </a:pPr>
                      <a:r>
                        <a:rPr lang="en-US" sz="1100"/>
                        <a:t>55631</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UKKCC Skin Cancer Atlas v1.0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NBT, Glos</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01/09/2023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01/03/2026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30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15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07550">
                <a:tc>
                  <a:txBody>
                    <a:bodyPr/>
                    <a:lstStyle/>
                    <a:p>
                      <a:pPr marL="0" lvl="0" indent="0" algn="r" rtl="0">
                        <a:lnSpc>
                          <a:spcPct val="115000"/>
                        </a:lnSpc>
                        <a:spcBef>
                          <a:spcPts val="0"/>
                        </a:spcBef>
                        <a:spcAft>
                          <a:spcPts val="0"/>
                        </a:spcAft>
                        <a:buNone/>
                      </a:pPr>
                      <a:r>
                        <a:rPr lang="en-US" sz="1100"/>
                        <a:t>55144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b="1"/>
                        <a:t>Fianlimab + Cemiplimab Versus Pembrolizumab In Patients With Completely Resected High-Risk melanoma</a:t>
                      </a:r>
                      <a:endParaRPr sz="11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Musgrove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15/11/2023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03/03/2025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10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10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r" rtl="0">
                        <a:lnSpc>
                          <a:spcPct val="115000"/>
                        </a:lnSpc>
                        <a:spcBef>
                          <a:spcPts val="0"/>
                        </a:spcBef>
                        <a:spcAft>
                          <a:spcPts val="0"/>
                        </a:spcAft>
                        <a:buNone/>
                      </a:pPr>
                      <a:r>
                        <a:rPr lang="en-US" sz="1100"/>
                        <a:t>54772</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IMPACT</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BHOC</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28/09/2023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30/04/2027</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35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28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10000">
                <a:tc>
                  <a:txBody>
                    <a:bodyPr/>
                    <a:lstStyle/>
                    <a:p>
                      <a:pPr marL="0" lvl="0" indent="0" algn="r" rtl="0">
                        <a:lnSpc>
                          <a:spcPct val="115000"/>
                        </a:lnSpc>
                        <a:spcBef>
                          <a:spcPts val="0"/>
                        </a:spcBef>
                        <a:spcAft>
                          <a:spcPts val="0"/>
                        </a:spcAft>
                        <a:buNone/>
                      </a:pPr>
                      <a:r>
                        <a:rPr lang="en-US" sz="1100"/>
                        <a:t>52188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Phase 3: Fianlimab (Regn3767, Anti-Lag-3) + Cemiplimab Vs Pembrolizumab In Patients With Melanoma</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BHOC</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14/02/2023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13/04/2030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19000">
                <a:tc>
                  <a:txBody>
                    <a:bodyPr/>
                    <a:lstStyle/>
                    <a:p>
                      <a:pPr marL="0" lvl="0" indent="0" algn="r" rtl="0">
                        <a:lnSpc>
                          <a:spcPct val="115000"/>
                        </a:lnSpc>
                        <a:spcBef>
                          <a:spcPts val="0"/>
                        </a:spcBef>
                        <a:spcAft>
                          <a:spcPts val="0"/>
                        </a:spcAft>
                        <a:buNone/>
                      </a:pPr>
                      <a:r>
                        <a:rPr lang="en-US" sz="1100"/>
                        <a:t>50634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MyMelanoma: An Accessible Resource Melanoma Cohort Study</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Yeovil</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01/09/2022</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31/08/2027</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    17,150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1,469</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r" rtl="0">
                        <a:lnSpc>
                          <a:spcPct val="115000"/>
                        </a:lnSpc>
                        <a:spcBef>
                          <a:spcPts val="0"/>
                        </a:spcBef>
                        <a:spcAft>
                          <a:spcPts val="0"/>
                        </a:spcAft>
                        <a:buNone/>
                      </a:pPr>
                      <a:r>
                        <a:rPr lang="en-US" sz="1100"/>
                        <a:t>50169</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REFINE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Musgrove, Yeovil</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25/05/2022</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31/12/2025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96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40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42900">
                <a:tc>
                  <a:txBody>
                    <a:bodyPr/>
                    <a:lstStyle/>
                    <a:p>
                      <a:pPr marL="0" lvl="0" indent="0" algn="r" rtl="0">
                        <a:lnSpc>
                          <a:spcPct val="115000"/>
                        </a:lnSpc>
                        <a:spcBef>
                          <a:spcPts val="0"/>
                        </a:spcBef>
                        <a:spcAft>
                          <a:spcPts val="0"/>
                        </a:spcAft>
                        <a:buNone/>
                      </a:pPr>
                      <a:r>
                        <a:rPr lang="en-US" sz="1100"/>
                        <a:t>44146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Melanoma Wide Excision Trial - MelMarT-II</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NBT</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18/08/2020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31/12/2025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750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566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42900">
                <a:tc>
                  <a:txBody>
                    <a:bodyPr/>
                    <a:lstStyle/>
                    <a:p>
                      <a:pPr marL="0" lvl="0" indent="0" algn="r" rtl="0">
                        <a:lnSpc>
                          <a:spcPct val="115000"/>
                        </a:lnSpc>
                        <a:spcBef>
                          <a:spcPts val="0"/>
                        </a:spcBef>
                        <a:spcAft>
                          <a:spcPts val="0"/>
                        </a:spcAft>
                        <a:buNone/>
                      </a:pPr>
                      <a:r>
                        <a:rPr lang="en-US" sz="1100"/>
                        <a:t>43756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MITRE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Som Part, RUH, BHOC</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08/07/2020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28/02/2026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1296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333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0">
                <a:tc>
                  <a:txBody>
                    <a:bodyPr/>
                    <a:lstStyle/>
                    <a:p>
                      <a:pPr marL="0" lvl="0" indent="0" algn="r" rtl="0">
                        <a:lnSpc>
                          <a:spcPct val="115000"/>
                        </a:lnSpc>
                        <a:spcBef>
                          <a:spcPts val="0"/>
                        </a:spcBef>
                        <a:spcAft>
                          <a:spcPts val="0"/>
                        </a:spcAft>
                        <a:buNone/>
                      </a:pPr>
                      <a:r>
                        <a:rPr lang="en-US" sz="1100"/>
                        <a:t>40068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The SCOPE Study (cancer vaccine study)</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Musgrove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19/08/2019</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31/12/2025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130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83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94150">
                <a:tc>
                  <a:txBody>
                    <a:bodyPr/>
                    <a:lstStyle/>
                    <a:p>
                      <a:pPr marL="0" lvl="0" indent="0" algn="r" rtl="0">
                        <a:lnSpc>
                          <a:spcPct val="115000"/>
                        </a:lnSpc>
                        <a:spcBef>
                          <a:spcPts val="0"/>
                        </a:spcBef>
                        <a:spcAft>
                          <a:spcPts val="0"/>
                        </a:spcAft>
                        <a:buNone/>
                      </a:pPr>
                      <a:r>
                        <a:rPr lang="en-US" sz="1100"/>
                        <a:t>38748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Observational Study of Melanoma Patients Treated with IMLYGIC®</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Glos, Musgrove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22/01/2019</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31/08/2032</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US" sz="1100"/>
                        <a:t>104*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55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304625">
                <a:tc>
                  <a:txBody>
                    <a:bodyPr/>
                    <a:lstStyle/>
                    <a:p>
                      <a:pPr marL="0" lvl="0" indent="0" algn="r" rtl="0">
                        <a:lnSpc>
                          <a:spcPct val="115000"/>
                        </a:lnSpc>
                        <a:spcBef>
                          <a:spcPts val="0"/>
                        </a:spcBef>
                        <a:spcAft>
                          <a:spcPts val="0"/>
                        </a:spcAft>
                        <a:buNone/>
                      </a:pPr>
                      <a:r>
                        <a:rPr lang="en-US" sz="1100"/>
                        <a:t>36774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Long and Short-Term effects of Standard-of-Care treatments for  Cancer</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NBT</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13/05/2020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31/10/2026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250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100"/>
                        <a:t>98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bl>
          </a:graphicData>
        </a:graphic>
      </p:graphicFrame>
      <p:sp>
        <p:nvSpPr>
          <p:cNvPr id="152" name="Google Shape;152;p23"/>
          <p:cNvSpPr txBox="1"/>
          <p:nvPr/>
        </p:nvSpPr>
        <p:spPr>
          <a:xfrm>
            <a:off x="4058175" y="6228825"/>
            <a:ext cx="3764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lt1"/>
                </a:solidFill>
              </a:rPr>
              <a:t>SWAG Open Studies</a:t>
            </a:r>
            <a:endParaRPr sz="28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24"/>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11/06/2025</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158" name="Google Shape;158;p24"/>
          <p:cNvSpPr txBox="1"/>
          <p:nvPr/>
        </p:nvSpPr>
        <p:spPr>
          <a:xfrm>
            <a:off x="45300" y="27260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a:solidFill>
                  <a:srgbClr val="0B5394"/>
                </a:solidFill>
                <a:latin typeface="Lato"/>
                <a:ea typeface="Lato"/>
                <a:cs typeface="Lato"/>
                <a:sym typeface="Lato"/>
              </a:rPr>
              <a:t>SWAG region In Setup Skin Cancer Studies </a:t>
            </a:r>
            <a:endParaRPr sz="2300">
              <a:solidFill>
                <a:srgbClr val="0B5394"/>
              </a:solidFill>
              <a:latin typeface="Lato"/>
              <a:ea typeface="Lato"/>
              <a:cs typeface="Lato"/>
              <a:sym typeface="Lato"/>
            </a:endParaRPr>
          </a:p>
        </p:txBody>
      </p:sp>
      <p:graphicFrame>
        <p:nvGraphicFramePr>
          <p:cNvPr id="159" name="Google Shape;159;p24"/>
          <p:cNvGraphicFramePr/>
          <p:nvPr/>
        </p:nvGraphicFramePr>
        <p:xfrm>
          <a:off x="237250" y="1407825"/>
          <a:ext cx="3000000" cy="3000000"/>
        </p:xfrm>
        <a:graphic>
          <a:graphicData uri="http://schemas.openxmlformats.org/drawingml/2006/table">
            <a:tbl>
              <a:tblPr>
                <a:noFill/>
                <a:tableStyleId>{5E7E1903-35A1-4CC4-AC8C-7F9FAF1B720C}</a:tableStyleId>
              </a:tblPr>
              <a:tblGrid>
                <a:gridCol w="731075">
                  <a:extLst>
                    <a:ext uri="{9D8B030D-6E8A-4147-A177-3AD203B41FA5}">
                      <a16:colId xmlns:a16="http://schemas.microsoft.com/office/drawing/2014/main" val="20000"/>
                    </a:ext>
                  </a:extLst>
                </a:gridCol>
                <a:gridCol w="1210475">
                  <a:extLst>
                    <a:ext uri="{9D8B030D-6E8A-4147-A177-3AD203B41FA5}">
                      <a16:colId xmlns:a16="http://schemas.microsoft.com/office/drawing/2014/main" val="20001"/>
                    </a:ext>
                  </a:extLst>
                </a:gridCol>
                <a:gridCol w="1150525">
                  <a:extLst>
                    <a:ext uri="{9D8B030D-6E8A-4147-A177-3AD203B41FA5}">
                      <a16:colId xmlns:a16="http://schemas.microsoft.com/office/drawing/2014/main" val="20002"/>
                    </a:ext>
                  </a:extLst>
                </a:gridCol>
                <a:gridCol w="3745150">
                  <a:extLst>
                    <a:ext uri="{9D8B030D-6E8A-4147-A177-3AD203B41FA5}">
                      <a16:colId xmlns:a16="http://schemas.microsoft.com/office/drawing/2014/main" val="20003"/>
                    </a:ext>
                  </a:extLst>
                </a:gridCol>
                <a:gridCol w="1081625">
                  <a:extLst>
                    <a:ext uri="{9D8B030D-6E8A-4147-A177-3AD203B41FA5}">
                      <a16:colId xmlns:a16="http://schemas.microsoft.com/office/drawing/2014/main" val="20004"/>
                    </a:ext>
                  </a:extLst>
                </a:gridCol>
                <a:gridCol w="1092100">
                  <a:extLst>
                    <a:ext uri="{9D8B030D-6E8A-4147-A177-3AD203B41FA5}">
                      <a16:colId xmlns:a16="http://schemas.microsoft.com/office/drawing/2014/main" val="20005"/>
                    </a:ext>
                  </a:extLst>
                </a:gridCol>
                <a:gridCol w="575300">
                  <a:extLst>
                    <a:ext uri="{9D8B030D-6E8A-4147-A177-3AD203B41FA5}">
                      <a16:colId xmlns:a16="http://schemas.microsoft.com/office/drawing/2014/main" val="20006"/>
                    </a:ext>
                  </a:extLst>
                </a:gridCol>
                <a:gridCol w="1201475">
                  <a:extLst>
                    <a:ext uri="{9D8B030D-6E8A-4147-A177-3AD203B41FA5}">
                      <a16:colId xmlns:a16="http://schemas.microsoft.com/office/drawing/2014/main" val="20007"/>
                    </a:ext>
                  </a:extLst>
                </a:gridCol>
                <a:gridCol w="1167025">
                  <a:extLst>
                    <a:ext uri="{9D8B030D-6E8A-4147-A177-3AD203B41FA5}">
                      <a16:colId xmlns:a16="http://schemas.microsoft.com/office/drawing/2014/main" val="20008"/>
                    </a:ext>
                  </a:extLst>
                </a:gridCol>
              </a:tblGrid>
              <a:tr h="514350">
                <a:tc>
                  <a:txBody>
                    <a:bodyPr/>
                    <a:lstStyle/>
                    <a:p>
                      <a:pPr marL="0" lvl="0" indent="0" algn="l" rtl="0">
                        <a:spcBef>
                          <a:spcPts val="0"/>
                        </a:spcBef>
                        <a:spcAft>
                          <a:spcPts val="0"/>
                        </a:spcAft>
                        <a:buNone/>
                      </a:pPr>
                      <a:r>
                        <a:rPr lang="en-US" sz="1200" b="1">
                          <a:solidFill>
                            <a:schemeClr val="lt1"/>
                          </a:solidFill>
                        </a:rPr>
                        <a:t>CPMS ID</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200" b="1">
                          <a:solidFill>
                            <a:schemeClr val="lt1"/>
                          </a:solidFill>
                        </a:rPr>
                        <a:t>Commercial Study</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200" b="1">
                          <a:solidFill>
                            <a:schemeClr val="lt1"/>
                          </a:solidFill>
                        </a:rPr>
                        <a:t>Short Name</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200" b="1">
                          <a:solidFill>
                            <a:schemeClr val="lt1"/>
                          </a:solidFill>
                        </a:rPr>
                        <a:t>Title</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200" b="1">
                          <a:solidFill>
                            <a:schemeClr val="lt1"/>
                          </a:solidFill>
                        </a:rPr>
                        <a:t>Planned Opening</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200" b="1">
                          <a:solidFill>
                            <a:schemeClr val="lt1"/>
                          </a:solidFill>
                        </a:rPr>
                        <a:t>Planned Closure</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200" b="1">
                          <a:solidFill>
                            <a:schemeClr val="lt1"/>
                          </a:solidFill>
                        </a:rPr>
                        <a:t>Sample Size Eng</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200" b="1">
                          <a:solidFill>
                            <a:schemeClr val="lt1"/>
                          </a:solidFill>
                        </a:rPr>
                        <a:t>Sponsor</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200" b="1">
                          <a:solidFill>
                            <a:schemeClr val="lt1"/>
                          </a:solidFill>
                        </a:rPr>
                        <a:t>Sites</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1371600">
                <a:tc>
                  <a:txBody>
                    <a:bodyPr/>
                    <a:lstStyle/>
                    <a:p>
                      <a:pPr marL="0" lvl="0" indent="0" algn="r" rtl="0">
                        <a:lnSpc>
                          <a:spcPct val="115000"/>
                        </a:lnSpc>
                        <a:spcBef>
                          <a:spcPts val="0"/>
                        </a:spcBef>
                        <a:spcAft>
                          <a:spcPts val="0"/>
                        </a:spcAft>
                        <a:buNone/>
                      </a:pPr>
                      <a:r>
                        <a:rPr lang="en-US" sz="1200"/>
                        <a:t>62742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Non-Comm</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PerceIVe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Power of liquid biopsy tracking in immunotherapy treated stage III and IV melanoma (PerceIVe)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200"/>
                        <a:t>12/05/2025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200"/>
                        <a:t>01/01/2028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US" sz="1200"/>
                        <a:t>100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THE ROYAL MARSDEN NHS FOUNDATION TRUST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RUH</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Be Part of Research</a:t>
            </a:r>
            <a:endParaRPr/>
          </a:p>
        </p:txBody>
      </p:sp>
      <p:pic>
        <p:nvPicPr>
          <p:cNvPr id="165" name="Google Shape;165;p25" title="landingPage.PNG"/>
          <p:cNvPicPr preferRelativeResize="0"/>
          <p:nvPr/>
        </p:nvPicPr>
        <p:blipFill>
          <a:blip r:embed="rId3">
            <a:alphaModFix/>
          </a:blip>
          <a:stretch>
            <a:fillRect/>
          </a:stretch>
        </p:blipFill>
        <p:spPr>
          <a:xfrm>
            <a:off x="1741425" y="1415124"/>
            <a:ext cx="8709149" cy="418015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body" idx="1"/>
          </p:nvPr>
        </p:nvSpPr>
        <p:spPr>
          <a:xfrm>
            <a:off x="889900" y="1535425"/>
            <a:ext cx="97908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a:t>Primary objective:</a:t>
            </a:r>
            <a:endParaRPr/>
          </a:p>
          <a:p>
            <a:pPr marL="0" lvl="0" indent="0" algn="l" rtl="0">
              <a:spcBef>
                <a:spcPts val="1000"/>
              </a:spcBef>
              <a:spcAft>
                <a:spcPts val="0"/>
              </a:spcAft>
              <a:buNone/>
            </a:pPr>
            <a:r>
              <a:rPr lang="en-US"/>
              <a:t>Increase number of people registered with Be Part of Research by 300% over an 18-24 month period</a:t>
            </a:r>
            <a:endParaRPr/>
          </a:p>
          <a:p>
            <a:pPr marL="0" lvl="0" indent="0" algn="l" rtl="0">
              <a:spcBef>
                <a:spcPts val="1000"/>
              </a:spcBef>
              <a:spcAft>
                <a:spcPts val="0"/>
              </a:spcAft>
              <a:buNone/>
            </a:pPr>
            <a:endParaRPr/>
          </a:p>
          <a:p>
            <a:pPr marL="0" lvl="0" indent="0" algn="l" rtl="0">
              <a:spcBef>
                <a:spcPts val="1000"/>
              </a:spcBef>
              <a:spcAft>
                <a:spcPts val="0"/>
              </a:spcAft>
              <a:buNone/>
            </a:pPr>
            <a:r>
              <a:rPr lang="en-US"/>
              <a:t>Secondary objectives: </a:t>
            </a:r>
            <a:endParaRPr/>
          </a:p>
          <a:p>
            <a:pPr marL="0" lvl="0" indent="0" algn="l" rtl="0">
              <a:spcBef>
                <a:spcPts val="1000"/>
              </a:spcBef>
              <a:spcAft>
                <a:spcPts val="0"/>
              </a:spcAft>
              <a:buNone/>
            </a:pPr>
            <a:r>
              <a:rPr lang="en-US"/>
              <a:t>Increase volunteers from under-represented demographics</a:t>
            </a:r>
            <a:endParaRPr/>
          </a:p>
          <a:p>
            <a:pPr marL="457200" lvl="0" indent="-381000" algn="l" rtl="0">
              <a:lnSpc>
                <a:spcPct val="100000"/>
              </a:lnSpc>
              <a:spcBef>
                <a:spcPts val="0"/>
              </a:spcBef>
              <a:spcAft>
                <a:spcPts val="0"/>
              </a:spcAft>
              <a:buSzPts val="2400"/>
              <a:buFont typeface="Lato"/>
              <a:buChar char="•"/>
            </a:pPr>
            <a:r>
              <a:rPr lang="en-US">
                <a:latin typeface="Lato"/>
                <a:ea typeface="Lato"/>
                <a:cs typeface="Lato"/>
                <a:sym typeface="Lato"/>
              </a:rPr>
              <a:t>Black ethnicities: 1.9% increase (2.1% to ONS: 4.0%)</a:t>
            </a:r>
            <a:endParaRPr>
              <a:latin typeface="Lato"/>
              <a:ea typeface="Lato"/>
              <a:cs typeface="Lato"/>
              <a:sym typeface="Lato"/>
            </a:endParaRPr>
          </a:p>
          <a:p>
            <a:pPr marL="457200" lvl="0" indent="-381000" algn="l" rtl="0">
              <a:lnSpc>
                <a:spcPct val="115000"/>
              </a:lnSpc>
              <a:spcBef>
                <a:spcPts val="0"/>
              </a:spcBef>
              <a:spcAft>
                <a:spcPts val="0"/>
              </a:spcAft>
              <a:buSzPts val="2400"/>
              <a:buFont typeface="Lato"/>
              <a:buChar char="•"/>
            </a:pPr>
            <a:r>
              <a:rPr lang="en-US">
                <a:highlight>
                  <a:schemeClr val="lt1"/>
                </a:highlight>
                <a:latin typeface="Lato"/>
                <a:ea typeface="Lato"/>
                <a:cs typeface="Lato"/>
                <a:sym typeface="Lato"/>
              </a:rPr>
              <a:t>Asian ethnicities: 3.4% increase (5.9% to ONS: 9.3%)</a:t>
            </a:r>
            <a:endParaRPr>
              <a:highlight>
                <a:schemeClr val="lt1"/>
              </a:highlight>
              <a:latin typeface="Lato"/>
              <a:ea typeface="Lato"/>
              <a:cs typeface="Lato"/>
              <a:sym typeface="Lato"/>
            </a:endParaRPr>
          </a:p>
          <a:p>
            <a:pPr marL="457200" lvl="0" indent="-381000" algn="l" rtl="0">
              <a:lnSpc>
                <a:spcPct val="115000"/>
              </a:lnSpc>
              <a:spcBef>
                <a:spcPts val="0"/>
              </a:spcBef>
              <a:spcAft>
                <a:spcPts val="0"/>
              </a:spcAft>
              <a:buSzPts val="2400"/>
              <a:buFont typeface="Lato"/>
              <a:buChar char="•"/>
            </a:pPr>
            <a:r>
              <a:rPr lang="en-US">
                <a:highlight>
                  <a:schemeClr val="lt1"/>
                </a:highlight>
                <a:latin typeface="Lato"/>
                <a:ea typeface="Lato"/>
                <a:cs typeface="Lato"/>
                <a:sym typeface="Lato"/>
              </a:rPr>
              <a:t>18-24 age bracket by 3.4% (4.9% to ONS: 8.3%)</a:t>
            </a:r>
            <a:endParaRPr/>
          </a:p>
          <a:p>
            <a:pPr marL="0" lvl="0" indent="0" algn="l" rtl="0">
              <a:spcBef>
                <a:spcPts val="1000"/>
              </a:spcBef>
              <a:spcAft>
                <a:spcPts val="0"/>
              </a:spcAft>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grpSp>
        <p:nvGrpSpPr>
          <p:cNvPr id="172" name="Google Shape;172;p26"/>
          <p:cNvGrpSpPr/>
          <p:nvPr/>
        </p:nvGrpSpPr>
        <p:grpSpPr>
          <a:xfrm>
            <a:off x="394331" y="1590321"/>
            <a:ext cx="359131" cy="331266"/>
            <a:chOff x="7034386" y="2897265"/>
            <a:chExt cx="887400" cy="887400"/>
          </a:xfrm>
        </p:grpSpPr>
        <p:sp>
          <p:nvSpPr>
            <p:cNvPr id="173" name="Google Shape;173;p26"/>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174" name="Google Shape;174;p26"/>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
        <p:nvSpPr>
          <p:cNvPr id="175" name="Google Shape;175;p26"/>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Campaign objectives</a:t>
            </a:r>
            <a:endParaRPr/>
          </a:p>
        </p:txBody>
      </p:sp>
      <p:grpSp>
        <p:nvGrpSpPr>
          <p:cNvPr id="176" name="Google Shape;176;p26"/>
          <p:cNvGrpSpPr/>
          <p:nvPr/>
        </p:nvGrpSpPr>
        <p:grpSpPr>
          <a:xfrm>
            <a:off x="394331" y="3248346"/>
            <a:ext cx="359131" cy="331266"/>
            <a:chOff x="7034386" y="2897265"/>
            <a:chExt cx="887400" cy="887400"/>
          </a:xfrm>
        </p:grpSpPr>
        <p:sp>
          <p:nvSpPr>
            <p:cNvPr id="177" name="Google Shape;177;p26"/>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178" name="Google Shape;178;p26"/>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Key messages</a:t>
            </a:r>
            <a:endParaRPr/>
          </a:p>
        </p:txBody>
      </p:sp>
      <p:sp>
        <p:nvSpPr>
          <p:cNvPr id="184" name="Google Shape;184;p27"/>
          <p:cNvSpPr txBox="1">
            <a:spLocks noGrp="1"/>
          </p:cNvSpPr>
          <p:nvPr>
            <p:ph type="body" idx="1"/>
          </p:nvPr>
        </p:nvSpPr>
        <p:spPr>
          <a:xfrm>
            <a:off x="838200" y="1535065"/>
            <a:ext cx="10515600" cy="42564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a:t>Be Part of Research makes it easier than ever to find and take part in health and care research.</a:t>
            </a:r>
            <a:endParaRPr/>
          </a:p>
          <a:p>
            <a:pPr marL="457200" lvl="0" indent="0" algn="l" rtl="0">
              <a:spcBef>
                <a:spcPts val="1000"/>
              </a:spcBef>
              <a:spcAft>
                <a:spcPts val="0"/>
              </a:spcAft>
              <a:buNone/>
            </a:pPr>
            <a:endParaRPr/>
          </a:p>
          <a:p>
            <a:pPr marL="457200" lvl="0" indent="-381000" algn="l" rtl="0">
              <a:spcBef>
                <a:spcPts val="1000"/>
              </a:spcBef>
              <a:spcAft>
                <a:spcPts val="0"/>
              </a:spcAft>
              <a:buSzPts val="2400"/>
              <a:buChar char="•"/>
            </a:pPr>
            <a:r>
              <a:rPr lang="en-US"/>
              <a:t>Simply sign up online and choose the areas of research you’re interested in.</a:t>
            </a:r>
            <a:endParaRPr/>
          </a:p>
          <a:p>
            <a:pPr marL="457200" lvl="0" indent="0" algn="l" rtl="0">
              <a:spcBef>
                <a:spcPts val="1000"/>
              </a:spcBef>
              <a:spcAft>
                <a:spcPts val="0"/>
              </a:spcAft>
              <a:buNone/>
            </a:pPr>
            <a:endParaRPr/>
          </a:p>
          <a:p>
            <a:pPr marL="457200" lvl="0" indent="-381000" algn="l" rtl="0">
              <a:spcBef>
                <a:spcPts val="1000"/>
              </a:spcBef>
              <a:spcAft>
                <a:spcPts val="0"/>
              </a:spcAft>
              <a:buSzPts val="2400"/>
              <a:buChar char="•"/>
            </a:pPr>
            <a:r>
              <a:rPr lang="en-US"/>
              <a:t>You’ll then be matched to suitable studies and sent clear information about what’s involved and how you can take part.</a:t>
            </a:r>
            <a:endParaRPr/>
          </a:p>
          <a:p>
            <a:pPr marL="457200" lvl="0" indent="0" algn="l" rtl="0">
              <a:spcBef>
                <a:spcPts val="1000"/>
              </a:spcBef>
              <a:spcAft>
                <a:spcPts val="0"/>
              </a:spcAft>
              <a:buNone/>
            </a:pPr>
            <a:endParaRPr/>
          </a:p>
          <a:p>
            <a:pPr marL="457200" lvl="0" indent="-381000" algn="l" rtl="0">
              <a:spcBef>
                <a:spcPts val="1000"/>
              </a:spcBef>
              <a:spcAft>
                <a:spcPts val="0"/>
              </a:spcAft>
              <a:buSzPts val="2400"/>
              <a:buChar char="•"/>
            </a:pPr>
            <a:r>
              <a:rPr lang="en-US"/>
              <a:t>The decision on whether to take part is always yours.</a:t>
            </a: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ef6a93dc4e53927f1a3963e6a422272d">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f59c9dddaa3906bb48f9f6423261f6a4"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274BAD-660B-4EE9-920B-2437F8AD0DA6}">
  <ds:schemaRefs>
    <ds:schemaRef ds:uri="http://schemas.microsoft.com/office/2006/metadata/properties"/>
    <ds:schemaRef ds:uri="http://schemas.microsoft.com/office/infopath/2007/PartnerControls"/>
    <ds:schemaRef ds:uri="d77f7b61-7249-402e-9088-bb30bc752eb7"/>
    <ds:schemaRef ds:uri="28f492b9-0e1d-4676-9635-78fd8c5ab9d8"/>
  </ds:schemaRefs>
</ds:datastoreItem>
</file>

<file path=customXml/itemProps2.xml><?xml version="1.0" encoding="utf-8"?>
<ds:datastoreItem xmlns:ds="http://schemas.openxmlformats.org/officeDocument/2006/customXml" ds:itemID="{46B39744-C894-445C-BD2F-D5D76FB6F9F9}">
  <ds:schemaRefs>
    <ds:schemaRef ds:uri="http://schemas.microsoft.com/sharepoint/v3/contenttype/forms"/>
  </ds:schemaRefs>
</ds:datastoreItem>
</file>

<file path=customXml/itemProps3.xml><?xml version="1.0" encoding="utf-8"?>
<ds:datastoreItem xmlns:ds="http://schemas.openxmlformats.org/officeDocument/2006/customXml" ds:itemID="{404B621E-4F1D-404F-9F26-56E381C4A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f492b9-0e1d-4676-9635-78fd8c5ab9d8"/>
    <ds:schemaRef ds:uri="d77f7b61-7249-402e-9088-bb30bc752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TotalTime>
  <Words>821</Words>
  <Application>Microsoft Office PowerPoint</Application>
  <PresentationFormat>Widescreen</PresentationFormat>
  <Paragraphs>199</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Lato</vt:lpstr>
      <vt:lpstr>Custom Design</vt:lpstr>
      <vt:lpstr>SWAG Network Skin Cancer Clinical Advisory Group</vt:lpstr>
      <vt:lpstr>PowerPoint Presentation</vt:lpstr>
      <vt:lpstr>PowerPoint Presentation</vt:lpstr>
      <vt:lpstr>PowerPoint Presentation</vt:lpstr>
      <vt:lpstr>PowerPoint Presentation</vt:lpstr>
      <vt:lpstr>PowerPoint Presentation</vt:lpstr>
      <vt:lpstr>Be Part of Research</vt:lpstr>
      <vt:lpstr>Campaign objectives</vt:lpstr>
      <vt:lpstr>Key messages</vt:lpstr>
      <vt:lpstr>Leaflets</vt:lpstr>
      <vt:lpstr>Print posters: 5 designs</vt:lpstr>
      <vt:lpstr>PowerPoint Presentation</vt:lpstr>
      <vt:lpstr>Principal Investigator Pipeline Programme  (PIPP)</vt:lpstr>
      <vt:lpstr>PowerPoint Presentation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Dunderdale, Helen</dc:creator>
  <cp:lastModifiedBy>Helen Dunderdale</cp:lastModifiedBy>
  <cp:revision>1</cp:revision>
  <dcterms:modified xsi:type="dcterms:W3CDTF">2025-06-18T10:15:45Z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y fmtid="{D5CDD505-2E9C-101B-9397-08002B2CF9AE}" pid="3" name="MediaServiceImageTags">
    <vt:lpwstr/>
  </property>
</Properties>
</file>