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91" r:id="rId6"/>
    <p:sldId id="287" r:id="rId7"/>
    <p:sldId id="285" r:id="rId8"/>
    <p:sldId id="288" r:id="rId9"/>
    <p:sldId id="289" r:id="rId10"/>
    <p:sldId id="290" r:id="rId11"/>
    <p:sldId id="29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Ashdown" userId="S::chris.ashdown@nbt.nhs.uk::8916d047-fa12-4279-b77a-ee6af6266bff" providerId="AD" clId="Web-{A4096C4D-BE01-F035-B6FA-B57811042F89}"/>
    <pc:docChg chg="modSld">
      <pc:chgData name="Chris Ashdown" userId="S::chris.ashdown@nbt.nhs.uk::8916d047-fa12-4279-b77a-ee6af6266bff" providerId="AD" clId="Web-{A4096C4D-BE01-F035-B6FA-B57811042F89}" dt="2025-06-17T08:23:19.008" v="186" actId="20577"/>
      <pc:docMkLst>
        <pc:docMk/>
      </pc:docMkLst>
      <pc:sldChg chg="modSp">
        <pc:chgData name="Chris Ashdown" userId="S::chris.ashdown@nbt.nhs.uk::8916d047-fa12-4279-b77a-ee6af6266bff" providerId="AD" clId="Web-{A4096C4D-BE01-F035-B6FA-B57811042F89}" dt="2025-06-17T08:23:19.008" v="186" actId="20577"/>
        <pc:sldMkLst>
          <pc:docMk/>
          <pc:sldMk cId="2379336636" sldId="290"/>
        </pc:sldMkLst>
        <pc:spChg chg="mod">
          <ac:chgData name="Chris Ashdown" userId="S::chris.ashdown@nbt.nhs.uk::8916d047-fa12-4279-b77a-ee6af6266bff" providerId="AD" clId="Web-{A4096C4D-BE01-F035-B6FA-B57811042F89}" dt="2025-06-17T08:23:19.008" v="186" actId="20577"/>
          <ac:spMkLst>
            <pc:docMk/>
            <pc:sldMk cId="2379336636" sldId="290"/>
            <ac:spMk id="6" creationId="{2837D028-52AE-2960-7760-C8949D5E857A}"/>
          </ac:spMkLst>
        </pc:spChg>
      </pc:sldChg>
    </pc:docChg>
  </pc:docChgLst>
  <pc:docChgLst>
    <pc:chgData name="Helen Dunderdale" userId="18a57383-fa13-4764-88a8-9272bfc7f4aa" providerId="ADAL" clId="{66378794-D4AA-4C84-A58D-E1A599ED9381}"/>
    <pc:docChg chg="modShowInfo">
      <pc:chgData name="Helen Dunderdale" userId="18a57383-fa13-4764-88a8-9272bfc7f4aa" providerId="ADAL" clId="{66378794-D4AA-4C84-A58D-E1A599ED9381}" dt="2025-06-18T09:06:25.318" v="0" actId="2744"/>
      <pc:docMkLst>
        <pc:docMk/>
      </pc:docMkLst>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6/18/2025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9225389" y="139318"/>
            <a:ext cx="2839223" cy="1092965"/>
          </a:xfrm>
          <a:custGeom>
            <a:avLst/>
            <a:gdLst/>
            <a:ahLst/>
            <a:cxnLst/>
            <a:rect l="l" t="t" r="r" b="b"/>
            <a:pathLst>
              <a:path w="4258834" h="1639447">
                <a:moveTo>
                  <a:pt x="0" y="0"/>
                </a:moveTo>
                <a:lnTo>
                  <a:pt x="4258834" y="0"/>
                </a:lnTo>
                <a:lnTo>
                  <a:pt x="4258834" y="1639448"/>
                </a:lnTo>
                <a:lnTo>
                  <a:pt x="0" y="1639448"/>
                </a:lnTo>
                <a:lnTo>
                  <a:pt x="0" y="0"/>
                </a:lnTo>
                <a:close/>
              </a:path>
            </a:pathLst>
          </a:custGeom>
          <a:blipFill>
            <a:blip r:embed="rId2"/>
            <a:stretch>
              <a:fillRect t="-11858" b="-11858"/>
            </a:stretch>
          </a:blipFill>
        </p:spPr>
        <p:txBody>
          <a:bodyPr/>
          <a:lstStyle/>
          <a:p>
            <a:endParaRPr lang="en-GB"/>
          </a:p>
        </p:txBody>
      </p:sp>
      <p:sp>
        <p:nvSpPr>
          <p:cNvPr id="3" name="Freeform 3"/>
          <p:cNvSpPr/>
          <p:nvPr/>
        </p:nvSpPr>
        <p:spPr>
          <a:xfrm>
            <a:off x="537645" y="1710994"/>
            <a:ext cx="11211960" cy="2193618"/>
          </a:xfrm>
          <a:custGeom>
            <a:avLst/>
            <a:gdLst/>
            <a:ahLst/>
            <a:cxnLst/>
            <a:rect l="l" t="t" r="r" b="b"/>
            <a:pathLst>
              <a:path w="13188915" h="2390315">
                <a:moveTo>
                  <a:pt x="0" y="0"/>
                </a:moveTo>
                <a:lnTo>
                  <a:pt x="13188916" y="0"/>
                </a:lnTo>
                <a:lnTo>
                  <a:pt x="13188916" y="2390315"/>
                </a:lnTo>
                <a:lnTo>
                  <a:pt x="0" y="2390315"/>
                </a:lnTo>
                <a:lnTo>
                  <a:pt x="0" y="0"/>
                </a:lnTo>
                <a:close/>
              </a:path>
            </a:pathLst>
          </a:custGeom>
          <a:blipFill>
            <a:blip r:embed="rId3"/>
            <a:stretch>
              <a:fillRect/>
            </a:stretch>
          </a:blipFill>
        </p:spPr>
        <p:txBody>
          <a:bodyPr/>
          <a:lstStyle/>
          <a:p>
            <a:endParaRPr lang="en-GB"/>
          </a:p>
        </p:txBody>
      </p:sp>
      <p:sp>
        <p:nvSpPr>
          <p:cNvPr id="5" name="TextBox 5"/>
          <p:cNvSpPr txBox="1"/>
          <p:nvPr/>
        </p:nvSpPr>
        <p:spPr>
          <a:xfrm>
            <a:off x="1244971" y="1714774"/>
            <a:ext cx="9406784" cy="2186496"/>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8790"/>
              </a:lnSpc>
            </a:pPr>
            <a:r>
              <a:rPr lang="en-US" sz="4000" err="1">
                <a:solidFill>
                  <a:srgbClr val="FFFFFF"/>
                </a:solidFill>
                <a:latin typeface="Frutiger"/>
                <a:sym typeface="Frutiger"/>
              </a:rPr>
              <a:t>Teledermatology</a:t>
            </a:r>
            <a:r>
              <a:rPr lang="en-US" sz="4000">
                <a:solidFill>
                  <a:srgbClr val="FFFFFF"/>
                </a:solidFill>
                <a:latin typeface="Frutiger"/>
                <a:sym typeface="Frutiger"/>
              </a:rPr>
              <a:t> </a:t>
            </a:r>
            <a:endParaRPr lang="en-US" sz="4000">
              <a:solidFill>
                <a:srgbClr val="FFFFFF"/>
              </a:solidFill>
              <a:latin typeface="Frutiger"/>
            </a:endParaRPr>
          </a:p>
          <a:p>
            <a:pPr algn="ctr">
              <a:lnSpc>
                <a:spcPts val="8790"/>
              </a:lnSpc>
            </a:pPr>
            <a:r>
              <a:rPr lang="en-US" sz="4000">
                <a:solidFill>
                  <a:srgbClr val="FFFFFF"/>
                </a:solidFill>
                <a:latin typeface="Frutiger"/>
              </a:rPr>
              <a:t>Skin Clinical Advisory Group update</a:t>
            </a:r>
            <a:endParaRPr lang="en-US" sz="6250">
              <a:solidFill>
                <a:srgbClr val="FFFFFF"/>
              </a:solidFill>
              <a:latin typeface="Frutiger"/>
            </a:endParaRPr>
          </a:p>
        </p:txBody>
      </p:sp>
      <p:sp>
        <p:nvSpPr>
          <p:cNvPr id="6" name="TextBox 6"/>
          <p:cNvSpPr txBox="1"/>
          <p:nvPr/>
        </p:nvSpPr>
        <p:spPr>
          <a:xfrm>
            <a:off x="4754972" y="3954736"/>
            <a:ext cx="2682057" cy="56032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4620"/>
              </a:lnSpc>
            </a:pPr>
            <a:r>
              <a:rPr lang="en-US" sz="3300">
                <a:solidFill>
                  <a:srgbClr val="FFFFFF"/>
                </a:solidFill>
                <a:latin typeface="Frutiger"/>
                <a:ea typeface="Frutiger"/>
                <a:cs typeface="Frutiger"/>
                <a:sym typeface="Frutiger"/>
              </a:rPr>
              <a:t>Sub-heading</a:t>
            </a:r>
          </a:p>
        </p:txBody>
      </p:sp>
      <p:sp>
        <p:nvSpPr>
          <p:cNvPr id="7" name="Freeform 7"/>
          <p:cNvSpPr/>
          <p:nvPr/>
        </p:nvSpPr>
        <p:spPr>
          <a:xfrm>
            <a:off x="-166815" y="-157783"/>
            <a:ext cx="1404949" cy="1390065"/>
          </a:xfrm>
          <a:custGeom>
            <a:avLst/>
            <a:gdLst/>
            <a:ahLst/>
            <a:cxnLst/>
            <a:rect l="l" t="t" r="r" b="b"/>
            <a:pathLst>
              <a:path w="2107423" h="2085098">
                <a:moveTo>
                  <a:pt x="0" y="0"/>
                </a:moveTo>
                <a:lnTo>
                  <a:pt x="2107422" y="0"/>
                </a:lnTo>
                <a:lnTo>
                  <a:pt x="2107422" y="2085099"/>
                </a:lnTo>
                <a:lnTo>
                  <a:pt x="0" y="2085099"/>
                </a:lnTo>
                <a:lnTo>
                  <a:pt x="0" y="0"/>
                </a:lnTo>
                <a:close/>
              </a:path>
            </a:pathLst>
          </a:custGeom>
          <a:blipFill>
            <a:blip r:embed="rId4"/>
            <a:stretch>
              <a:fillRect/>
            </a:stretch>
          </a:blipFill>
        </p:spPr>
        <p:txBody>
          <a:bodyPr/>
          <a:lstStyle/>
          <a:p>
            <a:endParaRPr lang="en-GB"/>
          </a:p>
        </p:txBody>
      </p:sp>
      <p:pic>
        <p:nvPicPr>
          <p:cNvPr id="10" name="Picture 9" descr="A blue rectangular object with black border&#10;&#10;AI-generated content may be incorrect.">
            <a:extLst>
              <a:ext uri="{FF2B5EF4-FFF2-40B4-BE49-F238E27FC236}">
                <a16:creationId xmlns:a16="http://schemas.microsoft.com/office/drawing/2014/main" id="{53B8B0F2-B6C0-DAB9-587F-BEEF5ADF67F0}"/>
              </a:ext>
            </a:extLst>
          </p:cNvPr>
          <p:cNvPicPr>
            <a:picLocks noChangeAspect="1"/>
          </p:cNvPicPr>
          <p:nvPr/>
        </p:nvPicPr>
        <p:blipFill>
          <a:blip r:embed="rId5"/>
          <a:stretch>
            <a:fillRect/>
          </a:stretch>
        </p:blipFill>
        <p:spPr>
          <a:xfrm>
            <a:off x="1847850" y="4405313"/>
            <a:ext cx="7934325" cy="1228725"/>
          </a:xfrm>
          <a:prstGeom prst="rect">
            <a:avLst/>
          </a:prstGeom>
        </p:spPr>
      </p:pic>
      <p:sp>
        <p:nvSpPr>
          <p:cNvPr id="11" name="TextBox 10">
            <a:extLst>
              <a:ext uri="{FF2B5EF4-FFF2-40B4-BE49-F238E27FC236}">
                <a16:creationId xmlns:a16="http://schemas.microsoft.com/office/drawing/2014/main" id="{E30F2989-9D49-E9D3-F61B-B5E05DC7DADB}"/>
              </a:ext>
            </a:extLst>
          </p:cNvPr>
          <p:cNvSpPr txBox="1"/>
          <p:nvPr/>
        </p:nvSpPr>
        <p:spPr>
          <a:xfrm>
            <a:off x="1847589" y="4517981"/>
            <a:ext cx="8195805"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4800">
                <a:latin typeface="Frutiger"/>
              </a:rPr>
              <a:t> 18 June 2025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486B7B-F9D2-9B42-EFCC-14196E95ADBB}"/>
            </a:ext>
          </a:extLst>
        </p:cNvPr>
        <p:cNvGrpSpPr/>
        <p:nvPr/>
      </p:nvGrpSpPr>
      <p:grpSpPr>
        <a:xfrm>
          <a:off x="0" y="0"/>
          <a:ext cx="0" cy="0"/>
          <a:chOff x="0" y="0"/>
          <a:chExt cx="0" cy="0"/>
        </a:xfrm>
      </p:grpSpPr>
      <p:sp>
        <p:nvSpPr>
          <p:cNvPr id="2" name="Freeform 2">
            <a:extLst>
              <a:ext uri="{FF2B5EF4-FFF2-40B4-BE49-F238E27FC236}">
                <a16:creationId xmlns:a16="http://schemas.microsoft.com/office/drawing/2014/main" id="{4FF90B67-853E-2235-F82F-C5CA0D931774}"/>
              </a:ext>
            </a:extLst>
          </p:cNvPr>
          <p:cNvSpPr/>
          <p:nvPr/>
        </p:nvSpPr>
        <p:spPr>
          <a:xfrm>
            <a:off x="9225389" y="139318"/>
            <a:ext cx="2839223" cy="1092965"/>
          </a:xfrm>
          <a:custGeom>
            <a:avLst/>
            <a:gdLst/>
            <a:ahLst/>
            <a:cxnLst/>
            <a:rect l="l" t="t" r="r" b="b"/>
            <a:pathLst>
              <a:path w="4258834" h="1639447">
                <a:moveTo>
                  <a:pt x="0" y="0"/>
                </a:moveTo>
                <a:lnTo>
                  <a:pt x="4258834" y="0"/>
                </a:lnTo>
                <a:lnTo>
                  <a:pt x="4258834" y="1639448"/>
                </a:lnTo>
                <a:lnTo>
                  <a:pt x="0" y="1639448"/>
                </a:lnTo>
                <a:lnTo>
                  <a:pt x="0" y="0"/>
                </a:lnTo>
                <a:close/>
              </a:path>
            </a:pathLst>
          </a:custGeom>
          <a:blipFill>
            <a:blip r:embed="rId2"/>
            <a:stretch>
              <a:fillRect t="-11858" b="-11858"/>
            </a:stretch>
          </a:blipFill>
        </p:spPr>
        <p:txBody>
          <a:bodyPr/>
          <a:lstStyle/>
          <a:p>
            <a:endParaRPr lang="en-GB"/>
          </a:p>
        </p:txBody>
      </p:sp>
      <p:sp>
        <p:nvSpPr>
          <p:cNvPr id="3" name="Freeform 3">
            <a:extLst>
              <a:ext uri="{FF2B5EF4-FFF2-40B4-BE49-F238E27FC236}">
                <a16:creationId xmlns:a16="http://schemas.microsoft.com/office/drawing/2014/main" id="{695FB8CA-5569-B672-8442-6D7B5B67743E}"/>
              </a:ext>
            </a:extLst>
          </p:cNvPr>
          <p:cNvSpPr/>
          <p:nvPr/>
        </p:nvSpPr>
        <p:spPr>
          <a:xfrm>
            <a:off x="1136651" y="613450"/>
            <a:ext cx="6204543" cy="1124491"/>
          </a:xfrm>
          <a:custGeom>
            <a:avLst/>
            <a:gdLst/>
            <a:ahLst/>
            <a:cxnLst/>
            <a:rect l="l" t="t" r="r" b="b"/>
            <a:pathLst>
              <a:path w="9306815" h="1686736">
                <a:moveTo>
                  <a:pt x="0" y="0"/>
                </a:moveTo>
                <a:lnTo>
                  <a:pt x="9306815" y="0"/>
                </a:lnTo>
                <a:lnTo>
                  <a:pt x="9306815" y="1686736"/>
                </a:lnTo>
                <a:lnTo>
                  <a:pt x="0" y="1686736"/>
                </a:lnTo>
                <a:lnTo>
                  <a:pt x="0" y="0"/>
                </a:lnTo>
                <a:close/>
              </a:path>
            </a:pathLst>
          </a:custGeom>
          <a:blipFill>
            <a:blip r:embed="rId3"/>
            <a:stretch>
              <a:fillRect/>
            </a:stretch>
          </a:blipFill>
        </p:spPr>
        <p:txBody>
          <a:bodyPr/>
          <a:lstStyle/>
          <a:p>
            <a:endParaRPr lang="en-GB"/>
          </a:p>
        </p:txBody>
      </p:sp>
      <p:sp>
        <p:nvSpPr>
          <p:cNvPr id="4" name="TextBox 4">
            <a:extLst>
              <a:ext uri="{FF2B5EF4-FFF2-40B4-BE49-F238E27FC236}">
                <a16:creationId xmlns:a16="http://schemas.microsoft.com/office/drawing/2014/main" id="{2718D41B-B00D-B504-972A-2FA0C9552513}"/>
              </a:ext>
            </a:extLst>
          </p:cNvPr>
          <p:cNvSpPr txBox="1"/>
          <p:nvPr/>
        </p:nvSpPr>
        <p:spPr>
          <a:xfrm>
            <a:off x="1633515" y="850726"/>
            <a:ext cx="5577525" cy="592535"/>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ts val="4874"/>
              </a:lnSpc>
            </a:pPr>
            <a:r>
              <a:rPr lang="en-US" sz="3450">
                <a:solidFill>
                  <a:srgbClr val="FFFFFF"/>
                </a:solidFill>
                <a:latin typeface="Frutiger"/>
                <a:sym typeface="Frutiger"/>
              </a:rPr>
              <a:t>At the last CAG</a:t>
            </a:r>
            <a:endParaRPr lang="en-US"/>
          </a:p>
        </p:txBody>
      </p:sp>
      <p:sp>
        <p:nvSpPr>
          <p:cNvPr id="5" name="Freeform 5">
            <a:extLst>
              <a:ext uri="{FF2B5EF4-FFF2-40B4-BE49-F238E27FC236}">
                <a16:creationId xmlns:a16="http://schemas.microsoft.com/office/drawing/2014/main" id="{89E14EB5-08F9-BAE0-75C8-1E4EA7DB681B}"/>
              </a:ext>
            </a:extLst>
          </p:cNvPr>
          <p:cNvSpPr/>
          <p:nvPr/>
        </p:nvSpPr>
        <p:spPr>
          <a:xfrm>
            <a:off x="-166815" y="-157783"/>
            <a:ext cx="1404949" cy="1390065"/>
          </a:xfrm>
          <a:custGeom>
            <a:avLst/>
            <a:gdLst/>
            <a:ahLst/>
            <a:cxnLst/>
            <a:rect l="l" t="t" r="r" b="b"/>
            <a:pathLst>
              <a:path w="2107423" h="2085098">
                <a:moveTo>
                  <a:pt x="0" y="0"/>
                </a:moveTo>
                <a:lnTo>
                  <a:pt x="2107422" y="0"/>
                </a:lnTo>
                <a:lnTo>
                  <a:pt x="2107422" y="2085099"/>
                </a:lnTo>
                <a:lnTo>
                  <a:pt x="0" y="2085099"/>
                </a:lnTo>
                <a:lnTo>
                  <a:pt x="0" y="0"/>
                </a:lnTo>
                <a:close/>
              </a:path>
            </a:pathLst>
          </a:custGeom>
          <a:blipFill>
            <a:blip r:embed="rId4"/>
            <a:stretch>
              <a:fillRect/>
            </a:stretch>
          </a:blipFill>
        </p:spPr>
        <p:txBody>
          <a:bodyPr/>
          <a:lstStyle/>
          <a:p>
            <a:endParaRPr lang="en-GB"/>
          </a:p>
        </p:txBody>
      </p:sp>
      <p:sp>
        <p:nvSpPr>
          <p:cNvPr id="6" name="TextBox 5">
            <a:extLst>
              <a:ext uri="{FF2B5EF4-FFF2-40B4-BE49-F238E27FC236}">
                <a16:creationId xmlns:a16="http://schemas.microsoft.com/office/drawing/2014/main" id="{8505AAA4-F048-7D32-F58E-4A2AC2B3B51B}"/>
              </a:ext>
            </a:extLst>
          </p:cNvPr>
          <p:cNvSpPr txBox="1"/>
          <p:nvPr/>
        </p:nvSpPr>
        <p:spPr>
          <a:xfrm>
            <a:off x="781180" y="2007165"/>
            <a:ext cx="10937308" cy="499213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Calibri"/>
              <a:buChar char="-"/>
            </a:pPr>
            <a:r>
              <a:rPr lang="en-GB" sz="2000" b="1">
                <a:solidFill>
                  <a:srgbClr val="242424"/>
                </a:solidFill>
                <a:latin typeface="Arial"/>
                <a:cs typeface="Arial"/>
              </a:rPr>
              <a:t>Last November, the CAG reviewed the status of </a:t>
            </a:r>
            <a:r>
              <a:rPr lang="en-GB" sz="2000" b="1" err="1">
                <a:solidFill>
                  <a:srgbClr val="242424"/>
                </a:solidFill>
                <a:latin typeface="Arial"/>
                <a:cs typeface="Arial"/>
              </a:rPr>
              <a:t>telederm</a:t>
            </a:r>
            <a:r>
              <a:rPr lang="en-GB" sz="2000" b="1">
                <a:solidFill>
                  <a:srgbClr val="242424"/>
                </a:solidFill>
                <a:latin typeface="Arial"/>
                <a:cs typeface="Arial"/>
              </a:rPr>
              <a:t> across the SWAG footprint and were drawn to the following areas</a:t>
            </a:r>
          </a:p>
          <a:p>
            <a:pPr marL="285750" indent="-285750">
              <a:spcBef>
                <a:spcPct val="20000"/>
              </a:spcBef>
              <a:buFont typeface="Arial"/>
              <a:buChar char="•"/>
            </a:pPr>
            <a:r>
              <a:rPr lang="en-GB" sz="2000">
                <a:solidFill>
                  <a:srgbClr val="000000"/>
                </a:solidFill>
                <a:latin typeface="Arial"/>
                <a:cs typeface="Arial"/>
              </a:rPr>
              <a:t>To note the national and regional position around </a:t>
            </a:r>
            <a:r>
              <a:rPr lang="en-GB" sz="2000" err="1">
                <a:solidFill>
                  <a:srgbClr val="000000"/>
                </a:solidFill>
                <a:latin typeface="Arial"/>
                <a:cs typeface="Arial"/>
              </a:rPr>
              <a:t>teledermatology</a:t>
            </a:r>
            <a:r>
              <a:rPr lang="en-GB" sz="2000">
                <a:solidFill>
                  <a:srgbClr val="000000"/>
                </a:solidFill>
                <a:latin typeface="Arial"/>
                <a:cs typeface="Arial"/>
              </a:rPr>
              <a:t> and rollout</a:t>
            </a:r>
            <a:endParaRPr lang="en-US" sz="2000">
              <a:solidFill>
                <a:srgbClr val="000000"/>
              </a:solidFill>
              <a:latin typeface="Arial"/>
              <a:cs typeface="Arial"/>
            </a:endParaRPr>
          </a:p>
          <a:p>
            <a:pPr marL="285750" indent="-285750">
              <a:spcBef>
                <a:spcPct val="20000"/>
              </a:spcBef>
              <a:buFont typeface="Arial"/>
              <a:buChar char="•"/>
            </a:pPr>
            <a:r>
              <a:rPr lang="en-GB" sz="2000">
                <a:solidFill>
                  <a:srgbClr val="000000"/>
                </a:solidFill>
                <a:latin typeface="Arial"/>
                <a:cs typeface="Arial"/>
              </a:rPr>
              <a:t>To be aware of further widening of service pilots and the necessary evaluation to ensure services are sustainable into the future</a:t>
            </a:r>
            <a:endParaRPr lang="en-US" sz="2000">
              <a:solidFill>
                <a:srgbClr val="000000"/>
              </a:solidFill>
              <a:latin typeface="Arial"/>
              <a:cs typeface="Arial"/>
            </a:endParaRPr>
          </a:p>
          <a:p>
            <a:pPr marL="285750" indent="-285750">
              <a:spcBef>
                <a:spcPct val="20000"/>
              </a:spcBef>
              <a:buFont typeface="Arial"/>
              <a:buChar char="•"/>
            </a:pPr>
            <a:r>
              <a:rPr lang="en-GB" sz="2000">
                <a:solidFill>
                  <a:srgbClr val="000000"/>
                </a:solidFill>
                <a:latin typeface="Arial"/>
                <a:cs typeface="Arial"/>
              </a:rPr>
              <a:t>To support the governance structure whereby the four systems in SWAG are accountable for oversight and delivery of </a:t>
            </a:r>
            <a:r>
              <a:rPr lang="en-GB" sz="2000" err="1">
                <a:solidFill>
                  <a:srgbClr val="000000"/>
                </a:solidFill>
                <a:latin typeface="Arial"/>
                <a:cs typeface="Arial"/>
              </a:rPr>
              <a:t>teledermatology</a:t>
            </a:r>
            <a:r>
              <a:rPr lang="en-GB" sz="2000">
                <a:solidFill>
                  <a:srgbClr val="000000"/>
                </a:solidFill>
                <a:latin typeface="Arial"/>
                <a:cs typeface="Arial"/>
              </a:rPr>
              <a:t> services throughout the region</a:t>
            </a:r>
            <a:endParaRPr lang="en-US" sz="2000">
              <a:solidFill>
                <a:srgbClr val="000000"/>
              </a:solidFill>
              <a:latin typeface="Arial"/>
              <a:cs typeface="Arial"/>
            </a:endParaRPr>
          </a:p>
          <a:p>
            <a:pPr marL="285750" indent="-285750">
              <a:spcBef>
                <a:spcPct val="20000"/>
              </a:spcBef>
              <a:buFont typeface="Arial"/>
              <a:buChar char="•"/>
            </a:pPr>
            <a:r>
              <a:rPr lang="en-GB" sz="2000">
                <a:solidFill>
                  <a:srgbClr val="000000"/>
                </a:solidFill>
                <a:latin typeface="Arial"/>
                <a:cs typeface="Arial"/>
              </a:rPr>
              <a:t>To offer a network of clinical support, mentoring and sharing of best practice across your services including all health professionals (consultants, CNSs, medical illustrators, GPs, physician associates, healthcare assistants) to continually improve image quality, patient experience and flows through the USC pathway</a:t>
            </a:r>
            <a:endParaRPr lang="en-US" sz="2000">
              <a:solidFill>
                <a:srgbClr val="000000"/>
              </a:solidFill>
              <a:latin typeface="Arial"/>
              <a:cs typeface="Arial"/>
            </a:endParaRPr>
          </a:p>
          <a:p>
            <a:pPr marL="285750" indent="-285750">
              <a:spcBef>
                <a:spcPct val="20000"/>
              </a:spcBef>
              <a:buFont typeface="Arial"/>
              <a:buChar char="•"/>
            </a:pPr>
            <a:r>
              <a:rPr lang="en-GB" sz="2000">
                <a:solidFill>
                  <a:srgbClr val="000000"/>
                </a:solidFill>
                <a:latin typeface="Arial"/>
                <a:cs typeface="Arial"/>
              </a:rPr>
              <a:t>To continue to support safe and effective development of AI triage as evidence progresses</a:t>
            </a:r>
            <a:endParaRPr lang="en-US" sz="2000">
              <a:solidFill>
                <a:srgbClr val="000000"/>
              </a:solidFill>
              <a:latin typeface="Arial"/>
              <a:cs typeface="Arial"/>
            </a:endParaRPr>
          </a:p>
          <a:p>
            <a:pPr marL="285750" indent="-285750">
              <a:spcBef>
                <a:spcPct val="20000"/>
              </a:spcBef>
              <a:buFont typeface="Arial"/>
              <a:buChar char="•"/>
            </a:pPr>
            <a:endParaRPr lang="en-GB" sz="3200">
              <a:solidFill>
                <a:srgbClr val="000000"/>
              </a:solidFill>
              <a:latin typeface="Arial"/>
              <a:cs typeface="Arial"/>
            </a:endParaRPr>
          </a:p>
          <a:p>
            <a:pPr marL="285750" indent="-285750">
              <a:buFont typeface="Calibri"/>
              <a:buChar char="-"/>
            </a:pPr>
            <a:endParaRPr lang="en-GB" sz="2000" b="1">
              <a:solidFill>
                <a:srgbClr val="242424"/>
              </a:solidFill>
              <a:latin typeface="Arial"/>
              <a:cs typeface="Arial"/>
            </a:endParaRPr>
          </a:p>
        </p:txBody>
      </p:sp>
    </p:spTree>
    <p:extLst>
      <p:ext uri="{BB962C8B-B14F-4D97-AF65-F5344CB8AC3E}">
        <p14:creationId xmlns:p14="http://schemas.microsoft.com/office/powerpoint/2010/main" val="2595161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92C43-8940-DF86-8A28-D4F647D29D9C}"/>
            </a:ext>
          </a:extLst>
        </p:cNvPr>
        <p:cNvGrpSpPr/>
        <p:nvPr/>
      </p:nvGrpSpPr>
      <p:grpSpPr>
        <a:xfrm>
          <a:off x="0" y="0"/>
          <a:ext cx="0" cy="0"/>
          <a:chOff x="0" y="0"/>
          <a:chExt cx="0" cy="0"/>
        </a:xfrm>
      </p:grpSpPr>
      <p:sp>
        <p:nvSpPr>
          <p:cNvPr id="2" name="Freeform 2">
            <a:extLst>
              <a:ext uri="{FF2B5EF4-FFF2-40B4-BE49-F238E27FC236}">
                <a16:creationId xmlns:a16="http://schemas.microsoft.com/office/drawing/2014/main" id="{EDF8A28F-5F00-7941-62AB-C6A5E1B3160D}"/>
              </a:ext>
            </a:extLst>
          </p:cNvPr>
          <p:cNvSpPr/>
          <p:nvPr/>
        </p:nvSpPr>
        <p:spPr>
          <a:xfrm>
            <a:off x="9225389" y="139318"/>
            <a:ext cx="2839223" cy="1092965"/>
          </a:xfrm>
          <a:custGeom>
            <a:avLst/>
            <a:gdLst/>
            <a:ahLst/>
            <a:cxnLst/>
            <a:rect l="l" t="t" r="r" b="b"/>
            <a:pathLst>
              <a:path w="4258834" h="1639447">
                <a:moveTo>
                  <a:pt x="0" y="0"/>
                </a:moveTo>
                <a:lnTo>
                  <a:pt x="4258834" y="0"/>
                </a:lnTo>
                <a:lnTo>
                  <a:pt x="4258834" y="1639448"/>
                </a:lnTo>
                <a:lnTo>
                  <a:pt x="0" y="1639448"/>
                </a:lnTo>
                <a:lnTo>
                  <a:pt x="0" y="0"/>
                </a:lnTo>
                <a:close/>
              </a:path>
            </a:pathLst>
          </a:custGeom>
          <a:blipFill>
            <a:blip r:embed="rId2"/>
            <a:stretch>
              <a:fillRect t="-11858" b="-11858"/>
            </a:stretch>
          </a:blipFill>
        </p:spPr>
        <p:txBody>
          <a:bodyPr/>
          <a:lstStyle/>
          <a:p>
            <a:endParaRPr lang="en-GB"/>
          </a:p>
        </p:txBody>
      </p:sp>
      <p:sp>
        <p:nvSpPr>
          <p:cNvPr id="3" name="Freeform 3">
            <a:extLst>
              <a:ext uri="{FF2B5EF4-FFF2-40B4-BE49-F238E27FC236}">
                <a16:creationId xmlns:a16="http://schemas.microsoft.com/office/drawing/2014/main" id="{CFFAF5A8-3433-2484-BA57-94D66263F964}"/>
              </a:ext>
            </a:extLst>
          </p:cNvPr>
          <p:cNvSpPr/>
          <p:nvPr/>
        </p:nvSpPr>
        <p:spPr>
          <a:xfrm>
            <a:off x="1136651" y="613450"/>
            <a:ext cx="6204543" cy="1124491"/>
          </a:xfrm>
          <a:custGeom>
            <a:avLst/>
            <a:gdLst/>
            <a:ahLst/>
            <a:cxnLst/>
            <a:rect l="l" t="t" r="r" b="b"/>
            <a:pathLst>
              <a:path w="9306815" h="1686736">
                <a:moveTo>
                  <a:pt x="0" y="0"/>
                </a:moveTo>
                <a:lnTo>
                  <a:pt x="9306815" y="0"/>
                </a:lnTo>
                <a:lnTo>
                  <a:pt x="9306815" y="1686736"/>
                </a:lnTo>
                <a:lnTo>
                  <a:pt x="0" y="1686736"/>
                </a:lnTo>
                <a:lnTo>
                  <a:pt x="0" y="0"/>
                </a:lnTo>
                <a:close/>
              </a:path>
            </a:pathLst>
          </a:custGeom>
          <a:blipFill>
            <a:blip r:embed="rId3"/>
            <a:stretch>
              <a:fillRect/>
            </a:stretch>
          </a:blipFill>
        </p:spPr>
        <p:txBody>
          <a:bodyPr/>
          <a:lstStyle/>
          <a:p>
            <a:endParaRPr lang="en-GB"/>
          </a:p>
        </p:txBody>
      </p:sp>
      <p:sp>
        <p:nvSpPr>
          <p:cNvPr id="4" name="TextBox 4">
            <a:extLst>
              <a:ext uri="{FF2B5EF4-FFF2-40B4-BE49-F238E27FC236}">
                <a16:creationId xmlns:a16="http://schemas.microsoft.com/office/drawing/2014/main" id="{ED5D173C-337B-8EFB-6829-E0E6084478B4}"/>
              </a:ext>
            </a:extLst>
          </p:cNvPr>
          <p:cNvSpPr txBox="1"/>
          <p:nvPr/>
        </p:nvSpPr>
        <p:spPr>
          <a:xfrm>
            <a:off x="1633515" y="850726"/>
            <a:ext cx="5577525" cy="592535"/>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4874"/>
              </a:lnSpc>
            </a:pPr>
            <a:r>
              <a:rPr lang="en-US" sz="3450">
                <a:solidFill>
                  <a:srgbClr val="FFFFFF"/>
                </a:solidFill>
                <a:latin typeface="Frutiger"/>
                <a:sym typeface="Frutiger"/>
              </a:rPr>
              <a:t>Picture across SWAG - BSW</a:t>
            </a:r>
            <a:endParaRPr lang="en-US"/>
          </a:p>
        </p:txBody>
      </p:sp>
      <p:sp>
        <p:nvSpPr>
          <p:cNvPr id="5" name="Freeform 5">
            <a:extLst>
              <a:ext uri="{FF2B5EF4-FFF2-40B4-BE49-F238E27FC236}">
                <a16:creationId xmlns:a16="http://schemas.microsoft.com/office/drawing/2014/main" id="{10982A40-B5D3-4F8F-5C80-390152CFFA42}"/>
              </a:ext>
            </a:extLst>
          </p:cNvPr>
          <p:cNvSpPr/>
          <p:nvPr/>
        </p:nvSpPr>
        <p:spPr>
          <a:xfrm>
            <a:off x="-166815" y="-157783"/>
            <a:ext cx="1404949" cy="1390065"/>
          </a:xfrm>
          <a:custGeom>
            <a:avLst/>
            <a:gdLst/>
            <a:ahLst/>
            <a:cxnLst/>
            <a:rect l="l" t="t" r="r" b="b"/>
            <a:pathLst>
              <a:path w="2107423" h="2085098">
                <a:moveTo>
                  <a:pt x="0" y="0"/>
                </a:moveTo>
                <a:lnTo>
                  <a:pt x="2107422" y="0"/>
                </a:lnTo>
                <a:lnTo>
                  <a:pt x="2107422" y="2085099"/>
                </a:lnTo>
                <a:lnTo>
                  <a:pt x="0" y="2085099"/>
                </a:lnTo>
                <a:lnTo>
                  <a:pt x="0" y="0"/>
                </a:lnTo>
                <a:close/>
              </a:path>
            </a:pathLst>
          </a:custGeom>
          <a:blipFill>
            <a:blip r:embed="rId4"/>
            <a:stretch>
              <a:fillRect/>
            </a:stretch>
          </a:blipFill>
        </p:spPr>
        <p:txBody>
          <a:bodyPr/>
          <a:lstStyle/>
          <a:p>
            <a:endParaRPr lang="en-GB"/>
          </a:p>
        </p:txBody>
      </p:sp>
      <p:sp>
        <p:nvSpPr>
          <p:cNvPr id="6" name="TextBox 5">
            <a:extLst>
              <a:ext uri="{FF2B5EF4-FFF2-40B4-BE49-F238E27FC236}">
                <a16:creationId xmlns:a16="http://schemas.microsoft.com/office/drawing/2014/main" id="{D5DB9045-1A27-5BAD-953B-960E138A4D27}"/>
              </a:ext>
            </a:extLst>
          </p:cNvPr>
          <p:cNvSpPr txBox="1"/>
          <p:nvPr/>
        </p:nvSpPr>
        <p:spPr>
          <a:xfrm>
            <a:off x="781180" y="2007165"/>
            <a:ext cx="10937308" cy="43458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Calibri"/>
              <a:buChar char="-"/>
            </a:pPr>
            <a:r>
              <a:rPr lang="en-GB" sz="2000" b="1" dirty="0">
                <a:solidFill>
                  <a:srgbClr val="242424"/>
                </a:solidFill>
                <a:latin typeface="Arial"/>
                <a:cs typeface="Arial"/>
              </a:rPr>
              <a:t>Bath &amp; NE Somerset, Swindon &amp; Wiltshire ICB cover Royal United Hospitals Bath; Salisbury District Hospital Foundation Trust; and Great Western Hospital, Swindon*</a:t>
            </a:r>
          </a:p>
          <a:p>
            <a:pPr marL="285750" indent="-285750" algn="just">
              <a:buFont typeface="Calibri"/>
              <a:buChar char="-"/>
            </a:pPr>
            <a:r>
              <a:rPr lang="en-GB" sz="2000" dirty="0">
                <a:latin typeface="Arial"/>
                <a:cs typeface="Arial"/>
              </a:rPr>
              <a:t>A community-led model developed using HCA-led image-taking hubs closer to patients' practices with specialist </a:t>
            </a:r>
            <a:r>
              <a:rPr lang="en-GB" sz="2000" dirty="0" err="1">
                <a:latin typeface="Arial"/>
                <a:cs typeface="Arial"/>
              </a:rPr>
              <a:t>dermoscopic</a:t>
            </a:r>
            <a:r>
              <a:rPr lang="en-GB" sz="2000" dirty="0">
                <a:latin typeface="Arial"/>
                <a:cs typeface="Arial"/>
              </a:rPr>
              <a:t> cameras</a:t>
            </a:r>
          </a:p>
          <a:p>
            <a:pPr marL="285750" indent="-285750" algn="just">
              <a:buFont typeface="Calibri"/>
              <a:buChar char="-"/>
            </a:pPr>
            <a:r>
              <a:rPr lang="en-GB" sz="2000" dirty="0">
                <a:latin typeface="Arial"/>
                <a:cs typeface="Arial"/>
              </a:rPr>
              <a:t>Training secured from medical photography as well as ongoing support</a:t>
            </a:r>
          </a:p>
          <a:p>
            <a:pPr marL="285750" indent="-285750" algn="just">
              <a:buFont typeface="Calibri"/>
              <a:buChar char="-"/>
            </a:pPr>
            <a:r>
              <a:rPr lang="en-GB" sz="2000" dirty="0">
                <a:latin typeface="Arial"/>
                <a:cs typeface="Arial"/>
              </a:rPr>
              <a:t>Phase 1 being rolled out during the next month across 17 practices surrounding Bath</a:t>
            </a:r>
          </a:p>
          <a:p>
            <a:pPr marL="285750" indent="-285750" algn="just">
              <a:buFont typeface="Calibri"/>
              <a:buChar char="-"/>
            </a:pPr>
            <a:r>
              <a:rPr lang="en-GB" sz="2000" dirty="0" err="1">
                <a:latin typeface="Arial"/>
                <a:cs typeface="Arial"/>
              </a:rPr>
              <a:t>Telederm</a:t>
            </a:r>
            <a:r>
              <a:rPr lang="en-GB" sz="2000" dirty="0">
                <a:latin typeface="Arial"/>
                <a:cs typeface="Arial"/>
              </a:rPr>
              <a:t> virtual assessment clinics commencing at RUH Bath from early July</a:t>
            </a:r>
            <a:endParaRPr lang="en-GB" sz="2000"/>
          </a:p>
          <a:p>
            <a:pPr marL="285750" indent="-285750" algn="just">
              <a:buFont typeface="Calibri"/>
              <a:buChar char="-"/>
            </a:pPr>
            <a:r>
              <a:rPr lang="en-GB" sz="2000" dirty="0">
                <a:latin typeface="Arial"/>
                <a:cs typeface="Arial"/>
              </a:rPr>
              <a:t>Rollout of a new build for </a:t>
            </a:r>
            <a:r>
              <a:rPr lang="en-GB" sz="2000" dirty="0" err="1">
                <a:latin typeface="Arial"/>
                <a:cs typeface="Arial"/>
              </a:rPr>
              <a:t>Cinapsis</a:t>
            </a:r>
            <a:r>
              <a:rPr lang="en-GB" sz="2000" dirty="0">
                <a:latin typeface="Arial"/>
                <a:cs typeface="Arial"/>
              </a:rPr>
              <a:t> to allow for single system image review along with outcomes and letters mapped against </a:t>
            </a:r>
            <a:r>
              <a:rPr lang="en-GB" sz="2000" dirty="0" err="1">
                <a:latin typeface="Arial"/>
                <a:cs typeface="Arial"/>
              </a:rPr>
              <a:t>eRS</a:t>
            </a:r>
            <a:r>
              <a:rPr lang="en-GB" sz="2000" dirty="0">
                <a:latin typeface="Arial"/>
                <a:cs typeface="Arial"/>
              </a:rPr>
              <a:t> (electronic referral system)</a:t>
            </a:r>
          </a:p>
          <a:p>
            <a:pPr marL="285750" indent="-285750" algn="just">
              <a:buFont typeface="Calibri"/>
              <a:buChar char="-"/>
            </a:pPr>
            <a:r>
              <a:rPr lang="en-GB" sz="2000" dirty="0">
                <a:latin typeface="Arial"/>
                <a:cs typeface="Arial"/>
              </a:rPr>
              <a:t>Phase 2 to pick up remaining practices referring into Bath and to commence hubs referring into Salisbury</a:t>
            </a:r>
          </a:p>
          <a:p>
            <a:pPr marL="285750" indent="-285750" algn="just">
              <a:buFont typeface="Calibri"/>
              <a:buChar char="-"/>
            </a:pPr>
            <a:r>
              <a:rPr lang="en-GB" sz="2000" dirty="0">
                <a:latin typeface="Arial"/>
                <a:cs typeface="Arial"/>
              </a:rPr>
              <a:t>Working with Salisbury and an RPA (robotic process automation) solution to allow their systems to adapt to a remote review clinic that aligns with their Lorenzo EPR</a:t>
            </a:r>
          </a:p>
          <a:p>
            <a:pPr algn="just">
              <a:lnSpc>
                <a:spcPts val="2175"/>
              </a:lnSpc>
            </a:pPr>
            <a:r>
              <a:rPr lang="en-US" sz="1400" dirty="0">
                <a:latin typeface="Arial"/>
                <a:cs typeface="Segoe UI"/>
              </a:rPr>
              <a:t>*GWH launched an acute-based service in May led by HCAs but under auspices of Thames Valley Cancer Alliance</a:t>
            </a:r>
          </a:p>
        </p:txBody>
      </p:sp>
    </p:spTree>
    <p:extLst>
      <p:ext uri="{BB962C8B-B14F-4D97-AF65-F5344CB8AC3E}">
        <p14:creationId xmlns:p14="http://schemas.microsoft.com/office/powerpoint/2010/main" val="2280269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895EBB-93C8-43F3-5522-02C2C56179BD}"/>
            </a:ext>
          </a:extLst>
        </p:cNvPr>
        <p:cNvGrpSpPr/>
        <p:nvPr/>
      </p:nvGrpSpPr>
      <p:grpSpPr>
        <a:xfrm>
          <a:off x="0" y="0"/>
          <a:ext cx="0" cy="0"/>
          <a:chOff x="0" y="0"/>
          <a:chExt cx="0" cy="0"/>
        </a:xfrm>
      </p:grpSpPr>
      <p:sp>
        <p:nvSpPr>
          <p:cNvPr id="2" name="Freeform 2">
            <a:extLst>
              <a:ext uri="{FF2B5EF4-FFF2-40B4-BE49-F238E27FC236}">
                <a16:creationId xmlns:a16="http://schemas.microsoft.com/office/drawing/2014/main" id="{614F0F05-187C-F94C-E05C-0B9231806D3D}"/>
              </a:ext>
            </a:extLst>
          </p:cNvPr>
          <p:cNvSpPr/>
          <p:nvPr/>
        </p:nvSpPr>
        <p:spPr>
          <a:xfrm>
            <a:off x="9225389" y="139318"/>
            <a:ext cx="2839223" cy="1092965"/>
          </a:xfrm>
          <a:custGeom>
            <a:avLst/>
            <a:gdLst/>
            <a:ahLst/>
            <a:cxnLst/>
            <a:rect l="l" t="t" r="r" b="b"/>
            <a:pathLst>
              <a:path w="4258834" h="1639447">
                <a:moveTo>
                  <a:pt x="0" y="0"/>
                </a:moveTo>
                <a:lnTo>
                  <a:pt x="4258834" y="0"/>
                </a:lnTo>
                <a:lnTo>
                  <a:pt x="4258834" y="1639448"/>
                </a:lnTo>
                <a:lnTo>
                  <a:pt x="0" y="1639448"/>
                </a:lnTo>
                <a:lnTo>
                  <a:pt x="0" y="0"/>
                </a:lnTo>
                <a:close/>
              </a:path>
            </a:pathLst>
          </a:custGeom>
          <a:blipFill>
            <a:blip r:embed="rId2"/>
            <a:stretch>
              <a:fillRect t="-11858" b="-11858"/>
            </a:stretch>
          </a:blipFill>
        </p:spPr>
        <p:txBody>
          <a:bodyPr/>
          <a:lstStyle/>
          <a:p>
            <a:endParaRPr lang="en-GB"/>
          </a:p>
        </p:txBody>
      </p:sp>
      <p:sp>
        <p:nvSpPr>
          <p:cNvPr id="4" name="TextBox 4">
            <a:extLst>
              <a:ext uri="{FF2B5EF4-FFF2-40B4-BE49-F238E27FC236}">
                <a16:creationId xmlns:a16="http://schemas.microsoft.com/office/drawing/2014/main" id="{7E3DE2BA-6274-47E7-D97C-83FBD2AFF65A}"/>
              </a:ext>
            </a:extLst>
          </p:cNvPr>
          <p:cNvSpPr txBox="1"/>
          <p:nvPr/>
        </p:nvSpPr>
        <p:spPr>
          <a:xfrm>
            <a:off x="1247296" y="683713"/>
            <a:ext cx="6193387" cy="771621"/>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r>
              <a:rPr lang="en-US" sz="1600" b="1">
                <a:solidFill>
                  <a:schemeClr val="bg1"/>
                </a:solidFill>
                <a:latin typeface="Frutiger"/>
                <a:ea typeface="+mn-lt"/>
                <a:cs typeface="Arial"/>
                <a:sym typeface="Frutiger"/>
              </a:rPr>
              <a:t>Actions</a:t>
            </a:r>
            <a:r>
              <a:rPr lang="en-US" sz="1600" b="1">
                <a:solidFill>
                  <a:schemeClr val="bg1"/>
                </a:solidFill>
                <a:latin typeface="Frutiger"/>
                <a:cs typeface="Arial"/>
                <a:sym typeface="Frutiger"/>
              </a:rPr>
              <a:t> and updates since previous group</a:t>
            </a:r>
            <a:endParaRPr lang="en-US" sz="1600">
              <a:solidFill>
                <a:schemeClr val="bg1"/>
              </a:solidFill>
              <a:latin typeface="Frutiger"/>
              <a:cs typeface="Arial"/>
            </a:endParaRPr>
          </a:p>
          <a:p>
            <a:pPr algn="ctr">
              <a:lnSpc>
                <a:spcPts val="4874"/>
              </a:lnSpc>
            </a:pPr>
            <a:endParaRPr lang="en-US" sz="1600">
              <a:solidFill>
                <a:srgbClr val="FFFFFF"/>
              </a:solidFill>
              <a:latin typeface="Frutiger"/>
            </a:endParaRPr>
          </a:p>
        </p:txBody>
      </p:sp>
      <p:sp>
        <p:nvSpPr>
          <p:cNvPr id="5" name="Freeform 5">
            <a:extLst>
              <a:ext uri="{FF2B5EF4-FFF2-40B4-BE49-F238E27FC236}">
                <a16:creationId xmlns:a16="http://schemas.microsoft.com/office/drawing/2014/main" id="{EFA37DB4-A2ED-72BF-2A8E-E6CBE40511B8}"/>
              </a:ext>
            </a:extLst>
          </p:cNvPr>
          <p:cNvSpPr/>
          <p:nvPr/>
        </p:nvSpPr>
        <p:spPr>
          <a:xfrm>
            <a:off x="-166815" y="-157783"/>
            <a:ext cx="1404949" cy="1390065"/>
          </a:xfrm>
          <a:custGeom>
            <a:avLst/>
            <a:gdLst/>
            <a:ahLst/>
            <a:cxnLst/>
            <a:rect l="l" t="t" r="r" b="b"/>
            <a:pathLst>
              <a:path w="2107423" h="2085098">
                <a:moveTo>
                  <a:pt x="0" y="0"/>
                </a:moveTo>
                <a:lnTo>
                  <a:pt x="2107422" y="0"/>
                </a:lnTo>
                <a:lnTo>
                  <a:pt x="2107422" y="2085099"/>
                </a:lnTo>
                <a:lnTo>
                  <a:pt x="0" y="2085099"/>
                </a:lnTo>
                <a:lnTo>
                  <a:pt x="0" y="0"/>
                </a:lnTo>
                <a:close/>
              </a:path>
            </a:pathLst>
          </a:custGeom>
          <a:blipFill>
            <a:blip r:embed="rId3"/>
            <a:stretch>
              <a:fillRect/>
            </a:stretch>
          </a:blipFill>
        </p:spPr>
        <p:txBody>
          <a:bodyPr/>
          <a:lstStyle/>
          <a:p>
            <a:endParaRPr lang="en-GB"/>
          </a:p>
        </p:txBody>
      </p:sp>
      <p:sp>
        <p:nvSpPr>
          <p:cNvPr id="8" name="Freeform 3" descr="An orange rectangular object&#10;&#10;AI-generated content may be incorrect.">
            <a:extLst>
              <a:ext uri="{FF2B5EF4-FFF2-40B4-BE49-F238E27FC236}">
                <a16:creationId xmlns:a16="http://schemas.microsoft.com/office/drawing/2014/main" id="{2BFC9B5A-A492-D39E-A830-91B849CFE94B}"/>
              </a:ext>
            </a:extLst>
          </p:cNvPr>
          <p:cNvSpPr/>
          <p:nvPr/>
        </p:nvSpPr>
        <p:spPr>
          <a:xfrm>
            <a:off x="951962" y="369123"/>
            <a:ext cx="8183074" cy="1124491"/>
          </a:xfrm>
          <a:custGeom>
            <a:avLst/>
            <a:gdLst/>
            <a:ahLst/>
            <a:cxnLst/>
            <a:rect l="l" t="t" r="r" b="b"/>
            <a:pathLst>
              <a:path w="9306815" h="1686736">
                <a:moveTo>
                  <a:pt x="0" y="0"/>
                </a:moveTo>
                <a:lnTo>
                  <a:pt x="9306815" y="0"/>
                </a:lnTo>
                <a:lnTo>
                  <a:pt x="9306815" y="1686736"/>
                </a:lnTo>
                <a:lnTo>
                  <a:pt x="0" y="1686736"/>
                </a:lnTo>
                <a:lnTo>
                  <a:pt x="0" y="0"/>
                </a:lnTo>
                <a:close/>
              </a:path>
            </a:pathLst>
          </a:custGeom>
          <a:blipFill>
            <a:blip r:embed="rId4"/>
            <a:stretch>
              <a:fillRect/>
            </a:stretch>
          </a:blipFill>
        </p:spPr>
        <p:txBody>
          <a:bodyPr/>
          <a:lstStyle/>
          <a:p>
            <a:endParaRPr lang="en-GB"/>
          </a:p>
        </p:txBody>
      </p:sp>
      <p:sp>
        <p:nvSpPr>
          <p:cNvPr id="10" name="TextBox 4">
            <a:extLst>
              <a:ext uri="{FF2B5EF4-FFF2-40B4-BE49-F238E27FC236}">
                <a16:creationId xmlns:a16="http://schemas.microsoft.com/office/drawing/2014/main" id="{6A5A5689-677B-6CBD-2406-67177698A0D3}"/>
              </a:ext>
            </a:extLst>
          </p:cNvPr>
          <p:cNvSpPr txBox="1"/>
          <p:nvPr/>
        </p:nvSpPr>
        <p:spPr>
          <a:xfrm>
            <a:off x="684592" y="691813"/>
            <a:ext cx="8437634" cy="570734"/>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4874"/>
              </a:lnSpc>
            </a:pPr>
            <a:r>
              <a:rPr lang="en-US" sz="2800" dirty="0">
                <a:solidFill>
                  <a:srgbClr val="FFFFFF"/>
                </a:solidFill>
                <a:latin typeface="Aptos"/>
                <a:sym typeface="Frutiger"/>
              </a:rPr>
              <a:t>In BSW the last 6 months</a:t>
            </a:r>
            <a:endParaRPr lang="en-US" sz="2800" dirty="0">
              <a:latin typeface="Aptos"/>
            </a:endParaRPr>
          </a:p>
        </p:txBody>
      </p:sp>
      <p:sp>
        <p:nvSpPr>
          <p:cNvPr id="7" name="Arrow: Right 6">
            <a:extLst>
              <a:ext uri="{FF2B5EF4-FFF2-40B4-BE49-F238E27FC236}">
                <a16:creationId xmlns:a16="http://schemas.microsoft.com/office/drawing/2014/main" id="{1D20C97C-F456-191B-C29F-7EC1113855FB}"/>
              </a:ext>
            </a:extLst>
          </p:cNvPr>
          <p:cNvSpPr/>
          <p:nvPr/>
        </p:nvSpPr>
        <p:spPr>
          <a:xfrm>
            <a:off x="171061" y="1262669"/>
            <a:ext cx="2524182" cy="147893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a:cs typeface="Calibri"/>
              </a:rPr>
              <a:t>Oct 2024 Options appraisal for delivery model</a:t>
            </a:r>
            <a:endParaRPr lang="en-US" sz="1600"/>
          </a:p>
        </p:txBody>
      </p:sp>
      <p:sp>
        <p:nvSpPr>
          <p:cNvPr id="9" name="Arrow: Right 8">
            <a:extLst>
              <a:ext uri="{FF2B5EF4-FFF2-40B4-BE49-F238E27FC236}">
                <a16:creationId xmlns:a16="http://schemas.microsoft.com/office/drawing/2014/main" id="{08B9E69A-C3C7-4F7F-14D7-46920C6417E0}"/>
              </a:ext>
            </a:extLst>
          </p:cNvPr>
          <p:cNvSpPr/>
          <p:nvPr/>
        </p:nvSpPr>
        <p:spPr>
          <a:xfrm>
            <a:off x="2092659" y="1932539"/>
            <a:ext cx="2617494" cy="160784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a:cs typeface="Calibri"/>
              </a:rPr>
              <a:t>Jan 2025 launch of Expressions of Interest</a:t>
            </a:r>
            <a:endParaRPr lang="en-US" sz="1600"/>
          </a:p>
        </p:txBody>
      </p:sp>
      <p:sp>
        <p:nvSpPr>
          <p:cNvPr id="13" name="Arrow: Right 12">
            <a:extLst>
              <a:ext uri="{FF2B5EF4-FFF2-40B4-BE49-F238E27FC236}">
                <a16:creationId xmlns:a16="http://schemas.microsoft.com/office/drawing/2014/main" id="{F487BEE6-3C11-1955-ECAF-5EDDB8FE02FE}"/>
              </a:ext>
            </a:extLst>
          </p:cNvPr>
          <p:cNvSpPr/>
          <p:nvPr/>
        </p:nvSpPr>
        <p:spPr>
          <a:xfrm>
            <a:off x="3641205" y="2735082"/>
            <a:ext cx="2524181" cy="162689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cs typeface="Calibri"/>
              </a:rPr>
              <a:t>Feb 2025 phase 1 sites selected</a:t>
            </a:r>
            <a:endParaRPr lang="en-US" sz="1600" dirty="0"/>
          </a:p>
        </p:txBody>
      </p:sp>
      <p:sp>
        <p:nvSpPr>
          <p:cNvPr id="15" name="Arrow: Right 14">
            <a:extLst>
              <a:ext uri="{FF2B5EF4-FFF2-40B4-BE49-F238E27FC236}">
                <a16:creationId xmlns:a16="http://schemas.microsoft.com/office/drawing/2014/main" id="{AD842F8E-A9FA-53AC-4F72-2C6BDF49623A}"/>
              </a:ext>
            </a:extLst>
          </p:cNvPr>
          <p:cNvSpPr/>
          <p:nvPr/>
        </p:nvSpPr>
        <p:spPr>
          <a:xfrm>
            <a:off x="5473502" y="3428962"/>
            <a:ext cx="2695631" cy="161724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cs typeface="Calibri"/>
              </a:rPr>
              <a:t>Cameras purchased and </a:t>
            </a:r>
            <a:r>
              <a:rPr lang="en-US" sz="1600" dirty="0" err="1">
                <a:cs typeface="Calibri"/>
              </a:rPr>
              <a:t>Cinapsis</a:t>
            </a:r>
            <a:r>
              <a:rPr lang="en-US" sz="1600" dirty="0">
                <a:cs typeface="Calibri"/>
              </a:rPr>
              <a:t> upgrade at RUH agreed</a:t>
            </a:r>
            <a:endParaRPr lang="en-US" sz="1600" dirty="0"/>
          </a:p>
        </p:txBody>
      </p:sp>
      <p:sp>
        <p:nvSpPr>
          <p:cNvPr id="14" name="Arrow: Right 13">
            <a:extLst>
              <a:ext uri="{FF2B5EF4-FFF2-40B4-BE49-F238E27FC236}">
                <a16:creationId xmlns:a16="http://schemas.microsoft.com/office/drawing/2014/main" id="{51907C1D-1EC2-724D-8008-5750FEDD5298}"/>
              </a:ext>
            </a:extLst>
          </p:cNvPr>
          <p:cNvSpPr/>
          <p:nvPr/>
        </p:nvSpPr>
        <p:spPr>
          <a:xfrm>
            <a:off x="7436134" y="4239791"/>
            <a:ext cx="2524181" cy="162689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a:cs typeface="Calibri"/>
              </a:rPr>
              <a:t>3 June hubs trained ahead of 7 July 'go live' at Bath</a:t>
            </a:r>
            <a:endParaRPr lang="en-US" sz="1600"/>
          </a:p>
        </p:txBody>
      </p:sp>
      <p:sp>
        <p:nvSpPr>
          <p:cNvPr id="3" name="Arrow: Right 2">
            <a:extLst>
              <a:ext uri="{FF2B5EF4-FFF2-40B4-BE49-F238E27FC236}">
                <a16:creationId xmlns:a16="http://schemas.microsoft.com/office/drawing/2014/main" id="{C1164D53-38E4-E6E2-C52D-85DA56CCFA40}"/>
              </a:ext>
            </a:extLst>
          </p:cNvPr>
          <p:cNvSpPr/>
          <p:nvPr/>
        </p:nvSpPr>
        <p:spPr>
          <a:xfrm>
            <a:off x="9307375" y="5050018"/>
            <a:ext cx="2524181" cy="162689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cs typeface="Calibri"/>
              </a:rPr>
              <a:t>Phase 2 hubs invited for Salisbury and rest of B&amp;NES </a:t>
            </a:r>
            <a:r>
              <a:rPr lang="en-US" sz="1600" dirty="0" err="1">
                <a:cs typeface="Calibri"/>
              </a:rPr>
              <a:t>c.Sept</a:t>
            </a:r>
            <a:r>
              <a:rPr lang="en-US" sz="1600" dirty="0">
                <a:cs typeface="Calibri"/>
              </a:rPr>
              <a:t> 2025</a:t>
            </a:r>
          </a:p>
        </p:txBody>
      </p:sp>
    </p:spTree>
    <p:extLst>
      <p:ext uri="{BB962C8B-B14F-4D97-AF65-F5344CB8AC3E}">
        <p14:creationId xmlns:p14="http://schemas.microsoft.com/office/powerpoint/2010/main" val="3636460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B9FCB8-3948-123F-ACFA-DCEAD8FABCB0}"/>
            </a:ext>
          </a:extLst>
        </p:cNvPr>
        <p:cNvGrpSpPr/>
        <p:nvPr/>
      </p:nvGrpSpPr>
      <p:grpSpPr>
        <a:xfrm>
          <a:off x="0" y="0"/>
          <a:ext cx="0" cy="0"/>
          <a:chOff x="0" y="0"/>
          <a:chExt cx="0" cy="0"/>
        </a:xfrm>
      </p:grpSpPr>
      <p:sp>
        <p:nvSpPr>
          <p:cNvPr id="2" name="Freeform 2">
            <a:extLst>
              <a:ext uri="{FF2B5EF4-FFF2-40B4-BE49-F238E27FC236}">
                <a16:creationId xmlns:a16="http://schemas.microsoft.com/office/drawing/2014/main" id="{2AE64A94-5347-9858-5CA1-303B555FD981}"/>
              </a:ext>
            </a:extLst>
          </p:cNvPr>
          <p:cNvSpPr/>
          <p:nvPr/>
        </p:nvSpPr>
        <p:spPr>
          <a:xfrm>
            <a:off x="9225389" y="139318"/>
            <a:ext cx="2839223" cy="1092965"/>
          </a:xfrm>
          <a:custGeom>
            <a:avLst/>
            <a:gdLst/>
            <a:ahLst/>
            <a:cxnLst/>
            <a:rect l="l" t="t" r="r" b="b"/>
            <a:pathLst>
              <a:path w="4258834" h="1639447">
                <a:moveTo>
                  <a:pt x="0" y="0"/>
                </a:moveTo>
                <a:lnTo>
                  <a:pt x="4258834" y="0"/>
                </a:lnTo>
                <a:lnTo>
                  <a:pt x="4258834" y="1639448"/>
                </a:lnTo>
                <a:lnTo>
                  <a:pt x="0" y="1639448"/>
                </a:lnTo>
                <a:lnTo>
                  <a:pt x="0" y="0"/>
                </a:lnTo>
                <a:close/>
              </a:path>
            </a:pathLst>
          </a:custGeom>
          <a:blipFill>
            <a:blip r:embed="rId2"/>
            <a:stretch>
              <a:fillRect t="-11858" b="-11858"/>
            </a:stretch>
          </a:blipFill>
        </p:spPr>
        <p:txBody>
          <a:bodyPr/>
          <a:lstStyle/>
          <a:p>
            <a:endParaRPr lang="en-GB"/>
          </a:p>
        </p:txBody>
      </p:sp>
      <p:sp>
        <p:nvSpPr>
          <p:cNvPr id="3" name="Freeform 3">
            <a:extLst>
              <a:ext uri="{FF2B5EF4-FFF2-40B4-BE49-F238E27FC236}">
                <a16:creationId xmlns:a16="http://schemas.microsoft.com/office/drawing/2014/main" id="{557481F5-1D4D-FAD8-DA2B-D309ACFAFE81}"/>
              </a:ext>
            </a:extLst>
          </p:cNvPr>
          <p:cNvSpPr/>
          <p:nvPr/>
        </p:nvSpPr>
        <p:spPr>
          <a:xfrm>
            <a:off x="1136651" y="680125"/>
            <a:ext cx="6995118" cy="1038766"/>
          </a:xfrm>
          <a:custGeom>
            <a:avLst/>
            <a:gdLst/>
            <a:ahLst/>
            <a:cxnLst/>
            <a:rect l="l" t="t" r="r" b="b"/>
            <a:pathLst>
              <a:path w="9306815" h="1686736">
                <a:moveTo>
                  <a:pt x="0" y="0"/>
                </a:moveTo>
                <a:lnTo>
                  <a:pt x="9306815" y="0"/>
                </a:lnTo>
                <a:lnTo>
                  <a:pt x="9306815" y="1686736"/>
                </a:lnTo>
                <a:lnTo>
                  <a:pt x="0" y="1686736"/>
                </a:lnTo>
                <a:lnTo>
                  <a:pt x="0" y="0"/>
                </a:lnTo>
                <a:close/>
              </a:path>
            </a:pathLst>
          </a:custGeom>
          <a:blipFill>
            <a:blip r:embed="rId3"/>
            <a:stretch>
              <a:fillRect/>
            </a:stretch>
          </a:blipFill>
        </p:spPr>
        <p:txBody>
          <a:bodyPr/>
          <a:lstStyle/>
          <a:p>
            <a:endParaRPr lang="en-GB"/>
          </a:p>
        </p:txBody>
      </p:sp>
      <p:sp>
        <p:nvSpPr>
          <p:cNvPr id="4" name="TextBox 4">
            <a:extLst>
              <a:ext uri="{FF2B5EF4-FFF2-40B4-BE49-F238E27FC236}">
                <a16:creationId xmlns:a16="http://schemas.microsoft.com/office/drawing/2014/main" id="{E6053005-7645-ECA9-49BF-C3C3D2C78D96}"/>
              </a:ext>
            </a:extLst>
          </p:cNvPr>
          <p:cNvSpPr txBox="1"/>
          <p:nvPr/>
        </p:nvSpPr>
        <p:spPr>
          <a:xfrm>
            <a:off x="1633515" y="850726"/>
            <a:ext cx="6625275" cy="592535"/>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4874"/>
              </a:lnSpc>
            </a:pPr>
            <a:r>
              <a:rPr lang="en-US" sz="3450">
                <a:solidFill>
                  <a:srgbClr val="FFFFFF"/>
                </a:solidFill>
                <a:latin typeface="Frutiger"/>
                <a:sym typeface="Frutiger"/>
              </a:rPr>
              <a:t>Picture across SWAG - Somerset</a:t>
            </a:r>
            <a:endParaRPr lang="en-US"/>
          </a:p>
        </p:txBody>
      </p:sp>
      <p:sp>
        <p:nvSpPr>
          <p:cNvPr id="5" name="Freeform 5">
            <a:extLst>
              <a:ext uri="{FF2B5EF4-FFF2-40B4-BE49-F238E27FC236}">
                <a16:creationId xmlns:a16="http://schemas.microsoft.com/office/drawing/2014/main" id="{54B5F8ED-3589-12BC-2DB8-E119702E80BE}"/>
              </a:ext>
            </a:extLst>
          </p:cNvPr>
          <p:cNvSpPr/>
          <p:nvPr/>
        </p:nvSpPr>
        <p:spPr>
          <a:xfrm>
            <a:off x="-166815" y="-157783"/>
            <a:ext cx="1404949" cy="1390065"/>
          </a:xfrm>
          <a:custGeom>
            <a:avLst/>
            <a:gdLst/>
            <a:ahLst/>
            <a:cxnLst/>
            <a:rect l="l" t="t" r="r" b="b"/>
            <a:pathLst>
              <a:path w="2107423" h="2085098">
                <a:moveTo>
                  <a:pt x="0" y="0"/>
                </a:moveTo>
                <a:lnTo>
                  <a:pt x="2107422" y="0"/>
                </a:lnTo>
                <a:lnTo>
                  <a:pt x="2107422" y="2085099"/>
                </a:lnTo>
                <a:lnTo>
                  <a:pt x="0" y="2085099"/>
                </a:lnTo>
                <a:lnTo>
                  <a:pt x="0" y="0"/>
                </a:lnTo>
                <a:close/>
              </a:path>
            </a:pathLst>
          </a:custGeom>
          <a:blipFill>
            <a:blip r:embed="rId4"/>
            <a:stretch>
              <a:fillRect/>
            </a:stretch>
          </a:blipFill>
        </p:spPr>
        <p:txBody>
          <a:bodyPr/>
          <a:lstStyle/>
          <a:p>
            <a:endParaRPr lang="en-GB"/>
          </a:p>
        </p:txBody>
      </p:sp>
      <p:sp>
        <p:nvSpPr>
          <p:cNvPr id="6" name="TextBox 5">
            <a:extLst>
              <a:ext uri="{FF2B5EF4-FFF2-40B4-BE49-F238E27FC236}">
                <a16:creationId xmlns:a16="http://schemas.microsoft.com/office/drawing/2014/main" id="{BA589447-FC8E-2725-9B7B-4FD8FCC94F2F}"/>
              </a:ext>
            </a:extLst>
          </p:cNvPr>
          <p:cNvSpPr txBox="1"/>
          <p:nvPr/>
        </p:nvSpPr>
        <p:spPr>
          <a:xfrm>
            <a:off x="781180" y="2007165"/>
            <a:ext cx="10937308" cy="43191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just">
              <a:buFont typeface="Calibri"/>
              <a:buChar char="-"/>
            </a:pPr>
            <a:r>
              <a:rPr lang="en-GB" sz="2000" b="1">
                <a:solidFill>
                  <a:srgbClr val="242424"/>
                </a:solidFill>
                <a:latin typeface="Arial"/>
                <a:cs typeface="Arial"/>
              </a:rPr>
              <a:t>Somerset ICB covering Somerset FT (Yeovil and Musgrove Park sites)</a:t>
            </a:r>
            <a:endParaRPr lang="en-US" sz="2000">
              <a:latin typeface="Arial"/>
              <a:cs typeface="Arial"/>
            </a:endParaRPr>
          </a:p>
          <a:p>
            <a:pPr marL="285750" indent="-285750" algn="just">
              <a:buFont typeface="Calibri"/>
              <a:buChar char="-"/>
            </a:pPr>
            <a:r>
              <a:rPr lang="en-GB" sz="2000">
                <a:latin typeface="Arial"/>
                <a:cs typeface="Arial"/>
              </a:rPr>
              <a:t>Tel</a:t>
            </a:r>
            <a:r>
              <a:rPr lang="en-US" sz="2000" err="1">
                <a:latin typeface="Arial"/>
                <a:cs typeface="Arial"/>
              </a:rPr>
              <a:t>ederm</a:t>
            </a:r>
            <a:r>
              <a:rPr lang="en-US" sz="2000">
                <a:latin typeface="Arial"/>
                <a:ea typeface="+mn-lt"/>
                <a:cs typeface="+mn-lt"/>
              </a:rPr>
              <a:t> in place for some time but related to urgent, routine and A&amp;G dermatology</a:t>
            </a:r>
            <a:endParaRPr lang="en-GB" sz="2000">
              <a:latin typeface="Arial"/>
              <a:ea typeface="+mn-lt"/>
              <a:cs typeface="Arial"/>
            </a:endParaRPr>
          </a:p>
          <a:p>
            <a:pPr marL="285750" indent="-285750" algn="just">
              <a:buFont typeface="Calibri"/>
              <a:buChar char="-"/>
            </a:pPr>
            <a:r>
              <a:rPr lang="en-GB" sz="2000">
                <a:latin typeface="Arial"/>
                <a:ea typeface="+mn-lt"/>
                <a:cs typeface="Arial"/>
              </a:rPr>
              <a:t>A new</a:t>
            </a:r>
            <a:r>
              <a:rPr lang="en-US" sz="2000">
                <a:latin typeface="Arial"/>
                <a:ea typeface="+mn-lt"/>
                <a:cs typeface="+mn-lt"/>
              </a:rPr>
              <a:t> urgent suspected cancer (USC) </a:t>
            </a:r>
            <a:r>
              <a:rPr lang="en-US" sz="2000" err="1">
                <a:latin typeface="Arial"/>
                <a:ea typeface="+mn-lt"/>
                <a:cs typeface="+mn-lt"/>
              </a:rPr>
              <a:t>telederm</a:t>
            </a:r>
            <a:r>
              <a:rPr lang="en-US" sz="2000">
                <a:latin typeface="Arial"/>
                <a:ea typeface="+mn-lt"/>
                <a:cs typeface="+mn-lt"/>
              </a:rPr>
              <a:t> pathway is being developed to streamline 2WW skin referrals. The delivery model will use PCN Community Investigation Hubs allowing patients to access high-quality imaging closer to home.</a:t>
            </a:r>
            <a:endParaRPr lang="en-US" sz="2000">
              <a:latin typeface="Arial"/>
              <a:cs typeface="Arial"/>
            </a:endParaRPr>
          </a:p>
          <a:p>
            <a:pPr marL="285750" indent="-285750" algn="just">
              <a:buFont typeface="Calibri"/>
              <a:buChar char="-"/>
            </a:pPr>
            <a:r>
              <a:rPr lang="en-US" sz="2000">
                <a:latin typeface="Arial"/>
                <a:ea typeface="+mn-lt"/>
                <a:cs typeface="+mn-lt"/>
              </a:rPr>
              <a:t>The pilot is due to launch in September with 4 roll-out phases to all PCNs across Somerset during 2025/26.</a:t>
            </a:r>
            <a:endParaRPr lang="en-US" sz="2000">
              <a:latin typeface="Arial"/>
              <a:cs typeface="Arial"/>
            </a:endParaRPr>
          </a:p>
          <a:p>
            <a:pPr marL="285750" indent="-285750" algn="just">
              <a:buFont typeface="Calibri"/>
              <a:buChar char="-"/>
            </a:pPr>
            <a:r>
              <a:rPr lang="en-US" sz="2000">
                <a:latin typeface="Arial"/>
                <a:ea typeface="+mn-lt"/>
                <a:cs typeface="+mn-lt"/>
              </a:rPr>
              <a:t>Working in partnership with Bristol Medical Illustrators to develop and deliver high-quality training for primary care staff.</a:t>
            </a:r>
            <a:endParaRPr lang="en-US" sz="2000">
              <a:latin typeface="Arial"/>
              <a:cs typeface="Arial"/>
            </a:endParaRPr>
          </a:p>
          <a:p>
            <a:pPr marL="285750" indent="-285750" algn="just">
              <a:buFont typeface="Calibri"/>
              <a:buChar char="-"/>
            </a:pPr>
            <a:r>
              <a:rPr lang="en-US" sz="2000">
                <a:latin typeface="Arial"/>
                <a:ea typeface="+mn-lt"/>
                <a:cs typeface="+mn-lt"/>
              </a:rPr>
              <a:t>Equipment will include iPhone 16E paired with DL4 </a:t>
            </a:r>
            <a:r>
              <a:rPr lang="en-US" sz="2000" err="1">
                <a:latin typeface="Arial"/>
                <a:ea typeface="+mn-lt"/>
                <a:cs typeface="+mn-lt"/>
              </a:rPr>
              <a:t>dermatoscopes</a:t>
            </a:r>
            <a:r>
              <a:rPr lang="en-US" sz="2000">
                <a:latin typeface="Arial"/>
                <a:ea typeface="+mn-lt"/>
                <a:cs typeface="+mn-lt"/>
              </a:rPr>
              <a:t>.</a:t>
            </a:r>
            <a:endParaRPr lang="en-US" sz="2000">
              <a:latin typeface="Arial"/>
              <a:cs typeface="Arial"/>
            </a:endParaRPr>
          </a:p>
          <a:p>
            <a:pPr algn="just">
              <a:buFont typeface="Calibri"/>
              <a:buChar char="-"/>
            </a:pPr>
            <a:endParaRPr lang="en-US" sz="2000">
              <a:latin typeface="Arial"/>
              <a:cs typeface="Arial"/>
            </a:endParaRPr>
          </a:p>
          <a:p>
            <a:pPr algn="just">
              <a:buFont typeface="Calibri"/>
              <a:buChar char="-"/>
            </a:pPr>
            <a:endParaRPr lang="en-US"/>
          </a:p>
          <a:p>
            <a:pPr marL="342900" indent="-342900" algn="just">
              <a:lnSpc>
                <a:spcPts val="2175"/>
              </a:lnSpc>
              <a:buFont typeface="Calibri"/>
              <a:buChar char="-"/>
            </a:pPr>
            <a:endParaRPr lang="en-US" sz="2000">
              <a:latin typeface="Arial"/>
              <a:cs typeface="Segoe UI"/>
            </a:endParaRPr>
          </a:p>
          <a:p>
            <a:pPr algn="just">
              <a:lnSpc>
                <a:spcPts val="2175"/>
              </a:lnSpc>
            </a:pPr>
            <a:endParaRPr lang="en-US" sz="2000">
              <a:latin typeface="Arial"/>
              <a:cs typeface="Segoe UI"/>
            </a:endParaRPr>
          </a:p>
        </p:txBody>
      </p:sp>
    </p:spTree>
    <p:extLst>
      <p:ext uri="{BB962C8B-B14F-4D97-AF65-F5344CB8AC3E}">
        <p14:creationId xmlns:p14="http://schemas.microsoft.com/office/powerpoint/2010/main" val="3774485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3DD7D2-EBFE-E32C-89DE-B0802B5DE56B}"/>
            </a:ext>
          </a:extLst>
        </p:cNvPr>
        <p:cNvGrpSpPr/>
        <p:nvPr/>
      </p:nvGrpSpPr>
      <p:grpSpPr>
        <a:xfrm>
          <a:off x="0" y="0"/>
          <a:ext cx="0" cy="0"/>
          <a:chOff x="0" y="0"/>
          <a:chExt cx="0" cy="0"/>
        </a:xfrm>
      </p:grpSpPr>
      <p:sp>
        <p:nvSpPr>
          <p:cNvPr id="2" name="Freeform 2">
            <a:extLst>
              <a:ext uri="{FF2B5EF4-FFF2-40B4-BE49-F238E27FC236}">
                <a16:creationId xmlns:a16="http://schemas.microsoft.com/office/drawing/2014/main" id="{4D17448E-9BA5-C84D-8A0D-C09ED541DDA3}"/>
              </a:ext>
            </a:extLst>
          </p:cNvPr>
          <p:cNvSpPr/>
          <p:nvPr/>
        </p:nvSpPr>
        <p:spPr>
          <a:xfrm>
            <a:off x="9225389" y="139318"/>
            <a:ext cx="2839223" cy="1092965"/>
          </a:xfrm>
          <a:custGeom>
            <a:avLst/>
            <a:gdLst/>
            <a:ahLst/>
            <a:cxnLst/>
            <a:rect l="l" t="t" r="r" b="b"/>
            <a:pathLst>
              <a:path w="4258834" h="1639447">
                <a:moveTo>
                  <a:pt x="0" y="0"/>
                </a:moveTo>
                <a:lnTo>
                  <a:pt x="4258834" y="0"/>
                </a:lnTo>
                <a:lnTo>
                  <a:pt x="4258834" y="1639448"/>
                </a:lnTo>
                <a:lnTo>
                  <a:pt x="0" y="1639448"/>
                </a:lnTo>
                <a:lnTo>
                  <a:pt x="0" y="0"/>
                </a:lnTo>
                <a:close/>
              </a:path>
            </a:pathLst>
          </a:custGeom>
          <a:blipFill>
            <a:blip r:embed="rId2"/>
            <a:stretch>
              <a:fillRect t="-11858" b="-11858"/>
            </a:stretch>
          </a:blipFill>
        </p:spPr>
        <p:txBody>
          <a:bodyPr/>
          <a:lstStyle/>
          <a:p>
            <a:endParaRPr lang="en-GB"/>
          </a:p>
        </p:txBody>
      </p:sp>
      <p:sp>
        <p:nvSpPr>
          <p:cNvPr id="3" name="Freeform 3">
            <a:extLst>
              <a:ext uri="{FF2B5EF4-FFF2-40B4-BE49-F238E27FC236}">
                <a16:creationId xmlns:a16="http://schemas.microsoft.com/office/drawing/2014/main" id="{D4DE7966-15B7-7145-DD89-5960766C92E3}"/>
              </a:ext>
            </a:extLst>
          </p:cNvPr>
          <p:cNvSpPr/>
          <p:nvPr/>
        </p:nvSpPr>
        <p:spPr>
          <a:xfrm>
            <a:off x="1136651" y="680125"/>
            <a:ext cx="7680918" cy="1038766"/>
          </a:xfrm>
          <a:custGeom>
            <a:avLst/>
            <a:gdLst/>
            <a:ahLst/>
            <a:cxnLst/>
            <a:rect l="l" t="t" r="r" b="b"/>
            <a:pathLst>
              <a:path w="9306815" h="1686736">
                <a:moveTo>
                  <a:pt x="0" y="0"/>
                </a:moveTo>
                <a:lnTo>
                  <a:pt x="9306815" y="0"/>
                </a:lnTo>
                <a:lnTo>
                  <a:pt x="9306815" y="1686736"/>
                </a:lnTo>
                <a:lnTo>
                  <a:pt x="0" y="1686736"/>
                </a:lnTo>
                <a:lnTo>
                  <a:pt x="0" y="0"/>
                </a:lnTo>
                <a:close/>
              </a:path>
            </a:pathLst>
          </a:custGeom>
          <a:blipFill>
            <a:blip r:embed="rId3"/>
            <a:stretch>
              <a:fillRect/>
            </a:stretch>
          </a:blipFill>
        </p:spPr>
        <p:txBody>
          <a:bodyPr/>
          <a:lstStyle/>
          <a:p>
            <a:endParaRPr lang="en-GB"/>
          </a:p>
        </p:txBody>
      </p:sp>
      <p:sp>
        <p:nvSpPr>
          <p:cNvPr id="4" name="TextBox 4">
            <a:extLst>
              <a:ext uri="{FF2B5EF4-FFF2-40B4-BE49-F238E27FC236}">
                <a16:creationId xmlns:a16="http://schemas.microsoft.com/office/drawing/2014/main" id="{FF2991F1-2EB6-06BB-B920-B5A4692F3D85}"/>
              </a:ext>
            </a:extLst>
          </p:cNvPr>
          <p:cNvSpPr txBox="1"/>
          <p:nvPr/>
        </p:nvSpPr>
        <p:spPr>
          <a:xfrm>
            <a:off x="1633515" y="850726"/>
            <a:ext cx="7177725" cy="592535"/>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4874"/>
              </a:lnSpc>
            </a:pPr>
            <a:r>
              <a:rPr lang="en-US" sz="3450">
                <a:solidFill>
                  <a:srgbClr val="FFFFFF"/>
                </a:solidFill>
                <a:latin typeface="Frutiger"/>
                <a:sym typeface="Frutiger"/>
              </a:rPr>
              <a:t>Picture across SWAG - Gloucestershire</a:t>
            </a:r>
            <a:endParaRPr lang="en-US"/>
          </a:p>
        </p:txBody>
      </p:sp>
      <p:sp>
        <p:nvSpPr>
          <p:cNvPr id="5" name="Freeform 5">
            <a:extLst>
              <a:ext uri="{FF2B5EF4-FFF2-40B4-BE49-F238E27FC236}">
                <a16:creationId xmlns:a16="http://schemas.microsoft.com/office/drawing/2014/main" id="{0F29F065-7758-24C0-CD12-EF90D7D1ADB5}"/>
              </a:ext>
            </a:extLst>
          </p:cNvPr>
          <p:cNvSpPr/>
          <p:nvPr/>
        </p:nvSpPr>
        <p:spPr>
          <a:xfrm>
            <a:off x="-166815" y="-157783"/>
            <a:ext cx="1404949" cy="1390065"/>
          </a:xfrm>
          <a:custGeom>
            <a:avLst/>
            <a:gdLst/>
            <a:ahLst/>
            <a:cxnLst/>
            <a:rect l="l" t="t" r="r" b="b"/>
            <a:pathLst>
              <a:path w="2107423" h="2085098">
                <a:moveTo>
                  <a:pt x="0" y="0"/>
                </a:moveTo>
                <a:lnTo>
                  <a:pt x="2107422" y="0"/>
                </a:lnTo>
                <a:lnTo>
                  <a:pt x="2107422" y="2085099"/>
                </a:lnTo>
                <a:lnTo>
                  <a:pt x="0" y="2085099"/>
                </a:lnTo>
                <a:lnTo>
                  <a:pt x="0" y="0"/>
                </a:lnTo>
                <a:close/>
              </a:path>
            </a:pathLst>
          </a:custGeom>
          <a:blipFill>
            <a:blip r:embed="rId4"/>
            <a:stretch>
              <a:fillRect/>
            </a:stretch>
          </a:blipFill>
        </p:spPr>
        <p:txBody>
          <a:bodyPr/>
          <a:lstStyle/>
          <a:p>
            <a:endParaRPr lang="en-GB"/>
          </a:p>
        </p:txBody>
      </p:sp>
      <p:sp>
        <p:nvSpPr>
          <p:cNvPr id="6" name="TextBox 5">
            <a:extLst>
              <a:ext uri="{FF2B5EF4-FFF2-40B4-BE49-F238E27FC236}">
                <a16:creationId xmlns:a16="http://schemas.microsoft.com/office/drawing/2014/main" id="{3568926F-8D9C-74FD-7326-DD3BD184895B}"/>
              </a:ext>
            </a:extLst>
          </p:cNvPr>
          <p:cNvSpPr txBox="1"/>
          <p:nvPr/>
        </p:nvSpPr>
        <p:spPr>
          <a:xfrm>
            <a:off x="781180" y="2007165"/>
            <a:ext cx="10937308" cy="34610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just">
              <a:buFont typeface="Calibri"/>
              <a:buChar char="-"/>
            </a:pPr>
            <a:r>
              <a:rPr lang="en-GB" sz="2000" b="1">
                <a:solidFill>
                  <a:srgbClr val="242424"/>
                </a:solidFill>
                <a:latin typeface="Arial"/>
                <a:cs typeface="Arial"/>
              </a:rPr>
              <a:t>Gloucestershire ICB covering Gloucestershire FT (Cheltenham and Gloucester sites)</a:t>
            </a:r>
            <a:endParaRPr lang="en-US"/>
          </a:p>
          <a:p>
            <a:pPr algn="just"/>
            <a:r>
              <a:rPr lang="en-GB" sz="1600">
                <a:latin typeface="Arial"/>
                <a:cs typeface="Arial"/>
              </a:rPr>
              <a:t> </a:t>
            </a:r>
          </a:p>
          <a:p>
            <a:pPr marL="342900" indent="-342900" algn="just">
              <a:lnSpc>
                <a:spcPts val="2175"/>
              </a:lnSpc>
              <a:buFont typeface="Calibri"/>
              <a:buChar char="-"/>
            </a:pPr>
            <a:r>
              <a:rPr lang="en-US" sz="2000" err="1">
                <a:latin typeface="Arial"/>
                <a:cs typeface="Segoe UI"/>
              </a:rPr>
              <a:t>Telederm</a:t>
            </a:r>
            <a:r>
              <a:rPr lang="en-US" sz="2000">
                <a:latin typeface="Arial"/>
                <a:cs typeface="Segoe UI"/>
              </a:rPr>
              <a:t> pathways established last year using images captured by GPs </a:t>
            </a:r>
          </a:p>
          <a:p>
            <a:pPr marL="342900" indent="-342900" algn="just">
              <a:lnSpc>
                <a:spcPts val="2175"/>
              </a:lnSpc>
              <a:buFont typeface="Calibri"/>
              <a:buChar char="-"/>
            </a:pPr>
            <a:r>
              <a:rPr lang="en-US" sz="2000">
                <a:latin typeface="Arial"/>
                <a:cs typeface="Segoe UI"/>
              </a:rPr>
              <a:t>More than half of referrals came without images or were of insufficient quality so medical photographers at Glos FT would image the patients directly</a:t>
            </a:r>
          </a:p>
          <a:p>
            <a:pPr marL="342900" indent="-342900" algn="just">
              <a:lnSpc>
                <a:spcPts val="2175"/>
              </a:lnSpc>
              <a:buFont typeface="Calibri"/>
              <a:buChar char="-"/>
            </a:pPr>
            <a:r>
              <a:rPr lang="en-US" sz="2000">
                <a:latin typeface="Arial"/>
                <a:cs typeface="Segoe UI"/>
              </a:rPr>
              <a:t>100% of skin cancer referrals reported to be going through </a:t>
            </a:r>
            <a:r>
              <a:rPr lang="en-US" sz="2000" err="1">
                <a:latin typeface="Arial"/>
                <a:cs typeface="Segoe UI"/>
              </a:rPr>
              <a:t>telederm</a:t>
            </a:r>
            <a:r>
              <a:rPr lang="en-US" sz="2000">
                <a:latin typeface="Arial"/>
                <a:cs typeface="Segoe UI"/>
              </a:rPr>
              <a:t> virtual clinical assessment using this model</a:t>
            </a:r>
          </a:p>
          <a:p>
            <a:pPr marL="342900" indent="-342900" algn="just">
              <a:lnSpc>
                <a:spcPts val="2175"/>
              </a:lnSpc>
              <a:buFont typeface="Calibri"/>
              <a:buChar char="-"/>
            </a:pPr>
            <a:r>
              <a:rPr lang="en-US" sz="2000">
                <a:latin typeface="Arial"/>
                <a:cs typeface="Segoe UI"/>
              </a:rPr>
              <a:t>ICB unable to agree to long-term business case and a community-led hub model now being developed with medical photography offering training support rather than direct imaging</a:t>
            </a:r>
          </a:p>
          <a:p>
            <a:pPr marL="342900" indent="-342900" algn="just">
              <a:lnSpc>
                <a:spcPts val="2175"/>
              </a:lnSpc>
              <a:buFont typeface="Calibri"/>
              <a:buChar char="-"/>
            </a:pPr>
            <a:r>
              <a:rPr lang="en-US" sz="2000">
                <a:latin typeface="Arial"/>
                <a:cs typeface="Segoe UI"/>
              </a:rPr>
              <a:t>Remote assessment clinics continuing but with dedicated job planning for sessions leading to greater efficiency and throughput</a:t>
            </a:r>
          </a:p>
          <a:p>
            <a:pPr algn="just">
              <a:lnSpc>
                <a:spcPts val="2175"/>
              </a:lnSpc>
            </a:pPr>
            <a:endParaRPr lang="en-US"/>
          </a:p>
        </p:txBody>
      </p:sp>
    </p:spTree>
    <p:extLst>
      <p:ext uri="{BB962C8B-B14F-4D97-AF65-F5344CB8AC3E}">
        <p14:creationId xmlns:p14="http://schemas.microsoft.com/office/powerpoint/2010/main" val="3554379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D6EF14-8784-43E7-806D-4D1C89C07320}"/>
            </a:ext>
          </a:extLst>
        </p:cNvPr>
        <p:cNvGrpSpPr/>
        <p:nvPr/>
      </p:nvGrpSpPr>
      <p:grpSpPr>
        <a:xfrm>
          <a:off x="0" y="0"/>
          <a:ext cx="0" cy="0"/>
          <a:chOff x="0" y="0"/>
          <a:chExt cx="0" cy="0"/>
        </a:xfrm>
      </p:grpSpPr>
      <p:sp>
        <p:nvSpPr>
          <p:cNvPr id="2" name="Freeform 2">
            <a:extLst>
              <a:ext uri="{FF2B5EF4-FFF2-40B4-BE49-F238E27FC236}">
                <a16:creationId xmlns:a16="http://schemas.microsoft.com/office/drawing/2014/main" id="{A03076B1-9769-25BA-5967-FB667F65274D}"/>
              </a:ext>
            </a:extLst>
          </p:cNvPr>
          <p:cNvSpPr/>
          <p:nvPr/>
        </p:nvSpPr>
        <p:spPr>
          <a:xfrm>
            <a:off x="9225389" y="139318"/>
            <a:ext cx="2839223" cy="1092965"/>
          </a:xfrm>
          <a:custGeom>
            <a:avLst/>
            <a:gdLst/>
            <a:ahLst/>
            <a:cxnLst/>
            <a:rect l="l" t="t" r="r" b="b"/>
            <a:pathLst>
              <a:path w="4258834" h="1639447">
                <a:moveTo>
                  <a:pt x="0" y="0"/>
                </a:moveTo>
                <a:lnTo>
                  <a:pt x="4258834" y="0"/>
                </a:lnTo>
                <a:lnTo>
                  <a:pt x="4258834" y="1639448"/>
                </a:lnTo>
                <a:lnTo>
                  <a:pt x="0" y="1639448"/>
                </a:lnTo>
                <a:lnTo>
                  <a:pt x="0" y="0"/>
                </a:lnTo>
                <a:close/>
              </a:path>
            </a:pathLst>
          </a:custGeom>
          <a:blipFill>
            <a:blip r:embed="rId2"/>
            <a:stretch>
              <a:fillRect t="-11858" b="-11858"/>
            </a:stretch>
          </a:blipFill>
        </p:spPr>
        <p:txBody>
          <a:bodyPr/>
          <a:lstStyle/>
          <a:p>
            <a:endParaRPr lang="en-GB"/>
          </a:p>
        </p:txBody>
      </p:sp>
      <p:sp>
        <p:nvSpPr>
          <p:cNvPr id="3" name="Freeform 3">
            <a:extLst>
              <a:ext uri="{FF2B5EF4-FFF2-40B4-BE49-F238E27FC236}">
                <a16:creationId xmlns:a16="http://schemas.microsoft.com/office/drawing/2014/main" id="{777A5FAC-822D-10D9-7170-3C8659771BC1}"/>
              </a:ext>
            </a:extLst>
          </p:cNvPr>
          <p:cNvSpPr/>
          <p:nvPr/>
        </p:nvSpPr>
        <p:spPr>
          <a:xfrm>
            <a:off x="1508126" y="594400"/>
            <a:ext cx="6204543" cy="1124491"/>
          </a:xfrm>
          <a:custGeom>
            <a:avLst/>
            <a:gdLst/>
            <a:ahLst/>
            <a:cxnLst/>
            <a:rect l="l" t="t" r="r" b="b"/>
            <a:pathLst>
              <a:path w="9306815" h="1686736">
                <a:moveTo>
                  <a:pt x="0" y="0"/>
                </a:moveTo>
                <a:lnTo>
                  <a:pt x="9306815" y="0"/>
                </a:lnTo>
                <a:lnTo>
                  <a:pt x="9306815" y="1686736"/>
                </a:lnTo>
                <a:lnTo>
                  <a:pt x="0" y="1686736"/>
                </a:lnTo>
                <a:lnTo>
                  <a:pt x="0" y="0"/>
                </a:lnTo>
                <a:close/>
              </a:path>
            </a:pathLst>
          </a:custGeom>
          <a:blipFill>
            <a:blip r:embed="rId3"/>
            <a:stretch>
              <a:fillRect/>
            </a:stretch>
          </a:blipFill>
        </p:spPr>
        <p:txBody>
          <a:bodyPr/>
          <a:lstStyle/>
          <a:p>
            <a:endParaRPr lang="en-GB"/>
          </a:p>
        </p:txBody>
      </p:sp>
      <p:sp>
        <p:nvSpPr>
          <p:cNvPr id="4" name="TextBox 4">
            <a:extLst>
              <a:ext uri="{FF2B5EF4-FFF2-40B4-BE49-F238E27FC236}">
                <a16:creationId xmlns:a16="http://schemas.microsoft.com/office/drawing/2014/main" id="{2C675AE7-74D0-7529-A0EB-F2F042A26EA3}"/>
              </a:ext>
            </a:extLst>
          </p:cNvPr>
          <p:cNvSpPr txBox="1"/>
          <p:nvPr/>
        </p:nvSpPr>
        <p:spPr>
          <a:xfrm>
            <a:off x="1633515" y="850726"/>
            <a:ext cx="5825175" cy="592535"/>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4874"/>
              </a:lnSpc>
            </a:pPr>
            <a:r>
              <a:rPr lang="en-US" sz="3450">
                <a:solidFill>
                  <a:srgbClr val="FFFFFF"/>
                </a:solidFill>
                <a:latin typeface="Frutiger"/>
                <a:sym typeface="Frutiger"/>
              </a:rPr>
              <a:t>Picture across SWAG - BNSSG</a:t>
            </a:r>
            <a:endParaRPr lang="en-US"/>
          </a:p>
        </p:txBody>
      </p:sp>
      <p:sp>
        <p:nvSpPr>
          <p:cNvPr id="5" name="Freeform 5">
            <a:extLst>
              <a:ext uri="{FF2B5EF4-FFF2-40B4-BE49-F238E27FC236}">
                <a16:creationId xmlns:a16="http://schemas.microsoft.com/office/drawing/2014/main" id="{CF4AC21B-2410-A1E8-E7B1-B145BF378C59}"/>
              </a:ext>
            </a:extLst>
          </p:cNvPr>
          <p:cNvSpPr/>
          <p:nvPr/>
        </p:nvSpPr>
        <p:spPr>
          <a:xfrm>
            <a:off x="-166815" y="-157783"/>
            <a:ext cx="1404949" cy="1390065"/>
          </a:xfrm>
          <a:custGeom>
            <a:avLst/>
            <a:gdLst/>
            <a:ahLst/>
            <a:cxnLst/>
            <a:rect l="l" t="t" r="r" b="b"/>
            <a:pathLst>
              <a:path w="2107423" h="2085098">
                <a:moveTo>
                  <a:pt x="0" y="0"/>
                </a:moveTo>
                <a:lnTo>
                  <a:pt x="2107422" y="0"/>
                </a:lnTo>
                <a:lnTo>
                  <a:pt x="2107422" y="2085099"/>
                </a:lnTo>
                <a:lnTo>
                  <a:pt x="0" y="2085099"/>
                </a:lnTo>
                <a:lnTo>
                  <a:pt x="0" y="0"/>
                </a:lnTo>
                <a:close/>
              </a:path>
            </a:pathLst>
          </a:custGeom>
          <a:blipFill>
            <a:blip r:embed="rId4"/>
            <a:stretch>
              <a:fillRect/>
            </a:stretch>
          </a:blipFill>
        </p:spPr>
        <p:txBody>
          <a:bodyPr/>
          <a:lstStyle/>
          <a:p>
            <a:endParaRPr lang="en-GB"/>
          </a:p>
        </p:txBody>
      </p:sp>
      <p:sp>
        <p:nvSpPr>
          <p:cNvPr id="6" name="TextBox 5">
            <a:extLst>
              <a:ext uri="{FF2B5EF4-FFF2-40B4-BE49-F238E27FC236}">
                <a16:creationId xmlns:a16="http://schemas.microsoft.com/office/drawing/2014/main" id="{2837D028-52AE-2960-7760-C8949D5E857A}"/>
              </a:ext>
            </a:extLst>
          </p:cNvPr>
          <p:cNvSpPr txBox="1"/>
          <p:nvPr/>
        </p:nvSpPr>
        <p:spPr>
          <a:xfrm>
            <a:off x="781180" y="2007165"/>
            <a:ext cx="10937308" cy="4898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Calibri"/>
              <a:buChar char="-"/>
            </a:pPr>
            <a:r>
              <a:rPr lang="en-GB" sz="2000" b="1" dirty="0">
                <a:solidFill>
                  <a:srgbClr val="242424"/>
                </a:solidFill>
                <a:latin typeface="Arial"/>
                <a:cs typeface="Arial"/>
              </a:rPr>
              <a:t>BNSSG (Bristol, North Somerset &amp; South Gloucestershire ICB) covering the new Bristol NHS Group (University Hospitals Bristol &amp; Weston and North Bristol Trusts)</a:t>
            </a:r>
          </a:p>
          <a:p>
            <a:pPr marL="342900" indent="-342900">
              <a:buFont typeface="Calibri"/>
              <a:buChar char="-"/>
            </a:pPr>
            <a:r>
              <a:rPr lang="en-GB" sz="2000" dirty="0">
                <a:solidFill>
                  <a:srgbClr val="242424"/>
                </a:solidFill>
                <a:latin typeface="Arial"/>
                <a:cs typeface="Arial"/>
              </a:rPr>
              <a:t>Following a successful pilot in 2024 a secondary care funded Local Enhanced Service offer was agreed </a:t>
            </a:r>
            <a:endParaRPr lang="en-GB"/>
          </a:p>
          <a:p>
            <a:pPr marL="342900" indent="-342900">
              <a:buFont typeface="Calibri"/>
              <a:buChar char="-"/>
            </a:pPr>
            <a:r>
              <a:rPr lang="en-GB" sz="2000">
                <a:solidFill>
                  <a:srgbClr val="242424"/>
                </a:solidFill>
                <a:latin typeface="Arial"/>
                <a:cs typeface="Arial"/>
              </a:rPr>
              <a:t>The service is being rolled out across all BNSSG PCN areas</a:t>
            </a:r>
            <a:endParaRPr lang="en-GB"/>
          </a:p>
          <a:p>
            <a:pPr marL="342900" indent="-342900">
              <a:buFont typeface="Calibri"/>
              <a:buChar char="-"/>
            </a:pPr>
            <a:r>
              <a:rPr lang="en-GB" sz="2000" dirty="0">
                <a:solidFill>
                  <a:srgbClr val="242424"/>
                </a:solidFill>
                <a:latin typeface="Arial"/>
                <a:cs typeface="Arial"/>
              </a:rPr>
              <a:t>17 PCN areas are now making referrals to </a:t>
            </a:r>
            <a:r>
              <a:rPr lang="en-GB" sz="2000" dirty="0" err="1">
                <a:solidFill>
                  <a:srgbClr val="242424"/>
                </a:solidFill>
                <a:latin typeface="Arial"/>
                <a:cs typeface="Arial"/>
              </a:rPr>
              <a:t>telederm</a:t>
            </a:r>
            <a:r>
              <a:rPr lang="en-GB" sz="2000" dirty="0">
                <a:solidFill>
                  <a:srgbClr val="242424"/>
                </a:solidFill>
                <a:latin typeface="Arial"/>
                <a:cs typeface="Arial"/>
              </a:rPr>
              <a:t> services at both hospitals</a:t>
            </a:r>
            <a:endParaRPr lang="en-GB"/>
          </a:p>
          <a:p>
            <a:pPr marL="342900" indent="-342900">
              <a:buFont typeface="Calibri"/>
              <a:buChar char="-"/>
            </a:pPr>
            <a:r>
              <a:rPr lang="en-GB" sz="2000" dirty="0">
                <a:solidFill>
                  <a:srgbClr val="242424"/>
                </a:solidFill>
                <a:latin typeface="Arial"/>
                <a:cs typeface="Arial"/>
              </a:rPr>
              <a:t>Training and equipment is being provided to the remaining three areas in Q1/early Q2</a:t>
            </a:r>
            <a:endParaRPr lang="en-GB" dirty="0"/>
          </a:p>
          <a:p>
            <a:pPr marL="342900" indent="-342900">
              <a:buFont typeface="Calibri"/>
              <a:buChar char="-"/>
            </a:pPr>
            <a:r>
              <a:rPr lang="en-GB" sz="2000" dirty="0">
                <a:solidFill>
                  <a:srgbClr val="242424"/>
                </a:solidFill>
                <a:latin typeface="Arial"/>
                <a:cs typeface="Arial"/>
              </a:rPr>
              <a:t>I</a:t>
            </a:r>
            <a:r>
              <a:rPr lang="en-US" sz="2000" dirty="0">
                <a:solidFill>
                  <a:srgbClr val="242424"/>
                </a:solidFill>
                <a:latin typeface="Arial"/>
                <a:cs typeface="Arial"/>
              </a:rPr>
              <a:t>n the past six week 41% NBT 2WW skin referrals were made with images – compared to 7% in the same period last year </a:t>
            </a:r>
            <a:endParaRPr lang="en-GB"/>
          </a:p>
          <a:p>
            <a:pPr marL="342900" indent="-342900">
              <a:buFont typeface="Calibri"/>
              <a:buChar char="-"/>
            </a:pPr>
            <a:r>
              <a:rPr lang="en-US" sz="2000" dirty="0">
                <a:solidFill>
                  <a:srgbClr val="242424"/>
                </a:solidFill>
                <a:latin typeface="Arial"/>
                <a:cs typeface="Arial"/>
              </a:rPr>
              <a:t>Work continues to increase the proportion of referrals made with images across PCN areas</a:t>
            </a:r>
            <a:endParaRPr lang="en-GB" dirty="0"/>
          </a:p>
          <a:p>
            <a:pPr marL="342900" indent="-342900">
              <a:buFont typeface="Calibri"/>
              <a:buChar char="-"/>
            </a:pPr>
            <a:r>
              <a:rPr lang="en-US" sz="2000" dirty="0">
                <a:solidFill>
                  <a:srgbClr val="242424"/>
                </a:solidFill>
                <a:latin typeface="Arial"/>
                <a:cs typeface="Arial"/>
              </a:rPr>
              <a:t>There have been improvements to the system 28-day FDS position with UHBW and NBT </a:t>
            </a:r>
            <a:r>
              <a:rPr lang="en-US" sz="2000">
                <a:solidFill>
                  <a:srgbClr val="242424"/>
                </a:solidFill>
                <a:latin typeface="Arial"/>
                <a:cs typeface="Arial"/>
              </a:rPr>
              <a:t>increasing their performance by 3.6% and 4.8% respectively between Q3 and Q4 2024-25</a:t>
            </a:r>
            <a:endParaRPr lang="en-GB" dirty="0"/>
          </a:p>
          <a:p>
            <a:pPr>
              <a:buFont typeface="Calibri"/>
              <a:buChar char="-"/>
            </a:pPr>
            <a:endParaRPr lang="en-GB"/>
          </a:p>
          <a:p>
            <a:pPr marL="285750" indent="-285750">
              <a:buFont typeface="Calibri"/>
              <a:buChar char="-"/>
            </a:pPr>
            <a:endParaRPr lang="en-GB" sz="2000" dirty="0">
              <a:solidFill>
                <a:srgbClr val="242424"/>
              </a:solidFill>
              <a:latin typeface="Arial"/>
              <a:cs typeface="Arial"/>
            </a:endParaRPr>
          </a:p>
          <a:p>
            <a:r>
              <a:rPr lang="en-GB" sz="1600" dirty="0">
                <a:latin typeface="Arial"/>
                <a:cs typeface="Arial"/>
              </a:rPr>
              <a:t> </a:t>
            </a:r>
          </a:p>
          <a:p>
            <a:pPr>
              <a:lnSpc>
                <a:spcPts val="2175"/>
              </a:lnSpc>
            </a:pPr>
            <a:endParaRPr lang="en-US" sz="2000">
              <a:latin typeface="Arial"/>
              <a:cs typeface="Segoe UI"/>
            </a:endParaRPr>
          </a:p>
        </p:txBody>
      </p:sp>
    </p:spTree>
    <p:extLst>
      <p:ext uri="{BB962C8B-B14F-4D97-AF65-F5344CB8AC3E}">
        <p14:creationId xmlns:p14="http://schemas.microsoft.com/office/powerpoint/2010/main" val="2379336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F1C935-FF26-0D2B-65E1-C7BF277B2337}"/>
            </a:ext>
          </a:extLst>
        </p:cNvPr>
        <p:cNvGrpSpPr/>
        <p:nvPr/>
      </p:nvGrpSpPr>
      <p:grpSpPr>
        <a:xfrm>
          <a:off x="0" y="0"/>
          <a:ext cx="0" cy="0"/>
          <a:chOff x="0" y="0"/>
          <a:chExt cx="0" cy="0"/>
        </a:xfrm>
      </p:grpSpPr>
      <p:sp>
        <p:nvSpPr>
          <p:cNvPr id="2" name="Freeform 2">
            <a:extLst>
              <a:ext uri="{FF2B5EF4-FFF2-40B4-BE49-F238E27FC236}">
                <a16:creationId xmlns:a16="http://schemas.microsoft.com/office/drawing/2014/main" id="{9BD84C0C-14BD-7C75-94BD-298FF0CA1237}"/>
              </a:ext>
            </a:extLst>
          </p:cNvPr>
          <p:cNvSpPr/>
          <p:nvPr/>
        </p:nvSpPr>
        <p:spPr>
          <a:xfrm>
            <a:off x="9225389" y="139318"/>
            <a:ext cx="2839223" cy="1092965"/>
          </a:xfrm>
          <a:custGeom>
            <a:avLst/>
            <a:gdLst/>
            <a:ahLst/>
            <a:cxnLst/>
            <a:rect l="l" t="t" r="r" b="b"/>
            <a:pathLst>
              <a:path w="4258834" h="1639447">
                <a:moveTo>
                  <a:pt x="0" y="0"/>
                </a:moveTo>
                <a:lnTo>
                  <a:pt x="4258834" y="0"/>
                </a:lnTo>
                <a:lnTo>
                  <a:pt x="4258834" y="1639448"/>
                </a:lnTo>
                <a:lnTo>
                  <a:pt x="0" y="1639448"/>
                </a:lnTo>
                <a:lnTo>
                  <a:pt x="0" y="0"/>
                </a:lnTo>
                <a:close/>
              </a:path>
            </a:pathLst>
          </a:custGeom>
          <a:blipFill>
            <a:blip r:embed="rId2"/>
            <a:stretch>
              <a:fillRect t="-11858" b="-11858"/>
            </a:stretch>
          </a:blipFill>
        </p:spPr>
        <p:txBody>
          <a:bodyPr/>
          <a:lstStyle/>
          <a:p>
            <a:endParaRPr lang="en-GB"/>
          </a:p>
        </p:txBody>
      </p:sp>
      <p:sp>
        <p:nvSpPr>
          <p:cNvPr id="3" name="Freeform 3">
            <a:extLst>
              <a:ext uri="{FF2B5EF4-FFF2-40B4-BE49-F238E27FC236}">
                <a16:creationId xmlns:a16="http://schemas.microsoft.com/office/drawing/2014/main" id="{007D7B6E-B227-5932-970A-2C297955B92B}"/>
              </a:ext>
            </a:extLst>
          </p:cNvPr>
          <p:cNvSpPr/>
          <p:nvPr/>
        </p:nvSpPr>
        <p:spPr>
          <a:xfrm>
            <a:off x="1508126" y="594400"/>
            <a:ext cx="6204543" cy="1124491"/>
          </a:xfrm>
          <a:custGeom>
            <a:avLst/>
            <a:gdLst/>
            <a:ahLst/>
            <a:cxnLst/>
            <a:rect l="l" t="t" r="r" b="b"/>
            <a:pathLst>
              <a:path w="9306815" h="1686736">
                <a:moveTo>
                  <a:pt x="0" y="0"/>
                </a:moveTo>
                <a:lnTo>
                  <a:pt x="9306815" y="0"/>
                </a:lnTo>
                <a:lnTo>
                  <a:pt x="9306815" y="1686736"/>
                </a:lnTo>
                <a:lnTo>
                  <a:pt x="0" y="1686736"/>
                </a:lnTo>
                <a:lnTo>
                  <a:pt x="0" y="0"/>
                </a:lnTo>
                <a:close/>
              </a:path>
            </a:pathLst>
          </a:custGeom>
          <a:blipFill>
            <a:blip r:embed="rId3"/>
            <a:stretch>
              <a:fillRect/>
            </a:stretch>
          </a:blipFill>
        </p:spPr>
        <p:txBody>
          <a:bodyPr/>
          <a:lstStyle/>
          <a:p>
            <a:endParaRPr lang="en-GB"/>
          </a:p>
        </p:txBody>
      </p:sp>
      <p:sp>
        <p:nvSpPr>
          <p:cNvPr id="4" name="TextBox 4">
            <a:extLst>
              <a:ext uri="{FF2B5EF4-FFF2-40B4-BE49-F238E27FC236}">
                <a16:creationId xmlns:a16="http://schemas.microsoft.com/office/drawing/2014/main" id="{8259F618-3EF7-8E8B-F952-295CEEBED7BE}"/>
              </a:ext>
            </a:extLst>
          </p:cNvPr>
          <p:cNvSpPr txBox="1"/>
          <p:nvPr/>
        </p:nvSpPr>
        <p:spPr>
          <a:xfrm>
            <a:off x="1633515" y="850726"/>
            <a:ext cx="5825175" cy="592535"/>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4874"/>
              </a:lnSpc>
            </a:pPr>
            <a:r>
              <a:rPr lang="en-US" sz="3450" dirty="0">
                <a:solidFill>
                  <a:srgbClr val="FFFFFF"/>
                </a:solidFill>
                <a:latin typeface="Frutiger"/>
              </a:rPr>
              <a:t>YHEC Evaluation</a:t>
            </a:r>
          </a:p>
        </p:txBody>
      </p:sp>
      <p:sp>
        <p:nvSpPr>
          <p:cNvPr id="5" name="Freeform 5">
            <a:extLst>
              <a:ext uri="{FF2B5EF4-FFF2-40B4-BE49-F238E27FC236}">
                <a16:creationId xmlns:a16="http://schemas.microsoft.com/office/drawing/2014/main" id="{00591D0E-FF4D-53C8-5050-7D659410AC9E}"/>
              </a:ext>
            </a:extLst>
          </p:cNvPr>
          <p:cNvSpPr/>
          <p:nvPr/>
        </p:nvSpPr>
        <p:spPr>
          <a:xfrm>
            <a:off x="-166815" y="-157783"/>
            <a:ext cx="1404949" cy="1390065"/>
          </a:xfrm>
          <a:custGeom>
            <a:avLst/>
            <a:gdLst/>
            <a:ahLst/>
            <a:cxnLst/>
            <a:rect l="l" t="t" r="r" b="b"/>
            <a:pathLst>
              <a:path w="2107423" h="2085098">
                <a:moveTo>
                  <a:pt x="0" y="0"/>
                </a:moveTo>
                <a:lnTo>
                  <a:pt x="2107422" y="0"/>
                </a:lnTo>
                <a:lnTo>
                  <a:pt x="2107422" y="2085099"/>
                </a:lnTo>
                <a:lnTo>
                  <a:pt x="0" y="2085099"/>
                </a:lnTo>
                <a:lnTo>
                  <a:pt x="0" y="0"/>
                </a:lnTo>
                <a:close/>
              </a:path>
            </a:pathLst>
          </a:custGeom>
          <a:blipFill>
            <a:blip r:embed="rId4"/>
            <a:stretch>
              <a:fillRect/>
            </a:stretch>
          </a:blipFill>
        </p:spPr>
        <p:txBody>
          <a:bodyPr/>
          <a:lstStyle/>
          <a:p>
            <a:endParaRPr lang="en-GB"/>
          </a:p>
        </p:txBody>
      </p:sp>
      <p:sp>
        <p:nvSpPr>
          <p:cNvPr id="6" name="TextBox 5">
            <a:extLst>
              <a:ext uri="{FF2B5EF4-FFF2-40B4-BE49-F238E27FC236}">
                <a16:creationId xmlns:a16="http://schemas.microsoft.com/office/drawing/2014/main" id="{23B4B19F-7633-7938-97C5-56ABE01D4300}"/>
              </a:ext>
            </a:extLst>
          </p:cNvPr>
          <p:cNvSpPr txBox="1"/>
          <p:nvPr/>
        </p:nvSpPr>
        <p:spPr>
          <a:xfrm>
            <a:off x="781180" y="2007165"/>
            <a:ext cx="10937308" cy="376000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Calibri"/>
              <a:buChar char="-"/>
            </a:pPr>
            <a:r>
              <a:rPr lang="en-GB" sz="2000" b="1" dirty="0">
                <a:solidFill>
                  <a:srgbClr val="242424"/>
                </a:solidFill>
                <a:latin typeface="Arial"/>
                <a:cs typeface="Arial"/>
              </a:rPr>
              <a:t>YHEC evaluation process covering the 4 systems</a:t>
            </a:r>
            <a:endParaRPr lang="en-US" dirty="0"/>
          </a:p>
          <a:p>
            <a:pPr marL="285750" indent="-285750">
              <a:buFont typeface="Calibri"/>
              <a:buChar char="-"/>
            </a:pPr>
            <a:r>
              <a:rPr lang="en-GB" sz="2000" dirty="0">
                <a:solidFill>
                  <a:srgbClr val="242424"/>
                </a:solidFill>
                <a:latin typeface="Arial"/>
                <a:cs typeface="Arial"/>
              </a:rPr>
              <a:t>York Health Economics Consortium have engaged with the four systems to provide support and economic benchmarking for each based on their different stages of evolution</a:t>
            </a:r>
          </a:p>
          <a:p>
            <a:pPr marL="285750" indent="-285750">
              <a:buFont typeface="Calibri"/>
              <a:buChar char="-"/>
            </a:pPr>
            <a:r>
              <a:rPr lang="en-GB" sz="2000" dirty="0">
                <a:solidFill>
                  <a:srgbClr val="242424"/>
                </a:solidFill>
                <a:latin typeface="Arial"/>
                <a:cs typeface="Arial"/>
              </a:rPr>
              <a:t>The key aims are to:</a:t>
            </a:r>
          </a:p>
          <a:p>
            <a:pPr marL="742950" lvl="1" indent="-285750">
              <a:buFont typeface="Calibri"/>
              <a:buChar char="-"/>
            </a:pPr>
            <a:r>
              <a:rPr lang="en-GB" sz="2000" dirty="0">
                <a:solidFill>
                  <a:srgbClr val="242424"/>
                </a:solidFill>
                <a:latin typeface="Arial"/>
                <a:cs typeface="Arial"/>
              </a:rPr>
              <a:t>Review the evidence so far for the 4 systems</a:t>
            </a:r>
          </a:p>
          <a:p>
            <a:pPr marL="742950" lvl="1" indent="-285750">
              <a:buFont typeface="Calibri"/>
              <a:buChar char="-"/>
            </a:pPr>
            <a:r>
              <a:rPr lang="en-GB" sz="2000" dirty="0">
                <a:solidFill>
                  <a:srgbClr val="242424"/>
                </a:solidFill>
                <a:latin typeface="Arial"/>
                <a:cs typeface="Arial"/>
              </a:rPr>
              <a:t>Develop an economic protocol to describe input parameters and potential data sources</a:t>
            </a:r>
          </a:p>
          <a:p>
            <a:pPr marL="742950" lvl="1" indent="-285750">
              <a:buFont typeface="Calibri"/>
              <a:buChar char="-"/>
            </a:pPr>
            <a:r>
              <a:rPr lang="en-GB" sz="2000" dirty="0">
                <a:solidFill>
                  <a:srgbClr val="242424"/>
                </a:solidFill>
                <a:latin typeface="Arial"/>
                <a:cs typeface="Arial"/>
              </a:rPr>
              <a:t>Use the protocol to develop an economic model to compare each system with standard care</a:t>
            </a:r>
          </a:p>
          <a:p>
            <a:pPr marL="285750" indent="-285750">
              <a:buFont typeface="Calibri"/>
              <a:buChar char="-"/>
            </a:pPr>
            <a:r>
              <a:rPr lang="en-GB" sz="2000" dirty="0">
                <a:solidFill>
                  <a:srgbClr val="242424"/>
                </a:solidFill>
                <a:latin typeface="Arial"/>
                <a:cs typeface="Arial"/>
              </a:rPr>
              <a:t>The model will be developed in Excel and will be flexible to allow different scenarios to </a:t>
            </a:r>
            <a:r>
              <a:rPr lang="en-GB" sz="2000">
                <a:solidFill>
                  <a:srgbClr val="242424"/>
                </a:solidFill>
                <a:latin typeface="Arial"/>
                <a:cs typeface="Arial"/>
              </a:rPr>
              <a:t>be considered</a:t>
            </a:r>
            <a:endParaRPr lang="en-GB" sz="2000" dirty="0">
              <a:solidFill>
                <a:srgbClr val="242424"/>
              </a:solidFill>
              <a:latin typeface="Arial"/>
              <a:cs typeface="Arial"/>
            </a:endParaRPr>
          </a:p>
          <a:p>
            <a:pPr marL="285750" indent="-285750">
              <a:buFont typeface="Calibri"/>
              <a:buChar char="-"/>
            </a:pPr>
            <a:endParaRPr lang="en-GB" sz="2000" dirty="0">
              <a:solidFill>
                <a:srgbClr val="242424"/>
              </a:solidFill>
              <a:latin typeface="Arial"/>
              <a:cs typeface="Arial"/>
            </a:endParaRPr>
          </a:p>
          <a:p>
            <a:pPr>
              <a:lnSpc>
                <a:spcPts val="2175"/>
              </a:lnSpc>
            </a:pPr>
            <a:endParaRPr lang="en-US" sz="2000" dirty="0">
              <a:latin typeface="Arial"/>
              <a:cs typeface="Segoe UI"/>
            </a:endParaRPr>
          </a:p>
        </p:txBody>
      </p:sp>
    </p:spTree>
    <p:extLst>
      <p:ext uri="{BB962C8B-B14F-4D97-AF65-F5344CB8AC3E}">
        <p14:creationId xmlns:p14="http://schemas.microsoft.com/office/powerpoint/2010/main" val="2070209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77f7b61-7249-402e-9088-bb30bc752eb7" xsi:nil="true"/>
    <lcf76f155ced4ddcb4097134ff3c332f xmlns="28f492b9-0e1d-4676-9635-78fd8c5ab9d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758BEBCE60E1C4C87B869C7C38C0B3D" ma:contentTypeVersion="11" ma:contentTypeDescription="Create a new document." ma:contentTypeScope="" ma:versionID="ef6a93dc4e53927f1a3963e6a422272d">
  <xsd:schema xmlns:xsd="http://www.w3.org/2001/XMLSchema" xmlns:xs="http://www.w3.org/2001/XMLSchema" xmlns:p="http://schemas.microsoft.com/office/2006/metadata/properties" xmlns:ns2="28f492b9-0e1d-4676-9635-78fd8c5ab9d8" xmlns:ns3="d77f7b61-7249-402e-9088-bb30bc752eb7" targetNamespace="http://schemas.microsoft.com/office/2006/metadata/properties" ma:root="true" ma:fieldsID="f59c9dddaa3906bb48f9f6423261f6a4" ns2:_="" ns3:_="">
    <xsd:import namespace="28f492b9-0e1d-4676-9635-78fd8c5ab9d8"/>
    <xsd:import namespace="d77f7b61-7249-402e-9088-bb30bc752e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f492b9-0e1d-4676-9635-78fd8c5ab9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73e9af6-01d4-423d-8bd2-cf099f328a03"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7f7b61-7249-402e-9088-bb30bc752eb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1c4ca98-7b55-4fcc-b8e5-81239fe53638}" ma:internalName="TaxCatchAll" ma:showField="CatchAllData" ma:web="d77f7b61-7249-402e-9088-bb30bc752e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B26CD3-CD11-4872-B811-CADB30912B7F}">
  <ds:schemaRefs>
    <ds:schemaRef ds:uri="83bf93d6-90ef-4c40-b432-3688ee462b88"/>
    <ds:schemaRef ds:uri="http://schemas.microsoft.com/office/2006/documentManagement/types"/>
    <ds:schemaRef ds:uri="http://schemas.microsoft.com/office/2006/metadata/properties"/>
    <ds:schemaRef ds:uri="http://purl.org/dc/dcmitype/"/>
    <ds:schemaRef ds:uri="http://schemas.microsoft.com/office/infopath/2007/PartnerControls"/>
    <ds:schemaRef ds:uri="http://www.w3.org/XML/1998/namespace"/>
    <ds:schemaRef ds:uri="http://schemas.openxmlformats.org/package/2006/metadata/core-properties"/>
    <ds:schemaRef ds:uri="e2187767-90b3-4883-b7e5-3532ba822f20"/>
    <ds:schemaRef ds:uri="http://purl.org/dc/terms/"/>
    <ds:schemaRef ds:uri="http://purl.org/dc/elements/1.1/"/>
    <ds:schemaRef ds:uri="d77f7b61-7249-402e-9088-bb30bc752eb7"/>
    <ds:schemaRef ds:uri="28f492b9-0e1d-4676-9635-78fd8c5ab9d8"/>
  </ds:schemaRefs>
</ds:datastoreItem>
</file>

<file path=customXml/itemProps2.xml><?xml version="1.0" encoding="utf-8"?>
<ds:datastoreItem xmlns:ds="http://schemas.openxmlformats.org/officeDocument/2006/customXml" ds:itemID="{5E20E52B-261B-4EC5-B954-9CF5EC5E5C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f492b9-0e1d-4676-9635-78fd8c5ab9d8"/>
    <ds:schemaRef ds:uri="d77f7b61-7249-402e-9088-bb30bc752e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1FB089-79E7-4169-B32A-3BF6509D4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57</TotalTime>
  <Words>889</Words>
  <Application>Microsoft Office PowerPoint</Application>
  <PresentationFormat>Widescreen</PresentationFormat>
  <Paragraphs>66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Aptos Display</vt:lpstr>
      <vt:lpstr>Arial</vt:lpstr>
      <vt:lpstr>Calibri</vt:lpstr>
      <vt:lpstr>Frutiger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Hex</dc:creator>
  <cp:lastModifiedBy>Helen Dunderdale</cp:lastModifiedBy>
  <cp:revision>88</cp:revision>
  <dcterms:created xsi:type="dcterms:W3CDTF">2013-07-15T20:26:40Z</dcterms:created>
  <dcterms:modified xsi:type="dcterms:W3CDTF">2025-06-18T09:06:34Z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0x0101004758BEBCE60E1C4C87B869C7C38C0B3D</vt:lpwstr>
  </property>
  <property fmtid="{D5CDD505-2E9C-101B-9397-08002B2CF9AE}" pid="3" name="MediaServiceImageTags">
    <vt:lpwstr/>
  </property>
</Properties>
</file>