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7" r:id="rId2"/>
    <p:sldId id="304" r:id="rId3"/>
    <p:sldId id="305" r:id="rId4"/>
    <p:sldId id="306" r:id="rId5"/>
    <p:sldId id="340" r:id="rId6"/>
    <p:sldId id="344" r:id="rId7"/>
    <p:sldId id="343" r:id="rId8"/>
    <p:sldId id="345" r:id="rId9"/>
    <p:sldId id="346" r:id="rId10"/>
    <p:sldId id="347" r:id="rId11"/>
    <p:sldId id="348" r:id="rId12"/>
    <p:sldId id="319" r:id="rId13"/>
    <p:sldId id="307" r:id="rId14"/>
    <p:sldId id="308" r:id="rId15"/>
    <p:sldId id="309" r:id="rId16"/>
    <p:sldId id="310" r:id="rId17"/>
    <p:sldId id="311" r:id="rId18"/>
    <p:sldId id="320" r:id="rId19"/>
    <p:sldId id="312" r:id="rId20"/>
    <p:sldId id="313" r:id="rId21"/>
    <p:sldId id="321" r:id="rId22"/>
    <p:sldId id="322" r:id="rId23"/>
    <p:sldId id="323" r:id="rId24"/>
    <p:sldId id="349" r:id="rId25"/>
    <p:sldId id="330" r:id="rId26"/>
    <p:sldId id="331" r:id="rId27"/>
    <p:sldId id="333" r:id="rId28"/>
    <p:sldId id="334" r:id="rId29"/>
    <p:sldId id="351" r:id="rId30"/>
    <p:sldId id="335" r:id="rId31"/>
    <p:sldId id="336" r:id="rId32"/>
    <p:sldId id="337" r:id="rId33"/>
    <p:sldId id="338" r:id="rId34"/>
    <p:sldId id="350" r:id="rId35"/>
    <p:sldId id="324" r:id="rId36"/>
    <p:sldId id="314" r:id="rId37"/>
    <p:sldId id="315" r:id="rId38"/>
    <p:sldId id="316" r:id="rId39"/>
    <p:sldId id="317" r:id="rId40"/>
    <p:sldId id="318" r:id="rId41"/>
    <p:sldId id="325" r:id="rId42"/>
    <p:sldId id="326" r:id="rId43"/>
    <p:sldId id="327" r:id="rId44"/>
    <p:sldId id="328" r:id="rId45"/>
    <p:sldId id="339" r:id="rId46"/>
    <p:sldId id="329" r:id="rId47"/>
    <p:sldId id="341" r:id="rId48"/>
    <p:sldId id="342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79" d="100"/>
          <a:sy n="79" d="100"/>
        </p:scale>
        <p:origin x="61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8" Type="http://schemas.openxmlformats.org/officeDocument/2006/relationships/customXml" Target="../customXml/item3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Dunderdale" userId="18a57383-fa13-4764-88a8-9272bfc7f4aa" providerId="ADAL" clId="{739AEC76-96BC-4F23-9EDD-31DFDD92E993}"/>
    <pc:docChg chg="custSel modSld">
      <pc:chgData name="Helen Dunderdale" userId="18a57383-fa13-4764-88a8-9272bfc7f4aa" providerId="ADAL" clId="{739AEC76-96BC-4F23-9EDD-31DFDD92E993}" dt="2025-06-05T08:41:47.853" v="0" actId="478"/>
      <pc:docMkLst>
        <pc:docMk/>
      </pc:docMkLst>
      <pc:sldChg chg="delSp mod">
        <pc:chgData name="Helen Dunderdale" userId="18a57383-fa13-4764-88a8-9272bfc7f4aa" providerId="ADAL" clId="{739AEC76-96BC-4F23-9EDD-31DFDD92E993}" dt="2025-06-05T08:41:47.853" v="0" actId="478"/>
        <pc:sldMkLst>
          <pc:docMk/>
          <pc:sldMk cId="2197110717" sldId="306"/>
        </pc:sldMkLst>
        <pc:picChg chg="del">
          <ac:chgData name="Helen Dunderdale" userId="18a57383-fa13-4764-88a8-9272bfc7f4aa" providerId="ADAL" clId="{739AEC76-96BC-4F23-9EDD-31DFDD92E993}" dt="2025-06-05T08:41:47.853" v="0" actId="478"/>
          <ac:picMkLst>
            <pc:docMk/>
            <pc:sldMk cId="2197110717" sldId="306"/>
            <ac:picMk id="20" creationId="{CF4FB283-D51D-47CF-19EC-B5BE81FE422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CA6D2D-60B0-4426-B66B-347A11539E5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48EB7B4-E30F-4113-B9F1-278CCBAEA182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Assess for synovitis</a:t>
          </a:r>
        </a:p>
      </dgm:t>
    </dgm:pt>
    <dgm:pt modelId="{5651BF73-7B33-49D3-B6DA-0C8E019CE70C}" type="parTrans" cxnId="{885AF984-C7D6-496D-9321-630AB23BEA90}">
      <dgm:prSet/>
      <dgm:spPr/>
      <dgm:t>
        <a:bodyPr/>
        <a:lstStyle/>
        <a:p>
          <a:endParaRPr lang="en-US"/>
        </a:p>
      </dgm:t>
    </dgm:pt>
    <dgm:pt modelId="{465EBB1F-9FB6-4A39-8D67-8D3FD32F9495}" type="sibTrans" cxnId="{885AF984-C7D6-496D-9321-630AB23BEA90}">
      <dgm:prSet/>
      <dgm:spPr/>
      <dgm:t>
        <a:bodyPr/>
        <a:lstStyle/>
        <a:p>
          <a:endParaRPr lang="en-US"/>
        </a:p>
      </dgm:t>
    </dgm:pt>
    <dgm:pt modelId="{03831E96-0D1B-4483-8240-AEAD693BED7C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Steroids</a:t>
          </a:r>
        </a:p>
      </dgm:t>
    </dgm:pt>
    <dgm:pt modelId="{3884D14D-853C-46C5-BFC3-1E94B1F5781D}" type="parTrans" cxnId="{64EF3A71-A068-499D-B4B3-048C3C23D6A9}">
      <dgm:prSet/>
      <dgm:spPr/>
      <dgm:t>
        <a:bodyPr/>
        <a:lstStyle/>
        <a:p>
          <a:endParaRPr lang="en-US"/>
        </a:p>
      </dgm:t>
    </dgm:pt>
    <dgm:pt modelId="{0D7A7482-D2CB-43D8-992C-B704EBFD945E}" type="sibTrans" cxnId="{64EF3A71-A068-499D-B4B3-048C3C23D6A9}">
      <dgm:prSet/>
      <dgm:spPr/>
      <dgm:t>
        <a:bodyPr/>
        <a:lstStyle/>
        <a:p>
          <a:endParaRPr lang="en-US"/>
        </a:p>
      </dgm:t>
    </dgm:pt>
    <dgm:pt modelId="{38049BD0-DADB-4D39-B2A1-A48E1B1BAB81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err="1"/>
            <a:t>csDMARDs</a:t>
          </a:r>
          <a:endParaRPr lang="en-US" dirty="0"/>
        </a:p>
      </dgm:t>
    </dgm:pt>
    <dgm:pt modelId="{FEEA5D51-D470-4D9B-8921-7E38DA35DAEA}" type="parTrans" cxnId="{9464AC51-3484-4F7A-90D4-54387EBA2A56}">
      <dgm:prSet/>
      <dgm:spPr/>
      <dgm:t>
        <a:bodyPr/>
        <a:lstStyle/>
        <a:p>
          <a:endParaRPr lang="en-US"/>
        </a:p>
      </dgm:t>
    </dgm:pt>
    <dgm:pt modelId="{B81DD00B-29F5-4591-A3C1-5EBE08C5E841}" type="sibTrans" cxnId="{9464AC51-3484-4F7A-90D4-54387EBA2A56}">
      <dgm:prSet/>
      <dgm:spPr/>
      <dgm:t>
        <a:bodyPr/>
        <a:lstStyle/>
        <a:p>
          <a:endParaRPr lang="en-US"/>
        </a:p>
      </dgm:t>
    </dgm:pt>
    <dgm:pt modelId="{B9749E73-EFD0-498D-82D0-57177DCA4F50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err="1"/>
            <a:t>bDMARDs</a:t>
          </a:r>
          <a:endParaRPr lang="en-US" dirty="0"/>
        </a:p>
      </dgm:t>
    </dgm:pt>
    <dgm:pt modelId="{D3FB047E-3B08-4B67-B167-97791777C6D4}" type="parTrans" cxnId="{785CD36E-220A-4426-9FB3-A621916D99FF}">
      <dgm:prSet/>
      <dgm:spPr/>
      <dgm:t>
        <a:bodyPr/>
        <a:lstStyle/>
        <a:p>
          <a:endParaRPr lang="en-US"/>
        </a:p>
      </dgm:t>
    </dgm:pt>
    <dgm:pt modelId="{2567FE75-63D3-49D2-9FE7-B67A45EFBDA8}" type="sibTrans" cxnId="{785CD36E-220A-4426-9FB3-A621916D99FF}">
      <dgm:prSet/>
      <dgm:spPr/>
      <dgm:t>
        <a:bodyPr/>
        <a:lstStyle/>
        <a:p>
          <a:endParaRPr lang="en-US"/>
        </a:p>
      </dgm:t>
    </dgm:pt>
    <dgm:pt modelId="{77894D67-8E10-40F2-8080-A69A16B403DD}" type="pres">
      <dgm:prSet presAssocID="{A8CA6D2D-60B0-4426-B66B-347A11539E5F}" presName="Name0" presStyleCnt="0">
        <dgm:presLayoutVars>
          <dgm:dir/>
          <dgm:animLvl val="lvl"/>
          <dgm:resizeHandles val="exact"/>
        </dgm:presLayoutVars>
      </dgm:prSet>
      <dgm:spPr/>
    </dgm:pt>
    <dgm:pt modelId="{FBA884A3-A80B-473E-90F1-34D2A8A081D9}" type="pres">
      <dgm:prSet presAssocID="{A48EB7B4-E30F-4113-B9F1-278CCBAEA182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79E8E75-7586-42AF-9B9A-E852CF196BC4}" type="pres">
      <dgm:prSet presAssocID="{465EBB1F-9FB6-4A39-8D67-8D3FD32F9495}" presName="parTxOnlySpace" presStyleCnt="0"/>
      <dgm:spPr/>
    </dgm:pt>
    <dgm:pt modelId="{0C5EDCF5-4DF2-4E16-A428-6AA240C59BA7}" type="pres">
      <dgm:prSet presAssocID="{03831E96-0D1B-4483-8240-AEAD693BED7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11ECC81-8138-43FD-8BE8-F672DE23D8F8}" type="pres">
      <dgm:prSet presAssocID="{0D7A7482-D2CB-43D8-992C-B704EBFD945E}" presName="parTxOnlySpace" presStyleCnt="0"/>
      <dgm:spPr/>
    </dgm:pt>
    <dgm:pt modelId="{6A0018F4-7BEF-4E2E-93AB-53CDE769E711}" type="pres">
      <dgm:prSet presAssocID="{38049BD0-DADB-4D39-B2A1-A48E1B1BAB8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47B2A66-B5E6-434A-B635-2ADFC45DE28D}" type="pres">
      <dgm:prSet presAssocID="{B81DD00B-29F5-4591-A3C1-5EBE08C5E841}" presName="parTxOnlySpace" presStyleCnt="0"/>
      <dgm:spPr/>
    </dgm:pt>
    <dgm:pt modelId="{EC4D0DAA-CF2B-4228-B97C-B23B37BFE5B2}" type="pres">
      <dgm:prSet presAssocID="{B9749E73-EFD0-498D-82D0-57177DCA4F50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CBB3846-B182-4CE9-94C5-79E3E27CF3BE}" type="presOf" srcId="{38049BD0-DADB-4D39-B2A1-A48E1B1BAB81}" destId="{6A0018F4-7BEF-4E2E-93AB-53CDE769E711}" srcOrd="0" destOrd="0" presId="urn:microsoft.com/office/officeart/2005/8/layout/chevron1"/>
    <dgm:cxn modelId="{EA9B3848-2D4A-4F4A-A115-28D58F5CAC5F}" type="presOf" srcId="{B9749E73-EFD0-498D-82D0-57177DCA4F50}" destId="{EC4D0DAA-CF2B-4228-B97C-B23B37BFE5B2}" srcOrd="0" destOrd="0" presId="urn:microsoft.com/office/officeart/2005/8/layout/chevron1"/>
    <dgm:cxn modelId="{68645E6D-5CC1-4150-99D3-4537C4B62E08}" type="presOf" srcId="{A8CA6D2D-60B0-4426-B66B-347A11539E5F}" destId="{77894D67-8E10-40F2-8080-A69A16B403DD}" srcOrd="0" destOrd="0" presId="urn:microsoft.com/office/officeart/2005/8/layout/chevron1"/>
    <dgm:cxn modelId="{785CD36E-220A-4426-9FB3-A621916D99FF}" srcId="{A8CA6D2D-60B0-4426-B66B-347A11539E5F}" destId="{B9749E73-EFD0-498D-82D0-57177DCA4F50}" srcOrd="3" destOrd="0" parTransId="{D3FB047E-3B08-4B67-B167-97791777C6D4}" sibTransId="{2567FE75-63D3-49D2-9FE7-B67A45EFBDA8}"/>
    <dgm:cxn modelId="{64EF3A71-A068-499D-B4B3-048C3C23D6A9}" srcId="{A8CA6D2D-60B0-4426-B66B-347A11539E5F}" destId="{03831E96-0D1B-4483-8240-AEAD693BED7C}" srcOrd="1" destOrd="0" parTransId="{3884D14D-853C-46C5-BFC3-1E94B1F5781D}" sibTransId="{0D7A7482-D2CB-43D8-992C-B704EBFD945E}"/>
    <dgm:cxn modelId="{9464AC51-3484-4F7A-90D4-54387EBA2A56}" srcId="{A8CA6D2D-60B0-4426-B66B-347A11539E5F}" destId="{38049BD0-DADB-4D39-B2A1-A48E1B1BAB81}" srcOrd="2" destOrd="0" parTransId="{FEEA5D51-D470-4D9B-8921-7E38DA35DAEA}" sibTransId="{B81DD00B-29F5-4591-A3C1-5EBE08C5E841}"/>
    <dgm:cxn modelId="{26C91F59-2431-42FC-963C-3BEB761D53A2}" type="presOf" srcId="{A48EB7B4-E30F-4113-B9F1-278CCBAEA182}" destId="{FBA884A3-A80B-473E-90F1-34D2A8A081D9}" srcOrd="0" destOrd="0" presId="urn:microsoft.com/office/officeart/2005/8/layout/chevron1"/>
    <dgm:cxn modelId="{885AF984-C7D6-496D-9321-630AB23BEA90}" srcId="{A8CA6D2D-60B0-4426-B66B-347A11539E5F}" destId="{A48EB7B4-E30F-4113-B9F1-278CCBAEA182}" srcOrd="0" destOrd="0" parTransId="{5651BF73-7B33-49D3-B6DA-0C8E019CE70C}" sibTransId="{465EBB1F-9FB6-4A39-8D67-8D3FD32F9495}"/>
    <dgm:cxn modelId="{09B2BFD4-AF6D-49AB-BFE8-12CB8663D487}" type="presOf" srcId="{03831E96-0D1B-4483-8240-AEAD693BED7C}" destId="{0C5EDCF5-4DF2-4E16-A428-6AA240C59BA7}" srcOrd="0" destOrd="0" presId="urn:microsoft.com/office/officeart/2005/8/layout/chevron1"/>
    <dgm:cxn modelId="{8473470B-D2BA-4608-B694-B8207B36828E}" type="presParOf" srcId="{77894D67-8E10-40F2-8080-A69A16B403DD}" destId="{FBA884A3-A80B-473E-90F1-34D2A8A081D9}" srcOrd="0" destOrd="0" presId="urn:microsoft.com/office/officeart/2005/8/layout/chevron1"/>
    <dgm:cxn modelId="{420824A0-3250-42BB-A46E-ABA8ABD8C73C}" type="presParOf" srcId="{77894D67-8E10-40F2-8080-A69A16B403DD}" destId="{A79E8E75-7586-42AF-9B9A-E852CF196BC4}" srcOrd="1" destOrd="0" presId="urn:microsoft.com/office/officeart/2005/8/layout/chevron1"/>
    <dgm:cxn modelId="{E2ABB931-E068-4A75-98FF-E6C102AC3193}" type="presParOf" srcId="{77894D67-8E10-40F2-8080-A69A16B403DD}" destId="{0C5EDCF5-4DF2-4E16-A428-6AA240C59BA7}" srcOrd="2" destOrd="0" presId="urn:microsoft.com/office/officeart/2005/8/layout/chevron1"/>
    <dgm:cxn modelId="{5297C77F-D315-4A0D-9075-12D8FCDCC1E4}" type="presParOf" srcId="{77894D67-8E10-40F2-8080-A69A16B403DD}" destId="{611ECC81-8138-43FD-8BE8-F672DE23D8F8}" srcOrd="3" destOrd="0" presId="urn:microsoft.com/office/officeart/2005/8/layout/chevron1"/>
    <dgm:cxn modelId="{E4AEFE69-6AE0-44DD-9F27-19513FAAB6C8}" type="presParOf" srcId="{77894D67-8E10-40F2-8080-A69A16B403DD}" destId="{6A0018F4-7BEF-4E2E-93AB-53CDE769E711}" srcOrd="4" destOrd="0" presId="urn:microsoft.com/office/officeart/2005/8/layout/chevron1"/>
    <dgm:cxn modelId="{52E467AE-BB9F-41CD-A925-073D7BF04501}" type="presParOf" srcId="{77894D67-8E10-40F2-8080-A69A16B403DD}" destId="{F47B2A66-B5E6-434A-B635-2ADFC45DE28D}" srcOrd="5" destOrd="0" presId="urn:microsoft.com/office/officeart/2005/8/layout/chevron1"/>
    <dgm:cxn modelId="{111C0581-2135-4910-8FF6-FF4DF0A94637}" type="presParOf" srcId="{77894D67-8E10-40F2-8080-A69A16B403DD}" destId="{EC4D0DAA-CF2B-4228-B97C-B23B37BFE5B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884A3-A80B-473E-90F1-34D2A8A081D9}">
      <dsp:nvSpPr>
        <dsp:cNvPr id="0" name=""/>
        <dsp:cNvSpPr/>
      </dsp:nvSpPr>
      <dsp:spPr>
        <a:xfrm>
          <a:off x="3574" y="808043"/>
          <a:ext cx="2080461" cy="832184"/>
        </a:xfrm>
        <a:prstGeom prst="chevron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Assess for synovitis</a:t>
          </a:r>
        </a:p>
      </dsp:txBody>
      <dsp:txXfrm>
        <a:off x="419666" y="808043"/>
        <a:ext cx="1248277" cy="832184"/>
      </dsp:txXfrm>
    </dsp:sp>
    <dsp:sp modelId="{0C5EDCF5-4DF2-4E16-A428-6AA240C59BA7}">
      <dsp:nvSpPr>
        <dsp:cNvPr id="0" name=""/>
        <dsp:cNvSpPr/>
      </dsp:nvSpPr>
      <dsp:spPr>
        <a:xfrm>
          <a:off x="1875989" y="808043"/>
          <a:ext cx="2080461" cy="832184"/>
        </a:xfrm>
        <a:prstGeom prst="chevron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Steroids</a:t>
          </a:r>
        </a:p>
      </dsp:txBody>
      <dsp:txXfrm>
        <a:off x="2292081" y="808043"/>
        <a:ext cx="1248277" cy="832184"/>
      </dsp:txXfrm>
    </dsp:sp>
    <dsp:sp modelId="{6A0018F4-7BEF-4E2E-93AB-53CDE769E711}">
      <dsp:nvSpPr>
        <dsp:cNvPr id="0" name=""/>
        <dsp:cNvSpPr/>
      </dsp:nvSpPr>
      <dsp:spPr>
        <a:xfrm>
          <a:off x="3748404" y="808043"/>
          <a:ext cx="2080461" cy="832184"/>
        </a:xfrm>
        <a:prstGeom prst="chevron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csDMARDs</a:t>
          </a:r>
          <a:endParaRPr lang="en-US" sz="1800" kern="1200" dirty="0"/>
        </a:p>
      </dsp:txBody>
      <dsp:txXfrm>
        <a:off x="4164496" y="808043"/>
        <a:ext cx="1248277" cy="832184"/>
      </dsp:txXfrm>
    </dsp:sp>
    <dsp:sp modelId="{EC4D0DAA-CF2B-4228-B97C-B23B37BFE5B2}">
      <dsp:nvSpPr>
        <dsp:cNvPr id="0" name=""/>
        <dsp:cNvSpPr/>
      </dsp:nvSpPr>
      <dsp:spPr>
        <a:xfrm>
          <a:off x="5620820" y="808043"/>
          <a:ext cx="2080461" cy="832184"/>
        </a:xfrm>
        <a:prstGeom prst="chevron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bDMARDs</a:t>
          </a:r>
          <a:endParaRPr lang="en-US" sz="1800" kern="1200" dirty="0"/>
        </a:p>
      </dsp:txBody>
      <dsp:txXfrm>
        <a:off x="6036912" y="808043"/>
        <a:ext cx="1248277" cy="832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49974-9335-4BAE-93C1-944C0745DFB8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128A6-20EE-4655-B10E-ADDA15DE5A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676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128A6-20EE-4655-B10E-ADDA15DE5AD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69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945E5-5E3B-9E0E-6568-989CD5D55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AC1B3A-30C9-382E-1396-D82C0AA44E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B3912C-240C-E26A-FEB9-13F814BA33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803C7-DC7B-8396-0D66-9925CD51A2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99950-56FD-45D3-935C-C65C76C139A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824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1626E-F629-CE34-91DC-13D737FC1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B577D4-3812-68B8-CBEF-47ADEF182C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016B15-55B0-6153-C027-E2EA21AE2A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77C4A-70D9-4BD7-8042-7DC314998F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99950-56FD-45D3-935C-C65C76C139A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794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8B2B1-7833-EA1D-3348-81A3A0BCD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18ACC8-93B4-D9F6-7A7F-62B7FE50D1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32FE31-E425-BEBC-6B91-73650CF651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03062-FDC7-A494-02AE-A43290E162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99950-56FD-45D3-935C-C65C76C139A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386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55C60-1677-4EF7-A7E4-6EDFB35DF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36FFA6-C4BE-AD2B-C1C3-5C25ED8202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99B54B-5A63-D7B9-372A-4711955BE6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58DC27-B62B-56CD-CF1E-B9A5524D86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99950-56FD-45D3-935C-C65C76C139A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708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B12C5-078A-C576-A6FE-0B71FB4FB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BD9457-5BC9-4CEA-0D0E-631AC5E1CA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4C23C0-31F7-1EE8-C65C-6DEEA138D8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062D6-5BF5-6423-9ECA-F596DAC491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99950-56FD-45D3-935C-C65C76C139A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805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EE761-071F-A884-00F8-4075B56A7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635A17-3D11-60A3-EDF5-441047E4AF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C06F77-A555-5824-F210-E630862740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21A06-362F-B2C4-D529-9C75D1942C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99950-56FD-45D3-935C-C65C76C139A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034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82969-8272-BC0D-59D9-455278E6D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81BA19-0939-08A1-8ED8-655BC515BE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657C63-21E7-D4F5-605D-4C8A9D7027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2849F-0E03-C307-60FE-A9A81ACB08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99950-56FD-45D3-935C-C65C76C139A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4332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2BB93-C9FE-18CC-7EC2-D74E0C784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B100DF-B86B-F19B-89EB-AB6B3097FC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59468B-9656-9D0A-FEC4-EDA5D7084C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449C4A-EBF5-6D55-D63B-6B74D492F2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99950-56FD-45D3-935C-C65C76C139A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154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85FC2-30CC-B982-9479-286552231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E0A02E-0B4A-F277-941B-7435FED479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D3D907-4BA8-195F-0A09-5BAD8AC102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A34E7-0002-70BA-8D75-3D8C9AC6C1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99950-56FD-45D3-935C-C65C76C139A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2569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07B08-E51C-08D8-B8ED-2D31B8C7A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A6765B-BF9F-8EC6-1FB7-1D3E932618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5C5B3F-D544-A910-A061-E41DD6ED58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32B00-F269-8D15-C1CA-A76FAF1A22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99950-56FD-45D3-935C-C65C76C139A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184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99950-56FD-45D3-935C-C65C76C139A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2527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CF2D5-683B-AEAA-4CC7-3FB332144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C1DD03-4B49-1431-9848-167CA0A55D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155999-5A5D-5313-804C-55035597B2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67BDF9-8C02-D472-4885-047FF2E378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99950-56FD-45D3-935C-C65C76C139A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9997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07C33-C856-7CB4-0FC8-342340EB4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4089C6-9337-228E-49F9-FB7830765E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AFE81F-32FD-2824-DC62-8524FA1A78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4F4002-16C0-F8A8-A495-AE43C30E6B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99950-56FD-45D3-935C-C65C76C139A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7201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0E3D8-DCFE-ED36-8AC2-27F018AB3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36C0C1-1CE7-7F26-666D-E17476056E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89B2F8-E230-56B6-C9F9-E7A9FDD55C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6E6D3-BCE3-E194-674F-84D1803719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99950-56FD-45D3-935C-C65C76C139A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9140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21925-8F66-9FED-8307-DAA589368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94AC20-D63A-B253-CBEB-AF7C84F45E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4C9C5A-708E-F015-6782-7D3EB84085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51076-C648-CE56-4489-D53D025CE7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99950-56FD-45D3-935C-C65C76C139A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3727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1542D-5A50-A442-16CC-C4E0C0B55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FD88F9-EDD0-166E-469A-AEB4B82896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13E6B6-D329-B933-F2A2-3E35605E13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E242D-5F05-C9F2-DCC7-90A0D7F36B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99950-56FD-45D3-935C-C65C76C139A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5958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E5237-1AD0-563C-A790-A07834528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145449-3F69-7BCA-AB1B-727DFDB5A9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AD8760-727D-5642-6E04-3C1C58C16B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45509-E283-B150-A748-A8C3F5C03F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99950-56FD-45D3-935C-C65C76C139A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6627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4B47B-E182-FA80-DEDD-4E501FAAF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08345F-C58E-8CF0-56EB-0C444022F4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21C2ED-6765-4B8E-96C5-5C9C090005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BE397-1615-1B97-2E5D-A71DC19B08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99950-56FD-45D3-935C-C65C76C139AD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4418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57145-A872-BCCD-72A6-1C45D3998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3BB778-19B5-23D0-6350-C7F875DE7C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693A67-B32C-BF9B-6C8F-391111520D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14581-04B5-E781-7CD5-1D6E82C599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99950-56FD-45D3-935C-C65C76C139AD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2532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3C777-1359-E1CD-7D77-7D2B05EB2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7D64F-7E05-9773-2C59-ED4F967C17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9EA915-A534-8E10-0EA3-E0E3E767E1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0085E-D595-4DF4-61A3-F829801A31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99950-56FD-45D3-935C-C65C76C139AD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6313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5A460-303D-99FC-C8AA-865B8E527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C3DFDC-BDCF-C39C-F40D-1CBD23B992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AADEFC-5452-65A0-CD02-9B85ADDD40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24F2C-C2FD-B3FA-B8CF-446542BEA7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99950-56FD-45D3-935C-C65C76C139AD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634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0870D-6F33-1F2D-72FF-0BACD2348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9692C4-D43D-64B7-A398-EE4CCA8488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CB4521-1DA5-3829-C291-93C4E5896F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7C64A-22B5-D850-D839-ECFB269823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99950-56FD-45D3-935C-C65C76C139A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2743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20CE8-4736-68A3-C7EA-B36758331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58DB38-4115-2680-1747-0BD9C84097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E78191-1DAB-EB06-5C36-FB2A53C0E6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A1771-2265-D760-EAD5-3CA637E2FD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99950-56FD-45D3-935C-C65C76C139AD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9396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F087A-BACE-F31B-6C60-91B69F23B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F1BC4E-C206-7F79-3B86-3FC1E58D90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E28F55-DBF0-C923-BF39-12EC41565F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47B6B-85B0-2FC2-3604-FDED59582E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99950-56FD-45D3-935C-C65C76C139AD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3366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FCEAF-2D90-D8A5-0F5C-2002257FC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A71722-8470-71F2-7E14-262CC301B0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9BC155-6EFE-6709-FDA7-15D92A4547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E39EF-8B68-AB0F-5E80-291DEA3034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99950-56FD-45D3-935C-C65C76C139AD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5967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B7D08-F5C1-8751-A6AB-14E550CF8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5AFC7E-D975-16B8-2806-0DAE8EF975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C13661-0AD7-F269-0314-45C5948980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8FDFC-2237-D2BB-467F-8CDEFCBA9D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99950-56FD-45D3-935C-C65C76C139AD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8801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8BC81-8C1A-6775-9033-F0320D77C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415920-06BE-8204-12D0-566E75244F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D1F5F5-7FB0-D213-5821-A907969C3C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05C2C6-8F46-A137-1616-FA6E29445A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99950-56FD-45D3-935C-C65C76C139AD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879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88672-E50D-7DD8-A647-F125F0A6E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141881-8B74-46D4-3E2E-A9D2546BD6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B58206-945C-B943-CFB9-ED67E61CC5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A5308-B788-0E68-1211-CC2B8CE65D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99950-56FD-45D3-935C-C65C76C139AD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9469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42D80-FFE9-BD39-5863-7B2733E96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A4E8EE-A3F4-60C0-CF6E-10CB119802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7A0346-372C-0A30-C13B-CFF0DBE8AA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0474B-D41E-44E6-53B4-5AD5CADF94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99950-56FD-45D3-935C-C65C76C139AD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9453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B8CC0-7336-4923-EE27-79937F36C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03C3CD-5BC1-1B83-8454-4D3066468A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5B5F2C-3AE2-FEC5-CE88-C24974DBC6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07F6B-44FC-C786-9795-39FC5F5E9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99950-56FD-45D3-935C-C65C76C139AD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0310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52267-C4BA-EDCB-5D1A-27BA6C16F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425438-F9B8-75F4-8A9A-0F0CD742E3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AF5C2A-A600-8840-8398-C660837BEF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A0A2A-D103-8570-6C10-ABEDE313E5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99950-56FD-45D3-935C-C65C76C139AD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2776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8D521-CFA6-A9A5-BF0E-F678BE1EC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5B0949-02D8-2C86-D616-7B10FFDE9D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81C356-EC33-BC96-18D5-F97DEEE11E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7B3F1-C146-C7B4-8220-70F6112348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99950-56FD-45D3-935C-C65C76C139AD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528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2E0FA-9445-7802-07D0-2D51780EE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288E51-8B53-EBEC-39A3-4488EB2B30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2202F0-899C-07F9-B8B6-730F6A32FE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E583B-DED4-0F86-5FF4-02E1D629FA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99950-56FD-45D3-935C-C65C76C139A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5248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CE806-871F-687A-4E1E-267CE0CDA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A2FA61-9F20-4C9F-30B5-5812A3BECB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36CEF8-26BC-2E28-2182-BEB10DF7E2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8E636-F566-57FA-DFE1-5E8185714A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99950-56FD-45D3-935C-C65C76C139AD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2493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1E979-5D23-9FD0-610F-CA58BE117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C447D1-1D1D-6626-5C07-91784F33FA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27F988-ED9F-0A02-84DB-B44854B5FC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87ABA-9D4C-4F76-411F-DF6B01A279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99950-56FD-45D3-935C-C65C76C139AD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7384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407DB-B2A4-1916-29C8-995E2D12E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B88293-B8E3-06E4-2BD6-1163AD2EB6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E51BA8-6E1B-3180-D9B7-F0C113CE63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EA3C6-1F91-121D-E78A-1ABAEDD4A0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99950-56FD-45D3-935C-C65C76C139AD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8120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6D351-E729-7297-355B-202C6E3BB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CF4142-77D4-046A-897C-5E77A3F048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75CCD0-FBF8-A38A-74A5-8E95EA4DA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BEA85-E90C-5410-7DDE-CFF8E818AF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99950-56FD-45D3-935C-C65C76C139AD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3858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71F14-7DC0-5A0A-5ED4-68456BB0D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067D2B-EB73-B015-611F-6D5970BF76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82E9F0-C56B-E054-D017-A793813D37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B4009-1A65-BD4B-A076-11576C5D82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99950-56FD-45D3-935C-C65C76C139AD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702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11593-51FD-780A-4447-08AD53FDD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79FBFD-074F-2750-33B4-9731E68FF5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96A6F6-88A3-2406-48DC-384B861B6E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AA79C-6B68-127A-BDD5-D9B3748132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99950-56FD-45D3-935C-C65C76C139AD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1592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F5739-8F5F-015D-3308-7C15069D1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E794EA-C564-ADEF-6907-1BA8BC9683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C2A7EB-F41A-2AB9-A62E-EEEA2630D1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9DEE1-47C0-F770-BAAC-70EE508C01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99950-56FD-45D3-935C-C65C76C139AD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91401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A967A-373E-F29D-5D86-95A8370BF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30BA43-2999-A2B1-EDEF-87E71223CA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8D5942-4879-10F1-8DDB-74FB156B91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C722D-6B90-958B-2DED-948B6D261E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99950-56FD-45D3-935C-C65C76C139AD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497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5D7D9-997C-567E-479E-7D2F2754A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0C05A0-8E75-C93B-0581-703E838F66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477412-2269-1A56-1B4E-E64FB782EB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D5FAB-0ADD-B0EB-B820-9261646FF7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99950-56FD-45D3-935C-C65C76C139AD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146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32E6E-61EE-74B6-3583-E6DCF49C0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891255-7ED9-8454-FF8E-5E3379916A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67CC64-F3F5-BFC7-F2F3-3EE56CB66F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74544-CE96-37F5-97A2-1C8239184E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99950-56FD-45D3-935C-C65C76C139A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075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C70B3-C334-9AFB-61DC-523F4950D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1FE6E0-2F27-C15A-57AB-85B2935488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CBD1D6-87FA-8E90-2861-C96751B24A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4BB01-3C1C-CCAC-6D74-E4B85BFEF8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99950-56FD-45D3-935C-C65C76C139A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768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424EA-4F14-31BA-63C2-91E3E648C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5800C1-2821-F946-0D2F-3AE06D9F1D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527011-CF0A-EF9F-597C-675C7FC83B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2ED2D-AC8D-3AED-812C-A1E8DD0341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99950-56FD-45D3-935C-C65C76C139A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008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4D276-E1D3-EB96-4673-DB8342343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0AFF9C-E9B9-06F2-6D41-78D9943203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E5D00D-4456-8E44-41EB-EC2FA26112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0643D-4CE2-A577-8E25-C98796F8E1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99950-56FD-45D3-935C-C65C76C139A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769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82F7E-1AB3-70BC-ADD0-DB19356E5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A75FB8-A08A-9DA6-10C1-FA23DDD775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DEEAE1-5F72-9FC4-6133-05375E8162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C00A6-3DD2-0E2A-A2DA-A3A3C690C0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99950-56FD-45D3-935C-C65C76C139A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444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AC1F0-6D28-439D-6B41-14E12E709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4F196C-02B3-670A-DA15-38D5D2BE5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8EC4E-2CE7-D210-0C96-3232A29E9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B8D5-BFC0-4218-AD6E-0DFE22390BFE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840CE-0F6A-84D1-03AE-4CABF3419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AB0F1-C8EC-52D4-9D4F-7CBFFE8E0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8078-659B-4346-A6D3-BF2C0F3AC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093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CF4FC-FB8A-A203-BBBA-B64E1519D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F4DC45-6341-E74F-A919-F83EE9D1DA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37C46-21F8-575A-9BBF-0E4151F13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B8D5-BFC0-4218-AD6E-0DFE22390BFE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6C02D-48F0-4168-3A9B-8BFD3F755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E03B8-0670-DC86-D1BE-C16F336AA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8078-659B-4346-A6D3-BF2C0F3AC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543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8031A2-EAF4-A69F-A738-FC46F9A637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B0C8C8-078D-E791-0683-879C7699D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66084-7970-840F-7464-B19CD5B15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B8D5-BFC0-4218-AD6E-0DFE22390BFE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C6CC7-E59F-8C9E-0D3D-1C19E000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AE85D-BE47-A111-7004-36ABD4130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8078-659B-4346-A6D3-BF2C0F3AC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03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50ACC-10A9-3F15-80BC-D8AF774B2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C8D87-B394-BD06-6EF6-50C208024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E59B6-AEE2-BCD2-3C2A-E167DDFBC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B8D5-BFC0-4218-AD6E-0DFE22390BFE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88A43-1E52-68E7-1C31-80516AB0B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583E5-DC34-B4D8-6E00-62FAB871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8078-659B-4346-A6D3-BF2C0F3AC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004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9E732-DCFA-755C-5BBB-FAA7903B7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B7A8D-B17A-9EC2-FCE9-303F9C3A6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B89C8-C614-DD07-A756-EC3F03538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B8D5-BFC0-4218-AD6E-0DFE22390BFE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6CD1F-2B48-FD36-ACE7-F1A658275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0755D-D736-3406-2858-C1AAF66BA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8078-659B-4346-A6D3-BF2C0F3AC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701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EC927-8678-2524-6E05-623813CE8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838CC-0B8F-6468-B192-F6B34796C4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B8C94-22F5-22A1-22D5-4C7B67443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0664D4-8680-07BF-4511-8AD51FD26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B8D5-BFC0-4218-AD6E-0DFE22390BFE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6A7B0-B968-F114-334D-5623323F4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F94B4-77EB-9B63-2480-2670CBB20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8078-659B-4346-A6D3-BF2C0F3AC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584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08DC6-B009-21D7-1FA6-4E7D47BE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DA2F5-5127-92FF-06B9-482BD85B1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9BBF3-1030-8E9E-1725-E77505700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158CD4-DFEF-DD0A-34E8-622ECDFEC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EE5D7F-BB00-BCBF-11EA-550286FF01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458E40-CF92-32B1-082B-E8C7EF461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B8D5-BFC0-4218-AD6E-0DFE22390BFE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F20248-9E4F-A1A6-51EB-326FC0F50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C95D4B-80CF-F9C4-7FA1-637707B0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8078-659B-4346-A6D3-BF2C0F3AC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30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CC4EB-57CA-8CC8-6249-04C226607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98959C-C5CE-2A55-8E5D-055FFB2FA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B8D5-BFC0-4218-AD6E-0DFE22390BFE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ECCD84-BF31-BEF0-580A-7D81A08C1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DE5C2D-A150-57D1-6750-81247CF3F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8078-659B-4346-A6D3-BF2C0F3AC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440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5C515B-3309-E271-82E1-766B86680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B8D5-BFC0-4218-AD6E-0DFE22390BFE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391F05-3E3A-BCD3-04EE-4700D934A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C7800-958E-370A-2684-DAD4854B4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8078-659B-4346-A6D3-BF2C0F3AC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839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CAE64-37C4-7A29-B101-D33BD4A02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C1744-B3A4-C461-71B8-68F1B5C61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FDCBFF-7E3D-0E49-88AE-70C56103E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18E41-686C-EB1A-0053-D7CCB4B30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B8D5-BFC0-4218-AD6E-0DFE22390BFE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049BB2-C36E-CA75-7EF9-B6620DAAB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B9D88-5C85-1297-AE42-193606F23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8078-659B-4346-A6D3-BF2C0F3AC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18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EFCE2-A45B-0586-98A2-30834FD3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670C5B-B6BD-468F-D40B-A117F6AA5F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96B9D0-3070-B0B3-E72A-34DE41435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FBAE6B-B495-567E-2587-A793D5C04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B8D5-BFC0-4218-AD6E-0DFE22390BFE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1AF861-0DA9-1728-3FB4-D4BECD247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EA85D1-68AD-ABE0-3766-76CBCCBD6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8078-659B-4346-A6D3-BF2C0F3AC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44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A8DA28-2B69-9698-3C7B-7228E45F3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72E47-BB89-813B-5BBD-BB21CB70B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AC021-7ECD-F7ED-7236-B483C2932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75B8D5-BFC0-4218-AD6E-0DFE22390BFE}" type="datetimeFigureOut">
              <a:rPr lang="en-GB" smtClean="0"/>
              <a:t>05/06/2025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2DDBF-1E63-EB42-136F-5D8CE8444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5C4EB-69A0-698B-8586-14D9A1ADB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798078-659B-4346-A6D3-BF2C0F3AC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86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2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my.harrison36@nhs.net" TargetMode="External"/><Relationship Id="rId5" Type="http://schemas.openxmlformats.org/officeDocument/2006/relationships/hyperlink" Target="mailto:andrew.allard@nhs.net" TargetMode="Externa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tel colours in gradient surface design">
            <a:extLst>
              <a:ext uri="{FF2B5EF4-FFF2-40B4-BE49-F238E27FC236}">
                <a16:creationId xmlns:a16="http://schemas.microsoft.com/office/drawing/2014/main" id="{D29757A0-7F2A-AE27-2205-54C0E79910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82" r="27299" b="-1"/>
          <a:stretch/>
        </p:blipFill>
        <p:spPr>
          <a:xfrm>
            <a:off x="5224242" y="10"/>
            <a:ext cx="6967758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640907-43C4-43E9-6F37-DB81AFB74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905" y="2055280"/>
            <a:ext cx="4367061" cy="2387600"/>
          </a:xfrm>
        </p:spPr>
        <p:txBody>
          <a:bodyPr>
            <a:noAutofit/>
          </a:bodyPr>
          <a:lstStyle/>
          <a:p>
            <a:r>
              <a:rPr lang="en-GB" sz="4800" dirty="0"/>
              <a:t>Immunotherapy and Rheumatology – an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B295D-F61C-4074-4336-6FF6DD8B7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905" y="4882014"/>
            <a:ext cx="4367061" cy="165576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Dr Andrew Allard</a:t>
            </a:r>
          </a:p>
          <a:p>
            <a:r>
              <a:rPr lang="en-GB" dirty="0"/>
              <a:t>Consultant Rheumatologist</a:t>
            </a:r>
          </a:p>
          <a:p>
            <a:r>
              <a:rPr lang="en-GB" dirty="0"/>
              <a:t>SWIG</a:t>
            </a:r>
          </a:p>
          <a:p>
            <a:r>
              <a:rPr lang="en-GB" dirty="0"/>
              <a:t>June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1570E6-7AE5-E9CB-5338-B8817412494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68" y="365995"/>
            <a:ext cx="3273134" cy="1109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F9DD92-FDCE-88E6-EADA-A01825E1EA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6876" y="1002324"/>
            <a:ext cx="6471138" cy="485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22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21772-24DE-388A-928A-0E128C24E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tel colours in gradient surface design">
            <a:extLst>
              <a:ext uri="{FF2B5EF4-FFF2-40B4-BE49-F238E27FC236}">
                <a16:creationId xmlns:a16="http://schemas.microsoft.com/office/drawing/2014/main" id="{2745BD3E-ADF9-6412-7119-8AD0A3D03E8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4882" r="27299" b="-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95407F-7BA4-5A64-6A6E-A05C51F6E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335" y="365125"/>
            <a:ext cx="1882510" cy="14118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A5E94D-A95C-8805-4198-E235BA7BF3D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8" y="5622239"/>
            <a:ext cx="3273134" cy="1109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A5D621-9D17-1F95-8DC3-6129238C8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Guidelines - EULAR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427BB7-3E99-6CD7-3AA9-D35E7A0F1E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677" y="2059619"/>
            <a:ext cx="10892646" cy="273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31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A8A22-995E-E1F3-2C72-7911AA4E9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tel colours in gradient surface design">
            <a:extLst>
              <a:ext uri="{FF2B5EF4-FFF2-40B4-BE49-F238E27FC236}">
                <a16:creationId xmlns:a16="http://schemas.microsoft.com/office/drawing/2014/main" id="{F21CBA14-7EBB-9A59-D0CE-54AA018598E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4882" r="27299" b="-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AA620B-CAEE-5ECF-4D91-A67EAFB30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335" y="365125"/>
            <a:ext cx="1882510" cy="14118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3D479A-4BD5-5B62-040B-96DB07668C2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8" y="5622239"/>
            <a:ext cx="3273134" cy="1109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D18EE0-5F28-2B24-3633-13D4CD1AF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Guidelines - EULAR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E92315-1D99-D72A-1719-CD13F19467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7082" y="1310640"/>
            <a:ext cx="6545972" cy="446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74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1AA76-C367-8D66-58AA-90185C6F1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tel colours in gradient surface design">
            <a:extLst>
              <a:ext uri="{FF2B5EF4-FFF2-40B4-BE49-F238E27FC236}">
                <a16:creationId xmlns:a16="http://schemas.microsoft.com/office/drawing/2014/main" id="{4355402A-397A-605B-EA7E-D7D185F37D6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4882" r="27299" b="-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B72A20-1C64-9FE0-EA6F-E057C0FE9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335" y="365125"/>
            <a:ext cx="1882510" cy="14118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85DE0-2FCD-7E89-9858-67B738B51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sz="4400" dirty="0"/>
              <a:t>The Bath experience to 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CB3206-8782-C66F-7D7B-1A61A95EC2C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8" y="5622239"/>
            <a:ext cx="3273134" cy="1109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6438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155D9-A8EE-22B8-F206-DA4952317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tel colours in gradient surface design">
            <a:extLst>
              <a:ext uri="{FF2B5EF4-FFF2-40B4-BE49-F238E27FC236}">
                <a16:creationId xmlns:a16="http://schemas.microsoft.com/office/drawing/2014/main" id="{BCB95F78-D19A-29C3-5F2E-96396DC80B5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4882" r="27299" b="-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E7C7A8-5AE6-210C-8F8F-C4D7AC083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335" y="365125"/>
            <a:ext cx="1882510" cy="14118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AF2EE-1811-7AD6-759E-85B018E5E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0606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2000" dirty="0"/>
              <a:t>Retrospective Cohort analysis Aug 2016-Dec 2023</a:t>
            </a:r>
          </a:p>
          <a:p>
            <a:pPr lvl="1">
              <a:spcBef>
                <a:spcPts val="600"/>
              </a:spcBef>
            </a:pPr>
            <a:r>
              <a:rPr lang="en-GB" sz="2000" dirty="0"/>
              <a:t>636 patients identified as having initiated ICI Aug 2016-Dec 2022</a:t>
            </a:r>
          </a:p>
          <a:p>
            <a:pPr lvl="1">
              <a:spcBef>
                <a:spcPts val="600"/>
              </a:spcBef>
            </a:pPr>
            <a:r>
              <a:rPr lang="en-GB" sz="2000" dirty="0"/>
              <a:t>78 excluded from subsequent analysis</a:t>
            </a:r>
          </a:p>
          <a:p>
            <a:pPr lvl="1">
              <a:spcBef>
                <a:spcPts val="600"/>
              </a:spcBef>
            </a:pPr>
            <a:r>
              <a:rPr lang="en-GB" sz="2000" dirty="0"/>
              <a:t>Routine clinical data was analysed until Dec 2023, 6 months post discontinuation of ICI or patient death (whichever occurred first)</a:t>
            </a:r>
          </a:p>
          <a:p>
            <a:pPr lvl="2">
              <a:spcBef>
                <a:spcPts val="600"/>
              </a:spcBef>
            </a:pPr>
            <a:endParaRPr lang="en-GB" sz="1600" dirty="0"/>
          </a:p>
          <a:p>
            <a:pPr lvl="1">
              <a:spcBef>
                <a:spcPts val="600"/>
              </a:spcBef>
            </a:pPr>
            <a:r>
              <a:rPr lang="en-GB" sz="2000" dirty="0"/>
              <a:t>43/558 reported as having developed rheumatic adverse event (7.7%)</a:t>
            </a:r>
          </a:p>
          <a:p>
            <a:pPr lvl="1">
              <a:spcBef>
                <a:spcPts val="600"/>
              </a:spcBef>
            </a:pPr>
            <a:r>
              <a:rPr lang="en-GB" sz="2000" dirty="0"/>
              <a:t>25/43 within 6 months and 35/43 within 12 months of initiating ICI</a:t>
            </a:r>
          </a:p>
          <a:p>
            <a:pPr lvl="1">
              <a:spcBef>
                <a:spcPts val="600"/>
              </a:spcBef>
            </a:pPr>
            <a:r>
              <a:rPr lang="en-GB" sz="2000" dirty="0"/>
              <a:t>32/43 arthralgia; 22/43 reported to have objective evidence of synovitis</a:t>
            </a:r>
          </a:p>
          <a:p>
            <a:pPr lvl="1">
              <a:spcBef>
                <a:spcPts val="600"/>
              </a:spcBef>
            </a:pPr>
            <a:r>
              <a:rPr lang="en-GB" sz="2000" dirty="0"/>
              <a:t>18/43 referred to rheumatology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7A2F83-613C-0C48-2B41-96483CECDF2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8" y="5622239"/>
            <a:ext cx="3273134" cy="1109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B60383-FA64-5ED5-86C7-CC9AC3F90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Bath Experience – “early” days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69ECD5-6402-C545-A12A-C07F7CD7C893}"/>
              </a:ext>
            </a:extLst>
          </p:cNvPr>
          <p:cNvSpPr txBox="1"/>
          <p:nvPr/>
        </p:nvSpPr>
        <p:spPr>
          <a:xfrm>
            <a:off x="8782893" y="5807631"/>
            <a:ext cx="1402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Ho et al. BSR 2025</a:t>
            </a:r>
          </a:p>
        </p:txBody>
      </p:sp>
    </p:spTree>
    <p:extLst>
      <p:ext uri="{BB962C8B-B14F-4D97-AF65-F5344CB8AC3E}">
        <p14:creationId xmlns:p14="http://schemas.microsoft.com/office/powerpoint/2010/main" val="2696889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82EA7-2078-5E77-C516-30CA21D27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tel colours in gradient surface design">
            <a:extLst>
              <a:ext uri="{FF2B5EF4-FFF2-40B4-BE49-F238E27FC236}">
                <a16:creationId xmlns:a16="http://schemas.microsoft.com/office/drawing/2014/main" id="{56447FDF-16D8-AE52-64EB-7F1A91BA9DB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4882" r="27299" b="-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1E9987-8AF9-D56A-F106-58F35CBF9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335" y="365125"/>
            <a:ext cx="1882510" cy="14118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B2179-5291-A52F-24C5-105C03377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GB" sz="2000" dirty="0"/>
              <a:t>Retrospective Cohort analysis Aug 2016-Dec 2023 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Treatments:</a:t>
            </a:r>
          </a:p>
          <a:p>
            <a:pPr lvl="1">
              <a:spcBef>
                <a:spcPts val="600"/>
              </a:spcBef>
            </a:pPr>
            <a:r>
              <a:rPr lang="en-GB" sz="2200" dirty="0"/>
              <a:t>3/43 received </a:t>
            </a:r>
            <a:r>
              <a:rPr lang="en-GB" sz="2200" dirty="0" err="1"/>
              <a:t>csDMARDs</a:t>
            </a:r>
            <a:endParaRPr lang="en-GB" sz="2200" dirty="0"/>
          </a:p>
          <a:p>
            <a:pPr lvl="1">
              <a:spcBef>
                <a:spcPts val="600"/>
              </a:spcBef>
            </a:pPr>
            <a:r>
              <a:rPr lang="en-GB" sz="2200" dirty="0"/>
              <a:t>2/43 due to commence </a:t>
            </a:r>
            <a:r>
              <a:rPr lang="en-GB" sz="2200" dirty="0" err="1"/>
              <a:t>bDMARD</a:t>
            </a:r>
            <a:r>
              <a:rPr lang="en-GB" sz="2200" dirty="0"/>
              <a:t> but aborted 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/>
              <a:t>1 due to disease progression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/>
              <a:t>1 due to patient concerns regarding cancer risks</a:t>
            </a:r>
          </a:p>
          <a:p>
            <a:pPr lvl="2">
              <a:spcBef>
                <a:spcPts val="600"/>
              </a:spcBef>
            </a:pPr>
            <a:endParaRPr lang="en-GB" sz="1800" dirty="0"/>
          </a:p>
          <a:p>
            <a:pPr lvl="1">
              <a:spcBef>
                <a:spcPts val="600"/>
              </a:spcBef>
            </a:pPr>
            <a:r>
              <a:rPr lang="en-GB" sz="2200" dirty="0"/>
              <a:t>32/43 received systemic steroids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/>
              <a:t>Average total cumulative dose equivalent to prednisolone 2367mg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/>
              <a:t>Average daily dose equivalent to prednisolone 11.2mg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661085-7B7A-D5E4-56CB-FFA68D7E112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8" y="5622239"/>
            <a:ext cx="3273134" cy="1109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C90894-BF4A-DDBE-F1E9-57238C51C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Bath Experience – “early” days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1EE038-F7C6-5A37-6AB4-F394A3E26C42}"/>
              </a:ext>
            </a:extLst>
          </p:cNvPr>
          <p:cNvSpPr txBox="1"/>
          <p:nvPr/>
        </p:nvSpPr>
        <p:spPr>
          <a:xfrm>
            <a:off x="8782893" y="5807631"/>
            <a:ext cx="1402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Ho et al. BSR 2025</a:t>
            </a:r>
          </a:p>
        </p:txBody>
      </p:sp>
    </p:spTree>
    <p:extLst>
      <p:ext uri="{BB962C8B-B14F-4D97-AF65-F5344CB8AC3E}">
        <p14:creationId xmlns:p14="http://schemas.microsoft.com/office/powerpoint/2010/main" val="782276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FFC08-0206-E208-CB63-694C31169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tel colours in gradient surface design">
            <a:extLst>
              <a:ext uri="{FF2B5EF4-FFF2-40B4-BE49-F238E27FC236}">
                <a16:creationId xmlns:a16="http://schemas.microsoft.com/office/drawing/2014/main" id="{020DF646-31AD-3626-5010-7F72C5DBF3F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4882" r="27299" b="-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E0853F-5C34-419E-083F-A0E4DECF5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335" y="365125"/>
            <a:ext cx="1882510" cy="14118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1EF69-8C6E-D831-A349-3B188DBBA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Oncology (as of July 2023)</a:t>
            </a:r>
          </a:p>
          <a:p>
            <a:pPr lvl="2"/>
            <a:r>
              <a:rPr lang="en-GB" sz="1800" dirty="0"/>
              <a:t>&gt;750 patients on CPI therapy (&gt;310 Lung, &gt;190 Melanoma, &gt;70 Bladder &gt;40 H&amp;N)</a:t>
            </a:r>
          </a:p>
          <a:p>
            <a:pPr lvl="2"/>
            <a:r>
              <a:rPr lang="en-GB" sz="1800" dirty="0"/>
              <a:t>&lt;20 Renal, UGI, Gynaecology (</a:t>
            </a:r>
            <a:r>
              <a:rPr lang="en-GB" sz="1800" dirty="0" err="1"/>
              <a:t>Pembro</a:t>
            </a:r>
            <a:r>
              <a:rPr lang="en-GB" sz="1800" dirty="0"/>
              <a:t>), Breast (</a:t>
            </a:r>
            <a:r>
              <a:rPr lang="en-GB" sz="1800" dirty="0" err="1"/>
              <a:t>Pembro</a:t>
            </a:r>
            <a:r>
              <a:rPr lang="en-GB" sz="1800" dirty="0"/>
              <a:t> and Chemo), Liver (</a:t>
            </a:r>
            <a:r>
              <a:rPr lang="en-GB" sz="1800" dirty="0" err="1"/>
              <a:t>Atezo</a:t>
            </a:r>
            <a:r>
              <a:rPr lang="en-GB" sz="1800" dirty="0"/>
              <a:t> and Bev) and a few others</a:t>
            </a:r>
          </a:p>
          <a:p>
            <a:pPr lvl="2"/>
            <a:r>
              <a:rPr lang="en-GB" sz="1800" dirty="0"/>
              <a:t>Arthralgia and sicca symptoms common</a:t>
            </a:r>
          </a:p>
          <a:p>
            <a:pPr lvl="2"/>
            <a:r>
              <a:rPr lang="en-GB" sz="1800" dirty="0"/>
              <a:t>Occasional myalgia</a:t>
            </a:r>
          </a:p>
          <a:p>
            <a:pPr lvl="2"/>
            <a:r>
              <a:rPr lang="en-GB" sz="1800" dirty="0"/>
              <a:t>1 case of PMR-like syndrome, Sjogren’s and sarcoidosis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DAE3AD-49FA-7036-CB6F-5F33BA17E68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8" y="5622239"/>
            <a:ext cx="3273134" cy="1109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DF955C-C13A-04FB-FE98-272F15165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Bath Experience – the present</a:t>
            </a:r>
          </a:p>
        </p:txBody>
      </p:sp>
    </p:spTree>
    <p:extLst>
      <p:ext uri="{BB962C8B-B14F-4D97-AF65-F5344CB8AC3E}">
        <p14:creationId xmlns:p14="http://schemas.microsoft.com/office/powerpoint/2010/main" val="2292613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20355-5345-B1C4-4B3F-9BF544610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tel colours in gradient surface design">
            <a:extLst>
              <a:ext uri="{FF2B5EF4-FFF2-40B4-BE49-F238E27FC236}">
                <a16:creationId xmlns:a16="http://schemas.microsoft.com/office/drawing/2014/main" id="{36809F2D-5DF7-3538-6887-32BCA5B1379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4882" r="27299" b="-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3B07F7-125E-F7C3-A9AA-2D53515F6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335" y="365125"/>
            <a:ext cx="1882510" cy="14118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AD3A3-C66A-C0AF-8843-12DE29345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Rheumatology</a:t>
            </a:r>
          </a:p>
          <a:p>
            <a:pPr lvl="1"/>
            <a:r>
              <a:rPr lang="en-GB" sz="2200" dirty="0"/>
              <a:t>~15-20 cases of inflammatory arthritis </a:t>
            </a:r>
          </a:p>
          <a:p>
            <a:pPr lvl="1"/>
            <a:r>
              <a:rPr lang="en-GB" sz="2200" dirty="0"/>
              <a:t>1 case of confirmed </a:t>
            </a:r>
            <a:r>
              <a:rPr lang="en-GB" sz="2200" dirty="0" err="1"/>
              <a:t>Raynauds</a:t>
            </a:r>
            <a:endParaRPr lang="en-GB" sz="2200" dirty="0"/>
          </a:p>
          <a:p>
            <a:pPr lvl="1"/>
            <a:r>
              <a:rPr lang="en-GB" sz="2200" dirty="0"/>
              <a:t>1 case of suspected APLS/SLE</a:t>
            </a:r>
          </a:p>
          <a:p>
            <a:pPr lvl="1"/>
            <a:r>
              <a:rPr lang="en-GB" sz="2200" dirty="0"/>
              <a:t>1 case of systemic sclerosis/inflammatory arthritis overlap</a:t>
            </a:r>
          </a:p>
          <a:p>
            <a:pPr lvl="1"/>
            <a:r>
              <a:rPr lang="en-GB" sz="2200" dirty="0"/>
              <a:t>Flares of established rheumatic disease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1800" dirty="0"/>
              <a:t>Evidence suggests around 50% of RA patients flare on commencing ICI (25–64% for other rheumatic conditions)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1800" dirty="0"/>
              <a:t>Approximately 80% continue ICI</a:t>
            </a:r>
            <a:endParaRPr lang="en-GB" sz="2200" dirty="0"/>
          </a:p>
          <a:p>
            <a:pPr lvl="1"/>
            <a:r>
              <a:rPr lang="en-GB" sz="2200" dirty="0"/>
              <a:t>Regionally a few cases of myositis, a case of large vessel vasculitis and a further case of systemic sclerosis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2D7FE1-9D72-4FDA-7A3C-D2B1BA63043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8" y="5622239"/>
            <a:ext cx="3273134" cy="1109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0871C9-25F0-925C-4CE6-733805C69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Bath Experience – the present</a:t>
            </a:r>
          </a:p>
        </p:txBody>
      </p:sp>
    </p:spTree>
    <p:extLst>
      <p:ext uri="{BB962C8B-B14F-4D97-AF65-F5344CB8AC3E}">
        <p14:creationId xmlns:p14="http://schemas.microsoft.com/office/powerpoint/2010/main" val="1333782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4E496-79A5-25D8-B90D-8CA759AE0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tel colours in gradient surface design">
            <a:extLst>
              <a:ext uri="{FF2B5EF4-FFF2-40B4-BE49-F238E27FC236}">
                <a16:creationId xmlns:a16="http://schemas.microsoft.com/office/drawing/2014/main" id="{C489E2A9-443F-04B7-CAD9-5F7BF420A28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4882" r="27299" b="-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B4399B-DEFC-F295-C346-0F0EB7F8D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335" y="365125"/>
            <a:ext cx="1882510" cy="14118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DB4EA-E314-F539-699D-14B222624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GB" sz="2400" dirty="0"/>
              <a:t>Local pathways</a:t>
            </a:r>
          </a:p>
          <a:p>
            <a:pPr lvl="1">
              <a:spcBef>
                <a:spcPts val="600"/>
              </a:spcBef>
            </a:pPr>
            <a:r>
              <a:rPr lang="en-GB" sz="2200" dirty="0"/>
              <a:t>Direct communication between oncology and named rheumatologist</a:t>
            </a:r>
          </a:p>
          <a:p>
            <a:pPr lvl="1">
              <a:spcBef>
                <a:spcPts val="600"/>
              </a:spcBef>
            </a:pPr>
            <a:r>
              <a:rPr lang="en-GB" sz="2200" dirty="0"/>
              <a:t>Patients referred urgently and triaged either to Early Inflammatory Arthritis pathway or urgent Connective Tissue Disease clinic appointment</a:t>
            </a:r>
          </a:p>
          <a:p>
            <a:pPr lvl="1">
              <a:spcBef>
                <a:spcPts val="600"/>
              </a:spcBef>
            </a:pPr>
            <a:r>
              <a:rPr lang="en-GB" sz="2200" dirty="0"/>
              <a:t>Patients seen within 3 weeks of referral</a:t>
            </a:r>
          </a:p>
          <a:p>
            <a:pPr lvl="1">
              <a:spcBef>
                <a:spcPts val="600"/>
              </a:spcBef>
            </a:pPr>
            <a:r>
              <a:rPr lang="en-GB" sz="2200" dirty="0"/>
              <a:t>Local referral treatment guidelines and pathway established to assist referral decisions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/>
              <a:t>Based on existing guidelines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AFD6FA-DE12-E9E3-3965-718352DBAF9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8" y="5622239"/>
            <a:ext cx="3273134" cy="1109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388448-2FCB-1DC7-B638-653B7E5C6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Bath Experience – the present</a:t>
            </a:r>
          </a:p>
        </p:txBody>
      </p:sp>
    </p:spTree>
    <p:extLst>
      <p:ext uri="{BB962C8B-B14F-4D97-AF65-F5344CB8AC3E}">
        <p14:creationId xmlns:p14="http://schemas.microsoft.com/office/powerpoint/2010/main" val="1462743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C279A-3BD6-7F46-46C7-25950F3A9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tel colours in gradient surface design">
            <a:extLst>
              <a:ext uri="{FF2B5EF4-FFF2-40B4-BE49-F238E27FC236}">
                <a16:creationId xmlns:a16="http://schemas.microsoft.com/office/drawing/2014/main" id="{316FF8FE-36BB-E06F-CE4B-31115C30471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4882" r="27299" b="-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2F1B45-E6AE-E1BE-8378-D040F6093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335" y="365125"/>
            <a:ext cx="1882510" cy="14118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52002-C18C-1AFE-2844-2297E02D0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sz="4400" dirty="0"/>
              <a:t>Local pathways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81EFA4-8C2F-7D23-98A7-FD817F1CA6F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8" y="5622239"/>
            <a:ext cx="3273134" cy="1109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426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0B12D-295C-348F-488A-D835289D4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tel colours in gradient surface design">
            <a:extLst>
              <a:ext uri="{FF2B5EF4-FFF2-40B4-BE49-F238E27FC236}">
                <a16:creationId xmlns:a16="http://schemas.microsoft.com/office/drawing/2014/main" id="{59FF988B-0E4C-E59C-A88E-6B666B4F659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4882" r="27299" b="-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8252D1-547E-A9C2-F3F1-8E994D767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335" y="365125"/>
            <a:ext cx="1882510" cy="14118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0AE6B-BD3F-84DB-F742-1D6BBD561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GB" dirty="0"/>
              <a:t>Developed in collaboration with oncology</a:t>
            </a:r>
          </a:p>
          <a:p>
            <a:pPr>
              <a:spcBef>
                <a:spcPts val="600"/>
              </a:spcBef>
            </a:pPr>
            <a:r>
              <a:rPr lang="en-GB" dirty="0"/>
              <a:t>Guidance around definitions, investigation, treatment and referral for:</a:t>
            </a:r>
          </a:p>
          <a:p>
            <a:pPr lvl="1">
              <a:spcBef>
                <a:spcPts val="600"/>
              </a:spcBef>
            </a:pPr>
            <a:r>
              <a:rPr lang="en-GB" sz="2000" dirty="0"/>
              <a:t>Inflammatory Arthritis</a:t>
            </a:r>
          </a:p>
          <a:p>
            <a:pPr lvl="1">
              <a:spcBef>
                <a:spcPts val="600"/>
              </a:spcBef>
            </a:pPr>
            <a:r>
              <a:rPr lang="en-GB" sz="2000" dirty="0"/>
              <a:t>Polymyalgia Rheumatica like Syndromes</a:t>
            </a:r>
          </a:p>
          <a:p>
            <a:pPr lvl="1">
              <a:spcBef>
                <a:spcPts val="600"/>
              </a:spcBef>
            </a:pPr>
            <a:r>
              <a:rPr lang="en-GB" sz="2000" dirty="0"/>
              <a:t>Myositis</a:t>
            </a:r>
            <a:endParaRPr lang="en-GB" sz="1600" dirty="0"/>
          </a:p>
          <a:p>
            <a:pPr>
              <a:spcBef>
                <a:spcPts val="600"/>
              </a:spcBef>
            </a:pPr>
            <a:r>
              <a:rPr lang="en-GB" dirty="0"/>
              <a:t>Further guidance for:</a:t>
            </a:r>
          </a:p>
          <a:p>
            <a:pPr lvl="1">
              <a:spcBef>
                <a:spcPts val="600"/>
              </a:spcBef>
            </a:pPr>
            <a:r>
              <a:rPr lang="en-GB" sz="1800" dirty="0"/>
              <a:t>Other connective tissue disease presentations</a:t>
            </a:r>
          </a:p>
          <a:p>
            <a:pPr lvl="1">
              <a:spcBef>
                <a:spcPts val="600"/>
              </a:spcBef>
            </a:pPr>
            <a:r>
              <a:rPr lang="en-GB" sz="1800" dirty="0"/>
              <a:t>Management of Sicca symptoms</a:t>
            </a:r>
          </a:p>
          <a:p>
            <a:pPr lvl="1">
              <a:spcBef>
                <a:spcPts val="600"/>
              </a:spcBef>
            </a:pPr>
            <a:r>
              <a:rPr lang="en-GB" sz="1800" dirty="0"/>
              <a:t>How to refer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087BA0-6959-424E-D045-826656C5B83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8" y="5622239"/>
            <a:ext cx="3273134" cy="1109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F61DEC-8726-C833-4D01-38F999D68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Local Pathway - 2023</a:t>
            </a:r>
          </a:p>
        </p:txBody>
      </p:sp>
    </p:spTree>
    <p:extLst>
      <p:ext uri="{BB962C8B-B14F-4D97-AF65-F5344CB8AC3E}">
        <p14:creationId xmlns:p14="http://schemas.microsoft.com/office/powerpoint/2010/main" val="273839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tel colours in gradient surface design">
            <a:extLst>
              <a:ext uri="{FF2B5EF4-FFF2-40B4-BE49-F238E27FC236}">
                <a16:creationId xmlns:a16="http://schemas.microsoft.com/office/drawing/2014/main" id="{71345C92-2FB7-7D6F-1DD0-3A120BE1BE1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4882" r="27299" b="-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DE0674-598A-05E4-359C-4C01B2F0D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335" y="365125"/>
            <a:ext cx="1882510" cy="14118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0EB63-67AE-9DFB-27EF-3C271978C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lvl="1" indent="-285750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/>
            </a:pPr>
            <a:endParaRPr lang="en-GB" sz="2800" dirty="0"/>
          </a:p>
          <a:p>
            <a:pPr marL="742950" lvl="1" indent="-285750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I have received sponsorship, grant funding or speaker’s fees from the following:</a:t>
            </a:r>
          </a:p>
          <a:p>
            <a:pPr marL="1200150" lvl="2" indent="-285750">
              <a:lnSpc>
                <a:spcPct val="100000"/>
              </a:lnSpc>
              <a:spcBef>
                <a:spcPts val="1200"/>
              </a:spcBef>
              <a:defRPr/>
            </a:pPr>
            <a:r>
              <a:rPr lang="en-GB" sz="2400" dirty="0" err="1"/>
              <a:t>Abbvie</a:t>
            </a:r>
            <a:r>
              <a:rPr lang="en-GB" sz="2400" dirty="0"/>
              <a:t>, Bristol Myers Squibb, Eli Lilly, Novartis, Pfizer, Roche, UCB.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9992DC-6D5F-A302-E00A-512B7486548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8" y="5622239"/>
            <a:ext cx="3273134" cy="1109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22FF0D-6657-14CC-F1E5-70A3220B3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87125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1E851-2FF1-7132-82B7-A9AE362A8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tel colours in gradient surface design">
            <a:extLst>
              <a:ext uri="{FF2B5EF4-FFF2-40B4-BE49-F238E27FC236}">
                <a16:creationId xmlns:a16="http://schemas.microsoft.com/office/drawing/2014/main" id="{FC01AB15-F712-0435-80EB-A30276ED0CA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4882" r="27299" b="-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46C4EB-2D1F-3A0E-15F9-AEBB90368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335" y="365125"/>
            <a:ext cx="1882510" cy="14118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2CE395-E189-A7DD-8B24-857D01FF088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8" y="5622239"/>
            <a:ext cx="3273134" cy="1109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1301CE-FA61-86A3-11A6-36E33A2DB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392200"/>
            <a:ext cx="2950029" cy="1325563"/>
          </a:xfrm>
        </p:spPr>
        <p:txBody>
          <a:bodyPr>
            <a:normAutofit/>
          </a:bodyPr>
          <a:lstStyle/>
          <a:p>
            <a:r>
              <a:rPr lang="en-GB" sz="3600" dirty="0"/>
              <a:t>Local Pathway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D67A6D-31D0-2A94-7BD8-32D0DC89E0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9506" y="155864"/>
            <a:ext cx="4992988" cy="629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38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86E1E-605E-1B49-8BB8-8193820D6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tel colours in gradient surface design">
            <a:extLst>
              <a:ext uri="{FF2B5EF4-FFF2-40B4-BE49-F238E27FC236}">
                <a16:creationId xmlns:a16="http://schemas.microsoft.com/office/drawing/2014/main" id="{C525061A-3809-5707-334A-0D69DA70F12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4882" r="27299" b="-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B5F259-AB9B-CA53-2438-9DB90E856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335" y="365125"/>
            <a:ext cx="1882510" cy="14118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52D845-A3BF-6881-54BF-A2FDBC316A4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8" y="5622239"/>
            <a:ext cx="3273134" cy="1109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3CECE8-CA78-D48A-7966-CCD8781A3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392200"/>
            <a:ext cx="811404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Local Pathway – when to refer?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976F7D-E99F-B9CF-8EB3-45910F61AC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2522" y="1395193"/>
            <a:ext cx="9382125" cy="40957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97F9BA1-2BF8-9AE1-D766-10444C769DF8}"/>
              </a:ext>
            </a:extLst>
          </p:cNvPr>
          <p:cNvGrpSpPr/>
          <p:nvPr/>
        </p:nvGrpSpPr>
        <p:grpSpPr>
          <a:xfrm>
            <a:off x="1682522" y="1597699"/>
            <a:ext cx="9121548" cy="3865108"/>
            <a:chOff x="1682522" y="1597699"/>
            <a:chExt cx="9121548" cy="386510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A6FFA31-0AC4-577E-246F-F818C7D1640E}"/>
                </a:ext>
              </a:extLst>
            </p:cNvPr>
            <p:cNvSpPr/>
            <p:nvPr/>
          </p:nvSpPr>
          <p:spPr>
            <a:xfrm>
              <a:off x="1682522" y="3084278"/>
              <a:ext cx="2840492" cy="2108200"/>
            </a:xfrm>
            <a:prstGeom prst="ellipse">
              <a:avLst/>
            </a:prstGeom>
            <a:noFill/>
            <a:ln w="444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E1DD26-1B61-FD68-AC32-50D1C6D9BB68}"/>
                </a:ext>
              </a:extLst>
            </p:cNvPr>
            <p:cNvSpPr/>
            <p:nvPr/>
          </p:nvSpPr>
          <p:spPr>
            <a:xfrm>
              <a:off x="4823050" y="3354607"/>
              <a:ext cx="2840492" cy="2108200"/>
            </a:xfrm>
            <a:prstGeom prst="ellipse">
              <a:avLst/>
            </a:prstGeom>
            <a:noFill/>
            <a:ln w="444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863A9B5-A466-8FB5-0B56-5EB3207512EF}"/>
                </a:ext>
              </a:extLst>
            </p:cNvPr>
            <p:cNvSpPr/>
            <p:nvPr/>
          </p:nvSpPr>
          <p:spPr>
            <a:xfrm>
              <a:off x="7963578" y="1597699"/>
              <a:ext cx="2840492" cy="2108200"/>
            </a:xfrm>
            <a:prstGeom prst="ellipse">
              <a:avLst/>
            </a:prstGeom>
            <a:noFill/>
            <a:ln w="444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352217E-22D2-F057-7B50-DE8126439470}"/>
              </a:ext>
            </a:extLst>
          </p:cNvPr>
          <p:cNvSpPr txBox="1"/>
          <p:nvPr/>
        </p:nvSpPr>
        <p:spPr>
          <a:xfrm>
            <a:off x="3736781" y="5874680"/>
            <a:ext cx="7327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i.e. any patient with inflammatory arthritis as a toxicity, especially if not responding to treatment.</a:t>
            </a:r>
          </a:p>
        </p:txBody>
      </p:sp>
    </p:spTree>
    <p:extLst>
      <p:ext uri="{BB962C8B-B14F-4D97-AF65-F5344CB8AC3E}">
        <p14:creationId xmlns:p14="http://schemas.microsoft.com/office/powerpoint/2010/main" val="244715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EC5F7-BCA2-27FF-78C0-1618CBD51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tel colours in gradient surface design">
            <a:extLst>
              <a:ext uri="{FF2B5EF4-FFF2-40B4-BE49-F238E27FC236}">
                <a16:creationId xmlns:a16="http://schemas.microsoft.com/office/drawing/2014/main" id="{F9C983C9-FC5D-39DD-3090-8D943359066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4882" r="27299" b="-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95B29C-6161-2883-28BD-A4D43C04A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335" y="365125"/>
            <a:ext cx="1882510" cy="14118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D97FFC-271D-DFAC-EE43-26BDE25CBCF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8" y="5622239"/>
            <a:ext cx="3273134" cy="1109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9B9A00-31B1-8E7C-5787-831B71768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392200"/>
            <a:ext cx="2950029" cy="1325563"/>
          </a:xfrm>
        </p:spPr>
        <p:txBody>
          <a:bodyPr>
            <a:normAutofit/>
          </a:bodyPr>
          <a:lstStyle/>
          <a:p>
            <a:r>
              <a:rPr lang="en-GB" sz="3600" dirty="0"/>
              <a:t>Local Pathway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1B4441-F346-86CC-ECFC-79A849486C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3173" y="769088"/>
            <a:ext cx="5849568" cy="531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80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7AE63-9753-9118-D2B4-174C7862E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tel colours in gradient surface design">
            <a:extLst>
              <a:ext uri="{FF2B5EF4-FFF2-40B4-BE49-F238E27FC236}">
                <a16:creationId xmlns:a16="http://schemas.microsoft.com/office/drawing/2014/main" id="{2092ACC9-59B7-F37C-2437-15B6E97C91E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4882" r="27299" b="-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920A23-CDB3-F9FD-49CD-6C08283A7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335" y="365125"/>
            <a:ext cx="1882510" cy="14118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202018-68A7-7C5F-90DC-1417AA36B8A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8" y="5622239"/>
            <a:ext cx="3273134" cy="1109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FE7E44-C6BF-F36B-743E-FA384003A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392200"/>
            <a:ext cx="2950029" cy="1325563"/>
          </a:xfrm>
        </p:spPr>
        <p:txBody>
          <a:bodyPr>
            <a:normAutofit/>
          </a:bodyPr>
          <a:lstStyle/>
          <a:p>
            <a:r>
              <a:rPr lang="en-GB" sz="3600" dirty="0"/>
              <a:t>Local Pathway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A682F6-AEC6-8943-30C7-2BF1F09D8C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0602" y="800100"/>
            <a:ext cx="709612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26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7442A-53C2-9C25-80E6-C3BE29782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tel colours in gradient surface design">
            <a:extLst>
              <a:ext uri="{FF2B5EF4-FFF2-40B4-BE49-F238E27FC236}">
                <a16:creationId xmlns:a16="http://schemas.microsoft.com/office/drawing/2014/main" id="{984A647D-E3AE-6EAE-1745-B9FA9AF82A4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4882" r="27299" b="-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6DD64E-B5A2-84ED-8D7B-DC23BD5E2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335" y="365125"/>
            <a:ext cx="1882510" cy="14118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43D51-D45E-D203-3CDD-01266E0EE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sz="4400" dirty="0"/>
              <a:t>Common Questions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1D990D-681A-2EAA-E695-F5DD733644A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8" y="5622239"/>
            <a:ext cx="3273134" cy="1109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9517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E1B60-CD25-DE1C-F65B-084FED3FE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tel colours in gradient surface design">
            <a:extLst>
              <a:ext uri="{FF2B5EF4-FFF2-40B4-BE49-F238E27FC236}">
                <a16:creationId xmlns:a16="http://schemas.microsoft.com/office/drawing/2014/main" id="{E160DD67-1CD5-A345-0752-4383A76F39B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4882" r="27299" b="-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9B08C9-DC6A-D72E-D247-28EC37052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335" y="365125"/>
            <a:ext cx="1882510" cy="14118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78D01-4A1C-E458-50D7-F585D7A24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Arthralgia vs arthritis – i.e. what tests to do?</a:t>
            </a:r>
          </a:p>
          <a:p>
            <a:r>
              <a:rPr lang="en-GB" dirty="0"/>
              <a:t>Bone health?</a:t>
            </a:r>
          </a:p>
          <a:p>
            <a:r>
              <a:rPr lang="en-GB" dirty="0"/>
              <a:t>Treatment?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868AB5-096C-346C-F326-5B8FE0DBF40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8" y="5622239"/>
            <a:ext cx="3273134" cy="1109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552731-97CF-02EB-81C1-971EFCF1A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questions for rheumatology</a:t>
            </a:r>
          </a:p>
        </p:txBody>
      </p:sp>
    </p:spTree>
    <p:extLst>
      <p:ext uri="{BB962C8B-B14F-4D97-AF65-F5344CB8AC3E}">
        <p14:creationId xmlns:p14="http://schemas.microsoft.com/office/powerpoint/2010/main" val="2997992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F2EF1-873C-DD3C-FAC1-67D078654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tel colours in gradient surface design">
            <a:extLst>
              <a:ext uri="{FF2B5EF4-FFF2-40B4-BE49-F238E27FC236}">
                <a16:creationId xmlns:a16="http://schemas.microsoft.com/office/drawing/2014/main" id="{7F5FD5BC-8E5D-B118-0C51-6B5C0CBC3EE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4882" r="27299" b="-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1B508F-6FE8-3833-5B9E-E3FB1BE3C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335" y="365125"/>
            <a:ext cx="1882510" cy="14118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36979-81E4-1C0F-7B18-1C2220D11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 need to test antibody status pre ICI treatment (EULAR 2021)</a:t>
            </a:r>
          </a:p>
          <a:p>
            <a:pPr lvl="1"/>
            <a:r>
              <a:rPr lang="en-GB" dirty="0"/>
              <a:t>Exception is </a:t>
            </a:r>
            <a:r>
              <a:rPr lang="en-GB" dirty="0" err="1"/>
              <a:t>ACh</a:t>
            </a:r>
            <a:r>
              <a:rPr lang="en-GB" dirty="0"/>
              <a:t>-R and anti-striated muscle Abs in known thymoma</a:t>
            </a:r>
          </a:p>
          <a:p>
            <a:r>
              <a:rPr lang="en-GB" dirty="0"/>
              <a:t>In patients with suspected ICI rheumatic disease antibody testing may have diagnostic value (but often seronegative)</a:t>
            </a:r>
          </a:p>
          <a:p>
            <a:r>
              <a:rPr lang="en-GB" dirty="0"/>
              <a:t>Imaging to confirm is helpful</a:t>
            </a:r>
          </a:p>
          <a:p>
            <a:pPr lvl="1"/>
            <a:r>
              <a:rPr lang="en-GB" dirty="0"/>
              <a:t>XR – in the acute setting mostly helpful to exclude other causes</a:t>
            </a:r>
          </a:p>
          <a:p>
            <a:pPr lvl="1"/>
            <a:r>
              <a:rPr lang="en-GB" dirty="0"/>
              <a:t>US/MRI – confirm synovitis/myositis etc</a:t>
            </a:r>
          </a:p>
          <a:p>
            <a:pPr lvl="1"/>
            <a:r>
              <a:rPr lang="en-GB" dirty="0"/>
              <a:t>PET CT – has a role where cause/focus unclear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CB2A53-4644-7602-83DE-991EBC154AD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8" y="5622239"/>
            <a:ext cx="3273134" cy="1109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57A45B-73D4-2C23-9102-C16F1EDA3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tests to do?</a:t>
            </a:r>
          </a:p>
        </p:txBody>
      </p:sp>
    </p:spTree>
    <p:extLst>
      <p:ext uri="{BB962C8B-B14F-4D97-AF65-F5344CB8AC3E}">
        <p14:creationId xmlns:p14="http://schemas.microsoft.com/office/powerpoint/2010/main" val="251065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F0D5B-FE41-29C2-94A7-80C441E85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tel colours in gradient surface design">
            <a:extLst>
              <a:ext uri="{FF2B5EF4-FFF2-40B4-BE49-F238E27FC236}">
                <a16:creationId xmlns:a16="http://schemas.microsoft.com/office/drawing/2014/main" id="{55BAD90C-B34B-940B-F703-E8D1E01A651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4882" r="27299" b="-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D511E0-2382-00DF-844F-5715EA912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335" y="365125"/>
            <a:ext cx="1882510" cy="14118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15CA33-B68A-B75D-BD10-71AD46C66D4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8" y="5622239"/>
            <a:ext cx="3273134" cy="1109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CD85AB-59B5-413B-A534-96D20A4C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Bone health?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B067BB-AE4A-877B-1F9D-589EE6B76B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9440" y="1243589"/>
            <a:ext cx="6522720" cy="431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9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2672F-2E4B-D0E0-4EDE-90B8E4718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tel colours in gradient surface design">
            <a:extLst>
              <a:ext uri="{FF2B5EF4-FFF2-40B4-BE49-F238E27FC236}">
                <a16:creationId xmlns:a16="http://schemas.microsoft.com/office/drawing/2014/main" id="{C3ED2455-3A6F-F95B-68A5-EA8FAF00359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4882" r="27299" b="-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C11B56-4FC5-F93E-DA03-1C30F57F4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335" y="365125"/>
            <a:ext cx="1882510" cy="14118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7BB524-2204-6C6B-6E5B-889CAB7E011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8" y="5622239"/>
            <a:ext cx="3273134" cy="1109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D322DA-4348-563D-DE9E-3740C3531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Bone health?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BF4DA0-88B5-3F83-035B-3F868EF67D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0602" y="1288149"/>
            <a:ext cx="6197600" cy="428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14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19CC4-9B05-355F-DD51-10950DB43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tel colours in gradient surface design">
            <a:extLst>
              <a:ext uri="{FF2B5EF4-FFF2-40B4-BE49-F238E27FC236}">
                <a16:creationId xmlns:a16="http://schemas.microsoft.com/office/drawing/2014/main" id="{5270E64B-C47B-F817-D3E4-67B4861D587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4882" r="27299" b="-1"/>
          <a:stretch/>
        </p:blipFill>
        <p:spPr>
          <a:xfrm>
            <a:off x="0" y="-126303"/>
            <a:ext cx="1219200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E24D79-FD9A-CEFA-D13B-943C36EEA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335" y="365125"/>
            <a:ext cx="1882510" cy="14118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0D81DA-A3DB-D48C-B74D-1F9449EAF89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8" y="5622239"/>
            <a:ext cx="3273134" cy="1109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067494-8FCA-39F9-B94E-94A6077BD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Bone health?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E837A8-E860-09D1-9DED-E9911F3C7D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7072" y="1254417"/>
            <a:ext cx="6455248" cy="416780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114281F-CB67-14C3-DC7B-480A2E06661B}"/>
              </a:ext>
            </a:extLst>
          </p:cNvPr>
          <p:cNvSpPr/>
          <p:nvPr/>
        </p:nvSpPr>
        <p:spPr>
          <a:xfrm>
            <a:off x="7158372" y="4653280"/>
            <a:ext cx="335280" cy="5994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00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5426E-2421-6863-27DF-085411BAC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tel colours in gradient surface design">
            <a:extLst>
              <a:ext uri="{FF2B5EF4-FFF2-40B4-BE49-F238E27FC236}">
                <a16:creationId xmlns:a16="http://schemas.microsoft.com/office/drawing/2014/main" id="{27439956-75CE-CB73-1DA8-84737D5AD7E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4882" r="27299" b="-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CE0269-B762-69A3-F5F6-F4B167C612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335" y="365125"/>
            <a:ext cx="1882510" cy="14118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E6A3B-5568-93DF-DB85-4EC9F170B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Review of guidelines</a:t>
            </a:r>
          </a:p>
          <a:p>
            <a:r>
              <a:rPr lang="en-GB" dirty="0"/>
              <a:t>Local experience</a:t>
            </a:r>
          </a:p>
          <a:p>
            <a:r>
              <a:rPr lang="en-GB" dirty="0"/>
              <a:t>Local pathways</a:t>
            </a:r>
          </a:p>
          <a:p>
            <a:r>
              <a:rPr lang="en-GB" dirty="0"/>
              <a:t>Common questions</a:t>
            </a:r>
          </a:p>
          <a:p>
            <a:r>
              <a:rPr lang="en-GB" dirty="0"/>
              <a:t>REACT study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DFCD78-5842-FEE7-E2C6-541A2629A7D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8" y="5622239"/>
            <a:ext cx="3273134" cy="1109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26F75-6089-1164-302C-D47797807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623162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594BF-C807-935E-512E-DBE63142D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tel colours in gradient surface design">
            <a:extLst>
              <a:ext uri="{FF2B5EF4-FFF2-40B4-BE49-F238E27FC236}">
                <a16:creationId xmlns:a16="http://schemas.microsoft.com/office/drawing/2014/main" id="{81795627-9321-6CB8-AAC5-C165ACB5418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4882" r="27299" b="-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D7A0C6-BFE8-76B7-94ED-ABBC1D68C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335" y="365125"/>
            <a:ext cx="1882510" cy="14118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B6D7E3-7F19-F1D0-B6C7-6AEC6EDE3FB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8" y="5622239"/>
            <a:ext cx="3273134" cy="1109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8F6164-EEBA-7680-3C55-D169710EB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Bone health?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E04E03-7806-B537-ED98-E97628712C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4443" y="1352873"/>
            <a:ext cx="5969614" cy="514000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B55F39F-1191-E6AA-B48F-4600032D6DCF}"/>
              </a:ext>
            </a:extLst>
          </p:cNvPr>
          <p:cNvSpPr/>
          <p:nvPr/>
        </p:nvSpPr>
        <p:spPr>
          <a:xfrm>
            <a:off x="3850640" y="4094480"/>
            <a:ext cx="565912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6826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1859B-0E54-3495-9BCC-600BF52B6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tel colours in gradient surface design">
            <a:extLst>
              <a:ext uri="{FF2B5EF4-FFF2-40B4-BE49-F238E27FC236}">
                <a16:creationId xmlns:a16="http://schemas.microsoft.com/office/drawing/2014/main" id="{9E939B28-2D2A-2315-16E1-7D9C0089B17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4882" r="27299" b="-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93E997-0646-DE0F-76AB-92AB6915C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335" y="365125"/>
            <a:ext cx="1882510" cy="14118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095234-AD77-2344-1ED5-2375F9790C3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8" y="5622239"/>
            <a:ext cx="3273134" cy="1109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C6794C-44E2-5ED4-452F-24704CA57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Bone health?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53275D-D8DC-2D7C-DB9F-62B501E619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21" y="2114247"/>
            <a:ext cx="11206124" cy="10487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DC1C6B-9DE9-9E61-CA12-81D9EA2C32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278" y="3891245"/>
            <a:ext cx="10995444" cy="100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713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BDBB8-B468-56A8-C28E-13BE43276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tel colours in gradient surface design">
            <a:extLst>
              <a:ext uri="{FF2B5EF4-FFF2-40B4-BE49-F238E27FC236}">
                <a16:creationId xmlns:a16="http://schemas.microsoft.com/office/drawing/2014/main" id="{2A7338F1-E7B2-3D48-F217-A9A95EB938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4882" r="27299" b="-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7A8648-8079-F6DC-9C64-DD5A0A535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335" y="365125"/>
            <a:ext cx="1882510" cy="14118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E78890-E3EF-3782-9DD7-BD2A202587E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8" y="5622239"/>
            <a:ext cx="3273134" cy="1109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E9BE1D-C1BD-1413-780F-F3A29CCA8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Treatment?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AE90638-47C5-A671-31A9-ACDEA0718D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4345399"/>
              </p:ext>
            </p:extLst>
          </p:nvPr>
        </p:nvGraphicFramePr>
        <p:xfrm>
          <a:off x="2243572" y="1407072"/>
          <a:ext cx="770485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2DDE951-FCF3-5DA4-C944-7F8C9FBCA2AC}"/>
              </a:ext>
            </a:extLst>
          </p:cNvPr>
          <p:cNvSpPr txBox="1"/>
          <p:nvPr/>
        </p:nvSpPr>
        <p:spPr>
          <a:xfrm>
            <a:off x="2271182" y="3212219"/>
            <a:ext cx="18111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Clinical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Radiological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Blood tests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Trial NSAID?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1C9714-F525-EBDC-5B56-2E9D5098A26B}"/>
              </a:ext>
            </a:extLst>
          </p:cNvPr>
          <p:cNvSpPr txBox="1"/>
          <p:nvPr/>
        </p:nvSpPr>
        <p:spPr>
          <a:xfrm>
            <a:off x="4134954" y="3212220"/>
            <a:ext cx="18285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 Prednisolone 20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dirty="0"/>
              <a:t>30mg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IM methyl-prednisolone 80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dirty="0"/>
              <a:t>120mg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IA methyl-prednisolone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IV methyl-prednisolone 500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dirty="0"/>
              <a:t>1000mg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C51788-8C13-CD0F-E505-75F61B2BF184}"/>
              </a:ext>
            </a:extLst>
          </p:cNvPr>
          <p:cNvSpPr txBox="1"/>
          <p:nvPr/>
        </p:nvSpPr>
        <p:spPr>
          <a:xfrm>
            <a:off x="6023992" y="3212219"/>
            <a:ext cx="1944216" cy="1219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Methotrexate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Sulfasalazine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Hydroxy</a:t>
            </a:r>
            <a:r>
              <a:rPr lang="en-GB" dirty="0"/>
              <a:t>-chloroquine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B04AB2-D1E3-97A5-5CD3-E9F05456EFE8}"/>
              </a:ext>
            </a:extLst>
          </p:cNvPr>
          <p:cNvSpPr txBox="1"/>
          <p:nvPr/>
        </p:nvSpPr>
        <p:spPr>
          <a:xfrm>
            <a:off x="7968209" y="3207287"/>
            <a:ext cx="1678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Anti-TNF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Tocilizumab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8536AA-3E5B-20A0-B741-6437C7D959E8}"/>
              </a:ext>
            </a:extLst>
          </p:cNvPr>
          <p:cNvGrpSpPr/>
          <p:nvPr/>
        </p:nvGrpSpPr>
        <p:grpSpPr>
          <a:xfrm>
            <a:off x="5583677" y="1225714"/>
            <a:ext cx="690663" cy="830089"/>
            <a:chOff x="5583677" y="1225714"/>
            <a:chExt cx="690663" cy="830089"/>
          </a:xfrm>
        </p:grpSpPr>
        <p:sp>
          <p:nvSpPr>
            <p:cNvPr id="13" name="Arrow: Down 12">
              <a:extLst>
                <a:ext uri="{FF2B5EF4-FFF2-40B4-BE49-F238E27FC236}">
                  <a16:creationId xmlns:a16="http://schemas.microsoft.com/office/drawing/2014/main" id="{A422460B-4FF8-E782-B96F-E1D3D3BBE443}"/>
                </a:ext>
              </a:extLst>
            </p:cNvPr>
            <p:cNvSpPr/>
            <p:nvPr/>
          </p:nvSpPr>
          <p:spPr>
            <a:xfrm>
              <a:off x="5583677" y="1254868"/>
              <a:ext cx="690663" cy="800935"/>
            </a:xfrm>
            <a:prstGeom prst="downArrow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0A9BC9B-1EDB-EEA5-3FCF-48C4BABC8C33}"/>
                </a:ext>
              </a:extLst>
            </p:cNvPr>
            <p:cNvSpPr txBox="1"/>
            <p:nvPr/>
          </p:nvSpPr>
          <p:spPr>
            <a:xfrm>
              <a:off x="5721259" y="1225714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>
                  <a:solidFill>
                    <a:srgbClr val="FF0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500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8" grpId="0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5DE88-0C8A-A76E-2AEF-96C1352B2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tel colours in gradient surface design">
            <a:extLst>
              <a:ext uri="{FF2B5EF4-FFF2-40B4-BE49-F238E27FC236}">
                <a16:creationId xmlns:a16="http://schemas.microsoft.com/office/drawing/2014/main" id="{8F31EF29-D4E0-6F57-59C0-DA69DC7776E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4882" r="27299" b="-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A6C9A3-960D-82CA-8E0A-239708F7C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335" y="365125"/>
            <a:ext cx="1882510" cy="14118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9C7FA-1FC1-6EBA-08F8-C065D63D1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Impaired immunosurveillance vs need for Immune suppression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EFDAFF-7272-C761-91F3-8B7CFEEC266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8" y="5622239"/>
            <a:ext cx="3273134" cy="1109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848519-D844-0298-7AC3-8694D807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Treatment?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9985BA-791D-3CA6-5A98-49A18F79C8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0602" y="2496384"/>
            <a:ext cx="3098366" cy="28146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99EBD5-3C63-1307-46F9-58129569D1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621" y="2505400"/>
            <a:ext cx="3146828" cy="14958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FAA4AC-501C-2897-F1DC-AA26FA7C40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5131" y="2443838"/>
            <a:ext cx="3163862" cy="19563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186BE3-C91C-A9AA-1F8A-D3B726AFFB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47438" y="4681986"/>
            <a:ext cx="2998642" cy="188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4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B5D19-D032-92A2-BE03-8EE0BFC91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tel colours in gradient surface design">
            <a:extLst>
              <a:ext uri="{FF2B5EF4-FFF2-40B4-BE49-F238E27FC236}">
                <a16:creationId xmlns:a16="http://schemas.microsoft.com/office/drawing/2014/main" id="{A1496B94-75CE-07CC-1B0A-D40A5933D7C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4882" r="27299" b="-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392B1E-B9DC-0939-8B4B-7916B5B5E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335" y="365125"/>
            <a:ext cx="1882510" cy="14118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AF070E-2D68-D591-D47A-97D29ADA56B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8" y="5622239"/>
            <a:ext cx="3273134" cy="1109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E3F254-E17C-4C27-78D2-03E7EE310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Treatment?</a:t>
            </a:r>
          </a:p>
        </p:txBody>
      </p:sp>
      <p:sp>
        <p:nvSpPr>
          <p:cNvPr id="5" name="Free-form: Shape 4">
            <a:extLst>
              <a:ext uri="{FF2B5EF4-FFF2-40B4-BE49-F238E27FC236}">
                <a16:creationId xmlns:a16="http://schemas.microsoft.com/office/drawing/2014/main" id="{EF428D09-AD6E-1579-B8DA-35B78765C2F8}"/>
              </a:ext>
            </a:extLst>
          </p:cNvPr>
          <p:cNvSpPr/>
          <p:nvPr/>
        </p:nvSpPr>
        <p:spPr>
          <a:xfrm>
            <a:off x="1231271" y="2299059"/>
            <a:ext cx="10157988" cy="1548863"/>
          </a:xfrm>
          <a:custGeom>
            <a:avLst/>
            <a:gdLst>
              <a:gd name="connsiteX0" fmla="*/ 0 w 10157988"/>
              <a:gd name="connsiteY0" fmla="*/ 1412862 h 1548863"/>
              <a:gd name="connsiteX1" fmla="*/ 1973656 w 10157988"/>
              <a:gd name="connsiteY1" fmla="*/ 521 h 1548863"/>
              <a:gd name="connsiteX2" fmla="*/ 4309450 w 10157988"/>
              <a:gd name="connsiteY2" fmla="*/ 1548664 h 1548863"/>
              <a:gd name="connsiteX3" fmla="*/ 6962115 w 10157988"/>
              <a:gd name="connsiteY3" fmla="*/ 118216 h 1548863"/>
              <a:gd name="connsiteX4" fmla="*/ 9089679 w 10157988"/>
              <a:gd name="connsiteY4" fmla="*/ 1449076 h 1548863"/>
              <a:gd name="connsiteX5" fmla="*/ 10157988 w 10157988"/>
              <a:gd name="connsiteY5" fmla="*/ 960189 h 1548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57988" h="1548863">
                <a:moveTo>
                  <a:pt x="0" y="1412862"/>
                </a:moveTo>
                <a:cubicBezTo>
                  <a:pt x="627707" y="695374"/>
                  <a:pt x="1255414" y="-22113"/>
                  <a:pt x="1973656" y="521"/>
                </a:cubicBezTo>
                <a:cubicBezTo>
                  <a:pt x="2691898" y="23155"/>
                  <a:pt x="3478040" y="1529048"/>
                  <a:pt x="4309450" y="1548664"/>
                </a:cubicBezTo>
                <a:cubicBezTo>
                  <a:pt x="5140860" y="1568280"/>
                  <a:pt x="6165410" y="134814"/>
                  <a:pt x="6962115" y="118216"/>
                </a:cubicBezTo>
                <a:cubicBezTo>
                  <a:pt x="7758820" y="101618"/>
                  <a:pt x="8557034" y="1308747"/>
                  <a:pt x="9089679" y="1449076"/>
                </a:cubicBezTo>
                <a:cubicBezTo>
                  <a:pt x="9622324" y="1589405"/>
                  <a:pt x="9973901" y="1055250"/>
                  <a:pt x="10157988" y="960189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16DD36-3EA9-BEA3-AACB-16BA096DE3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7955" y="1991600"/>
            <a:ext cx="1081890" cy="10818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AF4642-BF25-7EE0-812B-98D2BC452CD9}"/>
              </a:ext>
            </a:extLst>
          </p:cNvPr>
          <p:cNvSpPr txBox="1"/>
          <p:nvPr/>
        </p:nvSpPr>
        <p:spPr>
          <a:xfrm>
            <a:off x="380247" y="4013512"/>
            <a:ext cx="1503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Avoid DMARDs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CEC57E-8D7C-3747-16C3-FB0BF9F85C39}"/>
              </a:ext>
            </a:extLst>
          </p:cNvPr>
          <p:cNvSpPr txBox="1"/>
          <p:nvPr/>
        </p:nvSpPr>
        <p:spPr>
          <a:xfrm>
            <a:off x="1638677" y="1569179"/>
            <a:ext cx="317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Increasing confidence in DMARDs</a:t>
            </a:r>
          </a:p>
          <a:p>
            <a:r>
              <a:rPr lang="en-GB" sz="1600" dirty="0"/>
              <a:t>– get off steroids asap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FA2029-7981-ADBF-591C-C86D9852C3DC}"/>
              </a:ext>
            </a:extLst>
          </p:cNvPr>
          <p:cNvSpPr txBox="1"/>
          <p:nvPr/>
        </p:nvSpPr>
        <p:spPr>
          <a:xfrm>
            <a:off x="3567519" y="4352066"/>
            <a:ext cx="5056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Toxicity settles on completion of immunotherapy:</a:t>
            </a:r>
          </a:p>
          <a:p>
            <a:r>
              <a:rPr lang="en-GB" dirty="0"/>
              <a:t>- </a:t>
            </a:r>
            <a:r>
              <a:rPr lang="en-GB" dirty="0" err="1"/>
              <a:t>Prednsiolone</a:t>
            </a:r>
            <a:r>
              <a:rPr lang="en-GB" dirty="0"/>
              <a:t> &lt;10mg?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50296B-6C2E-F448-2BFA-7D376E543663}"/>
              </a:ext>
            </a:extLst>
          </p:cNvPr>
          <p:cNvSpPr txBox="1"/>
          <p:nvPr/>
        </p:nvSpPr>
        <p:spPr>
          <a:xfrm>
            <a:off x="6295601" y="1619595"/>
            <a:ext cx="3770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Increasing survival duration:</a:t>
            </a:r>
          </a:p>
          <a:p>
            <a:r>
              <a:rPr lang="en-GB" dirty="0"/>
              <a:t>- Implications of long-term steroids?</a:t>
            </a:r>
          </a:p>
        </p:txBody>
      </p:sp>
    </p:spTree>
    <p:extLst>
      <p:ext uri="{BB962C8B-B14F-4D97-AF65-F5344CB8AC3E}">
        <p14:creationId xmlns:p14="http://schemas.microsoft.com/office/powerpoint/2010/main" val="201945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3111C-0E63-379B-38D3-BFF9D6211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tel colours in gradient surface design">
            <a:extLst>
              <a:ext uri="{FF2B5EF4-FFF2-40B4-BE49-F238E27FC236}">
                <a16:creationId xmlns:a16="http://schemas.microsoft.com/office/drawing/2014/main" id="{6EE79A80-ACCF-51A5-BC4E-C9FA29897F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4882" r="27299" b="-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AEAE04-23D3-BB00-A348-8E32968B3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335" y="365125"/>
            <a:ext cx="1882510" cy="14118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C30F3-4B25-EA3B-4A82-0E674DAA0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sz="4400" dirty="0"/>
              <a:t>REACT study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6C02BD-7113-3708-5DC2-300C82ED4C1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8" y="5622239"/>
            <a:ext cx="3273134" cy="1109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60020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E33CC-736E-D1D9-3A89-68A800E9C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tel colours in gradient surface design">
            <a:extLst>
              <a:ext uri="{FF2B5EF4-FFF2-40B4-BE49-F238E27FC236}">
                <a16:creationId xmlns:a16="http://schemas.microsoft.com/office/drawing/2014/main" id="{EC8429ED-55C6-7F51-9807-8E1CD164E6C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4882" r="27299" b="-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0221A4-90FE-BBAE-1C74-1D9EB81C5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335" y="365125"/>
            <a:ext cx="1882510" cy="14118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3C967-F3A3-3B5A-522C-153123310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i="0" dirty="0" err="1">
                <a:effectLst/>
              </a:rPr>
              <a:t>REmission</a:t>
            </a:r>
            <a:r>
              <a:rPr lang="en-GB" sz="2800" i="0" dirty="0">
                <a:effectLst/>
              </a:rPr>
              <a:t> induction of Arthritis caused by Cancer </a:t>
            </a:r>
            <a:r>
              <a:rPr lang="en-GB" sz="2800" i="0" dirty="0" err="1">
                <a:effectLst/>
              </a:rPr>
              <a:t>ImmunoTherapy</a:t>
            </a:r>
            <a:r>
              <a:rPr lang="en-GB" sz="2800" i="0" dirty="0">
                <a:effectLst/>
              </a:rPr>
              <a:t> (REACT): </a:t>
            </a:r>
          </a:p>
          <a:p>
            <a:pPr lvl="1"/>
            <a:r>
              <a:rPr lang="en-GB" i="0" dirty="0">
                <a:effectLst/>
              </a:rPr>
              <a:t>a randomised, multicentre, trial to guide initial therapy for checkpoint inhibitor (CPI) induced arthritis </a:t>
            </a:r>
            <a:r>
              <a:rPr lang="en-GB" i="0" dirty="0">
                <a:effectLst/>
                <a:highlight>
                  <a:srgbClr val="FFFFFF"/>
                </a:highlight>
              </a:rPr>
              <a:t>(</a:t>
            </a:r>
            <a:r>
              <a:rPr lang="en-GB" dirty="0"/>
              <a:t>CI: Prof B Fisher, Birmingham)</a:t>
            </a:r>
          </a:p>
          <a:p>
            <a:pPr lvl="1"/>
            <a:r>
              <a:rPr lang="en-GB" dirty="0"/>
              <a:t>South-West centre – RNHRD (RUH) in Bath (PI: Dr Andrew Allard)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C806AD-3C26-7AB0-FF9E-A507F7CC863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8" y="5622239"/>
            <a:ext cx="3273134" cy="1109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DBA95E-2BF7-A252-DF55-D89071F67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REACT</a:t>
            </a:r>
          </a:p>
        </p:txBody>
      </p:sp>
    </p:spTree>
    <p:extLst>
      <p:ext uri="{BB962C8B-B14F-4D97-AF65-F5344CB8AC3E}">
        <p14:creationId xmlns:p14="http://schemas.microsoft.com/office/powerpoint/2010/main" val="14923350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42FA4-9D26-C2C6-AE17-E65BFAD48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tel colours in gradient surface design">
            <a:extLst>
              <a:ext uri="{FF2B5EF4-FFF2-40B4-BE49-F238E27FC236}">
                <a16:creationId xmlns:a16="http://schemas.microsoft.com/office/drawing/2014/main" id="{A012E754-151B-C560-5EA0-659E6C60AC5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4882" r="27299" b="-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51EA28-7E6C-40F0-2FCD-2A839190A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335" y="365125"/>
            <a:ext cx="1882510" cy="14118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61539-6AD8-327D-C4FA-8C12416A2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Anti-TNF (adalimumab) vs standard care</a:t>
            </a:r>
          </a:p>
          <a:p>
            <a:pPr lvl="1"/>
            <a:r>
              <a:rPr lang="en-GB" dirty="0"/>
              <a:t>Adalimumab 40mg s/c injections every 2 weeks</a:t>
            </a:r>
          </a:p>
          <a:p>
            <a:endParaRPr lang="en-GB" dirty="0"/>
          </a:p>
          <a:p>
            <a:r>
              <a:rPr lang="en-GB" dirty="0"/>
              <a:t>Recruitment target: 10 patients from the South-West</a:t>
            </a:r>
          </a:p>
          <a:p>
            <a:endParaRPr lang="en-GB" b="0" i="0" dirty="0">
              <a:effectLst/>
            </a:endParaRPr>
          </a:p>
          <a:p>
            <a:r>
              <a:rPr lang="en-GB" b="0" i="0" dirty="0">
                <a:effectLst/>
              </a:rPr>
              <a:t>Primary Objective: To compare the proportion of patients in glucocorticoid-free ICI-IA remission at 24 weeks.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1B6C24-1A25-5C75-DC8B-180F6E81D20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8" y="5622239"/>
            <a:ext cx="3273134" cy="1109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80ADA-D853-74F6-83C7-E952D8517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REACT</a:t>
            </a:r>
          </a:p>
        </p:txBody>
      </p:sp>
    </p:spTree>
    <p:extLst>
      <p:ext uri="{BB962C8B-B14F-4D97-AF65-F5344CB8AC3E}">
        <p14:creationId xmlns:p14="http://schemas.microsoft.com/office/powerpoint/2010/main" val="10645868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241F5-9C4D-3F53-68B6-A5E02F131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tel colours in gradient surface design">
            <a:extLst>
              <a:ext uri="{FF2B5EF4-FFF2-40B4-BE49-F238E27FC236}">
                <a16:creationId xmlns:a16="http://schemas.microsoft.com/office/drawing/2014/main" id="{ECFF15A0-8304-D8BC-5D00-F066F3F7D39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4882" r="27299" b="-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55DDDC-4650-EA3C-8980-96597C3BA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335" y="365125"/>
            <a:ext cx="1882510" cy="14118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CBAED-2ADF-20DD-D0B5-53B641D52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Secondary Objectives:</a:t>
            </a:r>
          </a:p>
          <a:p>
            <a:pPr lvl="1"/>
            <a:r>
              <a:rPr lang="en-GB" sz="2200" dirty="0"/>
              <a:t>Time to ICI-IA remission</a:t>
            </a:r>
          </a:p>
          <a:p>
            <a:pPr lvl="1"/>
            <a:r>
              <a:rPr lang="en-GB" sz="2200" dirty="0"/>
              <a:t>Proportion of patients in drug free remission at 48 weeks</a:t>
            </a:r>
          </a:p>
          <a:p>
            <a:pPr lvl="1"/>
            <a:r>
              <a:rPr lang="en-GB" sz="2200" dirty="0"/>
              <a:t>Cumulative exposure of patients to immunosuppressive therapies</a:t>
            </a:r>
          </a:p>
          <a:p>
            <a:pPr lvl="1"/>
            <a:r>
              <a:rPr lang="en-GB" sz="2200" dirty="0"/>
              <a:t>ICI-IA disease activity assessment</a:t>
            </a:r>
          </a:p>
          <a:p>
            <a:pPr lvl="1"/>
            <a:r>
              <a:rPr lang="en-GB" sz="2200" dirty="0"/>
              <a:t>Quality of life assessment</a:t>
            </a:r>
          </a:p>
          <a:p>
            <a:pPr lvl="1"/>
            <a:r>
              <a:rPr lang="en-GB" sz="2200" dirty="0"/>
              <a:t>Other </a:t>
            </a:r>
            <a:r>
              <a:rPr lang="en-GB" sz="2200" dirty="0" err="1"/>
              <a:t>irAE</a:t>
            </a:r>
            <a:r>
              <a:rPr lang="en-GB" sz="2200" dirty="0"/>
              <a:t> assessment</a:t>
            </a:r>
          </a:p>
          <a:p>
            <a:pPr lvl="1"/>
            <a:r>
              <a:rPr lang="en-GB" sz="2200" dirty="0"/>
              <a:t>Adverse events assessment attributable to ICI-IA interventions</a:t>
            </a:r>
          </a:p>
          <a:p>
            <a:pPr lvl="1"/>
            <a:r>
              <a:rPr lang="en-GB" sz="2200" dirty="0"/>
              <a:t>Cancer outcomes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683356-6014-1302-4B14-2C2669364F6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8" y="5622239"/>
            <a:ext cx="3273134" cy="1109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AA16E4-D340-637A-6675-3C3ABCF79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REACT</a:t>
            </a:r>
          </a:p>
        </p:txBody>
      </p:sp>
    </p:spTree>
    <p:extLst>
      <p:ext uri="{BB962C8B-B14F-4D97-AF65-F5344CB8AC3E}">
        <p14:creationId xmlns:p14="http://schemas.microsoft.com/office/powerpoint/2010/main" val="36385309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13CBB-382E-1F00-D93E-FE35C78E9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tel colours in gradient surface design">
            <a:extLst>
              <a:ext uri="{FF2B5EF4-FFF2-40B4-BE49-F238E27FC236}">
                <a16:creationId xmlns:a16="http://schemas.microsoft.com/office/drawing/2014/main" id="{6186FDF6-B584-F542-46B8-37295159DF0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4882" r="27299" b="-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6348E-71EF-6A95-8525-C3501F161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335" y="365125"/>
            <a:ext cx="1882510" cy="14118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B71FB-5D58-E3AE-7C19-F166A8990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Exploratory Objectives:</a:t>
            </a:r>
          </a:p>
          <a:p>
            <a:pPr lvl="1"/>
            <a:r>
              <a:rPr lang="en-GB" dirty="0"/>
              <a:t>Evaluate composite arthritis disease activity scores</a:t>
            </a:r>
          </a:p>
          <a:p>
            <a:pPr lvl="1"/>
            <a:r>
              <a:rPr lang="en-GB" dirty="0"/>
              <a:t>Assess the overall burden of </a:t>
            </a:r>
            <a:r>
              <a:rPr lang="en-GB" dirty="0" err="1"/>
              <a:t>IrAEs</a:t>
            </a:r>
            <a:endParaRPr lang="en-GB" dirty="0"/>
          </a:p>
          <a:p>
            <a:pPr lvl="1"/>
            <a:r>
              <a:rPr lang="en-GB" dirty="0"/>
              <a:t>Evaluate the overall arthritis and cancer outcome in a patient-centred integrated analysis</a:t>
            </a:r>
          </a:p>
          <a:p>
            <a:pPr lvl="1"/>
            <a:r>
              <a:rPr lang="en-GB" dirty="0"/>
              <a:t>Report pregnancy outcomes in the event any pregnancies occur during the trial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07AFF5-9A4A-8B20-796B-DC3ADA39AF8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8" y="5622239"/>
            <a:ext cx="3273134" cy="1109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6247D1-59C9-2CDE-9119-38B44A354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REACT</a:t>
            </a:r>
          </a:p>
        </p:txBody>
      </p:sp>
    </p:spTree>
    <p:extLst>
      <p:ext uri="{BB962C8B-B14F-4D97-AF65-F5344CB8AC3E}">
        <p14:creationId xmlns:p14="http://schemas.microsoft.com/office/powerpoint/2010/main" val="3918315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C6B00-2D79-BCA4-C7E2-03A0AB2E9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tel colours in gradient surface design">
            <a:extLst>
              <a:ext uri="{FF2B5EF4-FFF2-40B4-BE49-F238E27FC236}">
                <a16:creationId xmlns:a16="http://schemas.microsoft.com/office/drawing/2014/main" id="{00F8F5C6-DB2C-0A0D-F142-2876B5157F2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4882" r="27299" b="-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154B4A-7200-2438-BADD-9D9116148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335" y="365125"/>
            <a:ext cx="1882510" cy="14118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BD853F-6ABF-EEE2-274E-38C942FBD09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8" y="5622239"/>
            <a:ext cx="3273134" cy="1109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BAC8A9-BD14-FD35-EA7D-7F8AC67E4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me…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B2656-36DD-4F5B-6655-4BC75FA7E2D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51" y="1404257"/>
            <a:ext cx="2913480" cy="2212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E5AA42-CE43-F06D-6918-493381FD20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070" y="652795"/>
            <a:ext cx="3239512" cy="182222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79BE85D-66D6-16F7-9BC2-AFD92B5D9F83}"/>
              </a:ext>
            </a:extLst>
          </p:cNvPr>
          <p:cNvGrpSpPr/>
          <p:nvPr/>
        </p:nvGrpSpPr>
        <p:grpSpPr>
          <a:xfrm>
            <a:off x="892557" y="1404257"/>
            <a:ext cx="2847226" cy="2070692"/>
            <a:chOff x="1705610" y="1186815"/>
            <a:chExt cx="5732780" cy="448437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2412A80-5D6D-180F-FE1F-53F07C1BCFC8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610" y="1186815"/>
              <a:ext cx="5732780" cy="44843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240D7BF-085A-F8BA-BA90-DF71F186F25E}"/>
                </a:ext>
              </a:extLst>
            </p:cNvPr>
            <p:cNvSpPr/>
            <p:nvPr/>
          </p:nvSpPr>
          <p:spPr>
            <a:xfrm>
              <a:off x="5868144" y="1450486"/>
              <a:ext cx="312308" cy="2952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4B2D012-31C5-AA2B-30BE-FB2CF33A79AB}"/>
                </a:ext>
              </a:extLst>
            </p:cNvPr>
            <p:cNvSpPr/>
            <p:nvPr/>
          </p:nvSpPr>
          <p:spPr>
            <a:xfrm>
              <a:off x="5473141" y="2924944"/>
              <a:ext cx="312308" cy="2952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360CBC2-FF94-6BC6-83CF-D839AD90BA39}"/>
                </a:ext>
              </a:extLst>
            </p:cNvPr>
            <p:cNvSpPr/>
            <p:nvPr/>
          </p:nvSpPr>
          <p:spPr>
            <a:xfrm>
              <a:off x="5465857" y="3436212"/>
              <a:ext cx="312308" cy="2952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E5E45F1-AC1F-B5BF-0DA8-F1805A4EFD91}"/>
                </a:ext>
              </a:extLst>
            </p:cNvPr>
            <p:cNvSpPr/>
            <p:nvPr/>
          </p:nvSpPr>
          <p:spPr>
            <a:xfrm>
              <a:off x="2915816" y="4871095"/>
              <a:ext cx="312308" cy="2952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1293694-2AB3-C607-F7D7-DAA938E2856F}"/>
                </a:ext>
              </a:extLst>
            </p:cNvPr>
            <p:cNvSpPr/>
            <p:nvPr/>
          </p:nvSpPr>
          <p:spPr>
            <a:xfrm>
              <a:off x="3198536" y="2960677"/>
              <a:ext cx="312308" cy="2952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9C4DE89-D72F-5FA3-CC05-3B99E2D36648}"/>
                </a:ext>
              </a:extLst>
            </p:cNvPr>
            <p:cNvSpPr/>
            <p:nvPr/>
          </p:nvSpPr>
          <p:spPr>
            <a:xfrm>
              <a:off x="2535672" y="2267525"/>
              <a:ext cx="312308" cy="2952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D06EA4B-B269-FF2E-3FE1-AEC59B663250}"/>
                </a:ext>
              </a:extLst>
            </p:cNvPr>
            <p:cNvSpPr/>
            <p:nvPr/>
          </p:nvSpPr>
          <p:spPr>
            <a:xfrm>
              <a:off x="2355476" y="3322134"/>
              <a:ext cx="312308" cy="2952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4A64E5A-36DE-D53A-0C63-391A73D606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2924" y="3191163"/>
            <a:ext cx="2279484" cy="30393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E3AB8C-37D5-799F-99D5-C0F283C74B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94628" y="3861703"/>
            <a:ext cx="3830704" cy="266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107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E4207-BC9A-6E64-25B6-68DBB853B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tel colours in gradient surface design">
            <a:extLst>
              <a:ext uri="{FF2B5EF4-FFF2-40B4-BE49-F238E27FC236}">
                <a16:creationId xmlns:a16="http://schemas.microsoft.com/office/drawing/2014/main" id="{585FE51E-2DBE-B520-17A7-6A98F3C0DB1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4882" r="27299" b="-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0A44CC-A6D6-5CB7-00D7-516855DBC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335" y="365125"/>
            <a:ext cx="1882510" cy="14118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9D526-AD67-A848-B322-60E069145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Inclusion criteria</a:t>
            </a:r>
          </a:p>
          <a:p>
            <a:pPr lvl="1"/>
            <a:r>
              <a:rPr lang="en-GB" dirty="0"/>
              <a:t>Able to consent to and engage with the requirements of the trial</a:t>
            </a:r>
          </a:p>
          <a:p>
            <a:pPr lvl="1"/>
            <a:r>
              <a:rPr lang="en-GB" dirty="0"/>
              <a:t>Age &gt;18yrs</a:t>
            </a:r>
          </a:p>
          <a:p>
            <a:pPr lvl="1"/>
            <a:r>
              <a:rPr lang="en-GB" dirty="0"/>
              <a:t>Inflammatory arthritis with at least one clinically swollen joint at screening</a:t>
            </a:r>
          </a:p>
          <a:p>
            <a:pPr lvl="1"/>
            <a:r>
              <a:rPr lang="en-GB" dirty="0"/>
              <a:t>Treated with ICI (ongoing or </a:t>
            </a:r>
            <a:r>
              <a:rPr lang="en-GB"/>
              <a:t>last dose </a:t>
            </a:r>
            <a:r>
              <a:rPr lang="en-GB" dirty="0"/>
              <a:t>within 12 weeks of onset of IA)</a:t>
            </a:r>
          </a:p>
          <a:p>
            <a:pPr lvl="1"/>
            <a:r>
              <a:rPr lang="en-GB" dirty="0"/>
              <a:t>Two treating physicians agree initiation of systemic steroids would be appropriate management (one must have expertise in management of IA)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E0F1F0-AF56-7F64-FFD2-DBE1ED7DA01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8" y="5622239"/>
            <a:ext cx="3273134" cy="1109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39B4BD-B52C-F55F-1F84-50B4D3146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REACT</a:t>
            </a:r>
          </a:p>
        </p:txBody>
      </p:sp>
    </p:spTree>
    <p:extLst>
      <p:ext uri="{BB962C8B-B14F-4D97-AF65-F5344CB8AC3E}">
        <p14:creationId xmlns:p14="http://schemas.microsoft.com/office/powerpoint/2010/main" val="22003987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0441D-404A-B588-1437-BBDCB080C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tel colours in gradient surface design">
            <a:extLst>
              <a:ext uri="{FF2B5EF4-FFF2-40B4-BE49-F238E27FC236}">
                <a16:creationId xmlns:a16="http://schemas.microsoft.com/office/drawing/2014/main" id="{31D0E801-0355-5DE6-D829-3FA06997890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4882" r="27299" b="-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91F320-D448-7757-4F70-0870A0286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335" y="365125"/>
            <a:ext cx="1882510" cy="14118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0482D-D99F-387C-1168-242F67382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Exclusion criteria</a:t>
            </a:r>
          </a:p>
          <a:p>
            <a:pPr lvl="1"/>
            <a:r>
              <a:rPr lang="en-GB" dirty="0"/>
              <a:t>Steroids for more than 2 weeks prior to enrolment (except hydrocortisone for adrenal insufficiency)</a:t>
            </a:r>
          </a:p>
          <a:p>
            <a:pPr lvl="1"/>
            <a:r>
              <a:rPr lang="en-GB" dirty="0"/>
              <a:t>Pre-existing IA</a:t>
            </a:r>
          </a:p>
          <a:p>
            <a:pPr lvl="1"/>
            <a:r>
              <a:rPr lang="en-GB" dirty="0"/>
              <a:t>New onset IA not considered to be triggered by ICI</a:t>
            </a:r>
          </a:p>
          <a:p>
            <a:pPr lvl="1"/>
            <a:r>
              <a:rPr lang="en-GB" dirty="0"/>
              <a:t>Active or latent TB, HIV or Hepatitis C; or other infections considered contra-indicated to anti-TNF</a:t>
            </a:r>
          </a:p>
          <a:p>
            <a:pPr lvl="2"/>
            <a:r>
              <a:rPr lang="en-GB" dirty="0"/>
              <a:t>latent TB treated by appropriate </a:t>
            </a:r>
            <a:r>
              <a:rPr lang="en-GB" dirty="0" err="1"/>
              <a:t>chemophrophylaxis</a:t>
            </a:r>
            <a:r>
              <a:rPr lang="en-GB" dirty="0"/>
              <a:t> may be considered according to local guidelines</a:t>
            </a:r>
          </a:p>
          <a:p>
            <a:pPr lvl="1"/>
            <a:r>
              <a:rPr lang="en-GB" dirty="0"/>
              <a:t>Previous demyelinating disorder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CBD353-8CEA-B86D-A4A7-3793BF1FD19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8" y="5622239"/>
            <a:ext cx="3273134" cy="1109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D540ED-ABCD-6ABD-28B9-FE355CB2D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REACT</a:t>
            </a:r>
          </a:p>
        </p:txBody>
      </p:sp>
    </p:spTree>
    <p:extLst>
      <p:ext uri="{BB962C8B-B14F-4D97-AF65-F5344CB8AC3E}">
        <p14:creationId xmlns:p14="http://schemas.microsoft.com/office/powerpoint/2010/main" val="14448655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4AAF9-A1FA-CA12-B829-5D96C8ACF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tel colours in gradient surface design">
            <a:extLst>
              <a:ext uri="{FF2B5EF4-FFF2-40B4-BE49-F238E27FC236}">
                <a16:creationId xmlns:a16="http://schemas.microsoft.com/office/drawing/2014/main" id="{EC93A908-2CEA-2041-0944-74D40CEC8EE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4882" r="27299" b="-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4A609D-5AC9-5821-27AC-6BA342571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335" y="365125"/>
            <a:ext cx="1882510" cy="14118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25490-A393-8FC1-CC65-9FF2551EB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Exclusion criteria</a:t>
            </a:r>
          </a:p>
          <a:p>
            <a:pPr lvl="1"/>
            <a:r>
              <a:rPr lang="en-GB" dirty="0"/>
              <a:t>Hypersensitivity to adalimumab (or preparation excipients)</a:t>
            </a:r>
          </a:p>
          <a:p>
            <a:pPr lvl="1"/>
            <a:r>
              <a:rPr lang="en-GB" dirty="0"/>
              <a:t>Medical, surgical or psychiatric conditions that may jeopardise the participant or their participation in the trial</a:t>
            </a:r>
          </a:p>
          <a:p>
            <a:pPr lvl="1"/>
            <a:r>
              <a:rPr lang="en-GB" dirty="0"/>
              <a:t>Moderate to severe heart failure (NYHA III/IV)</a:t>
            </a:r>
          </a:p>
          <a:p>
            <a:pPr lvl="1"/>
            <a:r>
              <a:rPr lang="en-GB" dirty="0"/>
              <a:t>Concurrent use of other biologic or targeted synthetic agents (i.e. </a:t>
            </a:r>
            <a:r>
              <a:rPr lang="en-GB" dirty="0" err="1"/>
              <a:t>JAKi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Live vaccine &lt;4 weeks prior to first dose of trial drug</a:t>
            </a:r>
          </a:p>
          <a:p>
            <a:pPr lvl="1"/>
            <a:r>
              <a:rPr lang="en-GB" dirty="0"/>
              <a:t>Concurrent infection</a:t>
            </a:r>
          </a:p>
          <a:p>
            <a:pPr lvl="1"/>
            <a:r>
              <a:rPr lang="en-GB" dirty="0"/>
              <a:t>Known ocular herpes simplex</a:t>
            </a:r>
          </a:p>
          <a:p>
            <a:pPr lvl="1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759CD3-4D0C-EC6A-24EA-DA702AC30D0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8" y="5622239"/>
            <a:ext cx="3273134" cy="1109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76FA2C-284A-6A78-83F5-DDBD56101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REACT</a:t>
            </a:r>
          </a:p>
        </p:txBody>
      </p:sp>
    </p:spTree>
    <p:extLst>
      <p:ext uri="{BB962C8B-B14F-4D97-AF65-F5344CB8AC3E}">
        <p14:creationId xmlns:p14="http://schemas.microsoft.com/office/powerpoint/2010/main" val="893693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3762C-423C-045E-AC80-60EEC7F45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tel colours in gradient surface design">
            <a:extLst>
              <a:ext uri="{FF2B5EF4-FFF2-40B4-BE49-F238E27FC236}">
                <a16:creationId xmlns:a16="http://schemas.microsoft.com/office/drawing/2014/main" id="{FE70596A-4B30-A682-F45E-F667D5C2954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4882" r="27299" b="-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61A99F-808F-B428-72CD-C7B7F7119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335" y="365125"/>
            <a:ext cx="1882510" cy="14118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53B92E-9EA1-F07E-5ADA-DCDA1640795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8" y="5622239"/>
            <a:ext cx="3273134" cy="1109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341F6-57C7-A1F1-9C58-1DEF3F25C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750C67-6DB5-3D55-19C3-D32F0D6406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8070" y="126313"/>
            <a:ext cx="5986836" cy="660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5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DF8D3-F73C-3C01-44DD-6EB68C750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tel colours in gradient surface design">
            <a:extLst>
              <a:ext uri="{FF2B5EF4-FFF2-40B4-BE49-F238E27FC236}">
                <a16:creationId xmlns:a16="http://schemas.microsoft.com/office/drawing/2014/main" id="{0006A0A1-CDE3-6C45-5B3E-1E12751C42E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4882" r="27299" b="-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0AA226-CDA4-3B4E-CDAB-309957734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335" y="365125"/>
            <a:ext cx="1882510" cy="14118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E0016-49DB-3E8A-F142-F6B755E17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does it mean for the patient?</a:t>
            </a:r>
          </a:p>
          <a:p>
            <a:pPr lvl="1"/>
            <a:r>
              <a:rPr lang="en-GB" dirty="0"/>
              <a:t>48 week Trial</a:t>
            </a:r>
          </a:p>
          <a:p>
            <a:pPr lvl="1"/>
            <a:r>
              <a:rPr lang="en-GB" dirty="0"/>
              <a:t>Monthly visits in person for first 6 months</a:t>
            </a:r>
          </a:p>
          <a:p>
            <a:pPr lvl="1"/>
            <a:r>
              <a:rPr lang="en-GB" dirty="0"/>
              <a:t>Bi-monthly in person visits for second 6 months</a:t>
            </a:r>
          </a:p>
          <a:p>
            <a:pPr lvl="1"/>
            <a:r>
              <a:rPr lang="en-GB" dirty="0"/>
              <a:t>Access to the research department if concerns at any time</a:t>
            </a:r>
          </a:p>
          <a:p>
            <a:pPr lvl="1"/>
            <a:r>
              <a:rPr lang="en-GB" dirty="0"/>
              <a:t>Attempt to withdraw ICI-IA treatment at 6 months if in remission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Adalimumab arm may have to revert to standard care at 12 months before being allowed to continue no anti-TNF – this will be discussed at the outset</a:t>
            </a:r>
          </a:p>
          <a:p>
            <a:pPr lvl="1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B00B7D-ACAB-9B60-9F8F-B42F289C670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8" y="5622239"/>
            <a:ext cx="3273134" cy="1109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5F06DB-F17E-667B-A18A-D88858B75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REACT</a:t>
            </a:r>
          </a:p>
        </p:txBody>
      </p:sp>
    </p:spTree>
    <p:extLst>
      <p:ext uri="{BB962C8B-B14F-4D97-AF65-F5344CB8AC3E}">
        <p14:creationId xmlns:p14="http://schemas.microsoft.com/office/powerpoint/2010/main" val="25937081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D9FCA-564D-F367-55B0-9F24310E9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tel colours in gradient surface design">
            <a:extLst>
              <a:ext uri="{FF2B5EF4-FFF2-40B4-BE49-F238E27FC236}">
                <a16:creationId xmlns:a16="http://schemas.microsoft.com/office/drawing/2014/main" id="{569A61E8-7BC3-5EF3-DF12-2DEF1FA6C24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4882" r="27299" b="-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BF9E76-CF6C-9DF6-6644-9A8F843B3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335" y="365125"/>
            <a:ext cx="1882510" cy="14118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18087E-4199-9B3D-4CB5-1E9AE1F0282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8" y="5622239"/>
            <a:ext cx="3273134" cy="1109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960659-F904-C515-BD50-F3DB86743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5779C9-2E3C-BE10-F49B-90BC76AA53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9281" y="897708"/>
            <a:ext cx="5933438" cy="459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914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0EFFE-8899-4200-F9CA-AD699B668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tel colours in gradient surface design">
            <a:extLst>
              <a:ext uri="{FF2B5EF4-FFF2-40B4-BE49-F238E27FC236}">
                <a16:creationId xmlns:a16="http://schemas.microsoft.com/office/drawing/2014/main" id="{F61089E9-3E14-F19D-11F9-9D80114B59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4882" r="27299" b="-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46836A-281D-E26E-F71E-F2472E306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335" y="365125"/>
            <a:ext cx="1882510" cy="14118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F037A-F9A7-FD4C-223B-2FB8A1F2C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to refer:</a:t>
            </a:r>
          </a:p>
          <a:p>
            <a:pPr lvl="1"/>
            <a:r>
              <a:rPr lang="en-GB" dirty="0"/>
              <a:t>Email referral: </a:t>
            </a:r>
          </a:p>
          <a:p>
            <a:pPr lvl="2"/>
            <a:r>
              <a:rPr lang="en-GB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andrew.allard@nhs.net</a:t>
            </a:r>
            <a:r>
              <a:rPr lang="en-GB" dirty="0"/>
              <a:t> </a:t>
            </a:r>
          </a:p>
          <a:p>
            <a:pPr lvl="2"/>
            <a:r>
              <a:rPr lang="en-GB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amy.harrison36@nhs.net</a:t>
            </a:r>
            <a:endParaRPr lang="en-GB" dirty="0"/>
          </a:p>
          <a:p>
            <a:pPr lvl="2"/>
            <a:r>
              <a:rPr lang="en-GB" u="sng" dirty="0"/>
              <a:t>ruh-tr.RNHRDresearch@nhs.net</a:t>
            </a:r>
          </a:p>
          <a:p>
            <a:r>
              <a:rPr lang="en-GB" dirty="0"/>
              <a:t>Key messages:</a:t>
            </a:r>
          </a:p>
          <a:p>
            <a:pPr lvl="1"/>
            <a:r>
              <a:rPr lang="en-GB" dirty="0"/>
              <a:t>Please refer patients!</a:t>
            </a:r>
          </a:p>
          <a:p>
            <a:pPr lvl="1"/>
            <a:r>
              <a:rPr lang="en-GB" dirty="0"/>
              <a:t>Please don’t start steroids if at all possible (we will see the patients quickly)</a:t>
            </a:r>
          </a:p>
          <a:p>
            <a:pPr lvl="1"/>
            <a:r>
              <a:rPr lang="en-GB" dirty="0"/>
              <a:t>If unsure please reach out and we will guide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5991F8-2FBA-E0B9-469F-A8DD7252C00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8" y="5622239"/>
            <a:ext cx="3273134" cy="1109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BAC4FD-1825-EA11-1C0B-FB982DFBB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REACT</a:t>
            </a:r>
          </a:p>
        </p:txBody>
      </p:sp>
    </p:spTree>
    <p:extLst>
      <p:ext uri="{BB962C8B-B14F-4D97-AF65-F5344CB8AC3E}">
        <p14:creationId xmlns:p14="http://schemas.microsoft.com/office/powerpoint/2010/main" val="8083419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8FA2C-A59B-02CD-3C9A-2CF0272EF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tel colours in gradient surface design">
            <a:extLst>
              <a:ext uri="{FF2B5EF4-FFF2-40B4-BE49-F238E27FC236}">
                <a16:creationId xmlns:a16="http://schemas.microsoft.com/office/drawing/2014/main" id="{376880B0-BAC2-28B6-62F5-CB38EA6A343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4882" r="27299" b="-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6D27C2-B11A-602B-8317-A07D31A56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335" y="365125"/>
            <a:ext cx="1882510" cy="14118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FF348-CF48-0E5E-F467-164D2336D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6685" y="3429000"/>
            <a:ext cx="1452327" cy="14336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9600" dirty="0"/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FA99B7-F59E-A31D-D40B-1894D3C7CCC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8" y="5622239"/>
            <a:ext cx="3273134" cy="1109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2CD1FC-06DF-C164-EE66-0B1CE5E7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331BE0-B9F7-A57D-750C-11A63CA4522B}"/>
              </a:ext>
            </a:extLst>
          </p:cNvPr>
          <p:cNvSpPr txBox="1">
            <a:spLocks/>
          </p:cNvSpPr>
          <p:nvPr/>
        </p:nvSpPr>
        <p:spPr>
          <a:xfrm>
            <a:off x="10040245" y="5080993"/>
            <a:ext cx="1452327" cy="1433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9600" dirty="0"/>
              <a:t>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6B1FFD-D541-C435-017E-ABD634BD25EC}"/>
              </a:ext>
            </a:extLst>
          </p:cNvPr>
          <p:cNvSpPr txBox="1">
            <a:spLocks/>
          </p:cNvSpPr>
          <p:nvPr/>
        </p:nvSpPr>
        <p:spPr>
          <a:xfrm>
            <a:off x="958153" y="3962010"/>
            <a:ext cx="1452327" cy="1433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9600" dirty="0"/>
              <a:t>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479917-D039-D6E8-94AE-84C2F1ADAC04}"/>
              </a:ext>
            </a:extLst>
          </p:cNvPr>
          <p:cNvSpPr txBox="1">
            <a:spLocks/>
          </p:cNvSpPr>
          <p:nvPr/>
        </p:nvSpPr>
        <p:spPr>
          <a:xfrm>
            <a:off x="6901754" y="4914246"/>
            <a:ext cx="1452327" cy="1433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9600" dirty="0"/>
              <a:t>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DB8C670-B9B0-DE59-768F-C56C00FFBA2A}"/>
              </a:ext>
            </a:extLst>
          </p:cNvPr>
          <p:cNvSpPr txBox="1">
            <a:spLocks/>
          </p:cNvSpPr>
          <p:nvPr/>
        </p:nvSpPr>
        <p:spPr>
          <a:xfrm>
            <a:off x="8722067" y="2769191"/>
            <a:ext cx="1452327" cy="1433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9600" dirty="0"/>
              <a:t>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F1FFBA9-B759-38F3-721A-D907522DA28F}"/>
              </a:ext>
            </a:extLst>
          </p:cNvPr>
          <p:cNvSpPr txBox="1">
            <a:spLocks/>
          </p:cNvSpPr>
          <p:nvPr/>
        </p:nvSpPr>
        <p:spPr>
          <a:xfrm>
            <a:off x="4365960" y="4649416"/>
            <a:ext cx="1452327" cy="1433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9600" dirty="0"/>
              <a:t>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8CB7AE6-EDA8-C407-FD30-18AE0A6621DF}"/>
              </a:ext>
            </a:extLst>
          </p:cNvPr>
          <p:cNvSpPr txBox="1">
            <a:spLocks/>
          </p:cNvSpPr>
          <p:nvPr/>
        </p:nvSpPr>
        <p:spPr>
          <a:xfrm>
            <a:off x="8891399" y="4364182"/>
            <a:ext cx="1452327" cy="1433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9600" dirty="0"/>
              <a:t>?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8A6D342-B85B-90A6-3DED-7EF2EC2B2902}"/>
              </a:ext>
            </a:extLst>
          </p:cNvPr>
          <p:cNvSpPr txBox="1">
            <a:spLocks/>
          </p:cNvSpPr>
          <p:nvPr/>
        </p:nvSpPr>
        <p:spPr>
          <a:xfrm>
            <a:off x="7028034" y="1948971"/>
            <a:ext cx="1452327" cy="1433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9600" dirty="0"/>
              <a:t>?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C8F81DB-5D88-7AD9-45FC-C19E48E87E82}"/>
              </a:ext>
            </a:extLst>
          </p:cNvPr>
          <p:cNvSpPr txBox="1">
            <a:spLocks/>
          </p:cNvSpPr>
          <p:nvPr/>
        </p:nvSpPr>
        <p:spPr>
          <a:xfrm>
            <a:off x="3997952" y="2099011"/>
            <a:ext cx="1452327" cy="1433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9600" dirty="0"/>
              <a:t>?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B32C6C9-3F40-1654-5EC8-9AB8B9840937}"/>
              </a:ext>
            </a:extLst>
          </p:cNvPr>
          <p:cNvSpPr txBox="1">
            <a:spLocks/>
          </p:cNvSpPr>
          <p:nvPr/>
        </p:nvSpPr>
        <p:spPr>
          <a:xfrm>
            <a:off x="2736974" y="3474188"/>
            <a:ext cx="1452327" cy="1433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9600" dirty="0"/>
              <a:t>?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A6182C-1C69-AF88-8D61-A2BD242E7779}"/>
              </a:ext>
            </a:extLst>
          </p:cNvPr>
          <p:cNvSpPr txBox="1">
            <a:spLocks/>
          </p:cNvSpPr>
          <p:nvPr/>
        </p:nvSpPr>
        <p:spPr>
          <a:xfrm>
            <a:off x="1159219" y="2147635"/>
            <a:ext cx="1452327" cy="1433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9600" dirty="0"/>
              <a:t>?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8621911-D438-A5FC-6D89-13019ADD0849}"/>
              </a:ext>
            </a:extLst>
          </p:cNvPr>
          <p:cNvSpPr txBox="1">
            <a:spLocks/>
          </p:cNvSpPr>
          <p:nvPr/>
        </p:nvSpPr>
        <p:spPr>
          <a:xfrm>
            <a:off x="5369836" y="2712188"/>
            <a:ext cx="1452327" cy="1433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9600"/>
              <a:t>?</a:t>
            </a:r>
            <a:endParaRPr lang="en-GB" sz="960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91D18E5-61F1-9EA7-FABF-2740CEAACF7A}"/>
              </a:ext>
            </a:extLst>
          </p:cNvPr>
          <p:cNvSpPr txBox="1">
            <a:spLocks/>
          </p:cNvSpPr>
          <p:nvPr/>
        </p:nvSpPr>
        <p:spPr>
          <a:xfrm>
            <a:off x="10040245" y="2222840"/>
            <a:ext cx="1452327" cy="1433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9600"/>
              <a:t>?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266633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B72A0-6667-0268-941D-37A809E4F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tel colours in gradient surface design">
            <a:extLst>
              <a:ext uri="{FF2B5EF4-FFF2-40B4-BE49-F238E27FC236}">
                <a16:creationId xmlns:a16="http://schemas.microsoft.com/office/drawing/2014/main" id="{1F330895-6080-99A4-0B90-2551D61608B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4882" r="27299" b="-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D53F45-3CC4-0E78-2FA4-B6F9536FD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335" y="365125"/>
            <a:ext cx="1882510" cy="14118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F7431-9431-53F7-370F-863EC6501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24149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GB" sz="2800" dirty="0" err="1"/>
              <a:t>Kostine</a:t>
            </a:r>
            <a:r>
              <a:rPr lang="en-GB" sz="2800" dirty="0"/>
              <a:t> M et al. EULAR points to consider for the diagnosis and management of rheumatic immune-related adverse events due to cancer immunotherapy with checkpoint inhibitors. Ann Rheum Dis. 2021 Jan;80(1):36-48.</a:t>
            </a:r>
          </a:p>
          <a:p>
            <a:pPr marL="457200" indent="-4572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GB" sz="2800" dirty="0"/>
              <a:t>Haanen J et al. Management of toxicities from immunotherapy: ESMO Clinical Practice Guidelines for diagnosis, treatment and follow-up. Ann Oncol. 2017 Jul 1;28(suppl_4):119-142.</a:t>
            </a:r>
          </a:p>
          <a:p>
            <a:pPr marL="457200" indent="-4572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GB" sz="2800" dirty="0"/>
              <a:t>Brahmer J et al. Management of Immune-Related Adverse Events in Patients Treated With Immune Checkpoint Inhibitor Therapy: American Society of Clinical Oncology Clinical Practice Guideline. J clin Oncol. 2018 Jun 10;36(17):1714-1768.</a:t>
            </a:r>
          </a:p>
          <a:p>
            <a:pPr marL="457200" indent="-4572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GB" sz="2800" dirty="0"/>
              <a:t>Brahmer J et al. Society for Immunotherapy of Cancer (SITC) clinical practice guideline on immune checkpoint inhibitor-related adverse events. J </a:t>
            </a:r>
            <a:r>
              <a:rPr lang="en-GB" sz="2800" dirty="0" err="1"/>
              <a:t>Imunother</a:t>
            </a:r>
            <a:r>
              <a:rPr lang="en-GB" sz="2800" dirty="0"/>
              <a:t> </a:t>
            </a:r>
            <a:r>
              <a:rPr lang="en-GB" sz="2800" dirty="0" err="1"/>
              <a:t>Caancer</a:t>
            </a:r>
            <a:r>
              <a:rPr lang="en-GB" sz="2800" dirty="0"/>
              <a:t>. 2021. Jun;9(6):e002435. </a:t>
            </a:r>
          </a:p>
          <a:p>
            <a:pPr marL="457200" indent="-4572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GB" sz="2800" dirty="0"/>
              <a:t>Thompson J et al. NCCN Guidelines Insights: Management of Immunotherapy-Related Toxicities, Version 1.2020. J </a:t>
            </a:r>
            <a:r>
              <a:rPr lang="en-GB" sz="2800" dirty="0" err="1"/>
              <a:t>Natrl</a:t>
            </a:r>
            <a:r>
              <a:rPr lang="en-GB" sz="2800" dirty="0"/>
              <a:t> Comp Cancer </a:t>
            </a:r>
            <a:r>
              <a:rPr lang="en-GB" sz="2800" dirty="0" err="1"/>
              <a:t>Netw</a:t>
            </a:r>
            <a:r>
              <a:rPr lang="en-GB" sz="2800" dirty="0"/>
              <a:t>. 2020 Mar;18(3):230-241</a:t>
            </a:r>
          </a:p>
          <a:p>
            <a:pPr marL="457200" indent="-4572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GB" sz="2800" dirty="0"/>
              <a:t>Martins F et al. Adverse effects of immune-checkpoint inhibitors: epidemiology, management and surveillance. Nat Rev Clin Oncol. 2019. 16, pages 563–580</a:t>
            </a:r>
          </a:p>
          <a:p>
            <a:pPr marL="457200" indent="-4572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GB" sz="2800" dirty="0"/>
              <a:t>Draghi A et al. Differential effects of corticosteroids and anti-TNF on </a:t>
            </a:r>
            <a:r>
              <a:rPr lang="en-GB" sz="2800" dirty="0" err="1"/>
              <a:t>tumor</a:t>
            </a:r>
            <a:r>
              <a:rPr lang="en-GB" sz="2800" dirty="0"/>
              <a:t>-specific immune responses: implications for the management of </a:t>
            </a:r>
            <a:r>
              <a:rPr lang="en-GB" sz="2800" dirty="0" err="1"/>
              <a:t>irAEs</a:t>
            </a:r>
            <a:r>
              <a:rPr lang="en-GB" sz="2800" dirty="0"/>
              <a:t>. Int J Cancer. 2019;145:1408–13.</a:t>
            </a:r>
          </a:p>
          <a:p>
            <a:pPr marL="457200" indent="-4572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GB" sz="2800" dirty="0"/>
              <a:t>Arbour KC et al. Impact of baseline steroids on efficacy of programmed cell death-1 and programmed Death-Ligand 1 blockade in patients with non-small- cell lung cancer. J Clin Oncol. 2018;36:2872–8.</a:t>
            </a:r>
          </a:p>
          <a:p>
            <a:pPr marL="457200" indent="-4572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GB" sz="2800" dirty="0" err="1"/>
              <a:t>Leipe</a:t>
            </a:r>
            <a:r>
              <a:rPr lang="en-GB" sz="2800" dirty="0"/>
              <a:t> J et al. Characteristics and treatment of new onset arthritis after checkpoint inhibitor therapy. RMD Open. 2018. Aug 17;4(2):e000714.</a:t>
            </a:r>
          </a:p>
          <a:p>
            <a:pPr marL="457200" indent="-4572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GB" sz="2800" dirty="0" err="1"/>
              <a:t>Schadendorf</a:t>
            </a:r>
            <a:r>
              <a:rPr lang="en-GB" sz="2800" dirty="0"/>
              <a:t> et al. Efficacy and Safety Outcomes in Patients With Advanced Melanoma Who Discontinued Treatment With Nivolumab and Ipilimumab Because of Adverse Events: A Pooled Analysis of Randomized Phase II and III Trials. J Clin Oncol. 2017. Dec 1;35(34):3807-3814.</a:t>
            </a:r>
          </a:p>
          <a:p>
            <a:pPr marL="457200" indent="-4572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GB" sz="2800" dirty="0"/>
              <a:t>Hussein A et al. </a:t>
            </a:r>
            <a:r>
              <a:rPr lang="en-GB" sz="2800" dirty="0" err="1"/>
              <a:t>Relatlimab</a:t>
            </a:r>
            <a:r>
              <a:rPr lang="en-GB" sz="2800" dirty="0"/>
              <a:t> and Nivolumab versus Nivolumab in Untreated Advanced Melanoma. N Engl J Med. 2022 Jan 6; 386(1):24-34.</a:t>
            </a:r>
          </a:p>
          <a:p>
            <a:pPr marL="457200" indent="-4572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GB" sz="2800" dirty="0"/>
              <a:t> McKinley B et al. Early discontinuation of immune checkpoint inhibitor therapy prior to disease progression in patients with metastatic non-small cell lung cancer: a survival analysis. Front Oncol. 2024 Jun 2021:14:1417175.</a:t>
            </a:r>
          </a:p>
          <a:p>
            <a:pPr marL="457200" indent="-4572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GB" dirty="0"/>
              <a:t>Cook et al. Immune-related adverse events and survival among patients with metastatic NSCLS </a:t>
            </a:r>
            <a:r>
              <a:rPr lang="en-GB" dirty="0" err="1"/>
              <a:t>treted</a:t>
            </a:r>
            <a:r>
              <a:rPr lang="en-GB" dirty="0"/>
              <a:t> with immune checkpoint inhibitors. JAMA </a:t>
            </a:r>
            <a:r>
              <a:rPr lang="en-GB" dirty="0" err="1"/>
              <a:t>Netw</a:t>
            </a:r>
            <a:r>
              <a:rPr lang="en-GB" dirty="0"/>
              <a:t> Open. 2024 Jan 2;7 (1):e2352302.</a:t>
            </a:r>
          </a:p>
          <a:p>
            <a:pPr marL="457200" indent="-4572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GB" sz="2800" dirty="0"/>
              <a:t>Van Not et al. Association of immune-related adverse event management with survival in </a:t>
            </a:r>
            <a:r>
              <a:rPr lang="en-GB" sz="2800" dirty="0" err="1"/>
              <a:t>aptients</a:t>
            </a:r>
            <a:r>
              <a:rPr lang="en-GB" sz="2800" dirty="0"/>
              <a:t> with a</a:t>
            </a:r>
            <a:r>
              <a:rPr lang="en-GB" dirty="0"/>
              <a:t>dvanced melanoma. JAMA Oncol. 2022 Dec 1;8(12): 1794-1801.</a:t>
            </a:r>
            <a:endParaRPr lang="en-GB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0C7BF2-F985-B961-8A27-31278E37C81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8" y="5622239"/>
            <a:ext cx="3273134" cy="1109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373614-FA28-2620-4405-FD9E6D5F3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738844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3B2ED-830D-F195-1508-252B520A0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tel colours in gradient surface design">
            <a:extLst>
              <a:ext uri="{FF2B5EF4-FFF2-40B4-BE49-F238E27FC236}">
                <a16:creationId xmlns:a16="http://schemas.microsoft.com/office/drawing/2014/main" id="{3B8FB42E-0C4C-EF37-EE24-8ADF1915096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4882" r="27299" b="-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1E4CC4-FB32-0061-09ED-974603E7E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335" y="365125"/>
            <a:ext cx="1882510" cy="14118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B1DE3-062D-75AE-F6B1-403A041E2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70301"/>
          </a:xfrm>
        </p:spPr>
        <p:txBody>
          <a:bodyPr>
            <a:normAutofit fontScale="92500" lnSpcReduction="20000"/>
          </a:bodyPr>
          <a:lstStyle/>
          <a:p>
            <a:r>
              <a:rPr lang="en-GB" sz="2000" dirty="0"/>
              <a:t>The use of immune check point inhibitors (ICIs) to treat a range of malignancies continues to gather pace!</a:t>
            </a:r>
            <a:endParaRPr lang="en-GB" sz="2000" baseline="30000" dirty="0"/>
          </a:p>
          <a:p>
            <a:r>
              <a:rPr lang="en-GB" sz="2000" dirty="0"/>
              <a:t>ICIs comprise of antibodies developed to target immune checkpoints including CTLA-4, PD-1, and PD-L1</a:t>
            </a:r>
            <a:endParaRPr lang="en-GB" sz="2000" baseline="30000" dirty="0"/>
          </a:p>
          <a:p>
            <a:r>
              <a:rPr lang="en-GB" sz="2000" dirty="0"/>
              <a:t>Newer targets including anti-LAG3</a:t>
            </a:r>
          </a:p>
          <a:p>
            <a:r>
              <a:rPr lang="en-GB" sz="2000" dirty="0"/>
              <a:t>Approximately 10% (1–43% for arthralgia) of patients receiving ICIs develop a rheumatic musculoskeletal immune-related adverse event (</a:t>
            </a:r>
            <a:r>
              <a:rPr lang="en-GB" sz="2000" dirty="0" err="1"/>
              <a:t>irAE</a:t>
            </a:r>
            <a:r>
              <a:rPr lang="en-GB" sz="2000" dirty="0"/>
              <a:t>)</a:t>
            </a:r>
            <a:endParaRPr lang="en-GB" sz="2000" baseline="30000" dirty="0"/>
          </a:p>
          <a:p>
            <a:pPr lvl="2"/>
            <a:r>
              <a:rPr lang="en-GB" sz="1400" dirty="0"/>
              <a:t>Arthralgia, myalgia, sicca symptoms</a:t>
            </a:r>
          </a:p>
          <a:p>
            <a:pPr lvl="2"/>
            <a:r>
              <a:rPr lang="en-GB" sz="1400" dirty="0"/>
              <a:t>Inflammatory arthritis</a:t>
            </a:r>
          </a:p>
          <a:p>
            <a:pPr lvl="2"/>
            <a:r>
              <a:rPr lang="en-GB" sz="1400" dirty="0"/>
              <a:t>PMR-like syndromes, myositis, vasculitis, PsA, RS3PE, sarcoidosis, scleroderma, cutaneous lupus</a:t>
            </a:r>
          </a:p>
          <a:p>
            <a:r>
              <a:rPr lang="en-GB" sz="2000" dirty="0"/>
              <a:t>Reporting of rheumatic </a:t>
            </a:r>
            <a:r>
              <a:rPr lang="en-GB" sz="2000" dirty="0" err="1"/>
              <a:t>irAEs</a:t>
            </a:r>
            <a:r>
              <a:rPr lang="en-GB" sz="2000" dirty="0"/>
              <a:t> is challenging</a:t>
            </a:r>
            <a:endParaRPr lang="en-GB" sz="2000" baseline="30000" dirty="0"/>
          </a:p>
          <a:p>
            <a:pPr lvl="2"/>
            <a:r>
              <a:rPr lang="en-GB" sz="1400" dirty="0"/>
              <a:t>Identification of true </a:t>
            </a:r>
            <a:r>
              <a:rPr lang="en-GB" sz="1400" dirty="0" err="1"/>
              <a:t>irAE</a:t>
            </a:r>
            <a:r>
              <a:rPr lang="en-GB" sz="1400" dirty="0"/>
              <a:t> versus paraneoplastic phenomena</a:t>
            </a:r>
          </a:p>
          <a:p>
            <a:pPr lvl="2"/>
            <a:r>
              <a:rPr lang="en-GB" sz="1400" dirty="0"/>
              <a:t>Non-inflammatory versus inflammatory symptoms</a:t>
            </a:r>
          </a:p>
          <a:p>
            <a:pPr lvl="2"/>
            <a:r>
              <a:rPr lang="en-GB" sz="1400" dirty="0"/>
              <a:t>Some clinical trials haven’t always reported rheumatic </a:t>
            </a:r>
            <a:r>
              <a:rPr lang="en-GB" sz="1400" dirty="0" err="1"/>
              <a:t>irAEs</a:t>
            </a:r>
            <a:r>
              <a:rPr lang="en-GB" sz="1400" dirty="0"/>
              <a:t> as a distinct adverse outcome or only report severe events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53C4DA-DBCA-E331-664D-7DF3F1E39F2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8" y="5622239"/>
            <a:ext cx="3273134" cy="1109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6C393B-2A25-23A6-4DC1-A1016D76B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654109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9C1B0-8517-7E6E-735D-5761520EF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tel colours in gradient surface design">
            <a:extLst>
              <a:ext uri="{FF2B5EF4-FFF2-40B4-BE49-F238E27FC236}">
                <a16:creationId xmlns:a16="http://schemas.microsoft.com/office/drawing/2014/main" id="{A227DBA0-A005-07C6-AA98-03146048B3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4882" r="27299" b="-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229BB0-A93A-1857-5E1B-737A2666D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335" y="365125"/>
            <a:ext cx="1882510" cy="14118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9737A-9C98-3806-2BEA-431E557D7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sz="4400" dirty="0"/>
              <a:t>Guidelines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2AE007-2469-89B0-0DDB-CAEA03A81B9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8" y="5622239"/>
            <a:ext cx="3273134" cy="1109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7188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8C8CE-C899-D519-AB3E-4121BE281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tel colours in gradient surface design">
            <a:extLst>
              <a:ext uri="{FF2B5EF4-FFF2-40B4-BE49-F238E27FC236}">
                <a16:creationId xmlns:a16="http://schemas.microsoft.com/office/drawing/2014/main" id="{7ABAC59A-D4AE-63D2-5E61-6F96CC0234C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4882" r="27299" b="-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390DD5-CBE7-AF28-DD13-AFFF09DB8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335" y="365125"/>
            <a:ext cx="1882510" cy="14118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0B526-E397-5AD5-5D04-3B89E4EC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endParaRPr lang="en-GB" dirty="0"/>
          </a:p>
          <a:p>
            <a:pPr>
              <a:spcBef>
                <a:spcPts val="600"/>
              </a:spcBef>
            </a:pPr>
            <a:r>
              <a:rPr lang="en-GB" dirty="0"/>
              <a:t>European Society of Medical Oncology 2017 (2022 update)</a:t>
            </a:r>
          </a:p>
          <a:p>
            <a:pPr>
              <a:spcBef>
                <a:spcPts val="600"/>
              </a:spcBef>
            </a:pPr>
            <a:r>
              <a:rPr lang="en-GB" dirty="0"/>
              <a:t>American Society of Clinical Oncology 2018 (2021 update)</a:t>
            </a:r>
          </a:p>
          <a:p>
            <a:pPr>
              <a:spcBef>
                <a:spcPts val="600"/>
              </a:spcBef>
            </a:pPr>
            <a:r>
              <a:rPr lang="en-GB" dirty="0"/>
              <a:t>The National Comprehensive Cancer Network 2020</a:t>
            </a:r>
          </a:p>
          <a:p>
            <a:pPr>
              <a:spcBef>
                <a:spcPts val="600"/>
              </a:spcBef>
            </a:pPr>
            <a:r>
              <a:rPr lang="en-GB" dirty="0"/>
              <a:t>Society for Immunotherapy of Cancer 2021</a:t>
            </a:r>
          </a:p>
          <a:p>
            <a:pPr>
              <a:spcBef>
                <a:spcPts val="600"/>
              </a:spcBef>
            </a:pPr>
            <a:r>
              <a:rPr lang="en-GB" dirty="0"/>
              <a:t>European League Against Rheumatism 2021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81B18E-BAF8-AE78-0B0E-26C3AACCB93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8" y="5622239"/>
            <a:ext cx="3273134" cy="1109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7E8225-EDD8-D2FD-7168-61E02D7A9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Guidelines</a:t>
            </a:r>
          </a:p>
        </p:txBody>
      </p:sp>
    </p:spTree>
    <p:extLst>
      <p:ext uri="{BB962C8B-B14F-4D97-AF65-F5344CB8AC3E}">
        <p14:creationId xmlns:p14="http://schemas.microsoft.com/office/powerpoint/2010/main" val="1067618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FB952-08C3-651F-DAD5-1154883F4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tel colours in gradient surface design">
            <a:extLst>
              <a:ext uri="{FF2B5EF4-FFF2-40B4-BE49-F238E27FC236}">
                <a16:creationId xmlns:a16="http://schemas.microsoft.com/office/drawing/2014/main" id="{513486BD-5726-17B5-551D-B477F0D9E64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4882" r="27299" b="-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3199C6-F0BA-E4A2-14EB-9D8E77D46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335" y="365125"/>
            <a:ext cx="1882510" cy="14118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69524-209B-1865-7B87-6E287E79D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endParaRPr lang="en-GB" dirty="0"/>
          </a:p>
          <a:p>
            <a:pPr>
              <a:spcBef>
                <a:spcPts val="600"/>
              </a:spcBef>
            </a:pPr>
            <a:r>
              <a:rPr lang="en-GB" dirty="0"/>
              <a:t>European Society of Medical Oncology 2017 (2022 update)</a:t>
            </a:r>
          </a:p>
          <a:p>
            <a:pPr>
              <a:spcBef>
                <a:spcPts val="600"/>
              </a:spcBef>
            </a:pPr>
            <a:r>
              <a:rPr lang="en-GB" dirty="0">
                <a:solidFill>
                  <a:srgbClr val="FF0000"/>
                </a:solidFill>
              </a:rPr>
              <a:t>American Society of Clinical Oncology 2018 (2021 update)</a:t>
            </a:r>
          </a:p>
          <a:p>
            <a:pPr>
              <a:spcBef>
                <a:spcPts val="600"/>
              </a:spcBef>
            </a:pPr>
            <a:r>
              <a:rPr lang="en-GB" dirty="0"/>
              <a:t>The National Comprehensive Cancer Network 2020</a:t>
            </a:r>
          </a:p>
          <a:p>
            <a:pPr>
              <a:spcBef>
                <a:spcPts val="600"/>
              </a:spcBef>
            </a:pPr>
            <a:r>
              <a:rPr lang="en-GB" dirty="0"/>
              <a:t>Society for Immunotherapy of Cancer 2021</a:t>
            </a:r>
          </a:p>
          <a:p>
            <a:pPr>
              <a:spcBef>
                <a:spcPts val="600"/>
              </a:spcBef>
            </a:pPr>
            <a:r>
              <a:rPr lang="en-GB" dirty="0">
                <a:solidFill>
                  <a:srgbClr val="FF0000"/>
                </a:solidFill>
              </a:rPr>
              <a:t>European League Against Rheumatism 2021</a:t>
            </a:r>
          </a:p>
          <a:p>
            <a:pPr marL="0" indent="0">
              <a:spcBef>
                <a:spcPts val="600"/>
              </a:spcBef>
              <a:buNone/>
            </a:pP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BD671C-B737-C37E-2274-837E237E253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8" y="5622239"/>
            <a:ext cx="3273134" cy="1109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9C02FB-1CC4-BF10-F7B1-3C9E64A48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Guidelines</a:t>
            </a:r>
          </a:p>
        </p:txBody>
      </p:sp>
    </p:spTree>
    <p:extLst>
      <p:ext uri="{BB962C8B-B14F-4D97-AF65-F5344CB8AC3E}">
        <p14:creationId xmlns:p14="http://schemas.microsoft.com/office/powerpoint/2010/main" val="2352583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CDDCB-3AF9-51C9-70F3-337145F7C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stel colours in gradient surface design">
            <a:extLst>
              <a:ext uri="{FF2B5EF4-FFF2-40B4-BE49-F238E27FC236}">
                <a16:creationId xmlns:a16="http://schemas.microsoft.com/office/drawing/2014/main" id="{CD4AC905-BAF7-EC90-E956-E13A755C243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l="4882" r="27299" b="-1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8E8071-698C-2BDB-B3A1-72EEE9F0E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335" y="365125"/>
            <a:ext cx="1882510" cy="14118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537AE-C946-EB6A-FF38-AF52887B2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ESMO 2022 update more detailed and in line with ASCO guidance</a:t>
            </a:r>
          </a:p>
          <a:p>
            <a:r>
              <a:rPr lang="en-GB" dirty="0"/>
              <a:t>How to investigate and approach initial treatment</a:t>
            </a:r>
          </a:p>
          <a:p>
            <a:pPr lvl="1"/>
            <a:r>
              <a:rPr lang="en-GB" dirty="0"/>
              <a:t>Advice on steroid dosing and potential DMARDs to consider</a:t>
            </a:r>
          </a:p>
          <a:p>
            <a:r>
              <a:rPr lang="en-GB" dirty="0"/>
              <a:t>Specific guidance on inflammatory arthritis, PMR like syndromes and myositis.</a:t>
            </a:r>
          </a:p>
          <a:p>
            <a:r>
              <a:rPr lang="en-GB" dirty="0"/>
              <a:t>Advocate referral to rheumatology as early as grade 2 disease</a:t>
            </a:r>
          </a:p>
          <a:p>
            <a:r>
              <a:rPr lang="en-GB" dirty="0"/>
              <a:t>Further guidance including Sicca symptoms and acknowledgement of rarer rheumatological presentations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B787D0-080C-51B5-8A06-E4303AC3BA3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8" y="5622239"/>
            <a:ext cx="3273134" cy="1109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03EF0A-3F3E-8483-5D73-90EF5F22F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Guidelines - updates</a:t>
            </a:r>
          </a:p>
        </p:txBody>
      </p:sp>
    </p:spTree>
    <p:extLst>
      <p:ext uri="{BB962C8B-B14F-4D97-AF65-F5344CB8AC3E}">
        <p14:creationId xmlns:p14="http://schemas.microsoft.com/office/powerpoint/2010/main" val="1842841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58BEBCE60E1C4C87B869C7C38C0B3D" ma:contentTypeVersion="11" ma:contentTypeDescription="Create a new document." ma:contentTypeScope="" ma:versionID="ef6a93dc4e53927f1a3963e6a422272d">
  <xsd:schema xmlns:xsd="http://www.w3.org/2001/XMLSchema" xmlns:xs="http://www.w3.org/2001/XMLSchema" xmlns:p="http://schemas.microsoft.com/office/2006/metadata/properties" xmlns:ns2="28f492b9-0e1d-4676-9635-78fd8c5ab9d8" xmlns:ns3="d77f7b61-7249-402e-9088-bb30bc752eb7" targetNamespace="http://schemas.microsoft.com/office/2006/metadata/properties" ma:root="true" ma:fieldsID="f59c9dddaa3906bb48f9f6423261f6a4" ns2:_="" ns3:_="">
    <xsd:import namespace="28f492b9-0e1d-4676-9635-78fd8c5ab9d8"/>
    <xsd:import namespace="d77f7b61-7249-402e-9088-bb30bc752e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f492b9-0e1d-4676-9635-78fd8c5ab9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73e9af6-01d4-423d-8bd2-cf099f328a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7f7b61-7249-402e-9088-bb30bc752eb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1c4ca98-7b55-4fcc-b8e5-81239fe53638}" ma:internalName="TaxCatchAll" ma:showField="CatchAllData" ma:web="d77f7b61-7249-402e-9088-bb30bc752e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7f7b61-7249-402e-9088-bb30bc752eb7" xsi:nil="true"/>
    <lcf76f155ced4ddcb4097134ff3c332f xmlns="28f492b9-0e1d-4676-9635-78fd8c5ab9d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397D51D-5E22-452C-A60F-8CF5824BE799}"/>
</file>

<file path=customXml/itemProps2.xml><?xml version="1.0" encoding="utf-8"?>
<ds:datastoreItem xmlns:ds="http://schemas.openxmlformats.org/officeDocument/2006/customXml" ds:itemID="{6879BDD0-1DD4-4A03-BD22-787BD32021A9}"/>
</file>

<file path=customXml/itemProps3.xml><?xml version="1.0" encoding="utf-8"?>
<ds:datastoreItem xmlns:ds="http://schemas.openxmlformats.org/officeDocument/2006/customXml" ds:itemID="{B8CAD7EB-0A57-4631-8577-BA2E9136F30B}"/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2051</Words>
  <Application>Microsoft Office PowerPoint</Application>
  <PresentationFormat>Widescreen</PresentationFormat>
  <Paragraphs>328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Aptos</vt:lpstr>
      <vt:lpstr>Aptos Display</vt:lpstr>
      <vt:lpstr>Arial</vt:lpstr>
      <vt:lpstr>Courier New</vt:lpstr>
      <vt:lpstr>Wingdings</vt:lpstr>
      <vt:lpstr>Office Theme</vt:lpstr>
      <vt:lpstr>Immunotherapy and Rheumatology – an update</vt:lpstr>
      <vt:lpstr>Disclosures</vt:lpstr>
      <vt:lpstr>Overview</vt:lpstr>
      <vt:lpstr>About me…</vt:lpstr>
      <vt:lpstr>Background</vt:lpstr>
      <vt:lpstr>PowerPoint Presentation</vt:lpstr>
      <vt:lpstr>Guidelines</vt:lpstr>
      <vt:lpstr>Guidelines</vt:lpstr>
      <vt:lpstr>Guidelines - updates</vt:lpstr>
      <vt:lpstr>Guidelines - EULAR</vt:lpstr>
      <vt:lpstr>Guidelines - EULAR</vt:lpstr>
      <vt:lpstr>PowerPoint Presentation</vt:lpstr>
      <vt:lpstr>The Bath Experience – “early” days</vt:lpstr>
      <vt:lpstr>The Bath Experience – “early” days</vt:lpstr>
      <vt:lpstr>The Bath Experience – the present</vt:lpstr>
      <vt:lpstr>The Bath Experience – the present</vt:lpstr>
      <vt:lpstr>The Bath Experience – the present</vt:lpstr>
      <vt:lpstr>PowerPoint Presentation</vt:lpstr>
      <vt:lpstr>Local Pathway - 2023</vt:lpstr>
      <vt:lpstr>Local Pathway</vt:lpstr>
      <vt:lpstr>Local Pathway – when to refer?</vt:lpstr>
      <vt:lpstr>Local Pathway</vt:lpstr>
      <vt:lpstr>Local Pathway</vt:lpstr>
      <vt:lpstr>PowerPoint Presentation</vt:lpstr>
      <vt:lpstr>Common questions for rheumatology</vt:lpstr>
      <vt:lpstr>What tests to do?</vt:lpstr>
      <vt:lpstr>Bone health?</vt:lpstr>
      <vt:lpstr>Bone health?</vt:lpstr>
      <vt:lpstr>Bone health?</vt:lpstr>
      <vt:lpstr>Bone health?</vt:lpstr>
      <vt:lpstr>Bone health?</vt:lpstr>
      <vt:lpstr>Treatment?</vt:lpstr>
      <vt:lpstr>Treatment?</vt:lpstr>
      <vt:lpstr>Treatment?</vt:lpstr>
      <vt:lpstr>PowerPoint Presentation</vt:lpstr>
      <vt:lpstr>REACT</vt:lpstr>
      <vt:lpstr>REACT</vt:lpstr>
      <vt:lpstr>REACT</vt:lpstr>
      <vt:lpstr>REACT</vt:lpstr>
      <vt:lpstr>REACT</vt:lpstr>
      <vt:lpstr>REACT</vt:lpstr>
      <vt:lpstr>REACT</vt:lpstr>
      <vt:lpstr>REACT</vt:lpstr>
      <vt:lpstr>REACT</vt:lpstr>
      <vt:lpstr>REACT</vt:lpstr>
      <vt:lpstr>REACT</vt:lpstr>
      <vt:lpstr>Questions?</vt:lpstr>
      <vt:lpstr>References</vt:lpstr>
    </vt:vector>
  </TitlesOfParts>
  <Company>Royal United Hospital Bath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Allard, Andrew</dc:creator>
  <cp:lastModifiedBy>Helen Dunderdale</cp:lastModifiedBy>
  <cp:revision>11</cp:revision>
  <dcterms:created xsi:type="dcterms:W3CDTF">2025-06-02T09:55:43Z</dcterms:created>
  <dcterms:modified xsi:type="dcterms:W3CDTF">2025-06-05T08:41:57Z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0x0101004758BEBCE60E1C4C87B869C7C38C0B3D</vt:lpwstr>
  </property>
</Properties>
</file>