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82" r:id="rId11"/>
    <p:sldId id="283" r:id="rId12"/>
    <p:sldId id="267" r:id="rId13"/>
    <p:sldId id="266" r:id="rId14"/>
    <p:sldId id="271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B3777290-A3C3-4401-82A8-042067CF615F}"/>
    <pc:docChg chg="modShowInfo">
      <pc:chgData name="Helen Dunderdale" userId="18a57383-fa13-4764-88a8-9272bfc7f4aa" providerId="ADAL" clId="{B3777290-A3C3-4401-82A8-042067CF615F}" dt="2025-06-20T11:11:26.400" v="0" actId="2744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OG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Question 28</c:v>
                </c:pt>
                <c:pt idx="1">
                  <c:v>Question 56</c:v>
                </c:pt>
                <c:pt idx="2">
                  <c:v>Question 57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85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D-49D2-B87B-5AD7C18622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cancers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Question 28</c:v>
                </c:pt>
                <c:pt idx="1">
                  <c:v>Question 56</c:v>
                </c:pt>
                <c:pt idx="2">
                  <c:v>Question 57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78</c:v>
                </c:pt>
                <c:pt idx="1">
                  <c:v>91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D-49D2-B87B-5AD7C18622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Question 28</c:v>
                </c:pt>
                <c:pt idx="1">
                  <c:v>Question 56</c:v>
                </c:pt>
                <c:pt idx="2">
                  <c:v>Question 57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5BD-49D2-B87B-5AD7C1862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459680"/>
        <c:axId val="1637460160"/>
      </c:barChart>
      <c:catAx>
        <c:axId val="16374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460160"/>
        <c:crosses val="autoZero"/>
        <c:auto val="1"/>
        <c:lblAlgn val="ctr"/>
        <c:lblOffset val="100"/>
        <c:noMultiLvlLbl val="0"/>
      </c:catAx>
      <c:valAx>
        <c:axId val="16374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45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28B4-9C3D-B16E-3647-FE2F780F6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BD098-37E8-B9FD-CB58-0621D9A89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D5B9-593E-D195-48B6-53D9F2FA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4BE4F-5A70-2D30-0EE0-D46D27F2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33A8B-5F79-6E14-C000-505D2BC4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1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F6D8-4F85-81AD-E2A7-12CFD18B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1DFE4-748F-3AC5-8563-DC55539A9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5F8B-1C64-AC4E-E722-2FFAB202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F187E-1B88-AF59-8720-F9082285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100-1052-E477-B184-8D00A2BC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3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C79FC-ABC9-7A91-2027-63013EF0F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0E4C8-33BF-F7B6-F48F-F8037F8A9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8D0ED-5235-9FC0-FD05-132038EF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E293D-A5D7-0787-1B97-CEFEB3A0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D495D-7574-BC11-EB52-C3EE3706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8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AA0B-BA5B-F240-D367-FDA9352E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BF86-4372-9DED-5B18-A55DFFEF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39A95-166F-2EC5-AAEC-5716D1A6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E737C-ADC6-DBB5-4B42-09730570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A011C-0343-54A5-97E4-B16AF593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1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443F-9AC7-B3EE-55FA-B373A817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1E096-EFFB-881B-CB37-E43C35906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65710-357C-C337-E5E0-8EE0D09A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5E0E-7BAB-DE62-82D4-12CE58A5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298C9-C815-1318-9D8B-0AA304AD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6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7AB8-BFBA-92AB-7FE5-F5E6FFC5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E9E6-04CA-8B85-362A-2B84F5A28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00022-0555-10FA-8272-091B3140E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3AA96-CBC6-F032-B08B-B02CF385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02F9A-C956-DA7B-6DBB-3BAB7436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CCDBC-0C5A-64B9-DAF9-044A2A17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49D-D703-0827-DD47-EABAB893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E0903-6B48-0AE7-2EEC-D83E10DB3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B647C-4816-82DC-DF50-94035BE0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A2F7-FCF7-B656-F074-918A95E97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E7001-1422-5285-1024-D54D6ECBD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AC89B0-E4A5-D1EC-97DB-CAA6D22D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CAA8C-FE6D-45DF-591D-EEA9DF8D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50447-9886-AC3F-AB4F-482E9F53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2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59FD-2FF3-D40C-2E40-6A068DF8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A0D77-77A5-E801-CC7E-BE8C5E83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EA92C-6AD1-E699-CEDD-B3745DFD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A93EB-C621-A25F-1090-1BD724B9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E673D-868E-240B-19D9-EFFDEB50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FE85A-E38C-C6F2-F9DC-AD142C38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18FE9-ABAF-F368-A0EF-6E28EA7C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1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E3232-94F5-423E-166D-D39F9301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85F5B-2D58-4E00-842B-B34D3A2CB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9D0DF-EF48-22B7-B17E-0D2093A83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ED01E-72B4-7B5C-BC95-2BD3A15D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9EF69-87A9-D2C5-AC0F-25DCBDB0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D212E-5AD8-0EC2-2EEA-4BA48AB6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4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623F-45C7-1A91-D1E2-4813A713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36049-6381-069B-F8FC-D8D86E3F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CF33B-D09A-2279-CF1E-89ACEC53A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0EBB4-FE6A-C207-EE8E-8A5E27FD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D25DF-B1E9-A1DE-09F8-35AE70B6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2B5C8-6701-0344-93FB-0831CFC6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B4526-7922-1B45-4A3E-CF2B01EE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89964-37A0-8BEF-EE9B-58BC071C0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21475-07D4-97FB-45DC-CC0929448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90B9-B18B-4D47-B44A-8F08713E4A3D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2CC5-B586-DBC3-F8FF-FECFE5192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3EB0D-2D87-943E-D291-026BC1038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F1AC0-7784-45B0-B387-106652E02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5DBFE86-C38B-CCD9-EC3A-A790832E1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8D45DF8-58A7-2DF4-71F0-F269B285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52400"/>
            <a:ext cx="1723390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F64A689-1289-F557-02B8-21599C549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" y="994192"/>
            <a:ext cx="63380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Somerset, Wiltshire, Avon and Gloucestershire (SWAG) Cancer Services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FC885-9872-16F7-FF89-629E842CCEC0}"/>
              </a:ext>
            </a:extLst>
          </p:cNvPr>
          <p:cNvSpPr txBox="1"/>
          <p:nvPr/>
        </p:nvSpPr>
        <p:spPr>
          <a:xfrm>
            <a:off x="520700" y="1838961"/>
            <a:ext cx="10881360" cy="4278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National Cancer Patient Experience Survey Results (2023)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OG Clinical Advisory Group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Friday 20</a:t>
            </a:r>
            <a:r>
              <a:rPr lang="en-GB" sz="3200" b="1" baseline="30000" dirty="0">
                <a:solidFill>
                  <a:schemeClr val="bg1"/>
                </a:solidFill>
              </a:rPr>
              <a:t>th</a:t>
            </a:r>
            <a:r>
              <a:rPr lang="en-GB" sz="3200" b="1" dirty="0">
                <a:solidFill>
                  <a:schemeClr val="bg1"/>
                </a:solidFill>
              </a:rPr>
              <a:t>  June 2025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7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D5163-C182-3897-B60D-1DD57CE5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driver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ECAFF-1597-BEB1-2B6C-9DB017EA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146" y="1825625"/>
            <a:ext cx="9622654" cy="1441358"/>
          </a:xfrm>
          <a:prstGeom prst="roundRect">
            <a:avLst/>
          </a:prstGeom>
          <a:solidFill>
            <a:srgbClr val="1A69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b="1" dirty="0"/>
              <a:t>Question 28. </a:t>
            </a:r>
            <a:r>
              <a:rPr lang="en-GB" dirty="0"/>
              <a:t>Patient definitely got the right level of support for their overall health and well being from hospital staff (or = 4.27)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A56F74-CE04-4115-1A2C-D315076AEADF}"/>
              </a:ext>
            </a:extLst>
          </p:cNvPr>
          <p:cNvSpPr/>
          <p:nvPr/>
        </p:nvSpPr>
        <p:spPr>
          <a:xfrm>
            <a:off x="1731146" y="3591018"/>
            <a:ext cx="9818703" cy="1441358"/>
          </a:xfrm>
          <a:prstGeom prst="roundRect">
            <a:avLst/>
          </a:prstGeom>
          <a:solidFill>
            <a:srgbClr val="1A69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Question 56. </a:t>
            </a:r>
            <a:r>
              <a:rPr lang="en-GB" sz="2800" dirty="0"/>
              <a:t>The whole care team worked well together (or = 3.94)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1DC8E-7204-F63C-DF3D-1FBBB574B140}"/>
              </a:ext>
            </a:extLst>
          </p:cNvPr>
          <p:cNvSpPr/>
          <p:nvPr/>
        </p:nvSpPr>
        <p:spPr>
          <a:xfrm>
            <a:off x="1731146" y="5240615"/>
            <a:ext cx="9818703" cy="1325563"/>
          </a:xfrm>
          <a:prstGeom prst="roundRect">
            <a:avLst/>
          </a:prstGeom>
          <a:solidFill>
            <a:srgbClr val="1A69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Question 57. </a:t>
            </a:r>
            <a:r>
              <a:rPr lang="en-GB" sz="2800" dirty="0"/>
              <a:t>Administration of care was ‘very good’ or ‘good’ (or = 4.79) </a:t>
            </a:r>
          </a:p>
        </p:txBody>
      </p:sp>
    </p:spTree>
    <p:extLst>
      <p:ext uri="{BB962C8B-B14F-4D97-AF65-F5344CB8AC3E}">
        <p14:creationId xmlns:p14="http://schemas.microsoft.com/office/powerpoint/2010/main" val="35344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ECEB-9A5A-A807-993F-C43BBDCF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Driver Questions for 2023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C584CE-758D-842C-EF53-00D84246D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746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75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8FD2E1-E355-E76D-D684-130B7520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SWAG Skin lowest scores           ≤ 60%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B358677-7DEF-2A27-78FC-0994790AC7E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2388878"/>
              </p:ext>
            </p:extLst>
          </p:nvPr>
        </p:nvGraphicFramePr>
        <p:xfrm>
          <a:off x="1074198" y="1278130"/>
          <a:ext cx="10279602" cy="4720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410">
                  <a:extLst>
                    <a:ext uri="{9D8B030D-6E8A-4147-A177-3AD203B41FA5}">
                      <a16:colId xmlns:a16="http://schemas.microsoft.com/office/drawing/2014/main" val="3790866072"/>
                    </a:ext>
                  </a:extLst>
                </a:gridCol>
                <a:gridCol w="8415187">
                  <a:extLst>
                    <a:ext uri="{9D8B030D-6E8A-4147-A177-3AD203B41FA5}">
                      <a16:colId xmlns:a16="http://schemas.microsoft.com/office/drawing/2014/main" val="3825402740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37996564"/>
                    </a:ext>
                  </a:extLst>
                </a:gridCol>
                <a:gridCol w="624160">
                  <a:extLst>
                    <a:ext uri="{9D8B030D-6E8A-4147-A177-3AD203B41FA5}">
                      <a16:colId xmlns:a16="http://schemas.microsoft.com/office/drawing/2014/main" val="2611144310"/>
                    </a:ext>
                  </a:extLst>
                </a:gridCol>
              </a:tblGrid>
              <a:tr h="5618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SWAG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National average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512419"/>
                  </a:ext>
                </a:extLst>
              </a:tr>
              <a:tr h="684192">
                <a:tc>
                  <a:txBody>
                    <a:bodyPr/>
                    <a:lstStyle/>
                    <a:p>
                      <a:r>
                        <a:rPr lang="en-GB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Patient could get further advice from a different healthcare professional before making decisions about treatment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479616"/>
                  </a:ext>
                </a:extLst>
              </a:tr>
              <a:tr h="684192">
                <a:tc>
                  <a:txBody>
                    <a:bodyPr/>
                    <a:lstStyle/>
                    <a:p>
                      <a:r>
                        <a:rPr lang="en-GB" sz="14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Patient felt possible long-term side effects were definitely explained in a way they could understand in advance of their treatment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992888"/>
                  </a:ext>
                </a:extLst>
              </a:tr>
              <a:tr h="684192">
                <a:tc>
                  <a:txBody>
                    <a:bodyPr/>
                    <a:lstStyle/>
                    <a:p>
                      <a:r>
                        <a:rPr lang="en-GB" sz="14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Patient was definitely able to discuss options for managing the impact of any long-term side effects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448844"/>
                  </a:ext>
                </a:extLst>
              </a:tr>
              <a:tr h="684192">
                <a:tc>
                  <a:txBody>
                    <a:bodyPr/>
                    <a:lstStyle/>
                    <a:p>
                      <a:r>
                        <a:rPr lang="en-GB" sz="14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Patient definitely received the right amount of support from their GP practice during treatment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667739"/>
                  </a:ext>
                </a:extLst>
              </a:tr>
              <a:tr h="390967">
                <a:tc>
                  <a:txBody>
                    <a:bodyPr/>
                    <a:lstStyle/>
                    <a:p>
                      <a:r>
                        <a:rPr lang="en-GB" sz="14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Patient has had a review of cancer care by GP practice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066271"/>
                  </a:ext>
                </a:extLst>
              </a:tr>
              <a:tr h="607161">
                <a:tc>
                  <a:txBody>
                    <a:bodyPr/>
                    <a:lstStyle/>
                    <a:p>
                      <a:r>
                        <a:rPr lang="en-GB" sz="14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After treatment, the patient definitely could get enough emotional support at home from community or voluntary services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964026"/>
                  </a:ext>
                </a:extLst>
              </a:tr>
              <a:tr h="390967">
                <a:tc>
                  <a:txBody>
                    <a:bodyPr/>
                    <a:lstStyle/>
                    <a:p>
                      <a:r>
                        <a:rPr lang="en-GB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Cancer research opportunities were discussed with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142548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542BB2-D4FE-2CC1-32CE-281BBEEF7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273" y="5508107"/>
            <a:ext cx="10522527" cy="984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  </a:t>
            </a:r>
            <a:endParaRPr lang="en-GB" sz="3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03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621CA8-768B-84D4-16B4-18CB50B0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82"/>
            <a:ext cx="10324605" cy="724394"/>
          </a:xfrm>
        </p:spPr>
        <p:txBody>
          <a:bodyPr>
            <a:normAutofit/>
          </a:bodyPr>
          <a:lstStyle/>
          <a:p>
            <a:r>
              <a:rPr lang="en-GB" sz="3600" b="1" dirty="0"/>
              <a:t>SWAG Skin highest scores  	  ≥ 90%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BCBAADA-A15D-DC1E-A67B-24382051CD3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034822"/>
              </p:ext>
            </p:extLst>
          </p:nvPr>
        </p:nvGraphicFramePr>
        <p:xfrm>
          <a:off x="665018" y="957159"/>
          <a:ext cx="10913424" cy="492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67">
                  <a:extLst>
                    <a:ext uri="{9D8B030D-6E8A-4147-A177-3AD203B41FA5}">
                      <a16:colId xmlns:a16="http://schemas.microsoft.com/office/drawing/2014/main" val="1198804081"/>
                    </a:ext>
                  </a:extLst>
                </a:gridCol>
                <a:gridCol w="8352077">
                  <a:extLst>
                    <a:ext uri="{9D8B030D-6E8A-4147-A177-3AD203B41FA5}">
                      <a16:colId xmlns:a16="http://schemas.microsoft.com/office/drawing/2014/main" val="3489026656"/>
                    </a:ext>
                  </a:extLst>
                </a:gridCol>
                <a:gridCol w="851698">
                  <a:extLst>
                    <a:ext uri="{9D8B030D-6E8A-4147-A177-3AD203B41FA5}">
                      <a16:colId xmlns:a16="http://schemas.microsoft.com/office/drawing/2014/main" val="1967182400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286727652"/>
                    </a:ext>
                  </a:extLst>
                </a:gridCol>
              </a:tblGrid>
              <a:tr h="4875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SWAG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National 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8507"/>
                  </a:ext>
                </a:extLst>
              </a:tr>
              <a:tr h="493908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Patient received all the information needed about the diagnostic test in advance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167007"/>
                  </a:ext>
                </a:extLst>
              </a:tr>
              <a:tr h="493908"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Enough privacy was always given to the patient when receiving diagnostic test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85631"/>
                  </a:ext>
                </a:extLst>
              </a:tr>
              <a:tr h="662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19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Patient found the advice from the main person helpful or very useful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637105"/>
                  </a:ext>
                </a:extLst>
              </a:tr>
              <a:tr h="662181">
                <a:tc>
                  <a:txBody>
                    <a:bodyPr/>
                    <a:lstStyle/>
                    <a:p>
                      <a:r>
                        <a:rPr lang="en-GB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 member of the care team helped the patient create a care plan to address any needs or 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31985"/>
                  </a:ext>
                </a:extLst>
              </a:tr>
              <a:tr h="493908">
                <a:tc>
                  <a:txBody>
                    <a:bodyPr/>
                    <a:lstStyle/>
                    <a:p>
                      <a:r>
                        <a:rPr lang="en-GB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Care team reviewed the patients care plan with the to ensure it was up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86085"/>
                  </a:ext>
                </a:extLst>
              </a:tr>
              <a:tr h="493908">
                <a:tc>
                  <a:txBody>
                    <a:bodyPr/>
                    <a:lstStyle/>
                    <a:p>
                      <a:r>
                        <a:rPr lang="en-GB" sz="1400" dirty="0"/>
                        <a:t>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Staff provided the patient with relevant information on available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3172"/>
                  </a:ext>
                </a:extLst>
              </a:tr>
              <a:tr h="493908">
                <a:tc>
                  <a:txBody>
                    <a:bodyPr/>
                    <a:lstStyle/>
                    <a:p>
                      <a:r>
                        <a:rPr lang="en-GB" sz="1400" dirty="0"/>
                        <a:t>41.1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Beforehand patient completely had enough understandable information about surgery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260395"/>
                  </a:ext>
                </a:extLst>
              </a:tr>
              <a:tr h="493908">
                <a:tc>
                  <a:txBody>
                    <a:bodyPr/>
                    <a:lstStyle/>
                    <a:p>
                      <a:r>
                        <a:rPr lang="en-GB" sz="1400" dirty="0"/>
                        <a:t>42.1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Patient completely had enough understandable information about their response to surgery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2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55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30ACB8-5FE1-764B-A8FF-DCDFA6AA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43" y="382882"/>
            <a:ext cx="10515600" cy="112632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Patient comments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70CA7C-D227-D68C-6F80-2B4C8150E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1825625"/>
            <a:ext cx="10830757" cy="4351338"/>
          </a:xfrm>
        </p:spPr>
        <p:txBody>
          <a:bodyPr>
            <a:normAutofit/>
          </a:bodyPr>
          <a:lstStyle/>
          <a:p>
            <a:r>
              <a:rPr lang="en-GB" sz="3000" dirty="0"/>
              <a:t>Patients were asked</a:t>
            </a:r>
          </a:p>
          <a:p>
            <a:pPr lvl="1"/>
            <a:r>
              <a:rPr lang="en-GB" sz="2600" dirty="0"/>
              <a:t>Please tell us what you found to be positive about your experience of cancer care?</a:t>
            </a:r>
          </a:p>
          <a:p>
            <a:pPr lvl="1"/>
            <a:r>
              <a:rPr lang="en-GB" sz="2600" dirty="0"/>
              <a:t>Please tell us how your experience of cancer care could have been better?</a:t>
            </a:r>
          </a:p>
          <a:p>
            <a:pPr marL="457200" lvl="1" indent="0">
              <a:buNone/>
            </a:pPr>
            <a:endParaRPr lang="en-GB" sz="3000" dirty="0"/>
          </a:p>
          <a:p>
            <a:r>
              <a:rPr lang="en-GB" sz="3000" dirty="0"/>
              <a:t>‘Patient comment’ feedback and analysis has been presented by topic, themes and sentiment</a:t>
            </a:r>
          </a:p>
          <a:p>
            <a:r>
              <a:rPr lang="en-GB" sz="3000" dirty="0"/>
              <a:t>Patient comments are available in Trust </a:t>
            </a:r>
            <a:r>
              <a:rPr lang="en-GB" sz="3000"/>
              <a:t>and ICB level </a:t>
            </a:r>
            <a:r>
              <a:rPr lang="en-GB" sz="3000" dirty="0"/>
              <a:t>reports only. </a:t>
            </a:r>
            <a:endParaRPr lang="en-GB" sz="1800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06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1A7974-DD06-0993-38FB-1553BEF7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058"/>
          </a:xfrm>
        </p:spPr>
        <p:txBody>
          <a:bodyPr>
            <a:normAutofit/>
          </a:bodyPr>
          <a:lstStyle/>
          <a:p>
            <a:r>
              <a:rPr lang="en-GB" b="1" dirty="0"/>
              <a:t>Clinical Advisory Group - Next Steps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94A0BD-E59F-541F-29A1-9D2E30613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Discuss and agree SWAG OG patient experience improvement priorities, including areas of lowest scores (Slide 11)</a:t>
            </a:r>
            <a:endParaRPr lang="en-GB" sz="1800" dirty="0"/>
          </a:p>
          <a:p>
            <a:pPr lvl="1"/>
            <a:r>
              <a:rPr lang="en-GB" dirty="0"/>
              <a:t>Next steps / timeline</a:t>
            </a:r>
          </a:p>
          <a:p>
            <a:pPr lvl="1"/>
            <a:r>
              <a:rPr lang="en-GB" dirty="0"/>
              <a:t>Nominated lead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Recognition of areas of good practice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Consider / plan additional in-year skin-specific patient experience activity to gain further insight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1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2F00F4-A1E9-333F-EBA6-C263C1C8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139825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NCPES 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2D72EF-AE6F-5FA2-B4D8-37AF560C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475"/>
            <a:ext cx="10515600" cy="5467350"/>
          </a:xfrm>
        </p:spPr>
        <p:txBody>
          <a:bodyPr>
            <a:normAutofit/>
          </a:bodyPr>
          <a:lstStyle/>
          <a:p>
            <a:r>
              <a:rPr lang="en-GB" dirty="0"/>
              <a:t>Annual survey, commissioned &amp; managed by NHS England</a:t>
            </a:r>
            <a:r>
              <a:rPr lang="en-GB" sz="1700" dirty="0"/>
              <a:t> </a:t>
            </a:r>
            <a:r>
              <a:rPr lang="en-GB" sz="1600" dirty="0"/>
              <a:t>(since 2010)</a:t>
            </a:r>
          </a:p>
          <a:p>
            <a:pPr lvl="1"/>
            <a:r>
              <a:rPr lang="en-GB" sz="2700" dirty="0"/>
              <a:t>new design for 2021, therefore break in series data</a:t>
            </a:r>
          </a:p>
          <a:p>
            <a:pPr lvl="1"/>
            <a:r>
              <a:rPr lang="en-GB" sz="2700" dirty="0"/>
              <a:t>2021 / 2022 / 2023 year on year comparison</a:t>
            </a:r>
          </a:p>
          <a:p>
            <a:r>
              <a:rPr lang="en-GB" dirty="0"/>
              <a:t>Picker - responsible for designing, running &amp; analysing the survey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Designed to:</a:t>
            </a:r>
          </a:p>
          <a:p>
            <a:r>
              <a:rPr lang="en-GB" dirty="0"/>
              <a:t>Monitor progress in cancer care</a:t>
            </a:r>
          </a:p>
          <a:p>
            <a:r>
              <a:rPr lang="en-GB" dirty="0"/>
              <a:t>Provide information to drive local quality improvements</a:t>
            </a:r>
          </a:p>
          <a:p>
            <a:r>
              <a:rPr lang="en-GB" dirty="0"/>
              <a:t>Assist commissioners and providers of cancer care</a:t>
            </a:r>
          </a:p>
          <a:p>
            <a:r>
              <a:rPr lang="en-GB" dirty="0"/>
              <a:t>Inform the work various charities and stakeholder groups, supporting cancer patients</a:t>
            </a:r>
          </a:p>
        </p:txBody>
      </p:sp>
    </p:spTree>
    <p:extLst>
      <p:ext uri="{BB962C8B-B14F-4D97-AF65-F5344CB8AC3E}">
        <p14:creationId xmlns:p14="http://schemas.microsoft.com/office/powerpoint/2010/main" val="371687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2286F7-98A4-987F-D3DC-BAD00135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25859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NCPES Methodology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1D59FE-76CB-2E54-8537-A8BA4EF7F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5016" cy="4351338"/>
          </a:xfrm>
        </p:spPr>
        <p:txBody>
          <a:bodyPr>
            <a:normAutofit/>
          </a:bodyPr>
          <a:lstStyle/>
          <a:p>
            <a:r>
              <a:rPr lang="en-GB" dirty="0"/>
              <a:t>Provider survey samples</a:t>
            </a:r>
          </a:p>
          <a:p>
            <a:pPr lvl="1"/>
            <a:r>
              <a:rPr lang="en-GB" dirty="0"/>
              <a:t>Adults (16 and over), with a confirmed diagnosis of cancer</a:t>
            </a:r>
          </a:p>
          <a:p>
            <a:pPr lvl="1"/>
            <a:r>
              <a:rPr lang="en-GB" dirty="0"/>
              <a:t>Discharged from NHS Trust (after an inpatient or day-case attendance for cancer related treatment) in April, May and June 2023.</a:t>
            </a:r>
          </a:p>
          <a:p>
            <a:pPr lvl="1"/>
            <a:endParaRPr lang="en-GB" dirty="0"/>
          </a:p>
          <a:p>
            <a:r>
              <a:rPr lang="en-GB" dirty="0"/>
              <a:t>Survey fieldwork Oct. 2023 – Feb. 2024</a:t>
            </a:r>
          </a:p>
          <a:p>
            <a:endParaRPr lang="en-GB" dirty="0"/>
          </a:p>
          <a:p>
            <a:r>
              <a:rPr lang="en-GB" dirty="0"/>
              <a:t>Reports published July 2024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(National, Alliance, Trust).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ICB and interactive online reports delayed until 2025 (due to limited NHS E resource).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825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135619-8219-77E8-56AC-F16EA5A5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Cancer Alliance report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0F0E3E-122D-7925-39D2-3217DC00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Report reflects experience of people </a:t>
            </a:r>
            <a:r>
              <a:rPr lang="en-GB" i="1" dirty="0"/>
              <a:t>referred</a:t>
            </a:r>
            <a:r>
              <a:rPr lang="en-GB" dirty="0"/>
              <a:t> from within CA footprint (</a:t>
            </a:r>
            <a:r>
              <a:rPr lang="en-GB" i="1" dirty="0"/>
              <a:t>not</a:t>
            </a:r>
            <a:r>
              <a:rPr lang="en-GB" dirty="0"/>
              <a:t> all those </a:t>
            </a:r>
            <a:r>
              <a:rPr lang="en-GB" i="1" dirty="0"/>
              <a:t>treated</a:t>
            </a:r>
            <a:r>
              <a:rPr lang="en-GB" dirty="0"/>
              <a:t> by that CA’s Providers)</a:t>
            </a:r>
          </a:p>
          <a:p>
            <a:endParaRPr lang="en-GB" dirty="0"/>
          </a:p>
          <a:p>
            <a:r>
              <a:rPr lang="en-GB" dirty="0"/>
              <a:t>‘</a:t>
            </a:r>
            <a:r>
              <a:rPr lang="en-GB" i="1" dirty="0"/>
              <a:t>referring</a:t>
            </a:r>
            <a:r>
              <a:rPr lang="en-GB" dirty="0"/>
              <a:t>’ CA report  -  based on patient home postcodes </a:t>
            </a:r>
          </a:p>
          <a:p>
            <a:endParaRPr lang="en-GB" dirty="0"/>
          </a:p>
          <a:p>
            <a:r>
              <a:rPr lang="en-GB" dirty="0"/>
              <a:t>According to ONS postcode mapping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7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E04B3C-B5DA-268E-943C-F66DC2B1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5" y="231978"/>
            <a:ext cx="6268603" cy="914403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>NCPES SWAG responses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AA439-D494-5400-7925-31A6DB0B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240" y="1419894"/>
            <a:ext cx="6910631" cy="149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5E48E-1E91-C65D-6F67-37CEB7898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6" y="1419894"/>
            <a:ext cx="4366469" cy="4657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6F8A4A-4B69-5324-9BF0-067CED65C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346" y="3500021"/>
            <a:ext cx="4248599" cy="21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8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99650C-4769-F802-7C0C-2E71FC06279A}"/>
              </a:ext>
            </a:extLst>
          </p:cNvPr>
          <p:cNvSpPr txBox="1">
            <a:spLocks/>
          </p:cNvSpPr>
          <p:nvPr/>
        </p:nvSpPr>
        <p:spPr>
          <a:xfrm>
            <a:off x="543743" y="415788"/>
            <a:ext cx="766810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All SWAG respondents by Ethnicity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E13F4-4BA7-8D90-5AB0-B15DF3C20A34}"/>
              </a:ext>
            </a:extLst>
          </p:cNvPr>
          <p:cNvSpPr txBox="1"/>
          <p:nvPr/>
        </p:nvSpPr>
        <p:spPr>
          <a:xfrm>
            <a:off x="4677662" y="1609781"/>
            <a:ext cx="32067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r>
              <a:rPr lang="en-GB" sz="1200" dirty="0"/>
              <a:t>89%</a:t>
            </a:r>
          </a:p>
          <a:p>
            <a:r>
              <a:rPr lang="en-GB" sz="1200" dirty="0"/>
              <a:t>                                                  90 % (3518)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        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                                                               </a:t>
            </a:r>
          </a:p>
          <a:p>
            <a:r>
              <a:rPr lang="en-GB" sz="1200" dirty="0"/>
              <a:t>                                                    2% (83)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        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                                                    7% (269) </a:t>
            </a:r>
          </a:p>
          <a:p>
            <a:endParaRPr lang="en-GB" sz="120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27988CB-6FA7-01D3-029B-B1A434893440}"/>
              </a:ext>
            </a:extLst>
          </p:cNvPr>
          <p:cNvSpPr/>
          <p:nvPr/>
        </p:nvSpPr>
        <p:spPr>
          <a:xfrm>
            <a:off x="6136999" y="1772816"/>
            <a:ext cx="288032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05C12F1-82FA-BA8E-649B-528A62D8503C}"/>
              </a:ext>
            </a:extLst>
          </p:cNvPr>
          <p:cNvSpPr/>
          <p:nvPr/>
        </p:nvSpPr>
        <p:spPr>
          <a:xfrm>
            <a:off x="6136999" y="2861848"/>
            <a:ext cx="288032" cy="27488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6A0BA-B19D-C9C6-FB7E-DA59AE3E5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17" y="1170392"/>
            <a:ext cx="3951668" cy="56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5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CB6A55-819B-1125-65A3-2CD2B30C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490"/>
            <a:ext cx="10515600" cy="49720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SWAG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B69E87-5393-E1EE-FCED-A3FA86F79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5" y="1890944"/>
            <a:ext cx="11041535" cy="4737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9 SWAG scores above Expected Range (none below the expected range in 2023) – all remaining scores within expected range </a:t>
            </a:r>
          </a:p>
          <a:p>
            <a:pPr marL="0" indent="0">
              <a:buNone/>
            </a:pPr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9E2AB-F3AB-AEEC-8757-A9D1CEE35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44" y="894829"/>
            <a:ext cx="11041536" cy="835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4D5502-D0F3-6904-9A43-799DCE79B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73" y="2617689"/>
            <a:ext cx="9760585" cy="37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2F89C7-6DE8-90CA-8392-DC0301B6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669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SWAG Trust Summary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C926E1-00D8-F6F4-A3F3-8565462EC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673" y="1690688"/>
            <a:ext cx="7499620" cy="45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6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A661DE-CF61-A259-3E33-C7CFD133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Variations by tumour site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9E1536-52E0-3670-775C-0FA33771C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793"/>
            <a:ext cx="10515600" cy="4286170"/>
          </a:xfrm>
        </p:spPr>
        <p:txBody>
          <a:bodyPr>
            <a:normAutofit/>
          </a:bodyPr>
          <a:lstStyle/>
          <a:p>
            <a:r>
              <a:rPr lang="en-GB" dirty="0"/>
              <a:t>Comparison between tumour sites</a:t>
            </a:r>
          </a:p>
          <a:p>
            <a:pPr lvl="1"/>
            <a:r>
              <a:rPr lang="en-GB" dirty="0"/>
              <a:t>Some significant variation in scores </a:t>
            </a:r>
            <a:r>
              <a:rPr lang="en-GB" sz="2000" dirty="0"/>
              <a:t>(e.g. &gt;30%)</a:t>
            </a:r>
          </a:p>
          <a:p>
            <a:pPr lvl="1"/>
            <a:r>
              <a:rPr lang="en-GB" dirty="0"/>
              <a:t>Significant variation in numbers of responses</a:t>
            </a:r>
          </a:p>
          <a:p>
            <a:pPr lvl="1"/>
            <a:r>
              <a:rPr lang="en-GB" dirty="0"/>
              <a:t>Caution in making these comparisons and interpreting results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NCPES discussion at SWAG Clinical Advisory Groups (CAGs) and local clinical teams / MDTs</a:t>
            </a:r>
          </a:p>
          <a:p>
            <a:r>
              <a:rPr lang="en-GB" dirty="0"/>
              <a:t>Alliance, ICS and Trust level scrutiny and pathway planning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334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B89B3F-01AD-419C-A860-B52DFC3A5D7C}"/>
</file>

<file path=customXml/itemProps2.xml><?xml version="1.0" encoding="utf-8"?>
<ds:datastoreItem xmlns:ds="http://schemas.openxmlformats.org/officeDocument/2006/customXml" ds:itemID="{4584E05D-0578-42E1-9694-80FA22FB8215}"/>
</file>

<file path=customXml/itemProps3.xml><?xml version="1.0" encoding="utf-8"?>
<ds:datastoreItem xmlns:ds="http://schemas.openxmlformats.org/officeDocument/2006/customXml" ds:itemID="{D76DB2FE-553B-49DC-ACEA-9F4CA66789FF}"/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800</Words>
  <Application>Microsoft Office PowerPoint</Application>
  <PresentationFormat>Widescreen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NCPES Introduction</vt:lpstr>
      <vt:lpstr>NCPES Methodology</vt:lpstr>
      <vt:lpstr>Cancer Alliance report</vt:lpstr>
      <vt:lpstr>NCPES SWAG responses</vt:lpstr>
      <vt:lpstr>PowerPoint Presentation</vt:lpstr>
      <vt:lpstr>SWAG Summary</vt:lpstr>
      <vt:lpstr>SWAG Trust Summary</vt:lpstr>
      <vt:lpstr>Variations by tumour site</vt:lpstr>
      <vt:lpstr>Key driver questions</vt:lpstr>
      <vt:lpstr>Key Driver Questions for 2023</vt:lpstr>
      <vt:lpstr>SWAG Skin lowest scores           ≤ 60%</vt:lpstr>
      <vt:lpstr>SWAG Skin highest scores     ≥ 90%</vt:lpstr>
      <vt:lpstr>Patient comments</vt:lpstr>
      <vt:lpstr>Clinical Advisory Group -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Dunderdale</dc:creator>
  <cp:lastModifiedBy>Helen Dunderdale</cp:lastModifiedBy>
  <cp:revision>14</cp:revision>
  <dcterms:created xsi:type="dcterms:W3CDTF">2022-09-29T11:07:14Z</dcterms:created>
  <dcterms:modified xsi:type="dcterms:W3CDTF">2025-06-20T11:11:35Z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</Properties>
</file>