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8" r:id="rId6"/>
    <p:sldId id="259" r:id="rId7"/>
    <p:sldId id="281" r:id="rId8"/>
    <p:sldId id="282" r:id="rId9"/>
    <p:sldId id="257" r:id="rId10"/>
    <p:sldId id="260" r:id="rId11"/>
    <p:sldId id="261" r:id="rId12"/>
    <p:sldId id="276" r:id="rId13"/>
    <p:sldId id="262" r:id="rId14"/>
    <p:sldId id="284" r:id="rId15"/>
    <p:sldId id="279" r:id="rId16"/>
    <p:sldId id="277" r:id="rId17"/>
    <p:sldId id="264" r:id="rId18"/>
    <p:sldId id="263" r:id="rId19"/>
    <p:sldId id="285"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Dunderdale" userId="18a57383-fa13-4764-88a8-9272bfc7f4aa" providerId="ADAL" clId="{2D9F7055-EFC4-4463-B6EF-278AF9A2DCA1}"/>
    <pc:docChg chg="modShowInfo">
      <pc:chgData name="Helen Dunderdale" userId="18a57383-fa13-4764-88a8-9272bfc7f4aa" providerId="ADAL" clId="{2D9F7055-EFC4-4463-B6EF-278AF9A2DCA1}" dt="2025-06-18T11:03:04.309" v="0" actId="2744"/>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3EABD1-AB66-48A8-A791-273F0998323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GB"/>
        </a:p>
      </dgm:t>
    </dgm:pt>
    <dgm:pt modelId="{4985B036-FAE0-4899-A04B-E62B44B525DF}">
      <dgm:prSet phldrT="[Text]"/>
      <dgm:spPr/>
      <dgm:t>
        <a:bodyPr/>
        <a:lstStyle/>
        <a:p>
          <a:r>
            <a:rPr lang="en-US"/>
            <a:t>Call for proposals</a:t>
          </a:r>
          <a:endParaRPr lang="en-GB"/>
        </a:p>
      </dgm:t>
    </dgm:pt>
    <dgm:pt modelId="{D7C68800-B458-49C3-ABF4-22893C27D37C}" type="parTrans" cxnId="{B6639293-E1E8-4F0D-A25A-4004C79CA0D8}">
      <dgm:prSet/>
      <dgm:spPr/>
      <dgm:t>
        <a:bodyPr/>
        <a:lstStyle/>
        <a:p>
          <a:endParaRPr lang="en-GB"/>
        </a:p>
      </dgm:t>
    </dgm:pt>
    <dgm:pt modelId="{077656FD-A060-4E8F-B067-70FE9C52B180}" type="sibTrans" cxnId="{B6639293-E1E8-4F0D-A25A-4004C79CA0D8}">
      <dgm:prSet/>
      <dgm:spPr/>
      <dgm:t>
        <a:bodyPr/>
        <a:lstStyle/>
        <a:p>
          <a:endParaRPr lang="en-GB"/>
        </a:p>
      </dgm:t>
    </dgm:pt>
    <dgm:pt modelId="{72B5FCED-8621-4702-96DE-9ECCBFC7621C}">
      <dgm:prSet phldrT="[Text]"/>
      <dgm:spPr/>
      <dgm:t>
        <a:bodyPr/>
        <a:lstStyle/>
        <a:p>
          <a:r>
            <a:rPr lang="en-US"/>
            <a:t>Project idea submitted</a:t>
          </a:r>
          <a:endParaRPr lang="en-GB"/>
        </a:p>
      </dgm:t>
    </dgm:pt>
    <dgm:pt modelId="{3F1E74A3-D7BC-49F4-9B94-8752542FE20D}" type="parTrans" cxnId="{3D23A1EF-FFDC-4ED5-B26A-A7DFA7E7F249}">
      <dgm:prSet/>
      <dgm:spPr/>
      <dgm:t>
        <a:bodyPr/>
        <a:lstStyle/>
        <a:p>
          <a:endParaRPr lang="en-GB"/>
        </a:p>
      </dgm:t>
    </dgm:pt>
    <dgm:pt modelId="{BF77C862-7D5A-4452-B7EA-AD19089F6431}" type="sibTrans" cxnId="{3D23A1EF-FFDC-4ED5-B26A-A7DFA7E7F249}">
      <dgm:prSet/>
      <dgm:spPr/>
      <dgm:t>
        <a:bodyPr/>
        <a:lstStyle/>
        <a:p>
          <a:endParaRPr lang="en-GB"/>
        </a:p>
      </dgm:t>
    </dgm:pt>
    <dgm:pt modelId="{93AA3E35-755F-47E6-9442-63D930495FEE}">
      <dgm:prSet phldrT="[Text]"/>
      <dgm:spPr/>
      <dgm:t>
        <a:bodyPr/>
        <a:lstStyle/>
        <a:p>
          <a:r>
            <a:rPr lang="en-US"/>
            <a:t>Independently assessed and scored by SAC</a:t>
          </a:r>
          <a:endParaRPr lang="en-GB"/>
        </a:p>
      </dgm:t>
    </dgm:pt>
    <dgm:pt modelId="{88010843-EDC9-4C5A-9470-89EF560E9C34}" type="parTrans" cxnId="{9848B8C1-2049-4194-B58B-DF2D6B76F891}">
      <dgm:prSet/>
      <dgm:spPr/>
      <dgm:t>
        <a:bodyPr/>
        <a:lstStyle/>
        <a:p>
          <a:endParaRPr lang="en-GB"/>
        </a:p>
      </dgm:t>
    </dgm:pt>
    <dgm:pt modelId="{63EF3DC2-D7FA-4D04-99AC-1DFE75CA103B}" type="sibTrans" cxnId="{9848B8C1-2049-4194-B58B-DF2D6B76F891}">
      <dgm:prSet/>
      <dgm:spPr/>
      <dgm:t>
        <a:bodyPr/>
        <a:lstStyle/>
        <a:p>
          <a:endParaRPr lang="en-GB"/>
        </a:p>
      </dgm:t>
    </dgm:pt>
    <dgm:pt modelId="{86C39F8C-AE16-4FF2-BB5E-5EB9E980FDFC}">
      <dgm:prSet phldrT="[Text]"/>
      <dgm:spPr/>
      <dgm:t>
        <a:bodyPr/>
        <a:lstStyle/>
        <a:p>
          <a:r>
            <a:rPr lang="en-US"/>
            <a:t>Recommendation approved by trustees</a:t>
          </a:r>
          <a:endParaRPr lang="en-GB"/>
        </a:p>
      </dgm:t>
    </dgm:pt>
    <dgm:pt modelId="{87DE4736-1E0D-497A-9F74-79358D9B7EC5}" type="parTrans" cxnId="{7736E96C-D531-44FD-819D-2D446D83A2B8}">
      <dgm:prSet/>
      <dgm:spPr/>
      <dgm:t>
        <a:bodyPr/>
        <a:lstStyle/>
        <a:p>
          <a:endParaRPr lang="en-GB"/>
        </a:p>
      </dgm:t>
    </dgm:pt>
    <dgm:pt modelId="{D9E1DE5B-6C87-4988-A011-2F0AB9EDAF0A}" type="sibTrans" cxnId="{7736E96C-D531-44FD-819D-2D446D83A2B8}">
      <dgm:prSet/>
      <dgm:spPr/>
      <dgm:t>
        <a:bodyPr/>
        <a:lstStyle/>
        <a:p>
          <a:endParaRPr lang="en-GB"/>
        </a:p>
      </dgm:t>
    </dgm:pt>
    <dgm:pt modelId="{CCD8E79C-9AC8-4917-AA05-251CB2B809CD}">
      <dgm:prSet phldrT="[Text]"/>
      <dgm:spPr/>
      <dgm:t>
        <a:bodyPr/>
        <a:lstStyle/>
        <a:p>
          <a:r>
            <a:rPr lang="en-US"/>
            <a:t>Grant administered</a:t>
          </a:r>
          <a:endParaRPr lang="en-GB"/>
        </a:p>
      </dgm:t>
    </dgm:pt>
    <dgm:pt modelId="{CCEA9E06-CA08-4868-AA66-0F27E9D18486}" type="parTrans" cxnId="{EFB31C58-A7E9-48C7-B951-0BBBCB51B00A}">
      <dgm:prSet/>
      <dgm:spPr/>
      <dgm:t>
        <a:bodyPr/>
        <a:lstStyle/>
        <a:p>
          <a:endParaRPr lang="en-GB"/>
        </a:p>
      </dgm:t>
    </dgm:pt>
    <dgm:pt modelId="{F37C1354-83F6-44AF-B089-F17C8EAD3FFC}" type="sibTrans" cxnId="{EFB31C58-A7E9-48C7-B951-0BBBCB51B00A}">
      <dgm:prSet/>
      <dgm:spPr/>
      <dgm:t>
        <a:bodyPr/>
        <a:lstStyle/>
        <a:p>
          <a:endParaRPr lang="en-GB"/>
        </a:p>
      </dgm:t>
    </dgm:pt>
    <dgm:pt modelId="{B12631CA-3C4A-48A7-AC3F-F82513138AF6}">
      <dgm:prSet/>
      <dgm:spPr/>
      <dgm:t>
        <a:bodyPr/>
        <a:lstStyle/>
        <a:p>
          <a:r>
            <a:rPr lang="en-US"/>
            <a:t>Dissemination of results</a:t>
          </a:r>
          <a:endParaRPr lang="en-GB"/>
        </a:p>
      </dgm:t>
    </dgm:pt>
    <dgm:pt modelId="{3B8ED591-830F-4969-8D80-F275C56DF8E1}" type="parTrans" cxnId="{5EDBB49A-F3AD-478B-9A45-3B24C9F36006}">
      <dgm:prSet/>
      <dgm:spPr/>
      <dgm:t>
        <a:bodyPr/>
        <a:lstStyle/>
        <a:p>
          <a:endParaRPr lang="en-GB"/>
        </a:p>
      </dgm:t>
    </dgm:pt>
    <dgm:pt modelId="{6F173E8D-491B-4D37-B786-7508FF0FDA46}" type="sibTrans" cxnId="{5EDBB49A-F3AD-478B-9A45-3B24C9F36006}">
      <dgm:prSet/>
      <dgm:spPr/>
      <dgm:t>
        <a:bodyPr/>
        <a:lstStyle/>
        <a:p>
          <a:endParaRPr lang="en-GB"/>
        </a:p>
      </dgm:t>
    </dgm:pt>
    <dgm:pt modelId="{FAC8C109-618D-49FB-AE1D-72CD3C9F1123}" type="pres">
      <dgm:prSet presAssocID="{DC3EABD1-AB66-48A8-A791-273F0998323D}" presName="Name0" presStyleCnt="0">
        <dgm:presLayoutVars>
          <dgm:dir/>
          <dgm:resizeHandles val="exact"/>
        </dgm:presLayoutVars>
      </dgm:prSet>
      <dgm:spPr/>
    </dgm:pt>
    <dgm:pt modelId="{644BED17-8451-41D1-9E8C-7C1F430E8D5D}" type="pres">
      <dgm:prSet presAssocID="{4985B036-FAE0-4899-A04B-E62B44B525DF}" presName="node" presStyleLbl="node1" presStyleIdx="0" presStyleCnt="6">
        <dgm:presLayoutVars>
          <dgm:bulletEnabled val="1"/>
        </dgm:presLayoutVars>
      </dgm:prSet>
      <dgm:spPr/>
    </dgm:pt>
    <dgm:pt modelId="{36628DCF-D9A5-4B70-9794-6A11B5345169}" type="pres">
      <dgm:prSet presAssocID="{077656FD-A060-4E8F-B067-70FE9C52B180}" presName="sibTrans" presStyleLbl="sibTrans1D1" presStyleIdx="0" presStyleCnt="5"/>
      <dgm:spPr/>
    </dgm:pt>
    <dgm:pt modelId="{876C1D64-77D9-4372-99E3-DEDCC87F3D15}" type="pres">
      <dgm:prSet presAssocID="{077656FD-A060-4E8F-B067-70FE9C52B180}" presName="connectorText" presStyleLbl="sibTrans1D1" presStyleIdx="0" presStyleCnt="5"/>
      <dgm:spPr/>
    </dgm:pt>
    <dgm:pt modelId="{07B69ADF-9D9F-4B21-B6E6-D3308B1E6826}" type="pres">
      <dgm:prSet presAssocID="{72B5FCED-8621-4702-96DE-9ECCBFC7621C}" presName="node" presStyleLbl="node1" presStyleIdx="1" presStyleCnt="6">
        <dgm:presLayoutVars>
          <dgm:bulletEnabled val="1"/>
        </dgm:presLayoutVars>
      </dgm:prSet>
      <dgm:spPr/>
    </dgm:pt>
    <dgm:pt modelId="{70F7B359-A6DC-4BCE-A5E2-C9E86DBDB6A7}" type="pres">
      <dgm:prSet presAssocID="{BF77C862-7D5A-4452-B7EA-AD19089F6431}" presName="sibTrans" presStyleLbl="sibTrans1D1" presStyleIdx="1" presStyleCnt="5"/>
      <dgm:spPr/>
    </dgm:pt>
    <dgm:pt modelId="{147CE50F-DE90-4052-AA50-F73B40B65A09}" type="pres">
      <dgm:prSet presAssocID="{BF77C862-7D5A-4452-B7EA-AD19089F6431}" presName="connectorText" presStyleLbl="sibTrans1D1" presStyleIdx="1" presStyleCnt="5"/>
      <dgm:spPr/>
    </dgm:pt>
    <dgm:pt modelId="{8D7B259F-3D76-4D2A-8594-FF8E332752D5}" type="pres">
      <dgm:prSet presAssocID="{93AA3E35-755F-47E6-9442-63D930495FEE}" presName="node" presStyleLbl="node1" presStyleIdx="2" presStyleCnt="6" custLinFactNeighborY="1946">
        <dgm:presLayoutVars>
          <dgm:bulletEnabled val="1"/>
        </dgm:presLayoutVars>
      </dgm:prSet>
      <dgm:spPr/>
    </dgm:pt>
    <dgm:pt modelId="{7103B419-B054-4266-BC96-E615C48887BD}" type="pres">
      <dgm:prSet presAssocID="{63EF3DC2-D7FA-4D04-99AC-1DFE75CA103B}" presName="sibTrans" presStyleLbl="sibTrans1D1" presStyleIdx="2" presStyleCnt="5"/>
      <dgm:spPr/>
    </dgm:pt>
    <dgm:pt modelId="{DF2D73A1-840B-453E-8030-3774CA68BD9C}" type="pres">
      <dgm:prSet presAssocID="{63EF3DC2-D7FA-4D04-99AC-1DFE75CA103B}" presName="connectorText" presStyleLbl="sibTrans1D1" presStyleIdx="2" presStyleCnt="5"/>
      <dgm:spPr/>
    </dgm:pt>
    <dgm:pt modelId="{CDB8F44B-32C6-499F-93C6-B85E5B42B8E2}" type="pres">
      <dgm:prSet presAssocID="{86C39F8C-AE16-4FF2-BB5E-5EB9E980FDFC}" presName="node" presStyleLbl="node1" presStyleIdx="3" presStyleCnt="6" custLinFactNeighborY="1946">
        <dgm:presLayoutVars>
          <dgm:bulletEnabled val="1"/>
        </dgm:presLayoutVars>
      </dgm:prSet>
      <dgm:spPr/>
    </dgm:pt>
    <dgm:pt modelId="{070490BE-3DC6-4526-826B-A8172BF0C250}" type="pres">
      <dgm:prSet presAssocID="{D9E1DE5B-6C87-4988-A011-2F0AB9EDAF0A}" presName="sibTrans" presStyleLbl="sibTrans1D1" presStyleIdx="3" presStyleCnt="5"/>
      <dgm:spPr/>
    </dgm:pt>
    <dgm:pt modelId="{C3BDB143-F9ED-48EC-A684-A5D056CAAA57}" type="pres">
      <dgm:prSet presAssocID="{D9E1DE5B-6C87-4988-A011-2F0AB9EDAF0A}" presName="connectorText" presStyleLbl="sibTrans1D1" presStyleIdx="3" presStyleCnt="5"/>
      <dgm:spPr/>
    </dgm:pt>
    <dgm:pt modelId="{441577B8-B8BC-4EB4-8C31-7F1AE38DDAEE}" type="pres">
      <dgm:prSet presAssocID="{CCD8E79C-9AC8-4917-AA05-251CB2B809CD}" presName="node" presStyleLbl="node1" presStyleIdx="4" presStyleCnt="6" custLinFactNeighborY="1946">
        <dgm:presLayoutVars>
          <dgm:bulletEnabled val="1"/>
        </dgm:presLayoutVars>
      </dgm:prSet>
      <dgm:spPr/>
    </dgm:pt>
    <dgm:pt modelId="{3D890CE2-6E56-46A7-960D-7F097021AC10}" type="pres">
      <dgm:prSet presAssocID="{F37C1354-83F6-44AF-B089-F17C8EAD3FFC}" presName="sibTrans" presStyleLbl="sibTrans1D1" presStyleIdx="4" presStyleCnt="5"/>
      <dgm:spPr/>
    </dgm:pt>
    <dgm:pt modelId="{5D08B7CB-F2FA-41EC-88CD-61C9A615BF6C}" type="pres">
      <dgm:prSet presAssocID="{F37C1354-83F6-44AF-B089-F17C8EAD3FFC}" presName="connectorText" presStyleLbl="sibTrans1D1" presStyleIdx="4" presStyleCnt="5"/>
      <dgm:spPr/>
    </dgm:pt>
    <dgm:pt modelId="{976B23CE-26AB-4D06-A248-99F5B5C8AE46}" type="pres">
      <dgm:prSet presAssocID="{B12631CA-3C4A-48A7-AC3F-F82513138AF6}" presName="node" presStyleLbl="node1" presStyleIdx="5" presStyleCnt="6">
        <dgm:presLayoutVars>
          <dgm:bulletEnabled val="1"/>
        </dgm:presLayoutVars>
      </dgm:prSet>
      <dgm:spPr/>
    </dgm:pt>
  </dgm:ptLst>
  <dgm:cxnLst>
    <dgm:cxn modelId="{865C9501-2794-4869-B208-9BB6C5F8A788}" type="presOf" srcId="{F37C1354-83F6-44AF-B089-F17C8EAD3FFC}" destId="{3D890CE2-6E56-46A7-960D-7F097021AC10}" srcOrd="0" destOrd="0" presId="urn:microsoft.com/office/officeart/2005/8/layout/bProcess3"/>
    <dgm:cxn modelId="{E8B9851B-5ED2-4E91-BE4F-15355D079E82}" type="presOf" srcId="{93AA3E35-755F-47E6-9442-63D930495FEE}" destId="{8D7B259F-3D76-4D2A-8594-FF8E332752D5}" srcOrd="0" destOrd="0" presId="urn:microsoft.com/office/officeart/2005/8/layout/bProcess3"/>
    <dgm:cxn modelId="{60FB8121-777E-461A-B917-FDCF30008773}" type="presOf" srcId="{72B5FCED-8621-4702-96DE-9ECCBFC7621C}" destId="{07B69ADF-9D9F-4B21-B6E6-D3308B1E6826}" srcOrd="0" destOrd="0" presId="urn:microsoft.com/office/officeart/2005/8/layout/bProcess3"/>
    <dgm:cxn modelId="{7959705E-DF93-4D4B-BA6C-64E651FF9D1F}" type="presOf" srcId="{DC3EABD1-AB66-48A8-A791-273F0998323D}" destId="{FAC8C109-618D-49FB-AE1D-72CD3C9F1123}" srcOrd="0" destOrd="0" presId="urn:microsoft.com/office/officeart/2005/8/layout/bProcess3"/>
    <dgm:cxn modelId="{7736E96C-D531-44FD-819D-2D446D83A2B8}" srcId="{DC3EABD1-AB66-48A8-A791-273F0998323D}" destId="{86C39F8C-AE16-4FF2-BB5E-5EB9E980FDFC}" srcOrd="3" destOrd="0" parTransId="{87DE4736-1E0D-497A-9F74-79358D9B7EC5}" sibTransId="{D9E1DE5B-6C87-4988-A011-2F0AB9EDAF0A}"/>
    <dgm:cxn modelId="{0FD47A4D-A68F-4697-8E52-5DE94FA6DC1F}" type="presOf" srcId="{077656FD-A060-4E8F-B067-70FE9C52B180}" destId="{36628DCF-D9A5-4B70-9794-6A11B5345169}" srcOrd="0" destOrd="0" presId="urn:microsoft.com/office/officeart/2005/8/layout/bProcess3"/>
    <dgm:cxn modelId="{262DB653-77F8-4ABA-91FD-EA8ED889641E}" type="presOf" srcId="{86C39F8C-AE16-4FF2-BB5E-5EB9E980FDFC}" destId="{CDB8F44B-32C6-499F-93C6-B85E5B42B8E2}" srcOrd="0" destOrd="0" presId="urn:microsoft.com/office/officeart/2005/8/layout/bProcess3"/>
    <dgm:cxn modelId="{EFB31C58-A7E9-48C7-B951-0BBBCB51B00A}" srcId="{DC3EABD1-AB66-48A8-A791-273F0998323D}" destId="{CCD8E79C-9AC8-4917-AA05-251CB2B809CD}" srcOrd="4" destOrd="0" parTransId="{CCEA9E06-CA08-4868-AA66-0F27E9D18486}" sibTransId="{F37C1354-83F6-44AF-B089-F17C8EAD3FFC}"/>
    <dgm:cxn modelId="{EA93297C-4E8A-4EED-8F0A-88545F592C87}" type="presOf" srcId="{63EF3DC2-D7FA-4D04-99AC-1DFE75CA103B}" destId="{7103B419-B054-4266-BC96-E615C48887BD}" srcOrd="0" destOrd="0" presId="urn:microsoft.com/office/officeart/2005/8/layout/bProcess3"/>
    <dgm:cxn modelId="{87299D7C-B0CC-4F00-99E2-172D5CA67040}" type="presOf" srcId="{BF77C862-7D5A-4452-B7EA-AD19089F6431}" destId="{147CE50F-DE90-4052-AA50-F73B40B65A09}" srcOrd="1" destOrd="0" presId="urn:microsoft.com/office/officeart/2005/8/layout/bProcess3"/>
    <dgm:cxn modelId="{1D200489-324C-462E-B373-AF5C6F857EC6}" type="presOf" srcId="{CCD8E79C-9AC8-4917-AA05-251CB2B809CD}" destId="{441577B8-B8BC-4EB4-8C31-7F1AE38DDAEE}" srcOrd="0" destOrd="0" presId="urn:microsoft.com/office/officeart/2005/8/layout/bProcess3"/>
    <dgm:cxn modelId="{AF359F8D-F9DE-47E4-989C-C265D5D11FF0}" type="presOf" srcId="{D9E1DE5B-6C87-4988-A011-2F0AB9EDAF0A}" destId="{C3BDB143-F9ED-48EC-A684-A5D056CAAA57}" srcOrd="1" destOrd="0" presId="urn:microsoft.com/office/officeart/2005/8/layout/bProcess3"/>
    <dgm:cxn modelId="{73703792-0328-4E28-9DF3-9CAF0F1553D1}" type="presOf" srcId="{4985B036-FAE0-4899-A04B-E62B44B525DF}" destId="{644BED17-8451-41D1-9E8C-7C1F430E8D5D}" srcOrd="0" destOrd="0" presId="urn:microsoft.com/office/officeart/2005/8/layout/bProcess3"/>
    <dgm:cxn modelId="{B6639293-E1E8-4F0D-A25A-4004C79CA0D8}" srcId="{DC3EABD1-AB66-48A8-A791-273F0998323D}" destId="{4985B036-FAE0-4899-A04B-E62B44B525DF}" srcOrd="0" destOrd="0" parTransId="{D7C68800-B458-49C3-ABF4-22893C27D37C}" sibTransId="{077656FD-A060-4E8F-B067-70FE9C52B180}"/>
    <dgm:cxn modelId="{5EDBB49A-F3AD-478B-9A45-3B24C9F36006}" srcId="{DC3EABD1-AB66-48A8-A791-273F0998323D}" destId="{B12631CA-3C4A-48A7-AC3F-F82513138AF6}" srcOrd="5" destOrd="0" parTransId="{3B8ED591-830F-4969-8D80-F275C56DF8E1}" sibTransId="{6F173E8D-491B-4D37-B786-7508FF0FDA46}"/>
    <dgm:cxn modelId="{483A03A0-BACF-4D10-BC36-F2B636AA2771}" type="presOf" srcId="{B12631CA-3C4A-48A7-AC3F-F82513138AF6}" destId="{976B23CE-26AB-4D06-A248-99F5B5C8AE46}" srcOrd="0" destOrd="0" presId="urn:microsoft.com/office/officeart/2005/8/layout/bProcess3"/>
    <dgm:cxn modelId="{285CD4AE-2F22-4327-8750-193CD9CFEB2D}" type="presOf" srcId="{D9E1DE5B-6C87-4988-A011-2F0AB9EDAF0A}" destId="{070490BE-3DC6-4526-826B-A8172BF0C250}" srcOrd="0" destOrd="0" presId="urn:microsoft.com/office/officeart/2005/8/layout/bProcess3"/>
    <dgm:cxn modelId="{F050F6B5-FB40-4C44-8C45-CC05F17CF3FA}" type="presOf" srcId="{63EF3DC2-D7FA-4D04-99AC-1DFE75CA103B}" destId="{DF2D73A1-840B-453E-8030-3774CA68BD9C}" srcOrd="1" destOrd="0" presId="urn:microsoft.com/office/officeart/2005/8/layout/bProcess3"/>
    <dgm:cxn modelId="{9848B8C1-2049-4194-B58B-DF2D6B76F891}" srcId="{DC3EABD1-AB66-48A8-A791-273F0998323D}" destId="{93AA3E35-755F-47E6-9442-63D930495FEE}" srcOrd="2" destOrd="0" parTransId="{88010843-EDC9-4C5A-9470-89EF560E9C34}" sibTransId="{63EF3DC2-D7FA-4D04-99AC-1DFE75CA103B}"/>
    <dgm:cxn modelId="{83E681DA-7260-4104-90C8-A248F24981B4}" type="presOf" srcId="{BF77C862-7D5A-4452-B7EA-AD19089F6431}" destId="{70F7B359-A6DC-4BCE-A5E2-C9E86DBDB6A7}" srcOrd="0" destOrd="0" presId="urn:microsoft.com/office/officeart/2005/8/layout/bProcess3"/>
    <dgm:cxn modelId="{3D23A1EF-FFDC-4ED5-B26A-A7DFA7E7F249}" srcId="{DC3EABD1-AB66-48A8-A791-273F0998323D}" destId="{72B5FCED-8621-4702-96DE-9ECCBFC7621C}" srcOrd="1" destOrd="0" parTransId="{3F1E74A3-D7BC-49F4-9B94-8752542FE20D}" sibTransId="{BF77C862-7D5A-4452-B7EA-AD19089F6431}"/>
    <dgm:cxn modelId="{617E3CF6-0E5F-4964-ABCA-B91213CFCB8C}" type="presOf" srcId="{F37C1354-83F6-44AF-B089-F17C8EAD3FFC}" destId="{5D08B7CB-F2FA-41EC-88CD-61C9A615BF6C}" srcOrd="1" destOrd="0" presId="urn:microsoft.com/office/officeart/2005/8/layout/bProcess3"/>
    <dgm:cxn modelId="{573B14FC-208E-4467-9AE6-29C39FC62A09}" type="presOf" srcId="{077656FD-A060-4E8F-B067-70FE9C52B180}" destId="{876C1D64-77D9-4372-99E3-DEDCC87F3D15}" srcOrd="1" destOrd="0" presId="urn:microsoft.com/office/officeart/2005/8/layout/bProcess3"/>
    <dgm:cxn modelId="{8D884062-0FE7-4102-A5B9-05189D1D38C2}" type="presParOf" srcId="{FAC8C109-618D-49FB-AE1D-72CD3C9F1123}" destId="{644BED17-8451-41D1-9E8C-7C1F430E8D5D}" srcOrd="0" destOrd="0" presId="urn:microsoft.com/office/officeart/2005/8/layout/bProcess3"/>
    <dgm:cxn modelId="{5D7444B3-53D5-4A0B-A7DB-39866FAE1599}" type="presParOf" srcId="{FAC8C109-618D-49FB-AE1D-72CD3C9F1123}" destId="{36628DCF-D9A5-4B70-9794-6A11B5345169}" srcOrd="1" destOrd="0" presId="urn:microsoft.com/office/officeart/2005/8/layout/bProcess3"/>
    <dgm:cxn modelId="{3DA4172F-C218-4E01-B417-BCA4B341793A}" type="presParOf" srcId="{36628DCF-D9A5-4B70-9794-6A11B5345169}" destId="{876C1D64-77D9-4372-99E3-DEDCC87F3D15}" srcOrd="0" destOrd="0" presId="urn:microsoft.com/office/officeart/2005/8/layout/bProcess3"/>
    <dgm:cxn modelId="{A74C2137-8F20-4157-9C1F-E476762716E7}" type="presParOf" srcId="{FAC8C109-618D-49FB-AE1D-72CD3C9F1123}" destId="{07B69ADF-9D9F-4B21-B6E6-D3308B1E6826}" srcOrd="2" destOrd="0" presId="urn:microsoft.com/office/officeart/2005/8/layout/bProcess3"/>
    <dgm:cxn modelId="{051953EF-399D-4428-8279-15F4F4FE1B10}" type="presParOf" srcId="{FAC8C109-618D-49FB-AE1D-72CD3C9F1123}" destId="{70F7B359-A6DC-4BCE-A5E2-C9E86DBDB6A7}" srcOrd="3" destOrd="0" presId="urn:microsoft.com/office/officeart/2005/8/layout/bProcess3"/>
    <dgm:cxn modelId="{D71AA92D-DAB8-4E7F-BBA4-B3B95A0D297A}" type="presParOf" srcId="{70F7B359-A6DC-4BCE-A5E2-C9E86DBDB6A7}" destId="{147CE50F-DE90-4052-AA50-F73B40B65A09}" srcOrd="0" destOrd="0" presId="urn:microsoft.com/office/officeart/2005/8/layout/bProcess3"/>
    <dgm:cxn modelId="{9A9D93F2-B1FB-4052-8A6D-E03A336A3AB2}" type="presParOf" srcId="{FAC8C109-618D-49FB-AE1D-72CD3C9F1123}" destId="{8D7B259F-3D76-4D2A-8594-FF8E332752D5}" srcOrd="4" destOrd="0" presId="urn:microsoft.com/office/officeart/2005/8/layout/bProcess3"/>
    <dgm:cxn modelId="{D96B054A-52E1-48BC-9C87-75DB1015076A}" type="presParOf" srcId="{FAC8C109-618D-49FB-AE1D-72CD3C9F1123}" destId="{7103B419-B054-4266-BC96-E615C48887BD}" srcOrd="5" destOrd="0" presId="urn:microsoft.com/office/officeart/2005/8/layout/bProcess3"/>
    <dgm:cxn modelId="{6141BBD9-CA85-4E82-AF7A-15B6928522FC}" type="presParOf" srcId="{7103B419-B054-4266-BC96-E615C48887BD}" destId="{DF2D73A1-840B-453E-8030-3774CA68BD9C}" srcOrd="0" destOrd="0" presId="urn:microsoft.com/office/officeart/2005/8/layout/bProcess3"/>
    <dgm:cxn modelId="{F93DEF68-6980-4E30-BF3A-73CF66BCFC0C}" type="presParOf" srcId="{FAC8C109-618D-49FB-AE1D-72CD3C9F1123}" destId="{CDB8F44B-32C6-499F-93C6-B85E5B42B8E2}" srcOrd="6" destOrd="0" presId="urn:microsoft.com/office/officeart/2005/8/layout/bProcess3"/>
    <dgm:cxn modelId="{4B767BEF-BB5C-4BDE-8239-91B03294F7C1}" type="presParOf" srcId="{FAC8C109-618D-49FB-AE1D-72CD3C9F1123}" destId="{070490BE-3DC6-4526-826B-A8172BF0C250}" srcOrd="7" destOrd="0" presId="urn:microsoft.com/office/officeart/2005/8/layout/bProcess3"/>
    <dgm:cxn modelId="{68768C3A-F6FB-469F-9D5A-034746EB95E3}" type="presParOf" srcId="{070490BE-3DC6-4526-826B-A8172BF0C250}" destId="{C3BDB143-F9ED-48EC-A684-A5D056CAAA57}" srcOrd="0" destOrd="0" presId="urn:microsoft.com/office/officeart/2005/8/layout/bProcess3"/>
    <dgm:cxn modelId="{DB2DE9CC-3860-47C0-95C9-80CA78ADB544}" type="presParOf" srcId="{FAC8C109-618D-49FB-AE1D-72CD3C9F1123}" destId="{441577B8-B8BC-4EB4-8C31-7F1AE38DDAEE}" srcOrd="8" destOrd="0" presId="urn:microsoft.com/office/officeart/2005/8/layout/bProcess3"/>
    <dgm:cxn modelId="{BC48FD35-D5F7-48C5-AEB9-D0B36660E947}" type="presParOf" srcId="{FAC8C109-618D-49FB-AE1D-72CD3C9F1123}" destId="{3D890CE2-6E56-46A7-960D-7F097021AC10}" srcOrd="9" destOrd="0" presId="urn:microsoft.com/office/officeart/2005/8/layout/bProcess3"/>
    <dgm:cxn modelId="{6F9D2082-FC5A-40F5-A640-0429F16F77F1}" type="presParOf" srcId="{3D890CE2-6E56-46A7-960D-7F097021AC10}" destId="{5D08B7CB-F2FA-41EC-88CD-61C9A615BF6C}" srcOrd="0" destOrd="0" presId="urn:microsoft.com/office/officeart/2005/8/layout/bProcess3"/>
    <dgm:cxn modelId="{8F8DAA9F-E909-4D6B-B807-6543298FB775}" type="presParOf" srcId="{FAC8C109-618D-49FB-AE1D-72CD3C9F1123}" destId="{976B23CE-26AB-4D06-A248-99F5B5C8AE46}"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28DCF-D9A5-4B70-9794-6A11B5345169}">
      <dsp:nvSpPr>
        <dsp:cNvPr id="0" name=""/>
        <dsp:cNvSpPr/>
      </dsp:nvSpPr>
      <dsp:spPr>
        <a:xfrm>
          <a:off x="3556684" y="653234"/>
          <a:ext cx="502957" cy="91440"/>
        </a:xfrm>
        <a:custGeom>
          <a:avLst/>
          <a:gdLst/>
          <a:ahLst/>
          <a:cxnLst/>
          <a:rect l="0" t="0" r="0" b="0"/>
          <a:pathLst>
            <a:path>
              <a:moveTo>
                <a:pt x="0" y="45720"/>
              </a:moveTo>
              <a:lnTo>
                <a:pt x="50295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94824" y="696286"/>
        <a:ext cx="26677" cy="5335"/>
      </dsp:txXfrm>
    </dsp:sp>
    <dsp:sp modelId="{644BED17-8451-41D1-9E8C-7C1F430E8D5D}">
      <dsp:nvSpPr>
        <dsp:cNvPr id="0" name=""/>
        <dsp:cNvSpPr/>
      </dsp:nvSpPr>
      <dsp:spPr>
        <a:xfrm>
          <a:off x="1238671" y="3010"/>
          <a:ext cx="2319813" cy="1391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Call for proposals</a:t>
          </a:r>
          <a:endParaRPr lang="en-GB" sz="2000" kern="1200"/>
        </a:p>
      </dsp:txBody>
      <dsp:txXfrm>
        <a:off x="1238671" y="3010"/>
        <a:ext cx="2319813" cy="1391887"/>
      </dsp:txXfrm>
    </dsp:sp>
    <dsp:sp modelId="{70F7B359-A6DC-4BCE-A5E2-C9E86DBDB6A7}">
      <dsp:nvSpPr>
        <dsp:cNvPr id="0" name=""/>
        <dsp:cNvSpPr/>
      </dsp:nvSpPr>
      <dsp:spPr>
        <a:xfrm>
          <a:off x="2398578" y="1393098"/>
          <a:ext cx="2853370" cy="530043"/>
        </a:xfrm>
        <a:custGeom>
          <a:avLst/>
          <a:gdLst/>
          <a:ahLst/>
          <a:cxnLst/>
          <a:rect l="0" t="0" r="0" b="0"/>
          <a:pathLst>
            <a:path>
              <a:moveTo>
                <a:pt x="2853370" y="0"/>
              </a:moveTo>
              <a:lnTo>
                <a:pt x="2853370" y="282121"/>
              </a:lnTo>
              <a:lnTo>
                <a:pt x="0" y="282121"/>
              </a:lnTo>
              <a:lnTo>
                <a:pt x="0" y="530043"/>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52565" y="1655452"/>
        <a:ext cx="145396" cy="5335"/>
      </dsp:txXfrm>
    </dsp:sp>
    <dsp:sp modelId="{07B69ADF-9D9F-4B21-B6E6-D3308B1E6826}">
      <dsp:nvSpPr>
        <dsp:cNvPr id="0" name=""/>
        <dsp:cNvSpPr/>
      </dsp:nvSpPr>
      <dsp:spPr>
        <a:xfrm>
          <a:off x="4092042" y="3010"/>
          <a:ext cx="2319813" cy="1391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Project idea submitted</a:t>
          </a:r>
          <a:endParaRPr lang="en-GB" sz="2000" kern="1200"/>
        </a:p>
      </dsp:txBody>
      <dsp:txXfrm>
        <a:off x="4092042" y="3010"/>
        <a:ext cx="2319813" cy="1391887"/>
      </dsp:txXfrm>
    </dsp:sp>
    <dsp:sp modelId="{7103B419-B054-4266-BC96-E615C48887BD}">
      <dsp:nvSpPr>
        <dsp:cNvPr id="0" name=""/>
        <dsp:cNvSpPr/>
      </dsp:nvSpPr>
      <dsp:spPr>
        <a:xfrm>
          <a:off x="3556684" y="2605765"/>
          <a:ext cx="502957" cy="91440"/>
        </a:xfrm>
        <a:custGeom>
          <a:avLst/>
          <a:gdLst/>
          <a:ahLst/>
          <a:cxnLst/>
          <a:rect l="0" t="0" r="0" b="0"/>
          <a:pathLst>
            <a:path>
              <a:moveTo>
                <a:pt x="0" y="45720"/>
              </a:moveTo>
              <a:lnTo>
                <a:pt x="50295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94824" y="2648817"/>
        <a:ext cx="26677" cy="5335"/>
      </dsp:txXfrm>
    </dsp:sp>
    <dsp:sp modelId="{8D7B259F-3D76-4D2A-8594-FF8E332752D5}">
      <dsp:nvSpPr>
        <dsp:cNvPr id="0" name=""/>
        <dsp:cNvSpPr/>
      </dsp:nvSpPr>
      <dsp:spPr>
        <a:xfrm>
          <a:off x="1238671" y="1955541"/>
          <a:ext cx="2319813" cy="1391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Independently assessed and scored by SAC</a:t>
          </a:r>
          <a:endParaRPr lang="en-GB" sz="2000" kern="1200"/>
        </a:p>
      </dsp:txBody>
      <dsp:txXfrm>
        <a:off x="1238671" y="1955541"/>
        <a:ext cx="2319813" cy="1391887"/>
      </dsp:txXfrm>
    </dsp:sp>
    <dsp:sp modelId="{070490BE-3DC6-4526-826B-A8172BF0C250}">
      <dsp:nvSpPr>
        <dsp:cNvPr id="0" name=""/>
        <dsp:cNvSpPr/>
      </dsp:nvSpPr>
      <dsp:spPr>
        <a:xfrm>
          <a:off x="2398578" y="3345629"/>
          <a:ext cx="2853370" cy="478881"/>
        </a:xfrm>
        <a:custGeom>
          <a:avLst/>
          <a:gdLst/>
          <a:ahLst/>
          <a:cxnLst/>
          <a:rect l="0" t="0" r="0" b="0"/>
          <a:pathLst>
            <a:path>
              <a:moveTo>
                <a:pt x="2853370" y="0"/>
              </a:moveTo>
              <a:lnTo>
                <a:pt x="2853370" y="256540"/>
              </a:lnTo>
              <a:lnTo>
                <a:pt x="0" y="256540"/>
              </a:lnTo>
              <a:lnTo>
                <a:pt x="0" y="478881"/>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52801" y="3582402"/>
        <a:ext cx="144924" cy="5335"/>
      </dsp:txXfrm>
    </dsp:sp>
    <dsp:sp modelId="{CDB8F44B-32C6-499F-93C6-B85E5B42B8E2}">
      <dsp:nvSpPr>
        <dsp:cNvPr id="0" name=""/>
        <dsp:cNvSpPr/>
      </dsp:nvSpPr>
      <dsp:spPr>
        <a:xfrm>
          <a:off x="4092042" y="1955541"/>
          <a:ext cx="2319813" cy="1391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Recommendation approved by trustees</a:t>
          </a:r>
          <a:endParaRPr lang="en-GB" sz="2000" kern="1200"/>
        </a:p>
      </dsp:txBody>
      <dsp:txXfrm>
        <a:off x="4092042" y="1955541"/>
        <a:ext cx="2319813" cy="1391887"/>
      </dsp:txXfrm>
    </dsp:sp>
    <dsp:sp modelId="{3D890CE2-6E56-46A7-960D-7F097021AC10}">
      <dsp:nvSpPr>
        <dsp:cNvPr id="0" name=""/>
        <dsp:cNvSpPr/>
      </dsp:nvSpPr>
      <dsp:spPr>
        <a:xfrm>
          <a:off x="3556684" y="4504124"/>
          <a:ext cx="502957" cy="91440"/>
        </a:xfrm>
        <a:custGeom>
          <a:avLst/>
          <a:gdLst/>
          <a:ahLst/>
          <a:cxnLst/>
          <a:rect l="0" t="0" r="0" b="0"/>
          <a:pathLst>
            <a:path>
              <a:moveTo>
                <a:pt x="0" y="48730"/>
              </a:moveTo>
              <a:lnTo>
                <a:pt x="268578" y="48730"/>
              </a:lnTo>
              <a:lnTo>
                <a:pt x="268578" y="45720"/>
              </a:lnTo>
              <a:lnTo>
                <a:pt x="50295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94824" y="4547176"/>
        <a:ext cx="26678" cy="5335"/>
      </dsp:txXfrm>
    </dsp:sp>
    <dsp:sp modelId="{441577B8-B8BC-4EB4-8C31-7F1AE38DDAEE}">
      <dsp:nvSpPr>
        <dsp:cNvPr id="0" name=""/>
        <dsp:cNvSpPr/>
      </dsp:nvSpPr>
      <dsp:spPr>
        <a:xfrm>
          <a:off x="1238671" y="3856911"/>
          <a:ext cx="2319813" cy="1391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Grant administered</a:t>
          </a:r>
          <a:endParaRPr lang="en-GB" sz="2000" kern="1200"/>
        </a:p>
      </dsp:txBody>
      <dsp:txXfrm>
        <a:off x="1238671" y="3856911"/>
        <a:ext cx="2319813" cy="1391887"/>
      </dsp:txXfrm>
    </dsp:sp>
    <dsp:sp modelId="{976B23CE-26AB-4D06-A248-99F5B5C8AE46}">
      <dsp:nvSpPr>
        <dsp:cNvPr id="0" name=""/>
        <dsp:cNvSpPr/>
      </dsp:nvSpPr>
      <dsp:spPr>
        <a:xfrm>
          <a:off x="4092042" y="3853900"/>
          <a:ext cx="2319813" cy="1391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Dissemination of results</a:t>
          </a:r>
          <a:endParaRPr lang="en-GB" sz="2000" kern="1200"/>
        </a:p>
      </dsp:txBody>
      <dsp:txXfrm>
        <a:off x="4092042" y="3853900"/>
        <a:ext cx="2319813" cy="139188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53A74-7B82-4FA4-B7C3-B11DD7815230}" type="datetimeFigureOut">
              <a:rPr lang="en-GB" smtClean="0"/>
              <a:t>17/06/2025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53FD5-D107-49E5-8569-C4EDF583C370}" type="slidenum">
              <a:rPr lang="en-GB" smtClean="0"/>
              <a:t>‹#›</a:t>
            </a:fld>
            <a:endParaRPr lang="en-GB"/>
          </a:p>
        </p:txBody>
      </p:sp>
    </p:spTree>
    <p:extLst>
      <p:ext uri="{BB962C8B-B14F-4D97-AF65-F5344CB8AC3E}">
        <p14:creationId xmlns:p14="http://schemas.microsoft.com/office/powerpoint/2010/main" val="27302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Established 1979</a:t>
            </a:r>
          </a:p>
          <a:p>
            <a:pPr algn="l"/>
            <a:r>
              <a:rPr lang="en-GB" b="0" i="0">
                <a:solidFill>
                  <a:srgbClr val="000000"/>
                </a:solidFill>
                <a:effectLst/>
                <a:latin typeface="Microsoft Sans Serif" panose="020B0604020202020204" pitchFamily="34" charset="0"/>
              </a:rPr>
              <a:t>· During 1979 a Fund was established to support cancer research at </a:t>
            </a:r>
            <a:r>
              <a:rPr lang="en-GB" b="0" i="0" err="1">
                <a:solidFill>
                  <a:srgbClr val="000000"/>
                </a:solidFill>
                <a:effectLst/>
                <a:latin typeface="Microsoft Sans Serif" panose="020B0604020202020204" pitchFamily="34" charset="0"/>
              </a:rPr>
              <a:t>Frenchay</a:t>
            </a:r>
            <a:r>
              <a:rPr lang="en-GB" b="0" i="0">
                <a:solidFill>
                  <a:srgbClr val="000000"/>
                </a:solidFill>
                <a:effectLst/>
                <a:latin typeface="Microsoft Sans Serif" panose="020B0604020202020204" pitchFamily="34" charset="0"/>
              </a:rPr>
              <a:t> Hospital, in memory of Maureen Hancock, who died as a result of malignant melanoma, leaving a husband (Tony) and young family.</a:t>
            </a:r>
          </a:p>
          <a:p>
            <a:pPr algn="l"/>
            <a:r>
              <a:rPr lang="en-GB" b="0" i="0">
                <a:solidFill>
                  <a:srgbClr val="000000"/>
                </a:solidFill>
                <a:effectLst/>
                <a:latin typeface="Microsoft Sans Serif" panose="020B0604020202020204" pitchFamily="34" charset="0"/>
              </a:rPr>
              <a:t>· During the 1980s it was agreed that a formal charity be established, and in 1982 a formal deed was produced, and from this the </a:t>
            </a:r>
            <a:r>
              <a:rPr lang="en-GB" b="0" i="0" err="1">
                <a:solidFill>
                  <a:srgbClr val="000000"/>
                </a:solidFill>
                <a:effectLst/>
                <a:latin typeface="Microsoft Sans Serif" panose="020B0604020202020204" pitchFamily="34" charset="0"/>
              </a:rPr>
              <a:t>SCaRF</a:t>
            </a:r>
            <a:r>
              <a:rPr lang="en-GB" b="0" i="0">
                <a:solidFill>
                  <a:srgbClr val="000000"/>
                </a:solidFill>
                <a:effectLst/>
                <a:latin typeface="Microsoft Sans Serif" panose="020B0604020202020204" pitchFamily="34" charset="0"/>
              </a:rPr>
              <a:t> constitution was agreed – this was approved by the Charity Commissioners on the 13 May 1987, and the Skin Cancer Research Fund (</a:t>
            </a:r>
            <a:r>
              <a:rPr lang="en-GB" b="0" i="0" err="1">
                <a:solidFill>
                  <a:srgbClr val="000000"/>
                </a:solidFill>
                <a:effectLst/>
                <a:latin typeface="Microsoft Sans Serif" panose="020B0604020202020204" pitchFamily="34" charset="0"/>
              </a:rPr>
              <a:t>SCaRF</a:t>
            </a:r>
            <a:r>
              <a:rPr lang="en-GB" b="0" i="0">
                <a:solidFill>
                  <a:srgbClr val="000000"/>
                </a:solidFill>
                <a:effectLst/>
                <a:latin typeface="Microsoft Sans Serif" panose="020B0604020202020204" pitchFamily="34" charset="0"/>
              </a:rPr>
              <a:t>) was formally adopted as a “Charitable Trust” - registered under the charity number 284582.</a:t>
            </a:r>
          </a:p>
          <a:p>
            <a:pPr algn="l"/>
            <a:r>
              <a:rPr lang="en-GB" b="0" i="0">
                <a:solidFill>
                  <a:srgbClr val="000000"/>
                </a:solidFill>
                <a:effectLst/>
                <a:latin typeface="Microsoft Sans Serif" panose="020B0604020202020204" pitchFamily="34" charset="0"/>
              </a:rPr>
              <a:t>· Tony Hancock remains an active trustee of the charity and contributes regularly on matters related to the governance of it. It is interesting to note, that when the charity was formed, Tony commented that he could not envisage it still going strong after thirty years, because surely by then a cure would have been found, and cancer would no longer be the dreadful disease it once was – unfortunately this is not the case!</a:t>
            </a:r>
          </a:p>
          <a:p>
            <a:endParaRPr lang="en-GB"/>
          </a:p>
        </p:txBody>
      </p:sp>
      <p:sp>
        <p:nvSpPr>
          <p:cNvPr id="4" name="Slide Number Placeholder 3"/>
          <p:cNvSpPr>
            <a:spLocks noGrp="1"/>
          </p:cNvSpPr>
          <p:nvPr>
            <p:ph type="sldNum" sz="quarter" idx="5"/>
          </p:nvPr>
        </p:nvSpPr>
        <p:spPr/>
        <p:txBody>
          <a:bodyPr/>
          <a:lstStyle/>
          <a:p>
            <a:fld id="{1AE53FD5-D107-49E5-8569-C4EDF583C370}" type="slidenum">
              <a:rPr lang="en-GB" smtClean="0"/>
              <a:t>6</a:t>
            </a:fld>
            <a:endParaRPr lang="en-GB"/>
          </a:p>
        </p:txBody>
      </p:sp>
    </p:spTree>
    <p:extLst>
      <p:ext uri="{BB962C8B-B14F-4D97-AF65-F5344CB8AC3E}">
        <p14:creationId xmlns:p14="http://schemas.microsoft.com/office/powerpoint/2010/main" val="143190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 is Macmillan Skin Cancer specialist nurse</a:t>
            </a:r>
            <a:endParaRPr lang="en-GB"/>
          </a:p>
        </p:txBody>
      </p:sp>
      <p:sp>
        <p:nvSpPr>
          <p:cNvPr id="4" name="Slide Number Placeholder 3"/>
          <p:cNvSpPr>
            <a:spLocks noGrp="1"/>
          </p:cNvSpPr>
          <p:nvPr>
            <p:ph type="sldNum" sz="quarter" idx="5"/>
          </p:nvPr>
        </p:nvSpPr>
        <p:spPr/>
        <p:txBody>
          <a:bodyPr/>
          <a:lstStyle/>
          <a:p>
            <a:fld id="{1AE53FD5-D107-49E5-8569-C4EDF583C370}" type="slidenum">
              <a:rPr lang="en-GB" smtClean="0"/>
              <a:t>7</a:t>
            </a:fld>
            <a:endParaRPr lang="en-GB"/>
          </a:p>
        </p:txBody>
      </p:sp>
    </p:spTree>
    <p:extLst>
      <p:ext uri="{BB962C8B-B14F-4D97-AF65-F5344CB8AC3E}">
        <p14:creationId xmlns:p14="http://schemas.microsoft.com/office/powerpoint/2010/main" val="277670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E53FD5-D107-49E5-8569-C4EDF583C370}" type="slidenum">
              <a:rPr lang="en-GB" smtClean="0"/>
              <a:t>8</a:t>
            </a:fld>
            <a:endParaRPr lang="en-GB"/>
          </a:p>
        </p:txBody>
      </p:sp>
    </p:spTree>
    <p:extLst>
      <p:ext uri="{BB962C8B-B14F-4D97-AF65-F5344CB8AC3E}">
        <p14:creationId xmlns:p14="http://schemas.microsoft.com/office/powerpoint/2010/main" val="213853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further payment of £10,000 was made to University of Nottingham as part of a three year programme entitles Generation of endogenous soluble PDI as a potential therapeutic strategy for treatment of metastatic melanoma". The Trustees considered a funding application from Dr Cross and Mr R Pritchard Jones the University of Liverpool "The role of VEGF signalling and ERK5 activity in vemurafenib resistant melanoma progression" </a:t>
            </a:r>
            <a:r>
              <a:rPr lang="en-GB" err="1"/>
              <a:t>Vermurafenib</a:t>
            </a:r>
            <a:r>
              <a:rPr lang="en-GB"/>
              <a:t> is one of the new generation of drugs available for treatment of metastatic melanoma utilising the body's own mechanisms to combat the disease. Unfortunately the beneficial effects can wear of and the drug ceases to be effective. T</a:t>
            </a:r>
          </a:p>
        </p:txBody>
      </p:sp>
      <p:sp>
        <p:nvSpPr>
          <p:cNvPr id="4" name="Slide Number Placeholder 3"/>
          <p:cNvSpPr>
            <a:spLocks noGrp="1"/>
          </p:cNvSpPr>
          <p:nvPr>
            <p:ph type="sldNum" sz="quarter" idx="5"/>
          </p:nvPr>
        </p:nvSpPr>
        <p:spPr/>
        <p:txBody>
          <a:bodyPr/>
          <a:lstStyle/>
          <a:p>
            <a:fld id="{1AE53FD5-D107-49E5-8569-C4EDF583C370}" type="slidenum">
              <a:rPr lang="en-GB" smtClean="0"/>
              <a:t>9</a:t>
            </a:fld>
            <a:endParaRPr lang="en-GB"/>
          </a:p>
        </p:txBody>
      </p:sp>
    </p:spTree>
    <p:extLst>
      <p:ext uri="{BB962C8B-B14F-4D97-AF65-F5344CB8AC3E}">
        <p14:creationId xmlns:p14="http://schemas.microsoft.com/office/powerpoint/2010/main" val="339144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Murray died 19years ago annual golf day </a:t>
            </a:r>
            <a:r>
              <a:rPr lang="en-US" err="1"/>
              <a:t>Llanwern</a:t>
            </a:r>
            <a:r>
              <a:rPr lang="en-US"/>
              <a:t> golf club near Newport young father</a:t>
            </a:r>
            <a:endParaRPr lang="en-GB"/>
          </a:p>
        </p:txBody>
      </p:sp>
      <p:sp>
        <p:nvSpPr>
          <p:cNvPr id="4" name="Slide Number Placeholder 3"/>
          <p:cNvSpPr>
            <a:spLocks noGrp="1"/>
          </p:cNvSpPr>
          <p:nvPr>
            <p:ph type="sldNum" sz="quarter" idx="5"/>
          </p:nvPr>
        </p:nvSpPr>
        <p:spPr/>
        <p:txBody>
          <a:bodyPr/>
          <a:lstStyle/>
          <a:p>
            <a:fld id="{1AE53FD5-D107-49E5-8569-C4EDF583C370}" type="slidenum">
              <a:rPr lang="en-GB" smtClean="0"/>
              <a:t>11</a:t>
            </a:fld>
            <a:endParaRPr lang="en-GB"/>
          </a:p>
        </p:txBody>
      </p:sp>
    </p:spTree>
    <p:extLst>
      <p:ext uri="{BB962C8B-B14F-4D97-AF65-F5344CB8AC3E}">
        <p14:creationId xmlns:p14="http://schemas.microsoft.com/office/powerpoint/2010/main" val="3589022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Murray died 19years ago annual golf day </a:t>
            </a:r>
            <a:r>
              <a:rPr lang="en-US" dirty="0" err="1"/>
              <a:t>Llanwern</a:t>
            </a:r>
            <a:r>
              <a:rPr lang="en-US" dirty="0"/>
              <a:t> golf club near Newport young father</a:t>
            </a:r>
          </a:p>
          <a:p>
            <a:r>
              <a:rPr lang="en-US"/>
              <a:t>Kathleen England</a:t>
            </a:r>
            <a:endParaRPr lang="en-GB"/>
          </a:p>
        </p:txBody>
      </p:sp>
      <p:sp>
        <p:nvSpPr>
          <p:cNvPr id="4" name="Slide Number Placeholder 3"/>
          <p:cNvSpPr>
            <a:spLocks noGrp="1"/>
          </p:cNvSpPr>
          <p:nvPr>
            <p:ph type="sldNum" sz="quarter" idx="5"/>
          </p:nvPr>
        </p:nvSpPr>
        <p:spPr/>
        <p:txBody>
          <a:bodyPr/>
          <a:lstStyle/>
          <a:p>
            <a:fld id="{1AE53FD5-D107-49E5-8569-C4EDF583C370}" type="slidenum">
              <a:rPr lang="en-GB" smtClean="0"/>
              <a:t>12</a:t>
            </a:fld>
            <a:endParaRPr lang="en-GB"/>
          </a:p>
        </p:txBody>
      </p:sp>
    </p:spTree>
    <p:extLst>
      <p:ext uri="{BB962C8B-B14F-4D97-AF65-F5344CB8AC3E}">
        <p14:creationId xmlns:p14="http://schemas.microsoft.com/office/powerpoint/2010/main" val="362711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Murray died 19years ago annual golf day </a:t>
            </a:r>
            <a:r>
              <a:rPr lang="en-US" err="1"/>
              <a:t>Llanwern</a:t>
            </a:r>
            <a:r>
              <a:rPr lang="en-US"/>
              <a:t> golf club near Newport young father</a:t>
            </a:r>
            <a:endParaRPr lang="en-GB"/>
          </a:p>
        </p:txBody>
      </p:sp>
      <p:sp>
        <p:nvSpPr>
          <p:cNvPr id="4" name="Slide Number Placeholder 3"/>
          <p:cNvSpPr>
            <a:spLocks noGrp="1"/>
          </p:cNvSpPr>
          <p:nvPr>
            <p:ph type="sldNum" sz="quarter" idx="5"/>
          </p:nvPr>
        </p:nvSpPr>
        <p:spPr/>
        <p:txBody>
          <a:bodyPr/>
          <a:lstStyle/>
          <a:p>
            <a:fld id="{1AE53FD5-D107-49E5-8569-C4EDF583C370}" type="slidenum">
              <a:rPr lang="en-GB" smtClean="0"/>
              <a:t>13</a:t>
            </a:fld>
            <a:endParaRPr lang="en-GB"/>
          </a:p>
        </p:txBody>
      </p:sp>
    </p:spTree>
    <p:extLst>
      <p:ext uri="{BB962C8B-B14F-4D97-AF65-F5344CB8AC3E}">
        <p14:creationId xmlns:p14="http://schemas.microsoft.com/office/powerpoint/2010/main" val="128851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00000"/>
                </a:solidFill>
                <a:effectLst/>
                <a:latin typeface="Microsoft Sans Serif" panose="020B0604020202020204" pitchFamily="34" charset="0"/>
              </a:rPr>
              <a:t>A project that centred around the CAR-T cells which have already revolutionised the treatment of B-cell malignancies. In essence, CAR-T cells are normal immune cells that are adapted to recognise and target cells which are exhibiting antigen malignant change. The supported PhD student is developing CAR-T cell therapeutics that target CD146, an antigen on the surface of cancer cells, as a potential treatment for skin cancer.</a:t>
            </a:r>
          </a:p>
          <a:p>
            <a:pPr algn="l"/>
            <a:r>
              <a:rPr lang="en-GB" b="0" i="0">
                <a:solidFill>
                  <a:srgbClr val="000000"/>
                </a:solidFill>
                <a:effectLst/>
                <a:latin typeface="Microsoft Sans Serif" panose="020B0604020202020204" pitchFamily="34" charset="0"/>
              </a:rPr>
              <a:t>The proposal is to use CRISPR (a means of genetic engineering) technology to swap the mouse domain CD146 with human CD 146. In this way, it is hoped that a model will be created that will give rapid and powerful insights into how melanoma cells develop and can be targeted with the immune system.</a:t>
            </a:r>
          </a:p>
          <a:p>
            <a:pPr algn="l"/>
            <a:endParaRPr lang="en-GB" b="0" i="0">
              <a:solidFill>
                <a:srgbClr val="000000"/>
              </a:solidFill>
              <a:effectLst/>
              <a:latin typeface="Microsoft Sans Serif" panose="020B0604020202020204" pitchFamily="34" charset="0"/>
            </a:endParaRPr>
          </a:p>
          <a:p>
            <a:pPr algn="l"/>
            <a:r>
              <a:rPr lang="en-GB"/>
              <a:t>What are the aims and objectives of this project? The core aim of our research project is to demonstrate how sampling and targeted molecular analysis of skin interstitial fluid (IF) can improve the diagnosis of skin cancer in a timely and non-invasive manner through a low-cost and point-of-care skin patch. This multidisciplinary project will develop and exploit new technologies to better sample, isolate and analyse nucleic acid biomarkers from skin IF in both mouse models and human skin samples to identify cancer-specific molecular signatures. It will also lead to the design, engineering and testing of new technologies and devices capable of detecting these signatures in a painless and non-invasive manner that could be implemented in clinic. Herein, we propose to develop hydrogel-coated MN patches to sample and characterise the composition of skin IF from both animal models and human skin samples with a yet never achieved spatial and temporal resolution. Our study will involve a systematic study of skin IF composition where devices will be engineered to sample and capture specific nucleic acid species for subsequent off-patch analysis (Aims 1), and a targeted analysis of specific nucleic acids of interest (tissue endogenous and tumour-derived, preidentified in the literature or identified as part of Aim 1) for longitudinal, near real-time, on-patch monitoring (Aim 2). It is noteworthy than both aims are interrelated but not </a:t>
            </a:r>
            <a:r>
              <a:rPr lang="en-GB" err="1"/>
              <a:t>interdependen</a:t>
            </a:r>
            <a:endParaRPr lang="en-GB" b="0" i="0">
              <a:solidFill>
                <a:srgbClr val="000000"/>
              </a:solidFill>
              <a:effectLst/>
              <a:latin typeface="Microsoft Sans Serif" panose="020B0604020202020204" pitchFamily="34" charset="0"/>
            </a:endParaRPr>
          </a:p>
          <a:p>
            <a:pPr algn="l"/>
            <a:endParaRPr lang="en-GB" b="0" i="0">
              <a:solidFill>
                <a:srgbClr val="000000"/>
              </a:solidFill>
              <a:effectLst/>
              <a:latin typeface="Microsoft Sans Serif" panose="020B0604020202020204" pitchFamily="34" charset="0"/>
            </a:endParaRPr>
          </a:p>
          <a:p>
            <a:pPr algn="l"/>
            <a:endParaRPr lang="en-GB" b="0" i="0">
              <a:solidFill>
                <a:srgbClr val="000000"/>
              </a:solidFill>
              <a:effectLst/>
              <a:latin typeface="Microsoft Sans Serif" panose="020B0604020202020204" pitchFamily="34" charset="0"/>
            </a:endParaRPr>
          </a:p>
          <a:p>
            <a:pPr algn="l"/>
            <a:endParaRPr lang="en-GB" b="0" i="0">
              <a:solidFill>
                <a:srgbClr val="000000"/>
              </a:solidFill>
              <a:effectLst/>
              <a:latin typeface="Microsoft Sans Serif" panose="020B0604020202020204" pitchFamily="34" charset="0"/>
            </a:endParaRPr>
          </a:p>
          <a:p>
            <a:pPr algn="l"/>
            <a:r>
              <a:rPr lang="en-GB" b="0" i="0">
                <a:solidFill>
                  <a:srgbClr val="000000"/>
                </a:solidFill>
                <a:effectLst/>
                <a:latin typeface="Microsoft Sans Serif" panose="020B0604020202020204" pitchFamily="34" charset="0"/>
              </a:rPr>
              <a:t>Desmoplastic melanoma (DM) is a unique and incongruent variant of cutaneous melanoma, and as such the optimal management has been unclear. Recent investigation into its genetics, histology and clinical course has led to evolution in clinical management over the past five years. It requires specific management strategies, and current published melanoma guidelines fail to address these. Dr Hever proposed an international, multi-centre retrospective cohort study, designed to evaluate management of desmoplastic melanoma and outcomes in the UK, Australia, and the USA.</a:t>
            </a:r>
          </a:p>
          <a:p>
            <a:pPr algn="l"/>
            <a:r>
              <a:rPr lang="en-GB" b="0" i="0">
                <a:solidFill>
                  <a:srgbClr val="000000"/>
                </a:solidFill>
                <a:effectLst/>
                <a:latin typeface="Microsoft Sans Serif" panose="020B0604020202020204" pitchFamily="34" charset="0"/>
              </a:rPr>
              <a:t>The primary objectives of our study are being used to determine:</a:t>
            </a:r>
          </a:p>
          <a:p>
            <a:pPr algn="l"/>
            <a:r>
              <a:rPr lang="en-GB" b="0" i="0">
                <a:solidFill>
                  <a:srgbClr val="000000"/>
                </a:solidFill>
                <a:effectLst/>
                <a:latin typeface="Microsoft Sans Serif" panose="020B0604020202020204" pitchFamily="34" charset="0"/>
              </a:rPr>
              <a:t>1) The incidence of DM in cohorts from the UK, USA and Australia.</a:t>
            </a:r>
          </a:p>
          <a:p>
            <a:pPr algn="l"/>
            <a:r>
              <a:rPr lang="en-GB" b="0" i="0">
                <a:solidFill>
                  <a:srgbClr val="000000"/>
                </a:solidFill>
                <a:effectLst/>
                <a:latin typeface="Microsoft Sans Serif" panose="020B0604020202020204" pitchFamily="34" charset="0"/>
              </a:rPr>
              <a:t>2) sentinel lymph node (a means of assessing the spread of melanoma) positivity rates in DM</a:t>
            </a:r>
          </a:p>
          <a:p>
            <a:pPr algn="l"/>
            <a:r>
              <a:rPr lang="en-GB" b="0" i="0">
                <a:solidFill>
                  <a:srgbClr val="000000"/>
                </a:solidFill>
                <a:effectLst/>
                <a:latin typeface="Microsoft Sans Serif" panose="020B0604020202020204" pitchFamily="34" charset="0"/>
              </a:rPr>
              <a:t>3) Rates of recurrence following removal with standard surgical margins.</a:t>
            </a:r>
          </a:p>
          <a:p>
            <a:pPr algn="l"/>
            <a:r>
              <a:rPr lang="en-GB" b="0" i="0">
                <a:solidFill>
                  <a:srgbClr val="000000"/>
                </a:solidFill>
                <a:effectLst/>
                <a:latin typeface="Microsoft Sans Serif" panose="020B0604020202020204" pitchFamily="34" charset="0"/>
              </a:rPr>
              <a:t>4) The efficacy of adjuvant therapies including post-operative radiotherapy and systemic adjuvant therapies.</a:t>
            </a:r>
          </a:p>
          <a:p>
            <a:pPr algn="l"/>
            <a:r>
              <a:rPr lang="en-GB" b="0" i="0">
                <a:solidFill>
                  <a:srgbClr val="000000"/>
                </a:solidFill>
                <a:effectLst/>
                <a:latin typeface="Microsoft Sans Serif" panose="020B0604020202020204" pitchFamily="34" charset="0"/>
              </a:rPr>
              <a:t>The secondary objective of this study was to develop a best practice guideline for the management of DM.</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1AE53FD5-D107-49E5-8569-C4EDF583C370}" type="slidenum">
              <a:rPr lang="en-GB" smtClean="0"/>
              <a:t>15</a:t>
            </a:fld>
            <a:endParaRPr lang="en-GB"/>
          </a:p>
        </p:txBody>
      </p:sp>
    </p:spTree>
    <p:extLst>
      <p:ext uri="{BB962C8B-B14F-4D97-AF65-F5344CB8AC3E}">
        <p14:creationId xmlns:p14="http://schemas.microsoft.com/office/powerpoint/2010/main" val="160826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6B99-48F1-1090-263D-DED39150F3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E6A8E4-7F1E-D6A0-7152-42B501EF7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B0A99F-77D1-5833-7C20-A11DC607E951}"/>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5" name="Footer Placeholder 4">
            <a:extLst>
              <a:ext uri="{FF2B5EF4-FFF2-40B4-BE49-F238E27FC236}">
                <a16:creationId xmlns:a16="http://schemas.microsoft.com/office/drawing/2014/main" id="{25DE2187-FD33-DC77-AB4D-5297658699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CA3AF6-C12E-0F42-7C35-F8368DD2DEED}"/>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323854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F448-D6BA-0132-A0E5-D5786281D3F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D0F486-CDE5-0299-07AB-E04BABBEEE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4FB7C3-FCBF-8D3E-4A49-7576FE3C6ACC}"/>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5" name="Footer Placeholder 4">
            <a:extLst>
              <a:ext uri="{FF2B5EF4-FFF2-40B4-BE49-F238E27FC236}">
                <a16:creationId xmlns:a16="http://schemas.microsoft.com/office/drawing/2014/main" id="{21AA416F-A4D6-5C57-19F7-D5246A36A1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F1FEC3-F886-A208-78B8-DA0B0F586320}"/>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2965594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8C177-8EB5-75FF-8C60-C1B96408CF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4446F6-621A-2302-5400-B4562727F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403F00-6775-14CB-53DA-7D015C4A8D30}"/>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5" name="Footer Placeholder 4">
            <a:extLst>
              <a:ext uri="{FF2B5EF4-FFF2-40B4-BE49-F238E27FC236}">
                <a16:creationId xmlns:a16="http://schemas.microsoft.com/office/drawing/2014/main" id="{C9B45C4B-5CF7-59FE-239C-0198C368D0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976D14-4FE3-0936-CB57-5F8A37D537FB}"/>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389025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909D-8BE7-FDA9-685E-BF70770317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9D18E2-CDDB-35DA-4561-4C8B11CE8A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4B4BB7-B2B1-C663-ADB9-21456A233F1E}"/>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5" name="Footer Placeholder 4">
            <a:extLst>
              <a:ext uri="{FF2B5EF4-FFF2-40B4-BE49-F238E27FC236}">
                <a16:creationId xmlns:a16="http://schemas.microsoft.com/office/drawing/2014/main" id="{75A42915-94E1-F07F-0F74-A9D0BAE5EF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87E53C-0EC4-080E-B8CD-467FA81063A9}"/>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3828852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4478-377C-5B1D-7F80-D792786BF8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145F07-B31D-CA7D-83D6-B5A1B77FC1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6B344C-5B1D-EAA4-CDF7-32EA31F9A1A0}"/>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5" name="Footer Placeholder 4">
            <a:extLst>
              <a:ext uri="{FF2B5EF4-FFF2-40B4-BE49-F238E27FC236}">
                <a16:creationId xmlns:a16="http://schemas.microsoft.com/office/drawing/2014/main" id="{30D1C09F-C1ED-0B45-99B3-C397CB0808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615678-5DFE-316B-847F-D329420C76E7}"/>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3380809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54E8-F6C2-23EE-5017-B8B4A9C0CA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33F24B-9A70-CF6E-976C-D63CD38F4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85F236-1937-E32C-84A4-5CC3CF0DE9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D689AA-6E9D-1F77-3330-A2F12DC5B433}"/>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6" name="Footer Placeholder 5">
            <a:extLst>
              <a:ext uri="{FF2B5EF4-FFF2-40B4-BE49-F238E27FC236}">
                <a16:creationId xmlns:a16="http://schemas.microsoft.com/office/drawing/2014/main" id="{B2C1467D-5AE0-E609-889C-66BD07290F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4643CF-2AC9-00B6-7319-D64BF7904A28}"/>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2727575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EF1F-A513-758B-4DFF-E6D6DF89CFC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E40C44-4B44-288E-052F-6934FB2C5D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6789E8-CD48-A809-465D-39DBB136A0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6B22A0-4A4E-0C81-3F11-905075A66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4319E1-9951-2420-5578-BDF5E156D3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72C55C-3365-C11B-36EE-B98BE4B746EB}"/>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8" name="Footer Placeholder 7">
            <a:extLst>
              <a:ext uri="{FF2B5EF4-FFF2-40B4-BE49-F238E27FC236}">
                <a16:creationId xmlns:a16="http://schemas.microsoft.com/office/drawing/2014/main" id="{27378A09-DAC5-7755-670A-66F2834FEC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4A13F1-29A6-8D50-343A-AC50A615B87A}"/>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19883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1BDD-4259-FD05-1D86-C92F8161BD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637CE1-F403-F25A-A682-A4E1AD63661B}"/>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4" name="Footer Placeholder 3">
            <a:extLst>
              <a:ext uri="{FF2B5EF4-FFF2-40B4-BE49-F238E27FC236}">
                <a16:creationId xmlns:a16="http://schemas.microsoft.com/office/drawing/2014/main" id="{8C350251-152F-4C00-F37A-863AB0CEDD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27FF510-C25A-CABE-7D19-B797D3468205}"/>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410681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00731-518B-F412-E690-C6959797F060}"/>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3" name="Footer Placeholder 2">
            <a:extLst>
              <a:ext uri="{FF2B5EF4-FFF2-40B4-BE49-F238E27FC236}">
                <a16:creationId xmlns:a16="http://schemas.microsoft.com/office/drawing/2014/main" id="{B53DDAD2-E0F0-D19E-B06D-AA447695C5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878470-E85E-74AE-B0BA-5980E7A40475}"/>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410188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9651-4D19-2DE9-1D60-B3FAA0C9CC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87191ED-2E97-C4AF-91F2-1562BAE4B6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3155DA-8675-62D0-EC08-ECEFEC5FD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420A0-ADCC-0A8B-71F7-725C154B644C}"/>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6" name="Footer Placeholder 5">
            <a:extLst>
              <a:ext uri="{FF2B5EF4-FFF2-40B4-BE49-F238E27FC236}">
                <a16:creationId xmlns:a16="http://schemas.microsoft.com/office/drawing/2014/main" id="{EEA1F66E-81E3-AE9F-7CC3-79A3E8D17B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A5100B-AB1D-D6B0-056F-2F7CEC987E0A}"/>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338036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A0CF-A7BD-2A14-5D6A-156DBAB2D8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1D5A64-997C-A863-0E75-6858108F7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6CE57D-EC8F-8F77-6973-811345245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B3BFB-EED2-8D59-824C-2403BEBD2BEA}"/>
              </a:ext>
            </a:extLst>
          </p:cNvPr>
          <p:cNvSpPr>
            <a:spLocks noGrp="1"/>
          </p:cNvSpPr>
          <p:nvPr>
            <p:ph type="dt" sz="half" idx="10"/>
          </p:nvPr>
        </p:nvSpPr>
        <p:spPr/>
        <p:txBody>
          <a:bodyPr/>
          <a:lstStyle/>
          <a:p>
            <a:fld id="{1F733BCD-98A1-4826-A2DA-4BF5D18002A4}" type="datetimeFigureOut">
              <a:rPr lang="en-GB" smtClean="0"/>
              <a:t>17/06/2025</a:t>
            </a:fld>
            <a:endParaRPr lang="en-GB"/>
          </a:p>
        </p:txBody>
      </p:sp>
      <p:sp>
        <p:nvSpPr>
          <p:cNvPr id="6" name="Footer Placeholder 5">
            <a:extLst>
              <a:ext uri="{FF2B5EF4-FFF2-40B4-BE49-F238E27FC236}">
                <a16:creationId xmlns:a16="http://schemas.microsoft.com/office/drawing/2014/main" id="{CB06DBE7-24EF-BC51-1862-BC14DCA681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CEB36E-2022-CAAE-06CD-1422BA42C86A}"/>
              </a:ext>
            </a:extLst>
          </p:cNvPr>
          <p:cNvSpPr>
            <a:spLocks noGrp="1"/>
          </p:cNvSpPr>
          <p:nvPr>
            <p:ph type="sldNum" sz="quarter" idx="12"/>
          </p:nvPr>
        </p:nvSpPr>
        <p:spPr/>
        <p:txBody>
          <a:bodyPr/>
          <a:lstStyle/>
          <a:p>
            <a:fld id="{3200A943-E64B-4D46-B705-B127A73786D1}" type="slidenum">
              <a:rPr lang="en-GB" smtClean="0"/>
              <a:t>‹#›</a:t>
            </a:fld>
            <a:endParaRPr lang="en-GB"/>
          </a:p>
        </p:txBody>
      </p:sp>
    </p:spTree>
    <p:extLst>
      <p:ext uri="{BB962C8B-B14F-4D97-AF65-F5344CB8AC3E}">
        <p14:creationId xmlns:p14="http://schemas.microsoft.com/office/powerpoint/2010/main" val="163490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D45F8-CA66-8B5A-08A3-CBEB9713D8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6A29FF-D8C3-3A73-5FC7-B2C6B7CF9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D8EC1F-48D4-9E5A-4848-C5BF9E885D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733BCD-98A1-4826-A2DA-4BF5D18002A4}" type="datetimeFigureOut">
              <a:rPr lang="en-GB" smtClean="0"/>
              <a:t>17/06/2025</a:t>
            </a:fld>
            <a:endParaRPr lang="en-GB"/>
          </a:p>
        </p:txBody>
      </p:sp>
      <p:sp>
        <p:nvSpPr>
          <p:cNvPr id="5" name="Footer Placeholder 4">
            <a:extLst>
              <a:ext uri="{FF2B5EF4-FFF2-40B4-BE49-F238E27FC236}">
                <a16:creationId xmlns:a16="http://schemas.microsoft.com/office/drawing/2014/main" id="{D76468F3-B88A-2404-14F2-718159E7BF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E156CFF-0F77-9FDE-6BAC-01369B111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00A943-E64B-4D46-B705-B127A73786D1}" type="slidenum">
              <a:rPr lang="en-GB" smtClean="0"/>
              <a:t>‹#›</a:t>
            </a:fld>
            <a:endParaRPr lang="en-GB"/>
          </a:p>
        </p:txBody>
      </p:sp>
    </p:spTree>
    <p:extLst>
      <p:ext uri="{BB962C8B-B14F-4D97-AF65-F5344CB8AC3E}">
        <p14:creationId xmlns:p14="http://schemas.microsoft.com/office/powerpoint/2010/main" val="1437916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E589-EF07-CABD-DC4B-11D3281DA5B7}"/>
              </a:ext>
            </a:extLst>
          </p:cNvPr>
          <p:cNvSpPr>
            <a:spLocks noGrp="1"/>
          </p:cNvSpPr>
          <p:nvPr>
            <p:ph type="ctrTitle"/>
          </p:nvPr>
        </p:nvSpPr>
        <p:spPr/>
        <p:txBody>
          <a:bodyPr/>
          <a:lstStyle/>
          <a:p>
            <a:r>
              <a:rPr lang="en-US"/>
              <a:t>The Skin Cancer Research Fund (</a:t>
            </a:r>
            <a:r>
              <a:rPr lang="en-US" err="1"/>
              <a:t>SCaRF</a:t>
            </a:r>
            <a:r>
              <a:rPr lang="en-US"/>
              <a:t>)</a:t>
            </a:r>
            <a:endParaRPr lang="en-GB"/>
          </a:p>
        </p:txBody>
      </p:sp>
      <p:sp>
        <p:nvSpPr>
          <p:cNvPr id="3" name="Subtitle 2">
            <a:extLst>
              <a:ext uri="{FF2B5EF4-FFF2-40B4-BE49-F238E27FC236}">
                <a16:creationId xmlns:a16="http://schemas.microsoft.com/office/drawing/2014/main" id="{6A3E4C88-28E5-364B-4E43-1011D23CECB7}"/>
              </a:ext>
            </a:extLst>
          </p:cNvPr>
          <p:cNvSpPr>
            <a:spLocks noGrp="1"/>
          </p:cNvSpPr>
          <p:nvPr>
            <p:ph type="subTitle" idx="1"/>
          </p:nvPr>
        </p:nvSpPr>
        <p:spPr/>
        <p:txBody>
          <a:bodyPr>
            <a:normAutofit fontScale="77500" lnSpcReduction="20000"/>
          </a:bodyPr>
          <a:lstStyle/>
          <a:p>
            <a:r>
              <a:rPr lang="en-US" dirty="0"/>
              <a:t>Jon Pleat</a:t>
            </a:r>
          </a:p>
          <a:p>
            <a:r>
              <a:rPr lang="en-US"/>
              <a:t>Trustee &amp; Deputy-Chair</a:t>
            </a:r>
            <a:endParaRPr lang="en-US" dirty="0"/>
          </a:p>
          <a:p>
            <a:endParaRPr lang="en-US" dirty="0"/>
          </a:p>
          <a:p>
            <a:endParaRPr lang="en-US" dirty="0"/>
          </a:p>
          <a:p>
            <a:r>
              <a:rPr lang="en-US" dirty="0"/>
              <a:t>Registered charity number </a:t>
            </a:r>
            <a:r>
              <a:rPr lang="en-GB" dirty="0"/>
              <a:t>284582</a:t>
            </a:r>
            <a:endParaRPr lang="en-US" dirty="0"/>
          </a:p>
        </p:txBody>
      </p:sp>
      <p:pic>
        <p:nvPicPr>
          <p:cNvPr id="4" name="Picture 3">
            <a:extLst>
              <a:ext uri="{FF2B5EF4-FFF2-40B4-BE49-F238E27FC236}">
                <a16:creationId xmlns:a16="http://schemas.microsoft.com/office/drawing/2014/main" id="{13354D21-BAEC-57C0-2A23-66C63F1BD23B}"/>
              </a:ext>
            </a:extLst>
          </p:cNvPr>
          <p:cNvPicPr>
            <a:picLocks noChangeAspect="1"/>
          </p:cNvPicPr>
          <p:nvPr/>
        </p:nvPicPr>
        <p:blipFill>
          <a:blip r:embed="rId2"/>
          <a:stretch>
            <a:fillRect/>
          </a:stretch>
        </p:blipFill>
        <p:spPr>
          <a:xfrm>
            <a:off x="419401" y="5257800"/>
            <a:ext cx="2720163" cy="1325562"/>
          </a:xfrm>
          <a:prstGeom prst="rect">
            <a:avLst/>
          </a:prstGeom>
        </p:spPr>
      </p:pic>
      <p:pic>
        <p:nvPicPr>
          <p:cNvPr id="5" name="Picture 4">
            <a:extLst>
              <a:ext uri="{FF2B5EF4-FFF2-40B4-BE49-F238E27FC236}">
                <a16:creationId xmlns:a16="http://schemas.microsoft.com/office/drawing/2014/main" id="{C252CE9B-869A-6855-E27C-4D7BE0909D22}"/>
              </a:ext>
            </a:extLst>
          </p:cNvPr>
          <p:cNvPicPr>
            <a:picLocks noChangeAspect="1"/>
          </p:cNvPicPr>
          <p:nvPr/>
        </p:nvPicPr>
        <p:blipFill>
          <a:blip r:embed="rId3"/>
          <a:stretch>
            <a:fillRect/>
          </a:stretch>
        </p:blipFill>
        <p:spPr>
          <a:xfrm>
            <a:off x="9508764" y="4539529"/>
            <a:ext cx="2318471" cy="2318471"/>
          </a:xfrm>
          <a:prstGeom prst="rect">
            <a:avLst/>
          </a:prstGeom>
        </p:spPr>
      </p:pic>
    </p:spTree>
    <p:extLst>
      <p:ext uri="{BB962C8B-B14F-4D97-AF65-F5344CB8AC3E}">
        <p14:creationId xmlns:p14="http://schemas.microsoft.com/office/powerpoint/2010/main" val="1357776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FED-6963-9A5C-D380-FBFA4EB970C1}"/>
              </a:ext>
            </a:extLst>
          </p:cNvPr>
          <p:cNvSpPr>
            <a:spLocks noGrp="1"/>
          </p:cNvSpPr>
          <p:nvPr>
            <p:ph type="title"/>
          </p:nvPr>
        </p:nvSpPr>
        <p:spPr/>
        <p:txBody>
          <a:bodyPr/>
          <a:lstStyle/>
          <a:p>
            <a:r>
              <a:rPr lang="en-US" err="1"/>
              <a:t>SCaRF’s</a:t>
            </a:r>
            <a:r>
              <a:rPr lang="en-US"/>
              <a:t> role to </a:t>
            </a:r>
            <a:r>
              <a:rPr lang="en-US" i="1"/>
              <a:t>educate</a:t>
            </a:r>
            <a:endParaRPr lang="en-GB" i="1"/>
          </a:p>
        </p:txBody>
      </p:sp>
      <p:sp>
        <p:nvSpPr>
          <p:cNvPr id="3" name="Content Placeholder 2">
            <a:extLst>
              <a:ext uri="{FF2B5EF4-FFF2-40B4-BE49-F238E27FC236}">
                <a16:creationId xmlns:a16="http://schemas.microsoft.com/office/drawing/2014/main" id="{D7E9D74E-331C-A091-4E96-06167A5B91A4}"/>
              </a:ext>
            </a:extLst>
          </p:cNvPr>
          <p:cNvSpPr>
            <a:spLocks noGrp="1"/>
          </p:cNvSpPr>
          <p:nvPr>
            <p:ph idx="1"/>
          </p:nvPr>
        </p:nvSpPr>
        <p:spPr>
          <a:xfrm>
            <a:off x="838200" y="1825625"/>
            <a:ext cx="5257800" cy="4351338"/>
          </a:xfrm>
        </p:spPr>
        <p:txBody>
          <a:bodyPr/>
          <a:lstStyle/>
          <a:p>
            <a:r>
              <a:rPr lang="en-US"/>
              <a:t>sun sense and skin lesion change:</a:t>
            </a:r>
          </a:p>
          <a:p>
            <a:pPr lvl="1"/>
            <a:r>
              <a:rPr lang="en-US"/>
              <a:t>6</a:t>
            </a:r>
            <a:r>
              <a:rPr lang="en-US" baseline="30000"/>
              <a:t>th</a:t>
            </a:r>
            <a:r>
              <a:rPr lang="en-US"/>
              <a:t> form and college evenings</a:t>
            </a:r>
          </a:p>
          <a:p>
            <a:pPr lvl="1"/>
            <a:r>
              <a:rPr lang="en-US"/>
              <a:t>companies </a:t>
            </a:r>
            <a:r>
              <a:rPr lang="en-US" i="1" err="1"/>
              <a:t>eg</a:t>
            </a:r>
            <a:r>
              <a:rPr lang="en-US" i="1"/>
              <a:t> </a:t>
            </a:r>
            <a:r>
              <a:rPr lang="en-US"/>
              <a:t>Airbus, MoD</a:t>
            </a:r>
          </a:p>
          <a:p>
            <a:pPr lvl="1"/>
            <a:r>
              <a:rPr lang="en-US"/>
              <a:t>charity events</a:t>
            </a:r>
          </a:p>
          <a:p>
            <a:r>
              <a:rPr lang="en-US"/>
              <a:t>social media fellow</a:t>
            </a:r>
          </a:p>
          <a:p>
            <a:r>
              <a:rPr lang="en-US"/>
              <a:t>supporting skin cancer courses</a:t>
            </a:r>
          </a:p>
          <a:p>
            <a:r>
              <a:rPr lang="en-US"/>
              <a:t>mobile App with the University of Bristol Department of Computer Science</a:t>
            </a:r>
          </a:p>
          <a:p>
            <a:endParaRPr lang="en-GB"/>
          </a:p>
        </p:txBody>
      </p:sp>
      <p:pic>
        <p:nvPicPr>
          <p:cNvPr id="4" name="Picture 3">
            <a:extLst>
              <a:ext uri="{FF2B5EF4-FFF2-40B4-BE49-F238E27FC236}">
                <a16:creationId xmlns:a16="http://schemas.microsoft.com/office/drawing/2014/main" id="{260308EB-3272-7B4C-0E21-038FBB156E1D}"/>
              </a:ext>
            </a:extLst>
          </p:cNvPr>
          <p:cNvPicPr>
            <a:picLocks noChangeAspect="1"/>
          </p:cNvPicPr>
          <p:nvPr/>
        </p:nvPicPr>
        <p:blipFill rotWithShape="1">
          <a:blip r:embed="rId2"/>
          <a:srcRect l="20191" t="3097" r="20370" b="3495"/>
          <a:stretch/>
        </p:blipFill>
        <p:spPr>
          <a:xfrm>
            <a:off x="9706697" y="1985818"/>
            <a:ext cx="2245157" cy="4704231"/>
          </a:xfrm>
          <a:prstGeom prst="rect">
            <a:avLst/>
          </a:prstGeom>
        </p:spPr>
      </p:pic>
      <p:pic>
        <p:nvPicPr>
          <p:cNvPr id="5" name="Picture 4">
            <a:extLst>
              <a:ext uri="{FF2B5EF4-FFF2-40B4-BE49-F238E27FC236}">
                <a16:creationId xmlns:a16="http://schemas.microsoft.com/office/drawing/2014/main" id="{31DA8045-89D1-04A3-D717-661D7AE5134C}"/>
              </a:ext>
            </a:extLst>
          </p:cNvPr>
          <p:cNvPicPr>
            <a:picLocks noChangeAspect="1"/>
          </p:cNvPicPr>
          <p:nvPr/>
        </p:nvPicPr>
        <p:blipFill rotWithShape="1">
          <a:blip r:embed="rId3"/>
          <a:srcRect l="18036" r="21448" b="2392"/>
          <a:stretch/>
        </p:blipFill>
        <p:spPr>
          <a:xfrm>
            <a:off x="7204362" y="1568956"/>
            <a:ext cx="2181234" cy="4690846"/>
          </a:xfrm>
          <a:prstGeom prst="rect">
            <a:avLst/>
          </a:prstGeom>
        </p:spPr>
      </p:pic>
    </p:spTree>
    <p:extLst>
      <p:ext uri="{BB962C8B-B14F-4D97-AF65-F5344CB8AC3E}">
        <p14:creationId xmlns:p14="http://schemas.microsoft.com/office/powerpoint/2010/main" val="163211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C6E6-B034-227B-0A54-81372D152B42}"/>
              </a:ext>
            </a:extLst>
          </p:cNvPr>
          <p:cNvSpPr>
            <a:spLocks noGrp="1"/>
          </p:cNvSpPr>
          <p:nvPr>
            <p:ph type="title"/>
          </p:nvPr>
        </p:nvSpPr>
        <p:spPr/>
        <p:txBody>
          <a:bodyPr/>
          <a:lstStyle/>
          <a:p>
            <a:r>
              <a:rPr lang="en-US"/>
              <a:t>How do we raise funds?</a:t>
            </a:r>
            <a:endParaRPr lang="en-GB"/>
          </a:p>
        </p:txBody>
      </p:sp>
      <p:sp>
        <p:nvSpPr>
          <p:cNvPr id="8" name="Content Placeholder 7">
            <a:extLst>
              <a:ext uri="{FF2B5EF4-FFF2-40B4-BE49-F238E27FC236}">
                <a16:creationId xmlns:a16="http://schemas.microsoft.com/office/drawing/2014/main" id="{87340917-B0DF-67B3-59D2-B5E4198D5B56}"/>
              </a:ext>
            </a:extLst>
          </p:cNvPr>
          <p:cNvSpPr>
            <a:spLocks noGrp="1"/>
          </p:cNvSpPr>
          <p:nvPr>
            <p:ph idx="1"/>
          </p:nvPr>
        </p:nvSpPr>
        <p:spPr>
          <a:xfrm>
            <a:off x="838200" y="1825625"/>
            <a:ext cx="5257800" cy="4351338"/>
          </a:xfrm>
        </p:spPr>
        <p:txBody>
          <a:bodyPr/>
          <a:lstStyle/>
          <a:p>
            <a:r>
              <a:rPr lang="en-GB" dirty="0"/>
              <a:t>Approximately £1.7m raised over 45 years</a:t>
            </a:r>
          </a:p>
          <a:p>
            <a:r>
              <a:rPr lang="en-GB" dirty="0"/>
              <a:t>one exceptional fund raiser!</a:t>
            </a:r>
          </a:p>
        </p:txBody>
      </p:sp>
      <p:pic>
        <p:nvPicPr>
          <p:cNvPr id="10" name="Picture 9">
            <a:extLst>
              <a:ext uri="{FF2B5EF4-FFF2-40B4-BE49-F238E27FC236}">
                <a16:creationId xmlns:a16="http://schemas.microsoft.com/office/drawing/2014/main" id="{C9DC0B86-CFF8-D1BA-A31A-BFB4817CD2FD}"/>
              </a:ext>
            </a:extLst>
          </p:cNvPr>
          <p:cNvPicPr>
            <a:picLocks noChangeAspect="1"/>
          </p:cNvPicPr>
          <p:nvPr/>
        </p:nvPicPr>
        <p:blipFill>
          <a:blip r:embed="rId3"/>
          <a:stretch>
            <a:fillRect/>
          </a:stretch>
        </p:blipFill>
        <p:spPr>
          <a:xfrm>
            <a:off x="7626223" y="1027906"/>
            <a:ext cx="3727577" cy="4970103"/>
          </a:xfrm>
          <a:prstGeom prst="rect">
            <a:avLst/>
          </a:prstGeom>
        </p:spPr>
      </p:pic>
    </p:spTree>
    <p:extLst>
      <p:ext uri="{BB962C8B-B14F-4D97-AF65-F5344CB8AC3E}">
        <p14:creationId xmlns:p14="http://schemas.microsoft.com/office/powerpoint/2010/main" val="1393014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18B0AC-E72B-D19C-6763-5AD157F1B3AF}"/>
              </a:ext>
            </a:extLst>
          </p:cNvPr>
          <p:cNvPicPr>
            <a:picLocks noChangeAspect="1"/>
          </p:cNvPicPr>
          <p:nvPr/>
        </p:nvPicPr>
        <p:blipFill>
          <a:blip r:embed="rId3"/>
          <a:stretch>
            <a:fillRect/>
          </a:stretch>
        </p:blipFill>
        <p:spPr>
          <a:xfrm>
            <a:off x="2888311" y="1340751"/>
            <a:ext cx="4581525" cy="6096000"/>
          </a:xfrm>
          <a:prstGeom prst="rect">
            <a:avLst/>
          </a:prstGeom>
        </p:spPr>
      </p:pic>
      <p:sp>
        <p:nvSpPr>
          <p:cNvPr id="2" name="Title 1">
            <a:extLst>
              <a:ext uri="{FF2B5EF4-FFF2-40B4-BE49-F238E27FC236}">
                <a16:creationId xmlns:a16="http://schemas.microsoft.com/office/drawing/2014/main" id="{9471C6E6-B034-227B-0A54-81372D152B42}"/>
              </a:ext>
            </a:extLst>
          </p:cNvPr>
          <p:cNvSpPr>
            <a:spLocks noGrp="1"/>
          </p:cNvSpPr>
          <p:nvPr>
            <p:ph type="title"/>
          </p:nvPr>
        </p:nvSpPr>
        <p:spPr/>
        <p:txBody>
          <a:bodyPr/>
          <a:lstStyle/>
          <a:p>
            <a:r>
              <a:rPr lang="en-US"/>
              <a:t>How do we raise funds?</a:t>
            </a:r>
            <a:endParaRPr lang="en-GB"/>
          </a:p>
        </p:txBody>
      </p:sp>
      <p:pic>
        <p:nvPicPr>
          <p:cNvPr id="8" name="Picture 7">
            <a:extLst>
              <a:ext uri="{FF2B5EF4-FFF2-40B4-BE49-F238E27FC236}">
                <a16:creationId xmlns:a16="http://schemas.microsoft.com/office/drawing/2014/main" id="{80E748E7-1067-B019-43AA-76A70D0F7C0A}"/>
              </a:ext>
            </a:extLst>
          </p:cNvPr>
          <p:cNvPicPr>
            <a:picLocks noChangeAspect="1"/>
          </p:cNvPicPr>
          <p:nvPr/>
        </p:nvPicPr>
        <p:blipFill rotWithShape="1">
          <a:blip r:embed="rId4"/>
          <a:srcRect l="9255" t="3902" r="30765" b="1250"/>
          <a:stretch/>
        </p:blipFill>
        <p:spPr>
          <a:xfrm>
            <a:off x="0" y="0"/>
            <a:ext cx="4867563" cy="5781964"/>
          </a:xfrm>
          <a:prstGeom prst="rect">
            <a:avLst/>
          </a:prstGeom>
        </p:spPr>
      </p:pic>
      <p:pic>
        <p:nvPicPr>
          <p:cNvPr id="12" name="Picture 11">
            <a:extLst>
              <a:ext uri="{FF2B5EF4-FFF2-40B4-BE49-F238E27FC236}">
                <a16:creationId xmlns:a16="http://schemas.microsoft.com/office/drawing/2014/main" id="{E9248F5A-0A59-165C-49EA-BCA5D67EB6E1}"/>
              </a:ext>
            </a:extLst>
          </p:cNvPr>
          <p:cNvPicPr>
            <a:picLocks noChangeAspect="1"/>
          </p:cNvPicPr>
          <p:nvPr/>
        </p:nvPicPr>
        <p:blipFill>
          <a:blip r:embed="rId5"/>
          <a:stretch>
            <a:fillRect/>
          </a:stretch>
        </p:blipFill>
        <p:spPr>
          <a:xfrm>
            <a:off x="8333497" y="-72514"/>
            <a:ext cx="4814623" cy="3618490"/>
          </a:xfrm>
          <a:prstGeom prst="rect">
            <a:avLst/>
          </a:prstGeom>
        </p:spPr>
      </p:pic>
      <p:pic>
        <p:nvPicPr>
          <p:cNvPr id="16" name="Picture 15">
            <a:extLst>
              <a:ext uri="{FF2B5EF4-FFF2-40B4-BE49-F238E27FC236}">
                <a16:creationId xmlns:a16="http://schemas.microsoft.com/office/drawing/2014/main" id="{E8FBF3F5-D9E0-D34A-DCDC-D990296F2E3D}"/>
              </a:ext>
            </a:extLst>
          </p:cNvPr>
          <p:cNvPicPr>
            <a:picLocks noChangeAspect="1"/>
          </p:cNvPicPr>
          <p:nvPr/>
        </p:nvPicPr>
        <p:blipFill>
          <a:blip r:embed="rId6"/>
          <a:stretch>
            <a:fillRect/>
          </a:stretch>
        </p:blipFill>
        <p:spPr>
          <a:xfrm>
            <a:off x="-311511" y="4663400"/>
            <a:ext cx="3218295" cy="2418750"/>
          </a:xfrm>
          <a:prstGeom prst="rect">
            <a:avLst/>
          </a:prstGeom>
        </p:spPr>
      </p:pic>
      <p:pic>
        <p:nvPicPr>
          <p:cNvPr id="17" name="Picture 16">
            <a:extLst>
              <a:ext uri="{FF2B5EF4-FFF2-40B4-BE49-F238E27FC236}">
                <a16:creationId xmlns:a16="http://schemas.microsoft.com/office/drawing/2014/main" id="{BBA1D88B-DD28-9360-1505-E97D2735FD8A}"/>
              </a:ext>
            </a:extLst>
          </p:cNvPr>
          <p:cNvPicPr>
            <a:picLocks noChangeAspect="1"/>
          </p:cNvPicPr>
          <p:nvPr/>
        </p:nvPicPr>
        <p:blipFill>
          <a:blip r:embed="rId7"/>
          <a:stretch>
            <a:fillRect/>
          </a:stretch>
        </p:blipFill>
        <p:spPr>
          <a:xfrm>
            <a:off x="6658756" y="2785976"/>
            <a:ext cx="5632776" cy="4233383"/>
          </a:xfrm>
          <a:prstGeom prst="rect">
            <a:avLst/>
          </a:prstGeom>
        </p:spPr>
      </p:pic>
      <p:pic>
        <p:nvPicPr>
          <p:cNvPr id="15" name="Picture 14">
            <a:extLst>
              <a:ext uri="{FF2B5EF4-FFF2-40B4-BE49-F238E27FC236}">
                <a16:creationId xmlns:a16="http://schemas.microsoft.com/office/drawing/2014/main" id="{27C07077-19CF-8D92-C811-EE2DDB2E1608}"/>
              </a:ext>
            </a:extLst>
          </p:cNvPr>
          <p:cNvPicPr>
            <a:picLocks noChangeAspect="1"/>
          </p:cNvPicPr>
          <p:nvPr/>
        </p:nvPicPr>
        <p:blipFill>
          <a:blip r:embed="rId8"/>
          <a:stretch>
            <a:fillRect/>
          </a:stretch>
        </p:blipFill>
        <p:spPr>
          <a:xfrm>
            <a:off x="4857368" y="-500983"/>
            <a:ext cx="4581525" cy="3443303"/>
          </a:xfrm>
          <a:prstGeom prst="rect">
            <a:avLst/>
          </a:prstGeom>
        </p:spPr>
      </p:pic>
      <p:pic>
        <p:nvPicPr>
          <p:cNvPr id="10" name="Picture 9">
            <a:extLst>
              <a:ext uri="{FF2B5EF4-FFF2-40B4-BE49-F238E27FC236}">
                <a16:creationId xmlns:a16="http://schemas.microsoft.com/office/drawing/2014/main" id="{FA32565A-8ED9-0667-B19B-AE404753D70C}"/>
              </a:ext>
            </a:extLst>
          </p:cNvPr>
          <p:cNvPicPr>
            <a:picLocks noChangeAspect="1"/>
          </p:cNvPicPr>
          <p:nvPr/>
        </p:nvPicPr>
        <p:blipFill>
          <a:blip r:embed="rId9"/>
          <a:stretch>
            <a:fillRect/>
          </a:stretch>
        </p:blipFill>
        <p:spPr>
          <a:xfrm>
            <a:off x="3140772" y="340855"/>
            <a:ext cx="2231182" cy="2974909"/>
          </a:xfrm>
          <a:prstGeom prst="rect">
            <a:avLst/>
          </a:prstGeom>
        </p:spPr>
      </p:pic>
    </p:spTree>
    <p:extLst>
      <p:ext uri="{BB962C8B-B14F-4D97-AF65-F5344CB8AC3E}">
        <p14:creationId xmlns:p14="http://schemas.microsoft.com/office/powerpoint/2010/main" val="2119895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C6E6-B034-227B-0A54-81372D152B42}"/>
              </a:ext>
            </a:extLst>
          </p:cNvPr>
          <p:cNvSpPr>
            <a:spLocks noGrp="1"/>
          </p:cNvSpPr>
          <p:nvPr>
            <p:ph type="title"/>
          </p:nvPr>
        </p:nvSpPr>
        <p:spPr/>
        <p:txBody>
          <a:bodyPr/>
          <a:lstStyle/>
          <a:p>
            <a:r>
              <a:rPr lang="en-US"/>
              <a:t>How do we raise funds?</a:t>
            </a:r>
            <a:endParaRPr lang="en-GB"/>
          </a:p>
        </p:txBody>
      </p:sp>
      <p:sp>
        <p:nvSpPr>
          <p:cNvPr id="3" name="Content Placeholder 2">
            <a:extLst>
              <a:ext uri="{FF2B5EF4-FFF2-40B4-BE49-F238E27FC236}">
                <a16:creationId xmlns:a16="http://schemas.microsoft.com/office/drawing/2014/main" id="{D08DB871-7A7A-9D33-7F28-9E32E511CBC8}"/>
              </a:ext>
            </a:extLst>
          </p:cNvPr>
          <p:cNvSpPr>
            <a:spLocks noGrp="1"/>
          </p:cNvSpPr>
          <p:nvPr>
            <p:ph idx="1"/>
          </p:nvPr>
        </p:nvSpPr>
        <p:spPr>
          <a:xfrm>
            <a:off x="838200" y="1825625"/>
            <a:ext cx="5257800" cy="4351338"/>
          </a:xfrm>
        </p:spPr>
        <p:txBody>
          <a:bodyPr/>
          <a:lstStyle/>
          <a:p>
            <a:r>
              <a:rPr lang="en-US"/>
              <a:t>fundraising activities</a:t>
            </a:r>
          </a:p>
          <a:p>
            <a:r>
              <a:rPr lang="en-US"/>
              <a:t>voluntary donations</a:t>
            </a:r>
          </a:p>
          <a:p>
            <a:r>
              <a:rPr lang="en-US"/>
              <a:t>investment income</a:t>
            </a:r>
            <a:endParaRPr lang="en-GB"/>
          </a:p>
        </p:txBody>
      </p:sp>
      <p:pic>
        <p:nvPicPr>
          <p:cNvPr id="5" name="Picture 4">
            <a:extLst>
              <a:ext uri="{FF2B5EF4-FFF2-40B4-BE49-F238E27FC236}">
                <a16:creationId xmlns:a16="http://schemas.microsoft.com/office/drawing/2014/main" id="{574FE523-A5D9-3D2D-A885-9D3FD7BE0150}"/>
              </a:ext>
            </a:extLst>
          </p:cNvPr>
          <p:cNvPicPr>
            <a:picLocks noChangeAspect="1"/>
          </p:cNvPicPr>
          <p:nvPr/>
        </p:nvPicPr>
        <p:blipFill>
          <a:blip r:embed="rId3"/>
          <a:stretch>
            <a:fillRect/>
          </a:stretch>
        </p:blipFill>
        <p:spPr>
          <a:xfrm>
            <a:off x="7134212" y="432696"/>
            <a:ext cx="3010320" cy="1600423"/>
          </a:xfrm>
          <a:prstGeom prst="rect">
            <a:avLst/>
          </a:prstGeom>
        </p:spPr>
      </p:pic>
      <p:pic>
        <p:nvPicPr>
          <p:cNvPr id="7" name="Picture 6">
            <a:extLst>
              <a:ext uri="{FF2B5EF4-FFF2-40B4-BE49-F238E27FC236}">
                <a16:creationId xmlns:a16="http://schemas.microsoft.com/office/drawing/2014/main" id="{479DE89D-69FC-1451-7DC8-33B35757E5E4}"/>
              </a:ext>
            </a:extLst>
          </p:cNvPr>
          <p:cNvPicPr>
            <a:picLocks noChangeAspect="1"/>
          </p:cNvPicPr>
          <p:nvPr/>
        </p:nvPicPr>
        <p:blipFill>
          <a:blip r:embed="rId4"/>
          <a:stretch>
            <a:fillRect/>
          </a:stretch>
        </p:blipFill>
        <p:spPr>
          <a:xfrm>
            <a:off x="8024284" y="2835277"/>
            <a:ext cx="2369278" cy="3341686"/>
          </a:xfrm>
          <a:prstGeom prst="rect">
            <a:avLst/>
          </a:prstGeom>
        </p:spPr>
      </p:pic>
      <p:pic>
        <p:nvPicPr>
          <p:cNvPr id="9" name="Picture 8">
            <a:extLst>
              <a:ext uri="{FF2B5EF4-FFF2-40B4-BE49-F238E27FC236}">
                <a16:creationId xmlns:a16="http://schemas.microsoft.com/office/drawing/2014/main" id="{FAB839A8-D676-776D-84FE-3C67F89F1DC6}"/>
              </a:ext>
            </a:extLst>
          </p:cNvPr>
          <p:cNvPicPr>
            <a:picLocks noChangeAspect="1"/>
          </p:cNvPicPr>
          <p:nvPr/>
        </p:nvPicPr>
        <p:blipFill rotWithShape="1">
          <a:blip r:embed="rId5"/>
          <a:srcRect l="31576" t="2849" r="19108"/>
          <a:stretch/>
        </p:blipFill>
        <p:spPr>
          <a:xfrm>
            <a:off x="10591980" y="4421471"/>
            <a:ext cx="1523637" cy="2229556"/>
          </a:xfrm>
          <a:prstGeom prst="rect">
            <a:avLst/>
          </a:prstGeom>
        </p:spPr>
      </p:pic>
      <p:pic>
        <p:nvPicPr>
          <p:cNvPr id="11" name="Picture 10">
            <a:extLst>
              <a:ext uri="{FF2B5EF4-FFF2-40B4-BE49-F238E27FC236}">
                <a16:creationId xmlns:a16="http://schemas.microsoft.com/office/drawing/2014/main" id="{A0BE4900-5DDE-EFAE-12CC-B3B2F3ED46DF}"/>
              </a:ext>
            </a:extLst>
          </p:cNvPr>
          <p:cNvPicPr>
            <a:picLocks noChangeAspect="1"/>
          </p:cNvPicPr>
          <p:nvPr/>
        </p:nvPicPr>
        <p:blipFill>
          <a:blip r:embed="rId6"/>
          <a:stretch>
            <a:fillRect/>
          </a:stretch>
        </p:blipFill>
        <p:spPr>
          <a:xfrm>
            <a:off x="9695226" y="1797424"/>
            <a:ext cx="2152950" cy="695422"/>
          </a:xfrm>
          <a:prstGeom prst="rect">
            <a:avLst/>
          </a:prstGeom>
        </p:spPr>
      </p:pic>
      <p:pic>
        <p:nvPicPr>
          <p:cNvPr id="12" name="Picture 11">
            <a:extLst>
              <a:ext uri="{FF2B5EF4-FFF2-40B4-BE49-F238E27FC236}">
                <a16:creationId xmlns:a16="http://schemas.microsoft.com/office/drawing/2014/main" id="{658DDFC5-E34A-C444-43C4-1859F7B09B8F}"/>
              </a:ext>
            </a:extLst>
          </p:cNvPr>
          <p:cNvPicPr>
            <a:picLocks noChangeAspect="1"/>
          </p:cNvPicPr>
          <p:nvPr/>
        </p:nvPicPr>
        <p:blipFill>
          <a:blip r:embed="rId7"/>
          <a:stretch>
            <a:fillRect/>
          </a:stretch>
        </p:blipFill>
        <p:spPr>
          <a:xfrm>
            <a:off x="5513901" y="2105868"/>
            <a:ext cx="2311965" cy="2967228"/>
          </a:xfrm>
          <a:prstGeom prst="rect">
            <a:avLst/>
          </a:prstGeom>
        </p:spPr>
      </p:pic>
    </p:spTree>
    <p:extLst>
      <p:ext uri="{BB962C8B-B14F-4D97-AF65-F5344CB8AC3E}">
        <p14:creationId xmlns:p14="http://schemas.microsoft.com/office/powerpoint/2010/main" val="3627839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FED-6963-9A5C-D380-FBFA4EB970C1}"/>
              </a:ext>
            </a:extLst>
          </p:cNvPr>
          <p:cNvSpPr>
            <a:spLocks noGrp="1"/>
          </p:cNvSpPr>
          <p:nvPr>
            <p:ph type="title"/>
          </p:nvPr>
        </p:nvSpPr>
        <p:spPr/>
        <p:txBody>
          <a:bodyPr/>
          <a:lstStyle/>
          <a:p>
            <a:r>
              <a:rPr lang="en-US" dirty="0"/>
              <a:t>The future</a:t>
            </a:r>
            <a:endParaRPr lang="en-GB" dirty="0"/>
          </a:p>
        </p:txBody>
      </p:sp>
      <p:sp>
        <p:nvSpPr>
          <p:cNvPr id="3" name="Content Placeholder 2">
            <a:extLst>
              <a:ext uri="{FF2B5EF4-FFF2-40B4-BE49-F238E27FC236}">
                <a16:creationId xmlns:a16="http://schemas.microsoft.com/office/drawing/2014/main" id="{D7E9D74E-331C-A091-4E96-06167A5B91A4}"/>
              </a:ext>
            </a:extLst>
          </p:cNvPr>
          <p:cNvSpPr>
            <a:spLocks noGrp="1"/>
          </p:cNvSpPr>
          <p:nvPr>
            <p:ph idx="1"/>
          </p:nvPr>
        </p:nvSpPr>
        <p:spPr>
          <a:xfrm>
            <a:off x="838200" y="1825625"/>
            <a:ext cx="5257800" cy="4351338"/>
          </a:xfrm>
        </p:spPr>
        <p:txBody>
          <a:bodyPr/>
          <a:lstStyle/>
          <a:p>
            <a:r>
              <a:rPr lang="en-US" dirty="0"/>
              <a:t>better prevention</a:t>
            </a:r>
          </a:p>
          <a:p>
            <a:r>
              <a:rPr lang="en-US" dirty="0"/>
              <a:t>earlier detection</a:t>
            </a:r>
          </a:p>
          <a:p>
            <a:r>
              <a:rPr lang="en-US" dirty="0"/>
              <a:t>definitive treatment</a:t>
            </a:r>
          </a:p>
          <a:p>
            <a:r>
              <a:rPr lang="en-US" dirty="0"/>
              <a:t>less than 2% of our funds </a:t>
            </a:r>
          </a:p>
          <a:p>
            <a:pPr marL="0" indent="0">
              <a:buNone/>
            </a:pPr>
            <a:r>
              <a:rPr lang="en-US" dirty="0"/>
              <a:t>go on overheads</a:t>
            </a:r>
            <a:endParaRPr lang="en-GB" dirty="0"/>
          </a:p>
        </p:txBody>
      </p:sp>
      <p:pic>
        <p:nvPicPr>
          <p:cNvPr id="4" name="Picture 3">
            <a:extLst>
              <a:ext uri="{FF2B5EF4-FFF2-40B4-BE49-F238E27FC236}">
                <a16:creationId xmlns:a16="http://schemas.microsoft.com/office/drawing/2014/main" id="{FEDFC13B-0973-B06A-EE1C-31845FC0D465}"/>
              </a:ext>
            </a:extLst>
          </p:cNvPr>
          <p:cNvPicPr>
            <a:picLocks noChangeAspect="1"/>
          </p:cNvPicPr>
          <p:nvPr/>
        </p:nvPicPr>
        <p:blipFill>
          <a:blip r:embed="rId2"/>
          <a:stretch>
            <a:fillRect/>
          </a:stretch>
        </p:blipFill>
        <p:spPr>
          <a:xfrm>
            <a:off x="5153354" y="4485380"/>
            <a:ext cx="3214992" cy="2139431"/>
          </a:xfrm>
          <a:prstGeom prst="rect">
            <a:avLst/>
          </a:prstGeom>
        </p:spPr>
      </p:pic>
      <p:pic>
        <p:nvPicPr>
          <p:cNvPr id="5" name="Picture 4">
            <a:extLst>
              <a:ext uri="{FF2B5EF4-FFF2-40B4-BE49-F238E27FC236}">
                <a16:creationId xmlns:a16="http://schemas.microsoft.com/office/drawing/2014/main" id="{54AF8515-579C-C69D-FF57-7AB119295B2E}"/>
              </a:ext>
            </a:extLst>
          </p:cNvPr>
          <p:cNvPicPr>
            <a:picLocks noChangeAspect="1"/>
          </p:cNvPicPr>
          <p:nvPr/>
        </p:nvPicPr>
        <p:blipFill>
          <a:blip r:embed="rId3"/>
          <a:stretch>
            <a:fillRect/>
          </a:stretch>
        </p:blipFill>
        <p:spPr>
          <a:xfrm>
            <a:off x="6075581" y="122152"/>
            <a:ext cx="4585529" cy="1970973"/>
          </a:xfrm>
          <a:prstGeom prst="rect">
            <a:avLst/>
          </a:prstGeom>
        </p:spPr>
      </p:pic>
      <p:pic>
        <p:nvPicPr>
          <p:cNvPr id="6" name="Picture 5">
            <a:extLst>
              <a:ext uri="{FF2B5EF4-FFF2-40B4-BE49-F238E27FC236}">
                <a16:creationId xmlns:a16="http://schemas.microsoft.com/office/drawing/2014/main" id="{B37DFDA9-BC7F-D282-202B-6F815A7A16BA}"/>
              </a:ext>
            </a:extLst>
          </p:cNvPr>
          <p:cNvPicPr>
            <a:picLocks noChangeAspect="1"/>
          </p:cNvPicPr>
          <p:nvPr/>
        </p:nvPicPr>
        <p:blipFill rotWithShape="1">
          <a:blip r:embed="rId4"/>
          <a:srcRect l="22525"/>
          <a:stretch/>
        </p:blipFill>
        <p:spPr>
          <a:xfrm>
            <a:off x="5238391" y="2178214"/>
            <a:ext cx="2956477" cy="2136989"/>
          </a:xfrm>
          <a:prstGeom prst="rect">
            <a:avLst/>
          </a:prstGeom>
        </p:spPr>
      </p:pic>
      <p:pic>
        <p:nvPicPr>
          <p:cNvPr id="9" name="Picture 8">
            <a:extLst>
              <a:ext uri="{FF2B5EF4-FFF2-40B4-BE49-F238E27FC236}">
                <a16:creationId xmlns:a16="http://schemas.microsoft.com/office/drawing/2014/main" id="{E03EF41C-41C0-30B3-E44A-BD4275719FB3}"/>
              </a:ext>
            </a:extLst>
          </p:cNvPr>
          <p:cNvPicPr>
            <a:picLocks noChangeAspect="1"/>
          </p:cNvPicPr>
          <p:nvPr/>
        </p:nvPicPr>
        <p:blipFill>
          <a:blip r:embed="rId5"/>
          <a:stretch>
            <a:fillRect/>
          </a:stretch>
        </p:blipFill>
        <p:spPr>
          <a:xfrm>
            <a:off x="8489926" y="2182982"/>
            <a:ext cx="3407285" cy="3372113"/>
          </a:xfrm>
          <a:prstGeom prst="rect">
            <a:avLst/>
          </a:prstGeom>
        </p:spPr>
      </p:pic>
      <p:pic>
        <p:nvPicPr>
          <p:cNvPr id="7" name="Picture 6">
            <a:extLst>
              <a:ext uri="{FF2B5EF4-FFF2-40B4-BE49-F238E27FC236}">
                <a16:creationId xmlns:a16="http://schemas.microsoft.com/office/drawing/2014/main" id="{DABC4524-DB62-127C-D974-0EE06CB646AE}"/>
              </a:ext>
            </a:extLst>
          </p:cNvPr>
          <p:cNvPicPr>
            <a:picLocks noChangeAspect="1"/>
          </p:cNvPicPr>
          <p:nvPr/>
        </p:nvPicPr>
        <p:blipFill>
          <a:blip r:embed="rId6"/>
          <a:stretch>
            <a:fillRect/>
          </a:stretch>
        </p:blipFill>
        <p:spPr>
          <a:xfrm>
            <a:off x="8727216" y="4982496"/>
            <a:ext cx="2932706" cy="1642315"/>
          </a:xfrm>
          <a:prstGeom prst="rect">
            <a:avLst/>
          </a:prstGeom>
        </p:spPr>
      </p:pic>
    </p:spTree>
    <p:extLst>
      <p:ext uri="{BB962C8B-B14F-4D97-AF65-F5344CB8AC3E}">
        <p14:creationId xmlns:p14="http://schemas.microsoft.com/office/powerpoint/2010/main" val="127422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FED-6963-9A5C-D380-FBFA4EB970C1}"/>
              </a:ext>
            </a:extLst>
          </p:cNvPr>
          <p:cNvSpPr>
            <a:spLocks noGrp="1"/>
          </p:cNvSpPr>
          <p:nvPr>
            <p:ph type="title"/>
          </p:nvPr>
        </p:nvSpPr>
        <p:spPr/>
        <p:txBody>
          <a:bodyPr/>
          <a:lstStyle/>
          <a:p>
            <a:r>
              <a:rPr lang="en-US"/>
              <a:t>Current projects</a:t>
            </a:r>
            <a:endParaRPr lang="en-GB"/>
          </a:p>
        </p:txBody>
      </p:sp>
      <p:sp>
        <p:nvSpPr>
          <p:cNvPr id="3" name="Content Placeholder 2">
            <a:extLst>
              <a:ext uri="{FF2B5EF4-FFF2-40B4-BE49-F238E27FC236}">
                <a16:creationId xmlns:a16="http://schemas.microsoft.com/office/drawing/2014/main" id="{D7E9D74E-331C-A091-4E96-06167A5B91A4}"/>
              </a:ext>
            </a:extLst>
          </p:cNvPr>
          <p:cNvSpPr>
            <a:spLocks noGrp="1"/>
          </p:cNvSpPr>
          <p:nvPr>
            <p:ph idx="1"/>
          </p:nvPr>
        </p:nvSpPr>
        <p:spPr>
          <a:xfrm>
            <a:off x="838200" y="1825625"/>
            <a:ext cx="5257800" cy="4351338"/>
          </a:xfrm>
        </p:spPr>
        <p:txBody>
          <a:bodyPr/>
          <a:lstStyle/>
          <a:p>
            <a:r>
              <a:rPr lang="en-US" err="1"/>
              <a:t>Ms</a:t>
            </a:r>
            <a:r>
              <a:rPr lang="en-US"/>
              <a:t> </a:t>
            </a:r>
            <a:r>
              <a:rPr lang="en-US" err="1"/>
              <a:t>PennyLouise</a:t>
            </a:r>
            <a:r>
              <a:rPr lang="en-US"/>
              <a:t> Hever, Kings College London</a:t>
            </a:r>
          </a:p>
          <a:p>
            <a:r>
              <a:rPr lang="en-US"/>
              <a:t>Dr Adam Hurlstone, University of Manchester</a:t>
            </a:r>
          </a:p>
          <a:p>
            <a:r>
              <a:rPr lang="en-US"/>
              <a:t>Dr Sylvain </a:t>
            </a:r>
            <a:r>
              <a:rPr lang="en-US" err="1"/>
              <a:t>Ladame</a:t>
            </a:r>
            <a:r>
              <a:rPr lang="en-US"/>
              <a:t>, Imperial College London</a:t>
            </a:r>
            <a:endParaRPr lang="en-GB"/>
          </a:p>
        </p:txBody>
      </p:sp>
      <p:pic>
        <p:nvPicPr>
          <p:cNvPr id="4" name="Picture 3">
            <a:extLst>
              <a:ext uri="{FF2B5EF4-FFF2-40B4-BE49-F238E27FC236}">
                <a16:creationId xmlns:a16="http://schemas.microsoft.com/office/drawing/2014/main" id="{973F59B5-5D0E-A0E2-BFC5-6AE7AEF28811}"/>
              </a:ext>
            </a:extLst>
          </p:cNvPr>
          <p:cNvPicPr>
            <a:picLocks noChangeAspect="1"/>
          </p:cNvPicPr>
          <p:nvPr/>
        </p:nvPicPr>
        <p:blipFill>
          <a:blip r:embed="rId3"/>
          <a:stretch>
            <a:fillRect/>
          </a:stretch>
        </p:blipFill>
        <p:spPr>
          <a:xfrm>
            <a:off x="6086764" y="463982"/>
            <a:ext cx="2143125" cy="2143125"/>
          </a:xfrm>
          <a:prstGeom prst="rect">
            <a:avLst/>
          </a:prstGeom>
        </p:spPr>
      </p:pic>
      <p:pic>
        <p:nvPicPr>
          <p:cNvPr id="5" name="Picture 4">
            <a:extLst>
              <a:ext uri="{FF2B5EF4-FFF2-40B4-BE49-F238E27FC236}">
                <a16:creationId xmlns:a16="http://schemas.microsoft.com/office/drawing/2014/main" id="{2CFA66D5-1BCF-699F-A9A5-591EB359989E}"/>
              </a:ext>
            </a:extLst>
          </p:cNvPr>
          <p:cNvPicPr>
            <a:picLocks noChangeAspect="1"/>
          </p:cNvPicPr>
          <p:nvPr/>
        </p:nvPicPr>
        <p:blipFill rotWithShape="1">
          <a:blip r:embed="rId4"/>
          <a:srcRect r="15576"/>
          <a:stretch/>
        </p:blipFill>
        <p:spPr>
          <a:xfrm>
            <a:off x="7794336" y="2365663"/>
            <a:ext cx="1917267" cy="2270991"/>
          </a:xfrm>
          <a:prstGeom prst="rect">
            <a:avLst/>
          </a:prstGeom>
        </p:spPr>
      </p:pic>
      <p:pic>
        <p:nvPicPr>
          <p:cNvPr id="6" name="Picture 5">
            <a:extLst>
              <a:ext uri="{FF2B5EF4-FFF2-40B4-BE49-F238E27FC236}">
                <a16:creationId xmlns:a16="http://schemas.microsoft.com/office/drawing/2014/main" id="{20E9C8EB-EA23-3CB8-C2AF-8009AF0691F1}"/>
              </a:ext>
            </a:extLst>
          </p:cNvPr>
          <p:cNvPicPr>
            <a:picLocks noChangeAspect="1"/>
          </p:cNvPicPr>
          <p:nvPr/>
        </p:nvPicPr>
        <p:blipFill rotWithShape="1">
          <a:blip r:embed="rId5"/>
          <a:srcRect l="30236"/>
          <a:stretch/>
        </p:blipFill>
        <p:spPr>
          <a:xfrm>
            <a:off x="9504216" y="4386552"/>
            <a:ext cx="2187101" cy="2171267"/>
          </a:xfrm>
          <a:prstGeom prst="rect">
            <a:avLst/>
          </a:prstGeom>
        </p:spPr>
      </p:pic>
    </p:spTree>
    <p:extLst>
      <p:ext uri="{BB962C8B-B14F-4D97-AF65-F5344CB8AC3E}">
        <p14:creationId xmlns:p14="http://schemas.microsoft.com/office/powerpoint/2010/main" val="2966685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EF26-60C9-5729-F568-67714B6FA6F8}"/>
              </a:ext>
            </a:extLst>
          </p:cNvPr>
          <p:cNvSpPr>
            <a:spLocks noGrp="1"/>
          </p:cNvSpPr>
          <p:nvPr>
            <p:ph type="title"/>
          </p:nvPr>
        </p:nvSpPr>
        <p:spPr/>
        <p:txBody>
          <a:bodyPr/>
          <a:lstStyle/>
          <a:p>
            <a:r>
              <a:rPr lang="en-GB" dirty="0"/>
              <a:t>How can you help?</a:t>
            </a:r>
          </a:p>
        </p:txBody>
      </p:sp>
      <p:sp>
        <p:nvSpPr>
          <p:cNvPr id="3" name="Content Placeholder 2">
            <a:extLst>
              <a:ext uri="{FF2B5EF4-FFF2-40B4-BE49-F238E27FC236}">
                <a16:creationId xmlns:a16="http://schemas.microsoft.com/office/drawing/2014/main" id="{3B3CCAB4-72C1-CE07-E426-4449AD31DD58}"/>
              </a:ext>
            </a:extLst>
          </p:cNvPr>
          <p:cNvSpPr>
            <a:spLocks noGrp="1"/>
          </p:cNvSpPr>
          <p:nvPr>
            <p:ph idx="1"/>
          </p:nvPr>
        </p:nvSpPr>
        <p:spPr/>
        <p:txBody>
          <a:bodyPr/>
          <a:lstStyle/>
          <a:p>
            <a:r>
              <a:rPr lang="en-GB" dirty="0"/>
              <a:t>fund raising</a:t>
            </a:r>
          </a:p>
          <a:p>
            <a:r>
              <a:rPr lang="en-GB" dirty="0"/>
              <a:t>volunteer:</a:t>
            </a:r>
          </a:p>
          <a:p>
            <a:pPr lvl="1"/>
            <a:r>
              <a:rPr lang="en-GB" dirty="0"/>
              <a:t>trustee</a:t>
            </a:r>
          </a:p>
          <a:p>
            <a:pPr lvl="1"/>
            <a:r>
              <a:rPr lang="en-GB" dirty="0"/>
              <a:t>scientific advisor</a:t>
            </a:r>
          </a:p>
          <a:p>
            <a:r>
              <a:rPr lang="en-GB" dirty="0"/>
              <a:t>submit research applications for our grants</a:t>
            </a:r>
          </a:p>
        </p:txBody>
      </p:sp>
      <p:pic>
        <p:nvPicPr>
          <p:cNvPr id="5" name="Picture 4">
            <a:extLst>
              <a:ext uri="{FF2B5EF4-FFF2-40B4-BE49-F238E27FC236}">
                <a16:creationId xmlns:a16="http://schemas.microsoft.com/office/drawing/2014/main" id="{56A5BF79-C308-FE46-4D77-8CBB6039A083}"/>
              </a:ext>
            </a:extLst>
          </p:cNvPr>
          <p:cNvPicPr>
            <a:picLocks noChangeAspect="1"/>
          </p:cNvPicPr>
          <p:nvPr/>
        </p:nvPicPr>
        <p:blipFill>
          <a:blip r:embed="rId2"/>
          <a:stretch>
            <a:fillRect/>
          </a:stretch>
        </p:blipFill>
        <p:spPr>
          <a:xfrm>
            <a:off x="8059133" y="749150"/>
            <a:ext cx="1324160" cy="2152950"/>
          </a:xfrm>
          <a:prstGeom prst="rect">
            <a:avLst/>
          </a:prstGeom>
        </p:spPr>
      </p:pic>
      <p:pic>
        <p:nvPicPr>
          <p:cNvPr id="7" name="Picture 6">
            <a:extLst>
              <a:ext uri="{FF2B5EF4-FFF2-40B4-BE49-F238E27FC236}">
                <a16:creationId xmlns:a16="http://schemas.microsoft.com/office/drawing/2014/main" id="{EAE1B08C-EDDB-B43C-B5A8-87F3B036E9ED}"/>
              </a:ext>
            </a:extLst>
          </p:cNvPr>
          <p:cNvPicPr>
            <a:picLocks noChangeAspect="1"/>
          </p:cNvPicPr>
          <p:nvPr/>
        </p:nvPicPr>
        <p:blipFill>
          <a:blip r:embed="rId3"/>
          <a:stretch>
            <a:fillRect/>
          </a:stretch>
        </p:blipFill>
        <p:spPr>
          <a:xfrm>
            <a:off x="8721213" y="2902100"/>
            <a:ext cx="3010320" cy="1543265"/>
          </a:xfrm>
          <a:prstGeom prst="rect">
            <a:avLst/>
          </a:prstGeom>
        </p:spPr>
      </p:pic>
    </p:spTree>
    <p:extLst>
      <p:ext uri="{BB962C8B-B14F-4D97-AF65-F5344CB8AC3E}">
        <p14:creationId xmlns:p14="http://schemas.microsoft.com/office/powerpoint/2010/main" val="3826058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B218-C198-6D57-EC50-551A68F1241D}"/>
              </a:ext>
            </a:extLst>
          </p:cNvPr>
          <p:cNvSpPr>
            <a:spLocks noGrp="1"/>
          </p:cNvSpPr>
          <p:nvPr>
            <p:ph type="title"/>
          </p:nvPr>
        </p:nvSpPr>
        <p:spPr/>
        <p:txBody>
          <a:bodyPr/>
          <a:lstStyle/>
          <a:p>
            <a:r>
              <a:rPr lang="en-GB"/>
              <a:t>Thank you</a:t>
            </a:r>
          </a:p>
        </p:txBody>
      </p:sp>
      <p:sp>
        <p:nvSpPr>
          <p:cNvPr id="3" name="Content Placeholder 2">
            <a:extLst>
              <a:ext uri="{FF2B5EF4-FFF2-40B4-BE49-F238E27FC236}">
                <a16:creationId xmlns:a16="http://schemas.microsoft.com/office/drawing/2014/main" id="{451EC146-AAC4-4177-7B87-98CBF083A47A}"/>
              </a:ext>
            </a:extLst>
          </p:cNvPr>
          <p:cNvSpPr>
            <a:spLocks noGrp="1"/>
          </p:cNvSpPr>
          <p:nvPr>
            <p:ph idx="1"/>
          </p:nvPr>
        </p:nvSpPr>
        <p:spPr/>
        <p:txBody>
          <a:bodyPr/>
          <a:lstStyle/>
          <a:p>
            <a:r>
              <a:rPr lang="en-GB"/>
              <a:t>jonathon.pleat@nbt.nhs.uk</a:t>
            </a:r>
          </a:p>
        </p:txBody>
      </p:sp>
      <p:pic>
        <p:nvPicPr>
          <p:cNvPr id="13" name="Picture 12">
            <a:extLst>
              <a:ext uri="{FF2B5EF4-FFF2-40B4-BE49-F238E27FC236}">
                <a16:creationId xmlns:a16="http://schemas.microsoft.com/office/drawing/2014/main" id="{60328FA5-3B88-4345-2C61-BD6A44EADEF7}"/>
              </a:ext>
            </a:extLst>
          </p:cNvPr>
          <p:cNvPicPr>
            <a:picLocks noChangeAspect="1"/>
          </p:cNvPicPr>
          <p:nvPr/>
        </p:nvPicPr>
        <p:blipFill>
          <a:blip r:embed="rId2"/>
          <a:stretch>
            <a:fillRect/>
          </a:stretch>
        </p:blipFill>
        <p:spPr>
          <a:xfrm>
            <a:off x="6197600" y="2352780"/>
            <a:ext cx="2717030" cy="3622706"/>
          </a:xfrm>
          <a:prstGeom prst="rect">
            <a:avLst/>
          </a:prstGeom>
        </p:spPr>
      </p:pic>
      <p:pic>
        <p:nvPicPr>
          <p:cNvPr id="18" name="Picture 17">
            <a:extLst>
              <a:ext uri="{FF2B5EF4-FFF2-40B4-BE49-F238E27FC236}">
                <a16:creationId xmlns:a16="http://schemas.microsoft.com/office/drawing/2014/main" id="{0BD5E74C-7FB9-A216-D1C6-40ED22513D64}"/>
              </a:ext>
            </a:extLst>
          </p:cNvPr>
          <p:cNvPicPr>
            <a:picLocks noChangeAspect="1"/>
          </p:cNvPicPr>
          <p:nvPr/>
        </p:nvPicPr>
        <p:blipFill>
          <a:blip r:embed="rId3"/>
          <a:stretch>
            <a:fillRect/>
          </a:stretch>
        </p:blipFill>
        <p:spPr>
          <a:xfrm>
            <a:off x="9164349" y="2352780"/>
            <a:ext cx="2717030" cy="3622707"/>
          </a:xfrm>
          <a:prstGeom prst="rect">
            <a:avLst/>
          </a:prstGeom>
        </p:spPr>
      </p:pic>
      <p:pic>
        <p:nvPicPr>
          <p:cNvPr id="6" name="Picture 5">
            <a:extLst>
              <a:ext uri="{FF2B5EF4-FFF2-40B4-BE49-F238E27FC236}">
                <a16:creationId xmlns:a16="http://schemas.microsoft.com/office/drawing/2014/main" id="{48206B5F-8A54-53A5-1206-E1AD37E109AD}"/>
              </a:ext>
            </a:extLst>
          </p:cNvPr>
          <p:cNvPicPr>
            <a:picLocks noChangeAspect="1"/>
          </p:cNvPicPr>
          <p:nvPr/>
        </p:nvPicPr>
        <p:blipFill>
          <a:blip r:embed="rId4"/>
          <a:stretch>
            <a:fillRect/>
          </a:stretch>
        </p:blipFill>
        <p:spPr>
          <a:xfrm>
            <a:off x="7066522" y="402258"/>
            <a:ext cx="3696216" cy="1619476"/>
          </a:xfrm>
          <a:prstGeom prst="rect">
            <a:avLst/>
          </a:prstGeom>
        </p:spPr>
      </p:pic>
    </p:spTree>
    <p:extLst>
      <p:ext uri="{BB962C8B-B14F-4D97-AF65-F5344CB8AC3E}">
        <p14:creationId xmlns:p14="http://schemas.microsoft.com/office/powerpoint/2010/main" val="353858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7EA3-4E8F-230C-CA42-0C41C1706D35}"/>
              </a:ext>
            </a:extLst>
          </p:cNvPr>
          <p:cNvSpPr>
            <a:spLocks noGrp="1"/>
          </p:cNvSpPr>
          <p:nvPr>
            <p:ph type="title"/>
          </p:nvPr>
        </p:nvSpPr>
        <p:spPr/>
        <p:txBody>
          <a:bodyPr/>
          <a:lstStyle/>
          <a:p>
            <a:r>
              <a:rPr lang="en-US"/>
              <a:t>Route map</a:t>
            </a:r>
            <a:endParaRPr lang="en-GB"/>
          </a:p>
        </p:txBody>
      </p:sp>
      <p:sp>
        <p:nvSpPr>
          <p:cNvPr id="3" name="Content Placeholder 2">
            <a:extLst>
              <a:ext uri="{FF2B5EF4-FFF2-40B4-BE49-F238E27FC236}">
                <a16:creationId xmlns:a16="http://schemas.microsoft.com/office/drawing/2014/main" id="{5C239394-144C-342E-F511-18DD8FC87171}"/>
              </a:ext>
            </a:extLst>
          </p:cNvPr>
          <p:cNvSpPr>
            <a:spLocks noGrp="1"/>
          </p:cNvSpPr>
          <p:nvPr>
            <p:ph idx="1"/>
          </p:nvPr>
        </p:nvSpPr>
        <p:spPr/>
        <p:txBody>
          <a:bodyPr/>
          <a:lstStyle/>
          <a:p>
            <a:r>
              <a:rPr lang="en-US" dirty="0"/>
              <a:t>our aims</a:t>
            </a:r>
          </a:p>
          <a:p>
            <a:r>
              <a:rPr lang="en-US" dirty="0"/>
              <a:t>history of the charity</a:t>
            </a:r>
          </a:p>
          <a:p>
            <a:r>
              <a:rPr lang="en-US" dirty="0"/>
              <a:t>who we are</a:t>
            </a:r>
          </a:p>
          <a:p>
            <a:r>
              <a:rPr lang="en-US" dirty="0"/>
              <a:t>what we do</a:t>
            </a:r>
          </a:p>
          <a:p>
            <a:r>
              <a:rPr lang="en-US" dirty="0"/>
              <a:t>who we have supported</a:t>
            </a:r>
          </a:p>
          <a:p>
            <a:r>
              <a:rPr lang="en-US" dirty="0"/>
              <a:t>the future</a:t>
            </a:r>
            <a:endParaRPr lang="en-GB" dirty="0"/>
          </a:p>
          <a:p>
            <a:endParaRPr lang="en-GB" dirty="0"/>
          </a:p>
        </p:txBody>
      </p:sp>
      <p:pic>
        <p:nvPicPr>
          <p:cNvPr id="5" name="Picture 2" descr="http://skin-cancer-research-fund.org.uk/wp-content/themes/scarf/images/logo2.png">
            <a:extLst>
              <a:ext uri="{FF2B5EF4-FFF2-40B4-BE49-F238E27FC236}">
                <a16:creationId xmlns:a16="http://schemas.microsoft.com/office/drawing/2014/main" id="{B8B1735E-8532-81C7-6C9D-37081CB3E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215" y="810205"/>
            <a:ext cx="4631340" cy="1760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690B8E7-D3FF-6FA3-B36F-698A37F61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591" y="2808778"/>
            <a:ext cx="5758253" cy="323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266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8ABA-E008-71B7-DCA7-0FDAAB86161A}"/>
              </a:ext>
            </a:extLst>
          </p:cNvPr>
          <p:cNvSpPr>
            <a:spLocks noGrp="1"/>
          </p:cNvSpPr>
          <p:nvPr>
            <p:ph type="title"/>
          </p:nvPr>
        </p:nvSpPr>
        <p:spPr/>
        <p:txBody>
          <a:bodyPr/>
          <a:lstStyle/>
          <a:p>
            <a:r>
              <a:rPr lang="en-US" err="1"/>
              <a:t>SCaRF’s</a:t>
            </a:r>
            <a:r>
              <a:rPr lang="en-US"/>
              <a:t> aims</a:t>
            </a:r>
            <a:endParaRPr lang="en-GB"/>
          </a:p>
        </p:txBody>
      </p:sp>
      <p:sp>
        <p:nvSpPr>
          <p:cNvPr id="3" name="Content Placeholder 2">
            <a:extLst>
              <a:ext uri="{FF2B5EF4-FFF2-40B4-BE49-F238E27FC236}">
                <a16:creationId xmlns:a16="http://schemas.microsoft.com/office/drawing/2014/main" id="{77607F94-805B-F3CB-4D5B-1EFC5799C867}"/>
              </a:ext>
            </a:extLst>
          </p:cNvPr>
          <p:cNvSpPr>
            <a:spLocks noGrp="1"/>
          </p:cNvSpPr>
          <p:nvPr>
            <p:ph idx="1"/>
          </p:nvPr>
        </p:nvSpPr>
        <p:spPr>
          <a:xfrm>
            <a:off x="838200" y="1825625"/>
            <a:ext cx="5257800" cy="4351338"/>
          </a:xfrm>
        </p:spPr>
        <p:txBody>
          <a:bodyPr>
            <a:normAutofit lnSpcReduction="10000"/>
          </a:bodyPr>
          <a:lstStyle/>
          <a:p>
            <a:r>
              <a:rPr lang="en-US"/>
              <a:t>promote research into skin cancer</a:t>
            </a:r>
          </a:p>
          <a:p>
            <a:pPr lvl="1"/>
            <a:r>
              <a:rPr lang="en-US"/>
              <a:t>its causes</a:t>
            </a:r>
          </a:p>
          <a:p>
            <a:pPr lvl="1"/>
            <a:r>
              <a:rPr lang="en-US"/>
              <a:t>prevention</a:t>
            </a:r>
          </a:p>
          <a:p>
            <a:pPr lvl="1"/>
            <a:r>
              <a:rPr lang="en-US"/>
              <a:t>treatment</a:t>
            </a:r>
          </a:p>
          <a:p>
            <a:r>
              <a:rPr lang="en-US"/>
              <a:t>raise awareness of skin cancer through education</a:t>
            </a:r>
          </a:p>
          <a:p>
            <a:r>
              <a:rPr lang="en-US"/>
              <a:t>in so doing, reduce the number of new cases and burden of disease</a:t>
            </a:r>
          </a:p>
          <a:p>
            <a:r>
              <a:rPr lang="en-US"/>
              <a:t>prudent financial stewardship</a:t>
            </a:r>
            <a:endParaRPr lang="en-GB"/>
          </a:p>
        </p:txBody>
      </p:sp>
      <p:pic>
        <p:nvPicPr>
          <p:cNvPr id="2050" name="Picture 2" descr="Koicaxy Piggy Bank - Ceramic DIY Coin Bank for Kids UK | Ubuy">
            <a:extLst>
              <a:ext uri="{FF2B5EF4-FFF2-40B4-BE49-F238E27FC236}">
                <a16:creationId xmlns:a16="http://schemas.microsoft.com/office/drawing/2014/main" id="{F1FC8E3C-6FDA-3C49-8A27-D7325E36A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356" y="4001294"/>
            <a:ext cx="2166000" cy="21756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C5D5F9-046E-E7E1-FAE5-7298E822BB3A}"/>
              </a:ext>
            </a:extLst>
          </p:cNvPr>
          <p:cNvPicPr>
            <a:picLocks noChangeAspect="1"/>
          </p:cNvPicPr>
          <p:nvPr/>
        </p:nvPicPr>
        <p:blipFill>
          <a:blip r:embed="rId3"/>
          <a:stretch>
            <a:fillRect/>
          </a:stretch>
        </p:blipFill>
        <p:spPr>
          <a:xfrm>
            <a:off x="7140033" y="943722"/>
            <a:ext cx="4108618" cy="2734099"/>
          </a:xfrm>
          <a:prstGeom prst="rect">
            <a:avLst/>
          </a:prstGeom>
        </p:spPr>
      </p:pic>
    </p:spTree>
    <p:extLst>
      <p:ext uri="{BB962C8B-B14F-4D97-AF65-F5344CB8AC3E}">
        <p14:creationId xmlns:p14="http://schemas.microsoft.com/office/powerpoint/2010/main" val="2026197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E14027-E7D5-02A8-1BA2-29CE086815F5}"/>
              </a:ext>
            </a:extLst>
          </p:cNvPr>
          <p:cNvPicPr>
            <a:picLocks noChangeAspect="1"/>
          </p:cNvPicPr>
          <p:nvPr/>
        </p:nvPicPr>
        <p:blipFill>
          <a:blip r:embed="rId2"/>
          <a:stretch>
            <a:fillRect/>
          </a:stretch>
        </p:blipFill>
        <p:spPr>
          <a:xfrm>
            <a:off x="4380367" y="2604991"/>
            <a:ext cx="2858431" cy="3687375"/>
          </a:xfrm>
          <a:prstGeom prst="rect">
            <a:avLst/>
          </a:prstGeom>
        </p:spPr>
      </p:pic>
      <p:pic>
        <p:nvPicPr>
          <p:cNvPr id="5" name="Picture 4">
            <a:extLst>
              <a:ext uri="{FF2B5EF4-FFF2-40B4-BE49-F238E27FC236}">
                <a16:creationId xmlns:a16="http://schemas.microsoft.com/office/drawing/2014/main" id="{64BDF6EB-16CF-48BD-A02F-B3557741E444}"/>
              </a:ext>
            </a:extLst>
          </p:cNvPr>
          <p:cNvPicPr>
            <a:picLocks noChangeAspect="1"/>
          </p:cNvPicPr>
          <p:nvPr/>
        </p:nvPicPr>
        <p:blipFill rotWithShape="1">
          <a:blip r:embed="rId3"/>
          <a:srcRect l="2671" t="2515" r="4339" b="1418"/>
          <a:stretch/>
        </p:blipFill>
        <p:spPr>
          <a:xfrm>
            <a:off x="8323827" y="2604991"/>
            <a:ext cx="2923292" cy="3623987"/>
          </a:xfrm>
          <a:prstGeom prst="rect">
            <a:avLst/>
          </a:prstGeom>
        </p:spPr>
      </p:pic>
      <p:sp>
        <p:nvSpPr>
          <p:cNvPr id="6" name="TextBox 5">
            <a:extLst>
              <a:ext uri="{FF2B5EF4-FFF2-40B4-BE49-F238E27FC236}">
                <a16:creationId xmlns:a16="http://schemas.microsoft.com/office/drawing/2014/main" id="{D4921F6D-06EC-952B-0955-7F804E7BBB6A}"/>
              </a:ext>
            </a:extLst>
          </p:cNvPr>
          <p:cNvSpPr txBox="1"/>
          <p:nvPr/>
        </p:nvSpPr>
        <p:spPr>
          <a:xfrm>
            <a:off x="9114424" y="6298863"/>
            <a:ext cx="1342099" cy="369332"/>
          </a:xfrm>
          <a:prstGeom prst="rect">
            <a:avLst/>
          </a:prstGeom>
          <a:noFill/>
        </p:spPr>
        <p:txBody>
          <a:bodyPr wrap="none" rtlCol="0">
            <a:spAutoFit/>
          </a:bodyPr>
          <a:lstStyle/>
          <a:p>
            <a:r>
              <a:rPr lang="en-GB"/>
              <a:t>Ronald </a:t>
            </a:r>
            <a:r>
              <a:rPr lang="en-GB" err="1"/>
              <a:t>Hiles</a:t>
            </a:r>
            <a:endParaRPr lang="en-GB"/>
          </a:p>
        </p:txBody>
      </p:sp>
      <p:sp>
        <p:nvSpPr>
          <p:cNvPr id="7" name="TextBox 6">
            <a:extLst>
              <a:ext uri="{FF2B5EF4-FFF2-40B4-BE49-F238E27FC236}">
                <a16:creationId xmlns:a16="http://schemas.microsoft.com/office/drawing/2014/main" id="{085AE59F-C4EF-7A6E-8AF6-C0AB32DAFF0A}"/>
              </a:ext>
            </a:extLst>
          </p:cNvPr>
          <p:cNvSpPr txBox="1"/>
          <p:nvPr/>
        </p:nvSpPr>
        <p:spPr>
          <a:xfrm>
            <a:off x="4797927" y="6292366"/>
            <a:ext cx="2023311" cy="369332"/>
          </a:xfrm>
          <a:prstGeom prst="rect">
            <a:avLst/>
          </a:prstGeom>
          <a:noFill/>
        </p:spPr>
        <p:txBody>
          <a:bodyPr wrap="none" rtlCol="0">
            <a:spAutoFit/>
          </a:bodyPr>
          <a:lstStyle/>
          <a:p>
            <a:r>
              <a:rPr lang="en-US"/>
              <a:t>D</a:t>
            </a:r>
            <a:r>
              <a:rPr lang="en-GB" err="1"/>
              <a:t>ennis</a:t>
            </a:r>
            <a:r>
              <a:rPr lang="en-GB"/>
              <a:t> </a:t>
            </a:r>
            <a:r>
              <a:rPr lang="en-GB" err="1"/>
              <a:t>Bodenham</a:t>
            </a:r>
            <a:endParaRPr lang="en-GB"/>
          </a:p>
        </p:txBody>
      </p:sp>
      <p:pic>
        <p:nvPicPr>
          <p:cNvPr id="8" name="Picture 7">
            <a:extLst>
              <a:ext uri="{FF2B5EF4-FFF2-40B4-BE49-F238E27FC236}">
                <a16:creationId xmlns:a16="http://schemas.microsoft.com/office/drawing/2014/main" id="{49EF877A-115B-DA1B-8ED2-C72FFEC811BE}"/>
              </a:ext>
            </a:extLst>
          </p:cNvPr>
          <p:cNvPicPr>
            <a:picLocks noChangeAspect="1"/>
          </p:cNvPicPr>
          <p:nvPr/>
        </p:nvPicPr>
        <p:blipFill>
          <a:blip r:embed="rId4"/>
          <a:stretch>
            <a:fillRect/>
          </a:stretch>
        </p:blipFill>
        <p:spPr>
          <a:xfrm>
            <a:off x="2783104" y="335133"/>
            <a:ext cx="3026478" cy="2269858"/>
          </a:xfrm>
          <a:prstGeom prst="rect">
            <a:avLst/>
          </a:prstGeom>
        </p:spPr>
      </p:pic>
      <p:pic>
        <p:nvPicPr>
          <p:cNvPr id="2" name="Picture 1">
            <a:extLst>
              <a:ext uri="{FF2B5EF4-FFF2-40B4-BE49-F238E27FC236}">
                <a16:creationId xmlns:a16="http://schemas.microsoft.com/office/drawing/2014/main" id="{969712C0-E3B6-0C8F-6F3E-584D771B4869}"/>
              </a:ext>
            </a:extLst>
          </p:cNvPr>
          <p:cNvPicPr>
            <a:picLocks noChangeAspect="1"/>
          </p:cNvPicPr>
          <p:nvPr/>
        </p:nvPicPr>
        <p:blipFill rotWithShape="1">
          <a:blip r:embed="rId5"/>
          <a:srcRect l="11749" t="15445" r="55280" b="2768"/>
          <a:stretch/>
        </p:blipFill>
        <p:spPr>
          <a:xfrm>
            <a:off x="1406581" y="2784895"/>
            <a:ext cx="1888757" cy="3513968"/>
          </a:xfrm>
          <a:prstGeom prst="rect">
            <a:avLst/>
          </a:prstGeom>
        </p:spPr>
      </p:pic>
      <p:sp>
        <p:nvSpPr>
          <p:cNvPr id="3" name="TextBox 2">
            <a:extLst>
              <a:ext uri="{FF2B5EF4-FFF2-40B4-BE49-F238E27FC236}">
                <a16:creationId xmlns:a16="http://schemas.microsoft.com/office/drawing/2014/main" id="{16A73499-B606-FBD7-B0CE-3B40EF7E5DC3}"/>
              </a:ext>
            </a:extLst>
          </p:cNvPr>
          <p:cNvSpPr txBox="1"/>
          <p:nvPr/>
        </p:nvSpPr>
        <p:spPr>
          <a:xfrm>
            <a:off x="1501889" y="6364227"/>
            <a:ext cx="1575688" cy="369332"/>
          </a:xfrm>
          <a:prstGeom prst="rect">
            <a:avLst/>
          </a:prstGeom>
          <a:noFill/>
        </p:spPr>
        <p:txBody>
          <a:bodyPr wrap="none" rtlCol="0">
            <a:spAutoFit/>
          </a:bodyPr>
          <a:lstStyle/>
          <a:p>
            <a:r>
              <a:rPr lang="en-US"/>
              <a:t>Tony Hancock</a:t>
            </a:r>
            <a:endParaRPr lang="en-GB"/>
          </a:p>
        </p:txBody>
      </p:sp>
      <p:pic>
        <p:nvPicPr>
          <p:cNvPr id="9" name="Picture 2" descr="http://skin-cancer-research-fund.org.uk/wp-content/themes/scarf/images/logo2.png">
            <a:extLst>
              <a:ext uri="{FF2B5EF4-FFF2-40B4-BE49-F238E27FC236}">
                <a16:creationId xmlns:a16="http://schemas.microsoft.com/office/drawing/2014/main" id="{7909D1EC-7490-EC4E-C6D4-35C7EDE636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9605" y="787848"/>
            <a:ext cx="3588444" cy="136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963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BA901-ABD5-0238-3FB6-815B29243C79}"/>
              </a:ext>
            </a:extLst>
          </p:cNvPr>
          <p:cNvPicPr>
            <a:picLocks noChangeAspect="1"/>
          </p:cNvPicPr>
          <p:nvPr/>
        </p:nvPicPr>
        <p:blipFill>
          <a:blip r:embed="rId2"/>
          <a:stretch>
            <a:fillRect/>
          </a:stretch>
        </p:blipFill>
        <p:spPr>
          <a:xfrm>
            <a:off x="8168302" y="3118919"/>
            <a:ext cx="3987485" cy="5316647"/>
          </a:xfrm>
          <a:prstGeom prst="rect">
            <a:avLst/>
          </a:prstGeom>
        </p:spPr>
      </p:pic>
      <p:pic>
        <p:nvPicPr>
          <p:cNvPr id="3" name="Picture 2">
            <a:extLst>
              <a:ext uri="{FF2B5EF4-FFF2-40B4-BE49-F238E27FC236}">
                <a16:creationId xmlns:a16="http://schemas.microsoft.com/office/drawing/2014/main" id="{34E528FF-7820-D5A2-4F65-A440F2FF53AA}"/>
              </a:ext>
            </a:extLst>
          </p:cNvPr>
          <p:cNvPicPr>
            <a:picLocks noChangeAspect="1"/>
          </p:cNvPicPr>
          <p:nvPr/>
        </p:nvPicPr>
        <p:blipFill>
          <a:blip r:embed="rId3"/>
          <a:stretch>
            <a:fillRect/>
          </a:stretch>
        </p:blipFill>
        <p:spPr>
          <a:xfrm>
            <a:off x="-526987" y="3761714"/>
            <a:ext cx="4816444" cy="3612333"/>
          </a:xfrm>
          <a:prstGeom prst="rect">
            <a:avLst/>
          </a:prstGeom>
        </p:spPr>
      </p:pic>
      <p:pic>
        <p:nvPicPr>
          <p:cNvPr id="4" name="Picture 3">
            <a:extLst>
              <a:ext uri="{FF2B5EF4-FFF2-40B4-BE49-F238E27FC236}">
                <a16:creationId xmlns:a16="http://schemas.microsoft.com/office/drawing/2014/main" id="{E885BF34-5013-5A2B-EF8C-F5DE103DC995}"/>
              </a:ext>
            </a:extLst>
          </p:cNvPr>
          <p:cNvPicPr>
            <a:picLocks noChangeAspect="1"/>
          </p:cNvPicPr>
          <p:nvPr/>
        </p:nvPicPr>
        <p:blipFill>
          <a:blip r:embed="rId4"/>
          <a:stretch>
            <a:fillRect/>
          </a:stretch>
        </p:blipFill>
        <p:spPr>
          <a:xfrm>
            <a:off x="6096000" y="-115435"/>
            <a:ext cx="6143156" cy="4607367"/>
          </a:xfrm>
          <a:prstGeom prst="rect">
            <a:avLst/>
          </a:prstGeom>
        </p:spPr>
      </p:pic>
      <p:pic>
        <p:nvPicPr>
          <p:cNvPr id="5" name="Picture 4">
            <a:extLst>
              <a:ext uri="{FF2B5EF4-FFF2-40B4-BE49-F238E27FC236}">
                <a16:creationId xmlns:a16="http://schemas.microsoft.com/office/drawing/2014/main" id="{111FC9CD-8D32-E8C9-2C67-A26C5F6D639D}"/>
              </a:ext>
            </a:extLst>
          </p:cNvPr>
          <p:cNvPicPr>
            <a:picLocks noChangeAspect="1"/>
          </p:cNvPicPr>
          <p:nvPr/>
        </p:nvPicPr>
        <p:blipFill>
          <a:blip r:embed="rId5"/>
          <a:stretch>
            <a:fillRect/>
          </a:stretch>
        </p:blipFill>
        <p:spPr>
          <a:xfrm>
            <a:off x="0" y="0"/>
            <a:ext cx="6096000" cy="4572001"/>
          </a:xfrm>
          <a:prstGeom prst="rect">
            <a:avLst/>
          </a:prstGeom>
        </p:spPr>
      </p:pic>
      <p:pic>
        <p:nvPicPr>
          <p:cNvPr id="6" name="Picture 5">
            <a:extLst>
              <a:ext uri="{FF2B5EF4-FFF2-40B4-BE49-F238E27FC236}">
                <a16:creationId xmlns:a16="http://schemas.microsoft.com/office/drawing/2014/main" id="{A54E41CE-5539-9281-A7FA-06826241EDAE}"/>
              </a:ext>
            </a:extLst>
          </p:cNvPr>
          <p:cNvPicPr>
            <a:picLocks noChangeAspect="1"/>
          </p:cNvPicPr>
          <p:nvPr/>
        </p:nvPicPr>
        <p:blipFill rotWithShape="1">
          <a:blip r:embed="rId6"/>
          <a:srcRect r="7425"/>
          <a:stretch/>
        </p:blipFill>
        <p:spPr>
          <a:xfrm>
            <a:off x="3150793" y="2619277"/>
            <a:ext cx="5546665" cy="4493633"/>
          </a:xfrm>
          <a:prstGeom prst="rect">
            <a:avLst/>
          </a:prstGeom>
        </p:spPr>
      </p:pic>
    </p:spTree>
    <p:extLst>
      <p:ext uri="{BB962C8B-B14F-4D97-AF65-F5344CB8AC3E}">
        <p14:creationId xmlns:p14="http://schemas.microsoft.com/office/powerpoint/2010/main" val="1388749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1FF97-836A-4862-3A56-40F1021B7DBA}"/>
              </a:ext>
            </a:extLst>
          </p:cNvPr>
          <p:cNvPicPr>
            <a:picLocks noChangeAspect="1"/>
          </p:cNvPicPr>
          <p:nvPr/>
        </p:nvPicPr>
        <p:blipFill>
          <a:blip r:embed="rId3"/>
          <a:stretch>
            <a:fillRect/>
          </a:stretch>
        </p:blipFill>
        <p:spPr>
          <a:xfrm>
            <a:off x="9752765" y="1107476"/>
            <a:ext cx="1964869" cy="3491250"/>
          </a:xfrm>
          <a:prstGeom prst="rect">
            <a:avLst/>
          </a:prstGeom>
        </p:spPr>
      </p:pic>
      <p:pic>
        <p:nvPicPr>
          <p:cNvPr id="4" name="Picture 3">
            <a:extLst>
              <a:ext uri="{FF2B5EF4-FFF2-40B4-BE49-F238E27FC236}">
                <a16:creationId xmlns:a16="http://schemas.microsoft.com/office/drawing/2014/main" id="{59897308-29A6-D930-3B83-63DDE918558E}"/>
              </a:ext>
            </a:extLst>
          </p:cNvPr>
          <p:cNvPicPr>
            <a:picLocks noChangeAspect="1"/>
          </p:cNvPicPr>
          <p:nvPr/>
        </p:nvPicPr>
        <p:blipFill>
          <a:blip r:embed="rId4"/>
          <a:stretch>
            <a:fillRect/>
          </a:stretch>
        </p:blipFill>
        <p:spPr>
          <a:xfrm>
            <a:off x="6645146" y="1107476"/>
            <a:ext cx="2558473" cy="3491250"/>
          </a:xfrm>
          <a:prstGeom prst="rect">
            <a:avLst/>
          </a:prstGeom>
        </p:spPr>
      </p:pic>
      <p:pic>
        <p:nvPicPr>
          <p:cNvPr id="6" name="Picture 5">
            <a:extLst>
              <a:ext uri="{FF2B5EF4-FFF2-40B4-BE49-F238E27FC236}">
                <a16:creationId xmlns:a16="http://schemas.microsoft.com/office/drawing/2014/main" id="{1CE0DB91-C477-9DF3-AAA4-B115BCCF8294}"/>
              </a:ext>
            </a:extLst>
          </p:cNvPr>
          <p:cNvPicPr>
            <a:picLocks noChangeAspect="1"/>
          </p:cNvPicPr>
          <p:nvPr/>
        </p:nvPicPr>
        <p:blipFill>
          <a:blip r:embed="rId5"/>
          <a:stretch>
            <a:fillRect/>
          </a:stretch>
        </p:blipFill>
        <p:spPr>
          <a:xfrm>
            <a:off x="3463348" y="1107476"/>
            <a:ext cx="2632652" cy="3528296"/>
          </a:xfrm>
          <a:prstGeom prst="rect">
            <a:avLst/>
          </a:prstGeom>
        </p:spPr>
      </p:pic>
      <p:sp>
        <p:nvSpPr>
          <p:cNvPr id="5" name="TextBox 4">
            <a:extLst>
              <a:ext uri="{FF2B5EF4-FFF2-40B4-BE49-F238E27FC236}">
                <a16:creationId xmlns:a16="http://schemas.microsoft.com/office/drawing/2014/main" id="{1E5DE4E2-F492-FE84-E2CF-98C33B5EFF29}"/>
              </a:ext>
            </a:extLst>
          </p:cNvPr>
          <p:cNvSpPr txBox="1"/>
          <p:nvPr/>
        </p:nvSpPr>
        <p:spPr>
          <a:xfrm>
            <a:off x="9843528" y="4717598"/>
            <a:ext cx="1550040" cy="369332"/>
          </a:xfrm>
          <a:prstGeom prst="rect">
            <a:avLst/>
          </a:prstGeom>
          <a:noFill/>
        </p:spPr>
        <p:txBody>
          <a:bodyPr wrap="none" rtlCol="0">
            <a:spAutoFit/>
          </a:bodyPr>
          <a:lstStyle/>
          <a:p>
            <a:r>
              <a:rPr lang="en-US"/>
              <a:t>Howard Rigby</a:t>
            </a:r>
            <a:endParaRPr lang="en-GB"/>
          </a:p>
        </p:txBody>
      </p:sp>
      <p:sp>
        <p:nvSpPr>
          <p:cNvPr id="8" name="TextBox 7">
            <a:extLst>
              <a:ext uri="{FF2B5EF4-FFF2-40B4-BE49-F238E27FC236}">
                <a16:creationId xmlns:a16="http://schemas.microsoft.com/office/drawing/2014/main" id="{7D899F86-3B93-0FE9-8D06-994E05329FA7}"/>
              </a:ext>
            </a:extLst>
          </p:cNvPr>
          <p:cNvSpPr txBox="1"/>
          <p:nvPr/>
        </p:nvSpPr>
        <p:spPr>
          <a:xfrm>
            <a:off x="7030688" y="4717598"/>
            <a:ext cx="1593962" cy="369332"/>
          </a:xfrm>
          <a:prstGeom prst="rect">
            <a:avLst/>
          </a:prstGeom>
          <a:noFill/>
        </p:spPr>
        <p:txBody>
          <a:bodyPr wrap="none" rtlCol="0">
            <a:spAutoFit/>
          </a:bodyPr>
          <a:lstStyle/>
          <a:p>
            <a:r>
              <a:rPr lang="en-US"/>
              <a:t>John </a:t>
            </a:r>
            <a:r>
              <a:rPr lang="en-US" err="1"/>
              <a:t>Kenealey</a:t>
            </a:r>
            <a:endParaRPr lang="en-GB"/>
          </a:p>
        </p:txBody>
      </p:sp>
      <p:sp>
        <p:nvSpPr>
          <p:cNvPr id="9" name="TextBox 8">
            <a:extLst>
              <a:ext uri="{FF2B5EF4-FFF2-40B4-BE49-F238E27FC236}">
                <a16:creationId xmlns:a16="http://schemas.microsoft.com/office/drawing/2014/main" id="{9019020E-FC25-3889-5ADC-E96FA7FEBD4C}"/>
              </a:ext>
            </a:extLst>
          </p:cNvPr>
          <p:cNvSpPr txBox="1"/>
          <p:nvPr/>
        </p:nvSpPr>
        <p:spPr>
          <a:xfrm>
            <a:off x="3919506" y="4717598"/>
            <a:ext cx="1667829" cy="369332"/>
          </a:xfrm>
          <a:prstGeom prst="rect">
            <a:avLst/>
          </a:prstGeom>
          <a:noFill/>
        </p:spPr>
        <p:txBody>
          <a:bodyPr wrap="none" rtlCol="0">
            <a:spAutoFit/>
          </a:bodyPr>
          <a:lstStyle/>
          <a:p>
            <a:r>
              <a:rPr lang="en-US"/>
              <a:t>Paul Townsend</a:t>
            </a:r>
            <a:endParaRPr lang="en-GB"/>
          </a:p>
        </p:txBody>
      </p:sp>
      <p:pic>
        <p:nvPicPr>
          <p:cNvPr id="1026" name="Picture 2" descr="Antonio Orlando - Bristol Plastic Surgery">
            <a:extLst>
              <a:ext uri="{FF2B5EF4-FFF2-40B4-BE49-F238E27FC236}">
                <a16:creationId xmlns:a16="http://schemas.microsoft.com/office/drawing/2014/main" id="{5E238DAB-AE30-B022-D2A6-1410F3F545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62" t="3067" r="15824"/>
          <a:stretch/>
        </p:blipFill>
        <p:spPr bwMode="auto">
          <a:xfrm>
            <a:off x="474366" y="1107476"/>
            <a:ext cx="2683137" cy="3528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8CC0DE3-11DC-1ED0-3311-AE6FBF2470DC}"/>
              </a:ext>
            </a:extLst>
          </p:cNvPr>
          <p:cNvSpPr txBox="1"/>
          <p:nvPr/>
        </p:nvSpPr>
        <p:spPr>
          <a:xfrm>
            <a:off x="982019" y="4717598"/>
            <a:ext cx="1813766" cy="369332"/>
          </a:xfrm>
          <a:prstGeom prst="rect">
            <a:avLst/>
          </a:prstGeom>
          <a:noFill/>
        </p:spPr>
        <p:txBody>
          <a:bodyPr wrap="none" rtlCol="0">
            <a:spAutoFit/>
          </a:bodyPr>
          <a:lstStyle/>
          <a:p>
            <a:r>
              <a:rPr lang="en-US"/>
              <a:t>Antonio Orlando</a:t>
            </a:r>
            <a:endParaRPr lang="en-GB"/>
          </a:p>
        </p:txBody>
      </p:sp>
    </p:spTree>
    <p:extLst>
      <p:ext uri="{BB962C8B-B14F-4D97-AF65-F5344CB8AC3E}">
        <p14:creationId xmlns:p14="http://schemas.microsoft.com/office/powerpoint/2010/main" val="3984130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FED-6963-9A5C-D380-FBFA4EB970C1}"/>
              </a:ext>
            </a:extLst>
          </p:cNvPr>
          <p:cNvSpPr>
            <a:spLocks noGrp="1"/>
          </p:cNvSpPr>
          <p:nvPr>
            <p:ph type="title"/>
          </p:nvPr>
        </p:nvSpPr>
        <p:spPr/>
        <p:txBody>
          <a:bodyPr/>
          <a:lstStyle/>
          <a:p>
            <a:r>
              <a:rPr lang="en-US"/>
              <a:t>Who are </a:t>
            </a:r>
            <a:r>
              <a:rPr lang="en-US" err="1"/>
              <a:t>SCaRF</a:t>
            </a:r>
            <a:r>
              <a:rPr lang="en-US"/>
              <a:t>?</a:t>
            </a:r>
            <a:endParaRPr lang="en-GB"/>
          </a:p>
        </p:txBody>
      </p:sp>
      <p:sp>
        <p:nvSpPr>
          <p:cNvPr id="3" name="Content Placeholder 2">
            <a:extLst>
              <a:ext uri="{FF2B5EF4-FFF2-40B4-BE49-F238E27FC236}">
                <a16:creationId xmlns:a16="http://schemas.microsoft.com/office/drawing/2014/main" id="{D7E9D74E-331C-A091-4E96-06167A5B91A4}"/>
              </a:ext>
            </a:extLst>
          </p:cNvPr>
          <p:cNvSpPr>
            <a:spLocks noGrp="1"/>
          </p:cNvSpPr>
          <p:nvPr>
            <p:ph idx="1"/>
          </p:nvPr>
        </p:nvSpPr>
        <p:spPr>
          <a:xfrm>
            <a:off x="838200" y="1825625"/>
            <a:ext cx="5257800" cy="4351338"/>
          </a:xfrm>
        </p:spPr>
        <p:txBody>
          <a:bodyPr>
            <a:normAutofit fontScale="85000" lnSpcReduction="20000"/>
          </a:bodyPr>
          <a:lstStyle/>
          <a:p>
            <a:r>
              <a:rPr lang="en-US" i="1" dirty="0"/>
              <a:t>a national charity under the umbrella of North Bristol NHS Trust</a:t>
            </a:r>
          </a:p>
          <a:p>
            <a:r>
              <a:rPr lang="en-US" i="1" dirty="0"/>
              <a:t>Administrator</a:t>
            </a:r>
            <a:r>
              <a:rPr lang="en-US" dirty="0"/>
              <a:t>: </a:t>
            </a:r>
            <a:r>
              <a:rPr lang="en-US" dirty="0" err="1"/>
              <a:t>Mr</a:t>
            </a:r>
            <a:r>
              <a:rPr lang="en-US" dirty="0"/>
              <a:t> Stephen </a:t>
            </a:r>
            <a:r>
              <a:rPr lang="en-US" dirty="0" err="1"/>
              <a:t>Hollyman</a:t>
            </a:r>
            <a:endParaRPr lang="en-US" dirty="0"/>
          </a:p>
          <a:p>
            <a:r>
              <a:rPr lang="en-US" i="1" dirty="0"/>
              <a:t>Patron</a:t>
            </a:r>
            <a:r>
              <a:rPr lang="en-US" dirty="0"/>
              <a:t>: The Lord Mayor, </a:t>
            </a:r>
            <a:r>
              <a:rPr lang="en-US" dirty="0" err="1"/>
              <a:t>RtHon</a:t>
            </a:r>
            <a:r>
              <a:rPr lang="en-US" dirty="0"/>
              <a:t> </a:t>
            </a:r>
            <a:r>
              <a:rPr lang="en-US" dirty="0" err="1"/>
              <a:t>Councillor</a:t>
            </a:r>
            <a:r>
              <a:rPr lang="en-US" dirty="0"/>
              <a:t> Paul Goggin</a:t>
            </a:r>
          </a:p>
          <a:p>
            <a:r>
              <a:rPr lang="en-US" i="1" dirty="0"/>
              <a:t>Trustees</a:t>
            </a:r>
            <a:r>
              <a:rPr lang="en-US" dirty="0"/>
              <a:t>:</a:t>
            </a:r>
          </a:p>
          <a:p>
            <a:pPr lvl="1"/>
            <a:r>
              <a:rPr lang="en-US" dirty="0" err="1">
                <a:solidFill>
                  <a:srgbClr val="FF0000"/>
                </a:solidFill>
              </a:rPr>
              <a:t>Mr</a:t>
            </a:r>
            <a:r>
              <a:rPr lang="en-US" dirty="0">
                <a:solidFill>
                  <a:srgbClr val="FF0000"/>
                </a:solidFill>
              </a:rPr>
              <a:t> Ben McGinn </a:t>
            </a:r>
            <a:r>
              <a:rPr lang="en-US" dirty="0"/>
              <a:t>(Chairman)</a:t>
            </a:r>
          </a:p>
          <a:p>
            <a:pPr lvl="1"/>
            <a:r>
              <a:rPr lang="en-US" dirty="0" err="1">
                <a:solidFill>
                  <a:srgbClr val="FF0000"/>
                </a:solidFill>
              </a:rPr>
              <a:t>Mr</a:t>
            </a:r>
            <a:r>
              <a:rPr lang="en-US" dirty="0">
                <a:solidFill>
                  <a:srgbClr val="FF0000"/>
                </a:solidFill>
              </a:rPr>
              <a:t> Andrew Wilkinson</a:t>
            </a:r>
          </a:p>
          <a:p>
            <a:pPr lvl="1"/>
            <a:r>
              <a:rPr lang="en-US" dirty="0" err="1">
                <a:solidFill>
                  <a:srgbClr val="FF0000"/>
                </a:solidFill>
              </a:rPr>
              <a:t>Mr</a:t>
            </a:r>
            <a:r>
              <a:rPr lang="en-US" dirty="0">
                <a:solidFill>
                  <a:srgbClr val="FF0000"/>
                </a:solidFill>
              </a:rPr>
              <a:t> Dean </a:t>
            </a:r>
            <a:r>
              <a:rPr lang="en-US" dirty="0" err="1">
                <a:solidFill>
                  <a:srgbClr val="FF0000"/>
                </a:solidFill>
              </a:rPr>
              <a:t>Fuidge</a:t>
            </a:r>
            <a:endParaRPr lang="en-US" dirty="0">
              <a:solidFill>
                <a:srgbClr val="FF0000"/>
              </a:solidFill>
            </a:endParaRPr>
          </a:p>
          <a:p>
            <a:pPr lvl="1"/>
            <a:r>
              <a:rPr lang="en-US" dirty="0" err="1"/>
              <a:t>Mrs</a:t>
            </a:r>
            <a:r>
              <a:rPr lang="en-US" dirty="0"/>
              <a:t> Lynda Knowles</a:t>
            </a:r>
          </a:p>
          <a:p>
            <a:pPr lvl="1"/>
            <a:r>
              <a:rPr lang="en-US" dirty="0"/>
              <a:t>Dr Katherine Finucane</a:t>
            </a:r>
          </a:p>
          <a:p>
            <a:pPr lvl="1"/>
            <a:r>
              <a:rPr lang="en-US" dirty="0"/>
              <a:t>Dr Helen Audrain</a:t>
            </a:r>
          </a:p>
          <a:p>
            <a:pPr lvl="1"/>
            <a:r>
              <a:rPr lang="en-US" dirty="0" err="1"/>
              <a:t>Ms</a:t>
            </a:r>
            <a:r>
              <a:rPr lang="en-US" dirty="0"/>
              <a:t> Amanda McAusland</a:t>
            </a:r>
          </a:p>
          <a:p>
            <a:pPr lvl="1"/>
            <a:r>
              <a:rPr lang="en-US" dirty="0" err="1"/>
              <a:t>Mr</a:t>
            </a:r>
            <a:r>
              <a:rPr lang="en-US" dirty="0"/>
              <a:t> Jon Pleat</a:t>
            </a:r>
          </a:p>
          <a:p>
            <a:pPr lvl="1"/>
            <a:endParaRPr lang="en-GB" dirty="0"/>
          </a:p>
        </p:txBody>
      </p:sp>
      <p:pic>
        <p:nvPicPr>
          <p:cNvPr id="4" name="Picture 3">
            <a:extLst>
              <a:ext uri="{FF2B5EF4-FFF2-40B4-BE49-F238E27FC236}">
                <a16:creationId xmlns:a16="http://schemas.microsoft.com/office/drawing/2014/main" id="{EEFD9090-4D51-EADA-4F3D-3B7088F68EAF}"/>
              </a:ext>
            </a:extLst>
          </p:cNvPr>
          <p:cNvPicPr>
            <a:picLocks noChangeAspect="1"/>
          </p:cNvPicPr>
          <p:nvPr/>
        </p:nvPicPr>
        <p:blipFill>
          <a:blip r:embed="rId3"/>
          <a:stretch>
            <a:fillRect/>
          </a:stretch>
        </p:blipFill>
        <p:spPr>
          <a:xfrm>
            <a:off x="6293695" y="143957"/>
            <a:ext cx="2720163" cy="1325562"/>
          </a:xfrm>
          <a:prstGeom prst="rect">
            <a:avLst/>
          </a:prstGeom>
        </p:spPr>
      </p:pic>
      <p:sp>
        <p:nvSpPr>
          <p:cNvPr id="6" name="TextBox 5">
            <a:extLst>
              <a:ext uri="{FF2B5EF4-FFF2-40B4-BE49-F238E27FC236}">
                <a16:creationId xmlns:a16="http://schemas.microsoft.com/office/drawing/2014/main" id="{94C12211-CD3C-535E-E32C-5F73D93908B3}"/>
              </a:ext>
            </a:extLst>
          </p:cNvPr>
          <p:cNvSpPr txBox="1"/>
          <p:nvPr/>
        </p:nvSpPr>
        <p:spPr>
          <a:xfrm>
            <a:off x="5928360" y="4309047"/>
            <a:ext cx="5943600" cy="2031325"/>
          </a:xfrm>
          <a:prstGeom prst="rect">
            <a:avLst/>
          </a:prstGeom>
          <a:noFill/>
        </p:spPr>
        <p:txBody>
          <a:bodyPr wrap="square" rtlCol="0">
            <a:spAutoFit/>
          </a:bodyPr>
          <a:lstStyle/>
          <a:p>
            <a:r>
              <a:rPr lang="en-US" i="1" dirty="0"/>
              <a:t>Scientific Advisory Committee:</a:t>
            </a:r>
          </a:p>
          <a:p>
            <a:pPr lvl="1"/>
            <a:r>
              <a:rPr lang="en-US" dirty="0"/>
              <a:t>Professor Paul Martin</a:t>
            </a:r>
          </a:p>
          <a:p>
            <a:pPr lvl="1"/>
            <a:r>
              <a:rPr lang="en-US" dirty="0"/>
              <a:t>Dr Yi Feng</a:t>
            </a:r>
          </a:p>
          <a:p>
            <a:r>
              <a:rPr lang="en-US" i="1" dirty="0"/>
              <a:t>Social Media Fellow</a:t>
            </a:r>
            <a:r>
              <a:rPr lang="en-US" dirty="0"/>
              <a:t>: Rebecca </a:t>
            </a:r>
            <a:r>
              <a:rPr lang="en-US" dirty="0" err="1"/>
              <a:t>Iau</a:t>
            </a:r>
            <a:endParaRPr lang="en-US" dirty="0"/>
          </a:p>
          <a:p>
            <a:r>
              <a:rPr lang="en-US" i="1" dirty="0"/>
              <a:t>Independent auditor</a:t>
            </a:r>
            <a:r>
              <a:rPr lang="en-US" dirty="0"/>
              <a:t>: </a:t>
            </a:r>
            <a:r>
              <a:rPr lang="en-US" dirty="0" err="1"/>
              <a:t>TD&amp;Company</a:t>
            </a:r>
            <a:r>
              <a:rPr lang="en-US" dirty="0"/>
              <a:t>, Chartered Accountants</a:t>
            </a:r>
          </a:p>
          <a:p>
            <a:pPr lvl="1"/>
            <a:endParaRPr lang="en-US" dirty="0"/>
          </a:p>
        </p:txBody>
      </p:sp>
      <p:pic>
        <p:nvPicPr>
          <p:cNvPr id="8" name="Picture 7">
            <a:extLst>
              <a:ext uri="{FF2B5EF4-FFF2-40B4-BE49-F238E27FC236}">
                <a16:creationId xmlns:a16="http://schemas.microsoft.com/office/drawing/2014/main" id="{4AE61EA2-5328-A122-C397-8BD444857CDA}"/>
              </a:ext>
            </a:extLst>
          </p:cNvPr>
          <p:cNvPicPr>
            <a:picLocks noChangeAspect="1"/>
          </p:cNvPicPr>
          <p:nvPr/>
        </p:nvPicPr>
        <p:blipFill>
          <a:blip r:embed="rId4"/>
          <a:stretch>
            <a:fillRect/>
          </a:stretch>
        </p:blipFill>
        <p:spPr>
          <a:xfrm>
            <a:off x="6384910" y="1690687"/>
            <a:ext cx="2542612" cy="1930709"/>
          </a:xfrm>
          <a:prstGeom prst="rect">
            <a:avLst/>
          </a:prstGeom>
        </p:spPr>
      </p:pic>
      <p:pic>
        <p:nvPicPr>
          <p:cNvPr id="10" name="Picture 9">
            <a:extLst>
              <a:ext uri="{FF2B5EF4-FFF2-40B4-BE49-F238E27FC236}">
                <a16:creationId xmlns:a16="http://schemas.microsoft.com/office/drawing/2014/main" id="{37A29E80-9031-571D-F299-BF56313B509A}"/>
              </a:ext>
            </a:extLst>
          </p:cNvPr>
          <p:cNvPicPr>
            <a:picLocks noChangeAspect="1"/>
          </p:cNvPicPr>
          <p:nvPr/>
        </p:nvPicPr>
        <p:blipFill>
          <a:blip r:embed="rId5"/>
          <a:stretch>
            <a:fillRect/>
          </a:stretch>
        </p:blipFill>
        <p:spPr>
          <a:xfrm>
            <a:off x="9216433" y="481996"/>
            <a:ext cx="2689815" cy="2031325"/>
          </a:xfrm>
          <a:prstGeom prst="rect">
            <a:avLst/>
          </a:prstGeom>
        </p:spPr>
      </p:pic>
      <p:pic>
        <p:nvPicPr>
          <p:cNvPr id="12" name="Picture 11">
            <a:extLst>
              <a:ext uri="{FF2B5EF4-FFF2-40B4-BE49-F238E27FC236}">
                <a16:creationId xmlns:a16="http://schemas.microsoft.com/office/drawing/2014/main" id="{74F6CC58-D3EB-549E-FAE9-9E316EC2FEBC}"/>
              </a:ext>
            </a:extLst>
          </p:cNvPr>
          <p:cNvPicPr>
            <a:picLocks noChangeAspect="1"/>
          </p:cNvPicPr>
          <p:nvPr/>
        </p:nvPicPr>
        <p:blipFill>
          <a:blip r:embed="rId6"/>
          <a:stretch>
            <a:fillRect/>
          </a:stretch>
        </p:blipFill>
        <p:spPr>
          <a:xfrm>
            <a:off x="9511106" y="2630192"/>
            <a:ext cx="2193627" cy="1862464"/>
          </a:xfrm>
          <a:prstGeom prst="rect">
            <a:avLst/>
          </a:prstGeom>
        </p:spPr>
      </p:pic>
    </p:spTree>
    <p:extLst>
      <p:ext uri="{BB962C8B-B14F-4D97-AF65-F5344CB8AC3E}">
        <p14:creationId xmlns:p14="http://schemas.microsoft.com/office/powerpoint/2010/main" val="220838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FED-6963-9A5C-D380-FBFA4EB970C1}"/>
              </a:ext>
            </a:extLst>
          </p:cNvPr>
          <p:cNvSpPr>
            <a:spLocks noGrp="1"/>
          </p:cNvSpPr>
          <p:nvPr>
            <p:ph type="title"/>
          </p:nvPr>
        </p:nvSpPr>
        <p:spPr>
          <a:xfrm>
            <a:off x="838200" y="147373"/>
            <a:ext cx="10515600" cy="1325563"/>
          </a:xfrm>
        </p:spPr>
        <p:txBody>
          <a:bodyPr/>
          <a:lstStyle/>
          <a:p>
            <a:r>
              <a:rPr lang="en-US"/>
              <a:t>What does </a:t>
            </a:r>
            <a:r>
              <a:rPr lang="en-US" err="1"/>
              <a:t>SCaRF</a:t>
            </a:r>
            <a:r>
              <a:rPr lang="en-US"/>
              <a:t> do?  </a:t>
            </a:r>
            <a:r>
              <a:rPr lang="en-US" i="1"/>
              <a:t>Research</a:t>
            </a:r>
            <a:endParaRPr lang="en-GB"/>
          </a:p>
        </p:txBody>
      </p:sp>
      <p:sp>
        <p:nvSpPr>
          <p:cNvPr id="4" name="Content Placeholder 3">
            <a:extLst>
              <a:ext uri="{FF2B5EF4-FFF2-40B4-BE49-F238E27FC236}">
                <a16:creationId xmlns:a16="http://schemas.microsoft.com/office/drawing/2014/main" id="{825CAC16-9EFF-44E5-4E0B-7D37691762C3}"/>
              </a:ext>
            </a:extLst>
          </p:cNvPr>
          <p:cNvSpPr>
            <a:spLocks noGrp="1"/>
          </p:cNvSpPr>
          <p:nvPr>
            <p:ph idx="1"/>
          </p:nvPr>
        </p:nvSpPr>
        <p:spPr>
          <a:xfrm>
            <a:off x="838200" y="1825625"/>
            <a:ext cx="5257800" cy="4351338"/>
          </a:xfrm>
        </p:spPr>
        <p:txBody>
          <a:bodyPr/>
          <a:lstStyle/>
          <a:p>
            <a:r>
              <a:rPr lang="en-US"/>
              <a:t>we support national projects</a:t>
            </a:r>
          </a:p>
          <a:p>
            <a:r>
              <a:rPr lang="en-US"/>
              <a:t>biannual grant awards</a:t>
            </a:r>
          </a:p>
          <a:p>
            <a:r>
              <a:rPr lang="en-US"/>
              <a:t>competitively awarded</a:t>
            </a:r>
          </a:p>
          <a:p>
            <a:r>
              <a:rPr lang="en-US"/>
              <a:t>independently assessed</a:t>
            </a:r>
          </a:p>
          <a:p>
            <a:r>
              <a:rPr lang="en-US"/>
              <a:t>pump priming grants £1-5k</a:t>
            </a:r>
          </a:p>
          <a:p>
            <a:r>
              <a:rPr lang="en-US"/>
              <a:t>larger project grants up to £20k</a:t>
            </a:r>
          </a:p>
          <a:p>
            <a:r>
              <a:rPr lang="en-US"/>
              <a:t>initial results leading to bigger grants by NIHR, </a:t>
            </a:r>
            <a:r>
              <a:rPr lang="en-US" err="1"/>
              <a:t>Wellcome</a:t>
            </a:r>
            <a:r>
              <a:rPr lang="en-US"/>
              <a:t> Trust, MRC, </a:t>
            </a:r>
            <a:r>
              <a:rPr lang="en-US" i="1" err="1"/>
              <a:t>etc</a:t>
            </a:r>
            <a:endParaRPr lang="en-US"/>
          </a:p>
          <a:p>
            <a:endParaRPr lang="en-GB"/>
          </a:p>
        </p:txBody>
      </p:sp>
      <p:graphicFrame>
        <p:nvGraphicFramePr>
          <p:cNvPr id="5" name="Diagram 4">
            <a:extLst>
              <a:ext uri="{FF2B5EF4-FFF2-40B4-BE49-F238E27FC236}">
                <a16:creationId xmlns:a16="http://schemas.microsoft.com/office/drawing/2014/main" id="{D118FCE0-0D74-12C9-D3E7-5D8BAEB504F5}"/>
              </a:ext>
            </a:extLst>
          </p:cNvPr>
          <p:cNvGraphicFramePr/>
          <p:nvPr>
            <p:extLst>
              <p:ext uri="{D42A27DB-BD31-4B8C-83A1-F6EECF244321}">
                <p14:modId xmlns:p14="http://schemas.microsoft.com/office/powerpoint/2010/main" val="551985826"/>
              </p:ext>
            </p:extLst>
          </p:nvPr>
        </p:nvGraphicFramePr>
        <p:xfrm>
          <a:off x="5299787" y="1301290"/>
          <a:ext cx="7650527" cy="524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632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8C7A-E044-C948-D360-95859C1486E9}"/>
              </a:ext>
            </a:extLst>
          </p:cNvPr>
          <p:cNvSpPr>
            <a:spLocks noGrp="1"/>
          </p:cNvSpPr>
          <p:nvPr>
            <p:ph type="title"/>
          </p:nvPr>
        </p:nvSpPr>
        <p:spPr/>
        <p:txBody>
          <a:bodyPr/>
          <a:lstStyle/>
          <a:p>
            <a:r>
              <a:rPr lang="en-US"/>
              <a:t>Past research projects</a:t>
            </a:r>
            <a:endParaRPr lang="en-GB"/>
          </a:p>
        </p:txBody>
      </p:sp>
      <p:sp>
        <p:nvSpPr>
          <p:cNvPr id="3" name="Content Placeholder 2">
            <a:extLst>
              <a:ext uri="{FF2B5EF4-FFF2-40B4-BE49-F238E27FC236}">
                <a16:creationId xmlns:a16="http://schemas.microsoft.com/office/drawing/2014/main" id="{9D46020C-BCB3-CE4F-1450-C1C54DF199B6}"/>
              </a:ext>
            </a:extLst>
          </p:cNvPr>
          <p:cNvSpPr>
            <a:spLocks noGrp="1"/>
          </p:cNvSpPr>
          <p:nvPr>
            <p:ph idx="1"/>
          </p:nvPr>
        </p:nvSpPr>
        <p:spPr>
          <a:xfrm>
            <a:off x="838201" y="1825625"/>
            <a:ext cx="5257800" cy="4351338"/>
          </a:xfrm>
        </p:spPr>
        <p:txBody>
          <a:bodyPr>
            <a:normAutofit fontScale="92500" lnSpcReduction="20000"/>
          </a:bodyPr>
          <a:lstStyle/>
          <a:p>
            <a:r>
              <a:rPr lang="en-US" dirty="0"/>
              <a:t>South West melanoma database</a:t>
            </a:r>
          </a:p>
          <a:p>
            <a:r>
              <a:rPr lang="en-US" dirty="0"/>
              <a:t>identifying melanoma </a:t>
            </a:r>
            <a:r>
              <a:rPr lang="en-US" i="1" dirty="0"/>
              <a:t>oncogenes</a:t>
            </a:r>
          </a:p>
          <a:p>
            <a:r>
              <a:rPr lang="en-US" dirty="0"/>
              <a:t>testing drugs </a:t>
            </a:r>
            <a:r>
              <a:rPr lang="en-US" i="1" dirty="0"/>
              <a:t>in vitro</a:t>
            </a:r>
            <a:r>
              <a:rPr lang="en-US" dirty="0"/>
              <a:t> to treat melanoma</a:t>
            </a:r>
          </a:p>
          <a:p>
            <a:r>
              <a:rPr lang="en-US" dirty="0"/>
              <a:t>mechanisms of resistance to immunotherapy drugs used to treat advanced melanoma</a:t>
            </a:r>
          </a:p>
          <a:p>
            <a:r>
              <a:rPr lang="en-US" dirty="0"/>
              <a:t>teaching patients to examine their lymph node basins</a:t>
            </a:r>
          </a:p>
          <a:p>
            <a:r>
              <a:rPr lang="en-US" dirty="0"/>
              <a:t>Schools Playground Shade Competition – sun awareness in primary schools</a:t>
            </a:r>
            <a:endParaRPr lang="en-GB" dirty="0"/>
          </a:p>
        </p:txBody>
      </p:sp>
      <p:pic>
        <p:nvPicPr>
          <p:cNvPr id="7" name="Picture 6">
            <a:extLst>
              <a:ext uri="{FF2B5EF4-FFF2-40B4-BE49-F238E27FC236}">
                <a16:creationId xmlns:a16="http://schemas.microsoft.com/office/drawing/2014/main" id="{612B6342-9730-36A0-78BB-76AE0C9ACD3D}"/>
              </a:ext>
            </a:extLst>
          </p:cNvPr>
          <p:cNvPicPr>
            <a:picLocks noChangeAspect="1"/>
          </p:cNvPicPr>
          <p:nvPr/>
        </p:nvPicPr>
        <p:blipFill>
          <a:blip r:embed="rId3"/>
          <a:stretch>
            <a:fillRect/>
          </a:stretch>
        </p:blipFill>
        <p:spPr>
          <a:xfrm>
            <a:off x="8211127" y="4176938"/>
            <a:ext cx="3480233" cy="2315937"/>
          </a:xfrm>
          <a:prstGeom prst="rect">
            <a:avLst/>
          </a:prstGeom>
        </p:spPr>
      </p:pic>
      <p:pic>
        <p:nvPicPr>
          <p:cNvPr id="8" name="Picture 2">
            <a:extLst>
              <a:ext uri="{FF2B5EF4-FFF2-40B4-BE49-F238E27FC236}">
                <a16:creationId xmlns:a16="http://schemas.microsoft.com/office/drawing/2014/main" id="{A795B0A5-FEFB-1CC1-5CF8-021B656F5B80}"/>
              </a:ext>
            </a:extLst>
          </p:cNvPr>
          <p:cNvPicPr>
            <a:picLocks noChangeAspect="1" noChangeArrowheads="1"/>
          </p:cNvPicPr>
          <p:nvPr/>
        </p:nvPicPr>
        <p:blipFill>
          <a:blip r:embed="rId4"/>
          <a:srcRect/>
          <a:stretch>
            <a:fillRect/>
          </a:stretch>
        </p:blipFill>
        <p:spPr bwMode="auto">
          <a:xfrm>
            <a:off x="6887115" y="739433"/>
            <a:ext cx="3885697" cy="3088929"/>
          </a:xfrm>
          <a:prstGeom prst="rect">
            <a:avLst/>
          </a:prstGeom>
          <a:noFill/>
          <a:ln w="9525">
            <a:noFill/>
            <a:miter lim="800000"/>
            <a:headEnd/>
            <a:tailEnd/>
          </a:ln>
        </p:spPr>
      </p:pic>
    </p:spTree>
    <p:extLst>
      <p:ext uri="{BB962C8B-B14F-4D97-AF65-F5344CB8AC3E}">
        <p14:creationId xmlns:p14="http://schemas.microsoft.com/office/powerpoint/2010/main" val="2652554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7f7b61-7249-402e-9088-bb30bc752eb7" xsi:nil="true"/>
    <lcf76f155ced4ddcb4097134ff3c332f xmlns="28f492b9-0e1d-4676-9635-78fd8c5ab9d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58BEBCE60E1C4C87B869C7C38C0B3D" ma:contentTypeVersion="11" ma:contentTypeDescription="Create a new document." ma:contentTypeScope="" ma:versionID="ef6a93dc4e53927f1a3963e6a422272d">
  <xsd:schema xmlns:xsd="http://www.w3.org/2001/XMLSchema" xmlns:xs="http://www.w3.org/2001/XMLSchema" xmlns:p="http://schemas.microsoft.com/office/2006/metadata/properties" xmlns:ns2="28f492b9-0e1d-4676-9635-78fd8c5ab9d8" xmlns:ns3="d77f7b61-7249-402e-9088-bb30bc752eb7" targetNamespace="http://schemas.microsoft.com/office/2006/metadata/properties" ma:root="true" ma:fieldsID="f59c9dddaa3906bb48f9f6423261f6a4" ns2:_="" ns3:_="">
    <xsd:import namespace="28f492b9-0e1d-4676-9635-78fd8c5ab9d8"/>
    <xsd:import namespace="d77f7b61-7249-402e-9088-bb30bc752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f492b9-0e1d-4676-9635-78fd8c5ab9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73e9af6-01d4-423d-8bd2-cf099f328a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7f7b61-7249-402e-9088-bb30bc752e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c4ca98-7b55-4fcc-b8e5-81239fe53638}" ma:internalName="TaxCatchAll" ma:showField="CatchAllData" ma:web="d77f7b61-7249-402e-9088-bb30bc752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25DE9F-EBA0-4877-AD03-522078B38E8F}">
  <ds:schemaRefs>
    <ds:schemaRef ds:uri="http://schemas.microsoft.com/office/2006/metadata/properties"/>
    <ds:schemaRef ds:uri="http://schemas.microsoft.com/office/infopath/2007/PartnerControls"/>
    <ds:schemaRef ds:uri="d77f7b61-7249-402e-9088-bb30bc752eb7"/>
    <ds:schemaRef ds:uri="28f492b9-0e1d-4676-9635-78fd8c5ab9d8"/>
  </ds:schemaRefs>
</ds:datastoreItem>
</file>

<file path=customXml/itemProps2.xml><?xml version="1.0" encoding="utf-8"?>
<ds:datastoreItem xmlns:ds="http://schemas.openxmlformats.org/officeDocument/2006/customXml" ds:itemID="{3026845B-1825-40D0-A627-9121FCD1AFD9}">
  <ds:schemaRefs>
    <ds:schemaRef ds:uri="http://schemas.microsoft.com/sharepoint/v3/contenttype/forms"/>
  </ds:schemaRefs>
</ds:datastoreItem>
</file>

<file path=customXml/itemProps3.xml><?xml version="1.0" encoding="utf-8"?>
<ds:datastoreItem xmlns:ds="http://schemas.openxmlformats.org/officeDocument/2006/customXml" ds:itemID="{4A26A10D-9772-44AA-B332-033DB2E135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f492b9-0e1d-4676-9635-78fd8c5ab9d8"/>
    <ds:schemaRef ds:uri="d77f7b61-7249-402e-9088-bb30bc752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881</TotalTime>
  <Words>1356</Words>
  <Application>Microsoft Office PowerPoint</Application>
  <PresentationFormat>Widescreen</PresentationFormat>
  <Paragraphs>134</Paragraphs>
  <Slides>17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Display</vt:lpstr>
      <vt:lpstr>Arial</vt:lpstr>
      <vt:lpstr>Microsoft Sans Serif</vt:lpstr>
      <vt:lpstr>Office Theme</vt:lpstr>
      <vt:lpstr>The Skin Cancer Research Fund (SCaRF)</vt:lpstr>
      <vt:lpstr>Route map</vt:lpstr>
      <vt:lpstr>SCaRF’s aims</vt:lpstr>
      <vt:lpstr>PowerPoint Presentation</vt:lpstr>
      <vt:lpstr>PowerPoint Presentation</vt:lpstr>
      <vt:lpstr>PowerPoint Presentation</vt:lpstr>
      <vt:lpstr>Who are SCaRF?</vt:lpstr>
      <vt:lpstr>What does SCaRF do?  Research</vt:lpstr>
      <vt:lpstr>Past research projects</vt:lpstr>
      <vt:lpstr>SCaRF’s role to educate</vt:lpstr>
      <vt:lpstr>How do we raise funds?</vt:lpstr>
      <vt:lpstr>How do we raise funds?</vt:lpstr>
      <vt:lpstr>How do we raise funds?</vt:lpstr>
      <vt:lpstr>The future</vt:lpstr>
      <vt:lpstr>Current projects</vt:lpstr>
      <vt:lpstr>How can you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Pleat</dc:creator>
  <cp:lastModifiedBy>Helen Dunderdale</cp:lastModifiedBy>
  <cp:revision>3</cp:revision>
  <dcterms:created xsi:type="dcterms:W3CDTF">2024-04-22T22:34:58Z</dcterms:created>
  <dcterms:modified xsi:type="dcterms:W3CDTF">2025-06-18T11:03:15Z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0x0101004758BEBCE60E1C4C87B869C7C38C0B3D</vt:lpwstr>
  </property>
  <property fmtid="{D5CDD505-2E9C-101B-9397-08002B2CF9AE}" pid="3" name="MediaServiceImageTags">
    <vt:lpwstr/>
  </property>
</Properties>
</file>