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60" r:id="rId3"/>
    <p:sldId id="258" r:id="rId4"/>
    <p:sldId id="261" r:id="rId5"/>
    <p:sldId id="262" r:id="rId6"/>
    <p:sldId id="263" r:id="rId7"/>
    <p:sldId id="264" r:id="rId8"/>
    <p:sldId id="267" r:id="rId9"/>
    <p:sldId id="268" r:id="rId10"/>
    <p:sldId id="265" r:id="rId11"/>
    <p:sldId id="272" r:id="rId12"/>
    <p:sldId id="269" r:id="rId13"/>
    <p:sldId id="27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4EEAC53-19C1-6F54-B3E6-D2C9A2F39978}" name="Hajira Mumtaz" initials="HM" userId="S::Hajira.Mumtaz@uwe.ac.uk::82f2dba9-4c47-4833-aff4-66ec375df722" providerId="AD"/>
  <p188:author id="{18362556-96EA-62B2-5BCB-BB9DE2007C26}" name="Anna Piasecki" initials="AP" userId="S::anna.piasecki@uwe.ac.uk::10ff08e5-095b-4570-9c61-b5aefe625a4d" providerId="AD"/>
  <p188:author id="{3FEDAE78-FEB5-5982-0727-D87D029AB2D4}" name="Hajira Mumtaz" initials="HM" userId="S::hajira.mumtaz@uwe.ac.uk::82f2dba9-4c47-4833-aff4-66ec375df722" providerId="AD"/>
  <p188:author id="{9A05CFAE-59F7-6202-E47D-92972FAEB05C}" name="Anna Piasecki" initials="" userId="S::Anna.Piasecki@uwe.ac.uk::10ff08e5-095b-4570-9c61-b5aefe625a4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48" autoAdjust="0"/>
    <p:restoredTop sz="87059" autoAdjust="0"/>
  </p:normalViewPr>
  <p:slideViewPr>
    <p:cSldViewPr snapToGrid="0">
      <p:cViewPr varScale="1">
        <p:scale>
          <a:sx n="73" d="100"/>
          <a:sy n="73" d="100"/>
        </p:scale>
        <p:origin x="907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8/10/relationships/authors" Target="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len Dunderdale" userId="18a57383-fa13-4764-88a8-9272bfc7f4aa" providerId="ADAL" clId="{5D8CA1B3-42C9-47C8-B3AD-30F817E20728}"/>
    <pc:docChg chg="modShowInfo">
      <pc:chgData name="Helen Dunderdale" userId="18a57383-fa13-4764-88a8-9272bfc7f4aa" providerId="ADAL" clId="{5D8CA1B3-42C9-47C8-B3AD-30F817E20728}" dt="2025-06-11T14:35:26.554" v="0" actId="2744"/>
      <pc:docMkLst>
        <pc:docMk/>
      </pc:docMkLst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B002DF-517F-453F-AF17-D7348B1A2BDA}" type="datetimeFigureOut">
              <a:rPr lang="en-GB" smtClean="0"/>
              <a:t>11/06/2025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EE9CAD-2C88-4139-912E-607C331728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13961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EE9CAD-2C88-4139-912E-607C33172879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18013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EE9CAD-2C88-4139-912E-607C33172879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76439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ED0558-641E-7D34-21A9-75961CF6CC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7DC61CF-A54E-2BD7-AC68-F55B3635A73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CD5600A-72C9-1E37-5062-31F69E90A0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75E2D9-879C-4CC9-6BA7-5DD8025376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EE9CAD-2C88-4139-912E-607C33172879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40586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EE9CAD-2C88-4139-912E-607C33172879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39232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EE9CAD-2C88-4139-912E-607C33172879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46180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EE9CAD-2C88-4139-912E-607C33172879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24037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en-GB" dirty="0"/>
          </a:p>
          <a:p>
            <a:pPr>
              <a:buNone/>
            </a:pPr>
            <a:endParaRPr lang="en-GB" dirty="0"/>
          </a:p>
          <a:p>
            <a:pPr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EE9CAD-2C88-4139-912E-607C33172879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24881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EE9CAD-2C88-4139-912E-607C33172879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07547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EE9CAD-2C88-4139-912E-607C33172879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33066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EE9CAD-2C88-4139-912E-607C33172879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72880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Removing the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EE9CAD-2C88-4139-912E-607C33172879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40807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EE9CAD-2C88-4139-912E-607C33172879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3438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858E04-CC56-4414-A560-44353F155C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FD8B20-7D47-2249-9612-719C5C26B6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64CA13-A888-E620-68F7-42F9A30FC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04165-D5AF-43CA-81C5-EB3D5A755130}" type="datetimeFigureOut">
              <a:rPr lang="en-GB" smtClean="0"/>
              <a:t>11/06/2025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D0DF25-4E8B-EE6B-D88B-B87AA8C90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070BBD-7CF2-FE2C-8FFA-77D6CF639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AE862-4007-46AB-B5CB-144D4C752B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8747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6A73D7-AB61-C48F-D178-A82CB32CD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323079-B402-5DEC-4AC3-40EE381834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369385-4BB1-F880-B3E7-02EE87B730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04165-D5AF-43CA-81C5-EB3D5A755130}" type="datetimeFigureOut">
              <a:rPr lang="en-GB" smtClean="0"/>
              <a:t>11/06/2025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189B24-F4AC-CBAA-0A48-5CA36EE30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BC2430-6E6B-EBE1-8D84-5FFD65429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AE862-4007-46AB-B5CB-144D4C752B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7315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8B4949-F247-9FA1-24E4-B59CE71BEB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80704C-551F-368B-F62B-45629C62A4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268D22-5A48-E7FA-0340-1C07F74A5C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04165-D5AF-43CA-81C5-EB3D5A755130}" type="datetimeFigureOut">
              <a:rPr lang="en-GB" smtClean="0"/>
              <a:t>11/06/2025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E78732-D8FC-846F-EFF5-DB3966853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2DD42B-0285-4B80-B89D-A918DA0E1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AE862-4007-46AB-B5CB-144D4C752B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6375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5B9B5-BBFF-EAC0-A681-59B3CF728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D11B18-E683-A170-545F-9F49FC1A6B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FB55F8-1078-B0EF-14E7-407E7AEF2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04165-D5AF-43CA-81C5-EB3D5A755130}" type="datetimeFigureOut">
              <a:rPr lang="en-GB" smtClean="0"/>
              <a:t>11/06/2025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F45715-49AB-53A3-9671-F769B895C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8D654-D420-6A38-3E7F-9403D2848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AE862-4007-46AB-B5CB-144D4C752B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2670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AE3BF-A878-8D90-6017-2FB425D48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6C935E-7DE9-9627-CFA4-79018ED042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F47898-ACA4-C2E4-96DC-EB766A260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04165-D5AF-43CA-81C5-EB3D5A755130}" type="datetimeFigureOut">
              <a:rPr lang="en-GB" smtClean="0"/>
              <a:t>11/06/2025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3B2448-6FE4-BCC1-FB51-983705823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7D87FF-F5BB-755D-D6B3-D1DE49CD6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AE862-4007-46AB-B5CB-144D4C752B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3822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C8ED0-4717-BB0E-936C-489CFA7AC4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9F71C7-A9B3-4E9D-8409-C83AE9A38D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CB163D-5967-CDFF-4F3F-6214ECEEA3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5E6A0F-03FF-42BA-52E7-AAEA8C5FAB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04165-D5AF-43CA-81C5-EB3D5A755130}" type="datetimeFigureOut">
              <a:rPr lang="en-GB" smtClean="0"/>
              <a:t>11/06/2025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4FFD47-D176-A253-29C8-B4001AC03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5417FB-BD0A-2DA0-89DE-B22690C5B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AE862-4007-46AB-B5CB-144D4C752B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5663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361951-A1DE-9362-9436-5EEAD2E02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E53BFF-0651-C173-3BF1-0F937567B5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28521E-DFDD-514B-E213-916A566445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C496F79-7054-8475-FFAE-2CFB22A653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2DD894B-64CD-B0BA-D9E4-4772502E52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4EF3EF2-1F9C-001D-BCC0-526787F0F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04165-D5AF-43CA-81C5-EB3D5A755130}" type="datetimeFigureOut">
              <a:rPr lang="en-GB" smtClean="0"/>
              <a:t>11/06/2025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8749A19-F494-458D-1E20-9F147B0D9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3578A4-45E9-FA88-8D45-C016B792E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AE862-4007-46AB-B5CB-144D4C752B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6546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26439-D7B8-21BE-883D-1ADD5F9B6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4627A2-9935-9D79-60D5-221F3BAB6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04165-D5AF-43CA-81C5-EB3D5A755130}" type="datetimeFigureOut">
              <a:rPr lang="en-GB" smtClean="0"/>
              <a:t>11/06/2025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97E5D7-7CBF-9E2D-7724-136FAF48B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9BCD61-9C45-5C53-0E0A-4B6400AF4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AE862-4007-46AB-B5CB-144D4C752B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5226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5A2EE5-30E3-A1A5-1671-FA897500A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04165-D5AF-43CA-81C5-EB3D5A755130}" type="datetimeFigureOut">
              <a:rPr lang="en-GB" smtClean="0"/>
              <a:t>11/06/2025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8E93EC-9EDF-1F45-CDB2-47E79F038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1F72F2-C37A-0689-5CFB-00085E6D5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AE862-4007-46AB-B5CB-144D4C752B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6269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4B1C4B-BAEA-9670-F6C4-53CB2F8C6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D5A89F-D617-F478-D492-55B1846E09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92EAE3-7265-3FA0-DFFD-48EDC2D280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1F73C1-2F1D-3294-E42F-691419534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04165-D5AF-43CA-81C5-EB3D5A755130}" type="datetimeFigureOut">
              <a:rPr lang="en-GB" smtClean="0"/>
              <a:t>11/06/2025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7ADB73-F804-2E75-793B-1662E1DEC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EBFD63-405A-FE96-3CB3-98B2176A5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AE862-4007-46AB-B5CB-144D4C752B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3753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CD0A8-C8FE-6425-9E16-1DFBE34CA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DBBEC33-6F4D-E8ED-0C36-CEF3EB8854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6EDE02-98BC-1FC5-9F51-7F3693196D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DB1995-2B8C-31BE-CF5D-5EE25FD9D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04165-D5AF-43CA-81C5-EB3D5A755130}" type="datetimeFigureOut">
              <a:rPr lang="en-GB" smtClean="0"/>
              <a:t>11/06/2025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E8929B-C5F3-3ABC-07F2-7675D531E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794D0B-8C1C-FCC6-0B67-9E37FCACC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AE862-4007-46AB-B5CB-144D4C752B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8682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3092C82-1C6D-D422-02EF-3FDF06986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8758A6-8435-1A10-9767-1C077645CC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462F5C-EFC4-0E75-3C87-73AD31BEE8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EB04165-D5AF-43CA-81C5-EB3D5A755130}" type="datetimeFigureOut">
              <a:rPr lang="en-GB" smtClean="0"/>
              <a:t>11/06/2025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29F5FC-4DCA-23C0-732A-3BECCD4C4F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32B3AA-0F9F-AAFE-4FF5-755C70A618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F0AE862-4007-46AB-B5CB-144D4C752B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9343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doi.org/10.3389/fneur.2021.633068" TargetMode="External"/><Relationship Id="rId3" Type="http://schemas.openxmlformats.org/officeDocument/2006/relationships/hyperlink" Target="https://doi.org/10.1016/j.bandl.2014.10.011" TargetMode="External"/><Relationship Id="rId7" Type="http://schemas.openxmlformats.org/officeDocument/2006/relationships/hyperlink" Target="https://doi.org/10.1007/s11065-021-09492-6" TargetMode="External"/><Relationship Id="rId2" Type="http://schemas.openxmlformats.org/officeDocument/2006/relationships/hyperlink" Target="https://doi.org/10.3389/fnhum.2021.750013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eprints-phd.biblio.unitn.it/1572/" TargetMode="External"/><Relationship Id="rId5" Type="http://schemas.openxmlformats.org/officeDocument/2006/relationships/hyperlink" Target="https://doi.org/10.1016/j.nicl.2023.103326" TargetMode="External"/><Relationship Id="rId4" Type="http://schemas.openxmlformats.org/officeDocument/2006/relationships/hyperlink" Target="https://doi.org/10.1093/nop/npaf027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18873D23-2DCF-4B31-A009-95721C06E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13EF075-D4EF-4929-ADBC-91B27DA19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AA26DFA-AAB2-4973-9C17-16D587C7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1863" y="508838"/>
            <a:ext cx="5217958" cy="6239661"/>
            <a:chOff x="-19221" y="251144"/>
            <a:chExt cx="5217958" cy="6239661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F407F11-7321-4BF6-8536-CCE8E34245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6AC5DCC-C3CC-4FD5-AD4E-13A1BE5F7F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BBCC2F4-EFA7-4AF4-B538-AC4022D90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A9D1364-B6A3-44CB-9FBA-C528F0CE9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FDF6C7F-4A87-6F3B-9516-2A23F0299C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080" y="1243013"/>
            <a:ext cx="3855720" cy="437197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algn="l"/>
            <a:br>
              <a:rPr lang="en-US" sz="3600" kern="120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rPr>
            </a:br>
            <a:br>
              <a:rPr lang="en-US" sz="3600" kern="120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rPr>
            </a:br>
            <a:endParaRPr lang="en-US" sz="3600" kern="120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C51926-C76C-0910-95EF-FC9EFDC757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81128" y="1786184"/>
            <a:ext cx="6338960" cy="340098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800" dirty="0">
                <a:solidFill>
                  <a:schemeClr val="tx2"/>
                </a:solidFill>
              </a:rPr>
              <a:t>Contemporary Language Tests</a:t>
            </a:r>
            <a:br>
              <a:rPr lang="en-US" sz="1800" dirty="0">
                <a:solidFill>
                  <a:schemeClr val="tx2"/>
                </a:solidFill>
              </a:rPr>
            </a:br>
            <a:r>
              <a:rPr lang="en-US" sz="1800" dirty="0">
                <a:solidFill>
                  <a:schemeClr val="tx2"/>
                </a:solidFill>
              </a:rPr>
              <a:t> </a:t>
            </a:r>
            <a:r>
              <a:rPr lang="en-US" sz="1800" b="0" i="0" u="none" strike="noStrike" baseline="0" dirty="0">
                <a:solidFill>
                  <a:schemeClr val="tx2"/>
                </a:solidFill>
              </a:rPr>
              <a:t>	</a:t>
            </a:r>
          </a:p>
          <a:p>
            <a:r>
              <a:rPr lang="en-US" sz="1800" dirty="0">
                <a:solidFill>
                  <a:schemeClr val="tx2"/>
                </a:solidFill>
              </a:rPr>
              <a:t>Introducing BOATIM: The British Object and Action Naming Test for Intraoperative Mapping </a:t>
            </a:r>
          </a:p>
          <a:p>
            <a:endParaRPr lang="en-US" sz="900" dirty="0">
              <a:solidFill>
                <a:schemeClr val="tx2"/>
              </a:solidFill>
            </a:endParaRPr>
          </a:p>
          <a:p>
            <a:r>
              <a:rPr lang="en-US" sz="900" dirty="0">
                <a:solidFill>
                  <a:schemeClr val="tx2"/>
                </a:solidFill>
              </a:rPr>
              <a:t>(Hajira Mumtaz, Anna Piasecki, Minna Kirjavainen, Margaret Newson, Madeleine Farrow, Molly Cree, &amp; Neil Barua)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2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55C222-BE9E-69A7-F4E4-0124667B45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098" y="2067028"/>
            <a:ext cx="3577269" cy="3120144"/>
          </a:xfrm>
          <a:prstGeom prst="rect">
            <a:avLst/>
          </a:prstGeom>
        </p:spPr>
      </p:pic>
      <p:pic>
        <p:nvPicPr>
          <p:cNvPr id="10" name="Picture 9" descr="A close-up of a sign&#10;&#10;Description automatically generated with low confidence">
            <a:extLst>
              <a:ext uri="{FF2B5EF4-FFF2-40B4-BE49-F238E27FC236}">
                <a16:creationId xmlns:a16="http://schemas.microsoft.com/office/drawing/2014/main" id="{0B2DBD70-8F12-4B48-BC37-A84407F6CB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6107" y="44444"/>
            <a:ext cx="1388900" cy="532617"/>
          </a:xfrm>
          <a:prstGeom prst="rect">
            <a:avLst/>
          </a:prstGeom>
        </p:spPr>
      </p:pic>
      <p:pic>
        <p:nvPicPr>
          <p:cNvPr id="6" name="Picture 5" descr="A red sign with a brain&#10;&#10;AI-generated content may be incorrect.">
            <a:extLst>
              <a:ext uri="{FF2B5EF4-FFF2-40B4-BE49-F238E27FC236}">
                <a16:creationId xmlns:a16="http://schemas.microsoft.com/office/drawing/2014/main" id="{EF615D0F-32BC-B5F3-E79D-F7D767F801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80964" y="10629"/>
            <a:ext cx="877175" cy="996050"/>
          </a:xfrm>
          <a:prstGeom prst="rect">
            <a:avLst/>
          </a:prstGeom>
        </p:spPr>
      </p:pic>
      <p:pic>
        <p:nvPicPr>
          <p:cNvPr id="17" name="Picture 16" descr="A red sign with white text&#10;&#10;AI-generated content may be incorrect.">
            <a:extLst>
              <a:ext uri="{FF2B5EF4-FFF2-40B4-BE49-F238E27FC236}">
                <a16:creationId xmlns:a16="http://schemas.microsoft.com/office/drawing/2014/main" id="{452D9F79-416B-A505-253A-2F507C4F81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0690" y="18387"/>
            <a:ext cx="1169460" cy="584730"/>
          </a:xfrm>
          <a:prstGeom prst="rect">
            <a:avLst/>
          </a:prstGeom>
        </p:spPr>
      </p:pic>
      <p:pic>
        <p:nvPicPr>
          <p:cNvPr id="22" name="Content Placeholder 4" descr="A qr code with orange dots&#10;&#10;AI-generated content may be incorrect.">
            <a:extLst>
              <a:ext uri="{FF2B5EF4-FFF2-40B4-BE49-F238E27FC236}">
                <a16:creationId xmlns:a16="http://schemas.microsoft.com/office/drawing/2014/main" id="{0171F7EB-F20E-D7A4-6466-1A4BBC79767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243564" y="5272513"/>
            <a:ext cx="777459" cy="777459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A925BFF0-0620-E2C9-F395-72C0559C6501}"/>
              </a:ext>
            </a:extLst>
          </p:cNvPr>
          <p:cNvSpPr txBox="1"/>
          <p:nvPr/>
        </p:nvSpPr>
        <p:spPr>
          <a:xfrm>
            <a:off x="702365" y="6071939"/>
            <a:ext cx="31910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Read BOATIM publication here</a:t>
            </a:r>
          </a:p>
        </p:txBody>
      </p:sp>
    </p:spTree>
    <p:extLst>
      <p:ext uri="{BB962C8B-B14F-4D97-AF65-F5344CB8AC3E}">
        <p14:creationId xmlns:p14="http://schemas.microsoft.com/office/powerpoint/2010/main" val="9895698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AC51C-E471-4CD3-89DB-39E224AF1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Further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405609-9B59-5957-C0F1-27DB5449EF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089540" cy="4399502"/>
          </a:xfrm>
        </p:spPr>
        <p:txBody>
          <a:bodyPr>
            <a:normAutofit/>
          </a:bodyPr>
          <a:lstStyle/>
          <a:p>
            <a:r>
              <a:rPr lang="en-GB" sz="2000" dirty="0"/>
              <a:t>Developing standardized and clinically tested measures that allows testing of larger than single word units 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sz="2100" dirty="0"/>
              <a:t>My old </a:t>
            </a:r>
            <a:r>
              <a:rPr lang="en-GB" sz="2100" u="sng" dirty="0">
                <a:solidFill>
                  <a:srgbClr val="C00000"/>
                </a:solidFill>
              </a:rPr>
              <a:t>school friend</a:t>
            </a:r>
            <a:r>
              <a:rPr lang="en-GB" sz="2100" dirty="0"/>
              <a:t> Emma came on a </a:t>
            </a:r>
            <a:r>
              <a:rPr lang="en-GB" sz="2100" u="sng" dirty="0">
                <a:solidFill>
                  <a:srgbClr val="C00000"/>
                </a:solidFill>
              </a:rPr>
              <a:t>flying visit</a:t>
            </a:r>
            <a:r>
              <a:rPr lang="en-GB" sz="2100" dirty="0">
                <a:solidFill>
                  <a:srgbClr val="C00000"/>
                </a:solidFill>
              </a:rPr>
              <a:t> </a:t>
            </a:r>
            <a:r>
              <a:rPr lang="en-GB" sz="2100" dirty="0"/>
              <a:t>this weekend. We had a </a:t>
            </a:r>
            <a:r>
              <a:rPr lang="en-GB" sz="2100" u="sng" dirty="0">
                <a:solidFill>
                  <a:srgbClr val="C00000"/>
                </a:solidFill>
              </a:rPr>
              <a:t>girls’ night out</a:t>
            </a:r>
            <a:r>
              <a:rPr lang="en-GB" sz="2100" dirty="0">
                <a:solidFill>
                  <a:srgbClr val="C00000"/>
                </a:solidFill>
              </a:rPr>
              <a:t> </a:t>
            </a:r>
            <a:r>
              <a:rPr lang="en-GB" sz="2100" dirty="0"/>
              <a:t>on Saturday with </a:t>
            </a:r>
            <a:r>
              <a:rPr lang="en-GB" sz="2100" u="sng" dirty="0">
                <a:solidFill>
                  <a:srgbClr val="C00000"/>
                </a:solidFill>
              </a:rPr>
              <a:t>a couple of</a:t>
            </a:r>
            <a:r>
              <a:rPr lang="en-GB" sz="2100" dirty="0">
                <a:solidFill>
                  <a:srgbClr val="C00000"/>
                </a:solidFill>
              </a:rPr>
              <a:t> </a:t>
            </a:r>
            <a:r>
              <a:rPr lang="en-GB" sz="2100" dirty="0"/>
              <a:t>other friends. Even though it was </a:t>
            </a:r>
            <a:r>
              <a:rPr lang="en-GB" sz="2100" u="sng" dirty="0">
                <a:solidFill>
                  <a:srgbClr val="C00000"/>
                </a:solidFill>
              </a:rPr>
              <a:t>raining cats and dogs</a:t>
            </a:r>
            <a:r>
              <a:rPr lang="en-GB" sz="2100" dirty="0"/>
              <a:t>, but we still </a:t>
            </a:r>
            <a:r>
              <a:rPr lang="en-GB" sz="2100" u="sng" dirty="0">
                <a:solidFill>
                  <a:srgbClr val="C00000"/>
                </a:solidFill>
              </a:rPr>
              <a:t>went out for a meal</a:t>
            </a:r>
            <a:r>
              <a:rPr lang="en-GB" sz="2100" dirty="0">
                <a:solidFill>
                  <a:srgbClr val="C00000"/>
                </a:solidFill>
              </a:rPr>
              <a:t> </a:t>
            </a:r>
            <a:r>
              <a:rPr lang="en-GB" sz="2100" dirty="0"/>
              <a:t>to a local restaurant. Emma kept ordering all the </a:t>
            </a:r>
            <a:r>
              <a:rPr lang="en-GB" sz="2100" u="sng" dirty="0">
                <a:solidFill>
                  <a:srgbClr val="C00000"/>
                </a:solidFill>
              </a:rPr>
              <a:t>junk food</a:t>
            </a:r>
            <a:r>
              <a:rPr lang="en-GB" sz="2100" b="1" dirty="0">
                <a:solidFill>
                  <a:srgbClr val="C00000"/>
                </a:solidFill>
              </a:rPr>
              <a:t> </a:t>
            </a:r>
            <a:r>
              <a:rPr lang="en-GB" sz="2100" dirty="0"/>
              <a:t>that the restaurant had, while continuously </a:t>
            </a:r>
            <a:r>
              <a:rPr lang="en-GB" sz="2100" u="sng" dirty="0">
                <a:solidFill>
                  <a:srgbClr val="C00000"/>
                </a:solidFill>
              </a:rPr>
              <a:t>having a whinge about</a:t>
            </a:r>
            <a:r>
              <a:rPr lang="en-GB" sz="2100" dirty="0">
                <a:solidFill>
                  <a:srgbClr val="C00000"/>
                </a:solidFill>
              </a:rPr>
              <a:t> </a:t>
            </a:r>
            <a:r>
              <a:rPr lang="en-GB" sz="2100" dirty="0"/>
              <a:t>her weight and not being able to </a:t>
            </a:r>
            <a:r>
              <a:rPr lang="en-GB" sz="2100" u="sng" dirty="0">
                <a:solidFill>
                  <a:srgbClr val="C00000"/>
                </a:solidFill>
              </a:rPr>
              <a:t>stick to</a:t>
            </a:r>
            <a:r>
              <a:rPr lang="en-GB" sz="2100" b="1" dirty="0">
                <a:solidFill>
                  <a:srgbClr val="C00000"/>
                </a:solidFill>
              </a:rPr>
              <a:t> </a:t>
            </a:r>
            <a:r>
              <a:rPr lang="en-GB" sz="2100" dirty="0"/>
              <a:t>her </a:t>
            </a:r>
            <a:r>
              <a:rPr lang="en-GB" sz="2100" u="sng" dirty="0">
                <a:solidFill>
                  <a:srgbClr val="C00000"/>
                </a:solidFill>
              </a:rPr>
              <a:t>diet</a:t>
            </a:r>
            <a:r>
              <a:rPr lang="en-GB" sz="2100" dirty="0"/>
              <a:t>. </a:t>
            </a:r>
          </a:p>
          <a:p>
            <a:pPr marL="0" indent="0">
              <a:buNone/>
            </a:pPr>
            <a:endParaRPr lang="en-GB" sz="2100" dirty="0"/>
          </a:p>
          <a:p>
            <a:r>
              <a:rPr lang="en-GB" sz="2400" dirty="0"/>
              <a:t>Clinical testing to start soon!</a:t>
            </a:r>
          </a:p>
          <a:p>
            <a:r>
              <a:rPr lang="en-GB" sz="2400" dirty="0"/>
              <a:t>Increasing patient data for the newly developed test batteries</a:t>
            </a:r>
          </a:p>
        </p:txBody>
      </p:sp>
    </p:spTree>
    <p:extLst>
      <p:ext uri="{BB962C8B-B14F-4D97-AF65-F5344CB8AC3E}">
        <p14:creationId xmlns:p14="http://schemas.microsoft.com/office/powerpoint/2010/main" val="3948454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9E6C11-5776-2253-FB72-F8642FD80B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F7EA72-37AD-FCD2-C427-CE927CC1A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Further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9AE7E8-BE18-A3B2-1995-0128CDDED9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089540" cy="4399502"/>
          </a:xfrm>
        </p:spPr>
        <p:txBody>
          <a:bodyPr>
            <a:normAutofit/>
          </a:bodyPr>
          <a:lstStyle/>
          <a:p>
            <a:r>
              <a:rPr lang="en-GB" sz="2400" dirty="0"/>
              <a:t>Extending our test design to other languages both in and outside the UK</a:t>
            </a:r>
          </a:p>
          <a:p>
            <a:endParaRPr lang="en-GB" sz="2400" dirty="0"/>
          </a:p>
          <a:p>
            <a:r>
              <a:rPr lang="en-GB" sz="2400" dirty="0"/>
              <a:t>Using our standardized measures in other paradigms (e.g., fMRI)</a:t>
            </a:r>
          </a:p>
          <a:p>
            <a:endParaRPr lang="en-GB" sz="2400" dirty="0"/>
          </a:p>
          <a:p>
            <a:r>
              <a:rPr lang="en-GB" sz="2400" dirty="0"/>
              <a:t>Improving task design further (e.g., IMPACT project with NBT)</a:t>
            </a:r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282963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3ABC6-34C4-11F8-2678-676C39479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Access to the BOATIM resource</a:t>
            </a:r>
          </a:p>
        </p:txBody>
      </p:sp>
      <p:pic>
        <p:nvPicPr>
          <p:cNvPr id="8" name="Picture 7" descr="A qr code with green dots&#10;&#10;AI-generated content may be incorrect.">
            <a:extLst>
              <a:ext uri="{FF2B5EF4-FFF2-40B4-BE49-F238E27FC236}">
                <a16:creationId xmlns:a16="http://schemas.microsoft.com/office/drawing/2014/main" id="{12E44107-917F-A9BA-2502-284D87A27F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8520" y="1597712"/>
            <a:ext cx="3738665" cy="373866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FB647F5-FAC7-3BA2-72A8-7D3CA631179C}"/>
              </a:ext>
            </a:extLst>
          </p:cNvPr>
          <p:cNvSpPr txBox="1"/>
          <p:nvPr/>
        </p:nvSpPr>
        <p:spPr>
          <a:xfrm>
            <a:off x="6899984" y="5336377"/>
            <a:ext cx="2915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Download BOATIM stimuli</a:t>
            </a:r>
          </a:p>
        </p:txBody>
      </p:sp>
      <p:pic>
        <p:nvPicPr>
          <p:cNvPr id="3" name="Content Placeholder 4" descr="A qr code with orange dots&#10;&#10;AI-generated content may be incorrect.">
            <a:extLst>
              <a:ext uri="{FF2B5EF4-FFF2-40B4-BE49-F238E27FC236}">
                <a16:creationId xmlns:a16="http://schemas.microsoft.com/office/drawing/2014/main" id="{EBAA61A4-BFD7-C58C-7C7A-FC1D51DF3C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031255" y="1597712"/>
            <a:ext cx="3738665" cy="373866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1A4DC9E-70F0-9CD6-94B1-EF96655D2BDD}"/>
              </a:ext>
            </a:extLst>
          </p:cNvPr>
          <p:cNvSpPr txBox="1"/>
          <p:nvPr/>
        </p:nvSpPr>
        <p:spPr>
          <a:xfrm>
            <a:off x="1369338" y="5336377"/>
            <a:ext cx="2915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Read BOATIM publication</a:t>
            </a:r>
          </a:p>
        </p:txBody>
      </p:sp>
    </p:spTree>
    <p:extLst>
      <p:ext uri="{BB962C8B-B14F-4D97-AF65-F5344CB8AC3E}">
        <p14:creationId xmlns:p14="http://schemas.microsoft.com/office/powerpoint/2010/main" val="29279884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References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66799" y="1443840"/>
            <a:ext cx="10442896" cy="43088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dirty="0">
              <a:latin typeface="Aptos (body)"/>
            </a:endParaRPr>
          </a:p>
          <a:p>
            <a:pPr>
              <a:spcAft>
                <a:spcPts val="600"/>
              </a:spcAft>
              <a:defRPr sz="1200">
                <a:latin typeface="Calibri"/>
              </a:defRPr>
            </a:pPr>
            <a:r>
              <a:rPr sz="1200" dirty="0">
                <a:latin typeface="Aptos (body)"/>
              </a:rPr>
              <a:t>De Martino, M., </a:t>
            </a:r>
            <a:r>
              <a:rPr sz="1200" dirty="0" err="1">
                <a:latin typeface="Aptos (body)"/>
              </a:rPr>
              <a:t>Talacchi</a:t>
            </a:r>
            <a:r>
              <a:rPr sz="1200" dirty="0">
                <a:latin typeface="Aptos (body)"/>
              </a:rPr>
              <a:t>, A., Capasso, R., Mazzotta, A., &amp; Miceli, G. (2021). Language assessment in multilingualism and awake neurosurgery. Frontiers in Human Neuroscience, 15. </a:t>
            </a:r>
            <a:r>
              <a:rPr sz="1200" dirty="0">
                <a:latin typeface="Aptos (body)"/>
                <a:hlinkClick r:id="rId2"/>
              </a:rPr>
              <a:t>https://doi.org/10.3389/fnhum.2021.750013</a:t>
            </a:r>
            <a:r>
              <a:rPr lang="en-GB" sz="1200" dirty="0">
                <a:latin typeface="Aptos (body)"/>
              </a:rPr>
              <a:t> </a:t>
            </a:r>
            <a:endParaRPr sz="1200" dirty="0">
              <a:latin typeface="Aptos (body)"/>
            </a:endParaRPr>
          </a:p>
          <a:p>
            <a:pPr>
              <a:spcAft>
                <a:spcPts val="600"/>
              </a:spcAft>
              <a:defRPr sz="1200">
                <a:latin typeface="Calibri"/>
              </a:defRPr>
            </a:pPr>
            <a:r>
              <a:rPr sz="1200" dirty="0">
                <a:latin typeface="Aptos (body)"/>
              </a:rPr>
              <a:t>De Witte, E., Satoer, D., Robert, E., Colle, H., Verheyen, S., </a:t>
            </a:r>
            <a:r>
              <a:rPr sz="1200" dirty="0" err="1">
                <a:latin typeface="Aptos (body)"/>
              </a:rPr>
              <a:t>Visch</a:t>
            </a:r>
            <a:r>
              <a:rPr sz="1200" dirty="0">
                <a:latin typeface="Aptos (body)"/>
              </a:rPr>
              <a:t>-Brink, E., &amp; Mariën, P. (2015). The Dutch linguistic intraoperative protocol: A valid linguistic approach to awake brain surgery. Brain and Language, 140, 35–48. </a:t>
            </a:r>
            <a:r>
              <a:rPr sz="1200" dirty="0">
                <a:latin typeface="Aptos (body)"/>
                <a:hlinkClick r:id="rId3"/>
              </a:rPr>
              <a:t>https://doi.org/10.1016/j.bandl.2014.10.011</a:t>
            </a:r>
            <a:endParaRPr lang="en-GB" sz="1200" dirty="0">
              <a:latin typeface="Aptos (body)"/>
            </a:endParaRPr>
          </a:p>
          <a:p>
            <a:pPr>
              <a:spcAft>
                <a:spcPts val="600"/>
              </a:spcAft>
              <a:defRPr sz="1200">
                <a:latin typeface="Calibri"/>
              </a:defRPr>
            </a:pPr>
            <a:r>
              <a:rPr lang="en-GB" sz="1200" dirty="0">
                <a:latin typeface="Aptos (body)"/>
              </a:rPr>
              <a:t>Gisbert-Muñoz S, Quiñones I, Amoruso L, Timofeeva P, Geng S, </a:t>
            </a:r>
            <a:r>
              <a:rPr lang="en-GB" sz="1200" dirty="0" err="1">
                <a:latin typeface="Aptos (body)"/>
              </a:rPr>
              <a:t>Boudelaa</a:t>
            </a:r>
            <a:r>
              <a:rPr lang="en-GB" sz="1200" dirty="0">
                <a:latin typeface="Aptos (body)"/>
              </a:rPr>
              <a:t> S, Pomposo I, Gil-Robles S, </a:t>
            </a:r>
            <a:r>
              <a:rPr lang="en-GB" sz="1200" dirty="0" err="1">
                <a:latin typeface="Aptos (body)"/>
              </a:rPr>
              <a:t>Carreiras</a:t>
            </a:r>
            <a:r>
              <a:rPr lang="en-GB" sz="1200" dirty="0">
                <a:latin typeface="Aptos (body)"/>
              </a:rPr>
              <a:t> M (2021) MULTIMAP: multilingual picture naming test for mapping eloquent areas during awake surgeries. </a:t>
            </a:r>
            <a:r>
              <a:rPr lang="en-GB" sz="1200" dirty="0" err="1">
                <a:latin typeface="Aptos (body)"/>
              </a:rPr>
              <a:t>Behav</a:t>
            </a:r>
            <a:r>
              <a:rPr lang="en-GB" sz="1200" dirty="0">
                <a:latin typeface="Aptos (body)"/>
              </a:rPr>
              <a:t> Res Methods 53(2):918–927. https:// </a:t>
            </a:r>
            <a:r>
              <a:rPr lang="en-GB" sz="1200" dirty="0" err="1">
                <a:latin typeface="Aptos (body)"/>
              </a:rPr>
              <a:t>doi</a:t>
            </a:r>
            <a:r>
              <a:rPr lang="en-GB" sz="1200" dirty="0">
                <a:latin typeface="Aptos (body)"/>
              </a:rPr>
              <a:t>. org/ 10. 3758/ s13428- 020- 01467-4</a:t>
            </a:r>
          </a:p>
          <a:p>
            <a:pPr>
              <a:spcAft>
                <a:spcPts val="600"/>
              </a:spcAft>
              <a:defRPr sz="1200">
                <a:latin typeface="Calibri"/>
              </a:defRPr>
            </a:pPr>
            <a:r>
              <a:rPr lang="en-GB" sz="1200" dirty="0">
                <a:latin typeface="Aptos (body)"/>
              </a:rPr>
              <a:t>Mariotti, S., Barua, N. U., Williamson, T. R., Mumtaz, H., Kinsey, K., &amp; Piasecki, A. E. (2025). Language testing in awake craniotomy for brain </a:t>
            </a:r>
            <a:r>
              <a:rPr lang="en-GB" sz="1200" dirty="0" err="1">
                <a:latin typeface="Aptos (body)"/>
              </a:rPr>
              <a:t>tumor</a:t>
            </a:r>
            <a:r>
              <a:rPr lang="en-GB" sz="1200" dirty="0">
                <a:latin typeface="Aptos (body)"/>
              </a:rPr>
              <a:t> resection: A survey of current perioperative practice in the UK. *Neuro-Oncology Practice. </a:t>
            </a:r>
            <a:r>
              <a:rPr lang="en-GB" sz="1200" dirty="0">
                <a:latin typeface="Aptos (body)"/>
                <a:hlinkClick r:id="rId4"/>
              </a:rPr>
              <a:t>https://doi.org/10.1093/nop/npaf027</a:t>
            </a:r>
            <a:r>
              <a:rPr lang="en-GB" sz="1200" dirty="0">
                <a:latin typeface="Aptos (body)"/>
              </a:rPr>
              <a:t> </a:t>
            </a:r>
          </a:p>
          <a:p>
            <a:pPr>
              <a:spcAft>
                <a:spcPts val="600"/>
              </a:spcAft>
              <a:defRPr sz="1200">
                <a:latin typeface="Calibri"/>
              </a:defRPr>
            </a:pPr>
            <a:r>
              <a:rPr lang="en-GB" sz="1200" dirty="0">
                <a:latin typeface="Aptos (body)"/>
              </a:rPr>
              <a:t>Nieberlein, L., </a:t>
            </a:r>
            <a:r>
              <a:rPr lang="en-GB" sz="1200" dirty="0" err="1">
                <a:latin typeface="Aptos (body)"/>
              </a:rPr>
              <a:t>Rampp</a:t>
            </a:r>
            <a:r>
              <a:rPr lang="en-GB" sz="1200" dirty="0">
                <a:latin typeface="Aptos (body)"/>
              </a:rPr>
              <a:t>, S., </a:t>
            </a:r>
            <a:r>
              <a:rPr lang="en-GB" sz="1200" dirty="0" err="1">
                <a:latin typeface="Aptos (body)"/>
              </a:rPr>
              <a:t>Gussew</a:t>
            </a:r>
            <a:r>
              <a:rPr lang="en-GB" sz="1200" dirty="0">
                <a:latin typeface="Aptos (body)"/>
              </a:rPr>
              <a:t>, A., Prell, J., &amp; Hartwigsen, G. (2023). Reorganization and plasticity of the language network in patients with cerebral gliomas. </a:t>
            </a:r>
            <a:r>
              <a:rPr lang="en-GB" sz="1200" dirty="0" err="1">
                <a:latin typeface="Aptos (body)"/>
              </a:rPr>
              <a:t>NeuroImage</a:t>
            </a:r>
            <a:r>
              <a:rPr lang="en-GB" sz="1200" dirty="0">
                <a:latin typeface="Aptos (body)"/>
              </a:rPr>
              <a:t>: Clinical, 37, 103326. </a:t>
            </a:r>
            <a:r>
              <a:rPr lang="en-GB" sz="1200" dirty="0">
                <a:latin typeface="Aptos (body)"/>
                <a:hlinkClick r:id="rId5"/>
              </a:rPr>
              <a:t>https://doi.org/10.1016/j.nicl.2023.103326</a:t>
            </a:r>
            <a:r>
              <a:rPr lang="en-GB" sz="1200" dirty="0">
                <a:latin typeface="Aptos (body)"/>
              </a:rPr>
              <a:t> </a:t>
            </a:r>
          </a:p>
          <a:p>
            <a:pPr>
              <a:spcAft>
                <a:spcPts val="600"/>
              </a:spcAft>
              <a:defRPr sz="1200">
                <a:latin typeface="Calibri"/>
              </a:defRPr>
            </a:pPr>
            <a:r>
              <a:rPr lang="en-GB" sz="1200" dirty="0">
                <a:latin typeface="Aptos (body)"/>
              </a:rPr>
              <a:t>Ohlerth A-K, Valentin A, Vergani F, Ashkan K, Bastiaanse R (2020) The verb and noun test for peri-operative testing (VAN-POP): standardized language tests for navigated transcranial magnetic stimulation and direct electrical stimulation. Acta </a:t>
            </a:r>
            <a:r>
              <a:rPr lang="en-GB" sz="1200" dirty="0" err="1">
                <a:latin typeface="Aptos (body)"/>
              </a:rPr>
              <a:t>Neurochir</a:t>
            </a:r>
            <a:r>
              <a:rPr lang="en-GB" sz="1200" dirty="0">
                <a:latin typeface="Aptos (body)"/>
              </a:rPr>
              <a:t>. 162(2):397–406. https://doi. org/10.1007/ s00701- 019- 04159-x</a:t>
            </a:r>
          </a:p>
          <a:p>
            <a:pPr>
              <a:spcAft>
                <a:spcPts val="600"/>
              </a:spcAft>
              <a:defRPr sz="1200">
                <a:latin typeface="Calibri"/>
              </a:defRPr>
            </a:pPr>
            <a:r>
              <a:rPr lang="en-GB" sz="1200" dirty="0">
                <a:latin typeface="Aptos (body)"/>
              </a:rPr>
              <a:t>Rofes, A. (2015). Verbs and nouns in awake neurosurgery: Needs and answers [PhD dissertation, University of Trento]. </a:t>
            </a:r>
            <a:r>
              <a:rPr lang="en-GB" sz="1200" dirty="0">
                <a:latin typeface="Aptos (body)"/>
                <a:hlinkClick r:id="rId6"/>
              </a:rPr>
              <a:t>http://eprints-phd.biblio.unitn.it/1572/</a:t>
            </a:r>
            <a:r>
              <a:rPr lang="en-GB" sz="1200" dirty="0">
                <a:latin typeface="Aptos (body)"/>
              </a:rPr>
              <a:t> </a:t>
            </a:r>
            <a:endParaRPr sz="1200" dirty="0">
              <a:latin typeface="Aptos (body)"/>
            </a:endParaRPr>
          </a:p>
          <a:p>
            <a:pPr>
              <a:spcAft>
                <a:spcPts val="600"/>
              </a:spcAft>
              <a:defRPr sz="1200">
                <a:latin typeface="Calibri"/>
              </a:defRPr>
            </a:pPr>
            <a:r>
              <a:rPr sz="1200" dirty="0">
                <a:latin typeface="Aptos (body)"/>
              </a:rPr>
              <a:t>Papatzalas, C., Fountas, K., </a:t>
            </a:r>
            <a:r>
              <a:rPr sz="1200" dirty="0" err="1">
                <a:latin typeface="Aptos (body)"/>
              </a:rPr>
              <a:t>Kapsalaki</a:t>
            </a:r>
            <a:r>
              <a:rPr sz="1200" dirty="0">
                <a:latin typeface="Aptos (body)"/>
              </a:rPr>
              <a:t>, E., &amp; Papathanasiou, I. (2022). The use of standardized intraoperative language tests in awake craniotomies: A scoping review. Neuropsychology Review, 32</a:t>
            </a:r>
            <a:r>
              <a:rPr lang="en-GB" sz="1200" dirty="0">
                <a:latin typeface="Aptos (body)"/>
              </a:rPr>
              <a:t> </a:t>
            </a:r>
            <a:r>
              <a:rPr sz="1200" dirty="0">
                <a:latin typeface="Aptos (body)"/>
              </a:rPr>
              <a:t>(1), 20–50. </a:t>
            </a:r>
            <a:r>
              <a:rPr sz="1200" dirty="0">
                <a:latin typeface="Aptos (body)"/>
                <a:hlinkClick r:id="rId7"/>
              </a:rPr>
              <a:t>https://doi.org/10.1007/s11065-021-09492-6</a:t>
            </a:r>
            <a:r>
              <a:rPr lang="en-GB" sz="1200" dirty="0">
                <a:latin typeface="Aptos (body)"/>
              </a:rPr>
              <a:t> </a:t>
            </a:r>
            <a:endParaRPr sz="1200" dirty="0">
              <a:latin typeface="Aptos (body)"/>
            </a:endParaRPr>
          </a:p>
          <a:p>
            <a:pPr>
              <a:spcAft>
                <a:spcPts val="600"/>
              </a:spcAft>
              <a:defRPr sz="1200">
                <a:latin typeface="Calibri"/>
              </a:defRPr>
            </a:pPr>
            <a:r>
              <a:rPr sz="1200" dirty="0">
                <a:latin typeface="Aptos (body)"/>
              </a:rPr>
              <a:t>Weiss, L. C., </a:t>
            </a:r>
            <a:r>
              <a:rPr sz="1200" dirty="0" err="1">
                <a:latin typeface="Aptos (body)"/>
              </a:rPr>
              <a:t>Pieczewski</a:t>
            </a:r>
            <a:r>
              <a:rPr sz="1200" dirty="0">
                <a:latin typeface="Aptos (body)"/>
              </a:rPr>
              <a:t>, J., Kochs, S., Nettekoven, C., </a:t>
            </a:r>
            <a:r>
              <a:rPr sz="1200" dirty="0" err="1">
                <a:latin typeface="Aptos (body)"/>
              </a:rPr>
              <a:t>Grefkes</a:t>
            </a:r>
            <a:r>
              <a:rPr sz="1200" dirty="0">
                <a:latin typeface="Aptos (body)"/>
              </a:rPr>
              <a:t>, C., </a:t>
            </a:r>
            <a:r>
              <a:rPr sz="1200" dirty="0" err="1">
                <a:latin typeface="Aptos (body)"/>
              </a:rPr>
              <a:t>Goldbrunner</a:t>
            </a:r>
            <a:r>
              <a:rPr sz="1200" dirty="0">
                <a:latin typeface="Aptos (body)"/>
              </a:rPr>
              <a:t>, R., &amp; Jonas, K. (2021). The Cologne picture naming test for language mapping and monitoring (CoNaT): An open set of 100 black and white object drawings. Frontiers in Neurology, 12. </a:t>
            </a:r>
            <a:r>
              <a:rPr sz="1200" dirty="0">
                <a:latin typeface="Aptos (body)"/>
                <a:hlinkClick r:id="rId8"/>
              </a:rPr>
              <a:t>https://doi.org/10.3389/fneur.2021.633068</a:t>
            </a:r>
            <a:r>
              <a:rPr lang="en-GB" sz="1200" dirty="0">
                <a:latin typeface="Aptos (body)"/>
              </a:rPr>
              <a:t> </a:t>
            </a:r>
            <a:endParaRPr sz="1200" dirty="0">
              <a:latin typeface="Aptos (body)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18873D23-2DCF-4B31-A009-95721C06E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13EF075-D4EF-4929-ADBC-91B27DA19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AA26DFA-AAB2-4973-9C17-16D587C7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1863" y="508838"/>
            <a:ext cx="5217958" cy="6239661"/>
            <a:chOff x="-19221" y="251144"/>
            <a:chExt cx="5217958" cy="6239661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F407F11-7321-4BF6-8536-CCE8E34245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6AC5DCC-C3CC-4FD5-AD4E-13A1BE5F7F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BBCC2F4-EFA7-4AF4-B538-AC4022D90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A9D1364-B6A3-44CB-9FBA-C528F0CE9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E26CDE9-09DB-EE33-DECB-EA13BF1E4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243013"/>
            <a:ext cx="3855720" cy="4371974"/>
          </a:xfrm>
        </p:spPr>
        <p:txBody>
          <a:bodyPr>
            <a:normAutofit/>
          </a:bodyPr>
          <a:lstStyle/>
          <a:p>
            <a:r>
              <a:rPr lang="en-GB" sz="3600">
                <a:solidFill>
                  <a:schemeClr val="tx2"/>
                </a:solidFill>
              </a:rPr>
              <a:t>The clinical need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FE0A4C-80AA-5BAF-F83D-38B0BD0BC3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2200" y="804672"/>
            <a:ext cx="5221224" cy="5230368"/>
          </a:xfrm>
        </p:spPr>
        <p:txBody>
          <a:bodyPr anchor="ctr">
            <a:normAutofit/>
          </a:bodyPr>
          <a:lstStyle/>
          <a:p>
            <a:r>
              <a:rPr lang="en-GB" sz="1700" dirty="0">
                <a:solidFill>
                  <a:schemeClr val="tx2"/>
                </a:solidFill>
              </a:rPr>
              <a:t>Language mapping during awake brain surgery requires standardized measures that are also linguistically and culturally relevant to the target speakers </a:t>
            </a:r>
            <a:r>
              <a:rPr lang="en-GB" sz="1100" dirty="0">
                <a:solidFill>
                  <a:schemeClr val="bg2">
                    <a:lumMod val="75000"/>
                  </a:schemeClr>
                </a:solidFill>
              </a:rPr>
              <a:t>(Lucas et al., 2021)</a:t>
            </a:r>
          </a:p>
          <a:p>
            <a:r>
              <a:rPr lang="en-GB" sz="1700" dirty="0">
                <a:solidFill>
                  <a:schemeClr val="tx2"/>
                </a:solidFill>
              </a:rPr>
              <a:t>Why standardized measures are essential:</a:t>
            </a:r>
          </a:p>
          <a:p>
            <a:pPr lvl="1"/>
            <a:r>
              <a:rPr lang="en-GB" sz="1700" dirty="0">
                <a:solidFill>
                  <a:schemeClr val="tx2"/>
                </a:solidFill>
              </a:rPr>
              <a:t>Provide </a:t>
            </a:r>
            <a:r>
              <a:rPr lang="en-GB" sz="1700" b="1" dirty="0">
                <a:solidFill>
                  <a:schemeClr val="tx2"/>
                </a:solidFill>
              </a:rPr>
              <a:t>controlled stimuli </a:t>
            </a:r>
            <a:r>
              <a:rPr lang="en-GB" sz="1700" dirty="0">
                <a:solidFill>
                  <a:schemeClr val="tx2"/>
                </a:solidFill>
              </a:rPr>
              <a:t>that have been </a:t>
            </a:r>
            <a:r>
              <a:rPr lang="en-GB" sz="1700" b="1" dirty="0">
                <a:solidFill>
                  <a:schemeClr val="tx2"/>
                </a:solidFill>
              </a:rPr>
              <a:t>pretested </a:t>
            </a:r>
            <a:r>
              <a:rPr lang="en-GB" sz="1700" dirty="0">
                <a:solidFill>
                  <a:schemeClr val="tx2"/>
                </a:solidFill>
              </a:rPr>
              <a:t>in healthy population </a:t>
            </a:r>
            <a:r>
              <a:rPr lang="en-GB" sz="1100" dirty="0">
                <a:solidFill>
                  <a:schemeClr val="bg2">
                    <a:lumMod val="75000"/>
                  </a:schemeClr>
                </a:solidFill>
              </a:rPr>
              <a:t>(Rofes, 2015)</a:t>
            </a:r>
          </a:p>
          <a:p>
            <a:pPr lvl="1"/>
            <a:r>
              <a:rPr lang="en-GB" sz="1700" dirty="0">
                <a:solidFill>
                  <a:schemeClr val="tx2"/>
                </a:solidFill>
              </a:rPr>
              <a:t>Facilitate a clear and consistent interpretation of language performance across different clinical contexts, sessions and examiners </a:t>
            </a:r>
            <a:r>
              <a:rPr lang="en-GB" sz="1100" dirty="0">
                <a:solidFill>
                  <a:schemeClr val="bg2">
                    <a:lumMod val="75000"/>
                  </a:schemeClr>
                </a:solidFill>
              </a:rPr>
              <a:t>(Rofes, 2015; Nieberlein et al., 2023)</a:t>
            </a:r>
            <a:endParaRPr lang="en-GB" sz="1100" dirty="0">
              <a:solidFill>
                <a:schemeClr val="tx2"/>
              </a:solidFill>
            </a:endParaRPr>
          </a:p>
          <a:p>
            <a:r>
              <a:rPr lang="en-GB" sz="1700" dirty="0">
                <a:solidFill>
                  <a:schemeClr val="tx2"/>
                </a:solidFill>
              </a:rPr>
              <a:t>Why linguistic and cultural specificity matters: </a:t>
            </a:r>
          </a:p>
          <a:p>
            <a:pPr lvl="1"/>
            <a:r>
              <a:rPr lang="en-GB" sz="1700" dirty="0">
                <a:solidFill>
                  <a:schemeClr val="tx2"/>
                </a:solidFill>
              </a:rPr>
              <a:t>Guarantee </a:t>
            </a:r>
            <a:r>
              <a:rPr lang="en-GB" sz="1700" b="1" dirty="0">
                <a:solidFill>
                  <a:schemeClr val="tx2"/>
                </a:solidFill>
              </a:rPr>
              <a:t>unbiased</a:t>
            </a:r>
            <a:r>
              <a:rPr lang="en-GB" sz="1700" dirty="0">
                <a:solidFill>
                  <a:schemeClr val="tx2"/>
                </a:solidFill>
              </a:rPr>
              <a:t> stimuli that are representative of the everyday language use of the target speakers </a:t>
            </a:r>
            <a:r>
              <a:rPr lang="en-GB" sz="1100" dirty="0">
                <a:solidFill>
                  <a:schemeClr val="bg2">
                    <a:lumMod val="75000"/>
                  </a:schemeClr>
                </a:solidFill>
              </a:rPr>
              <a:t>(Papatzalas et al., 2022)</a:t>
            </a:r>
            <a:endParaRPr lang="en-GB" sz="1100" dirty="0">
              <a:solidFill>
                <a:schemeClr val="tx2"/>
              </a:solidFill>
            </a:endParaRPr>
          </a:p>
          <a:p>
            <a:pPr lvl="1"/>
            <a:r>
              <a:rPr lang="en-GB" sz="1700" dirty="0">
                <a:solidFill>
                  <a:schemeClr val="tx2"/>
                </a:solidFill>
              </a:rPr>
              <a:t>Eliminate the influence of confounding factors (e.g., stimulus familiarity or relevance) on performance </a:t>
            </a:r>
            <a:r>
              <a:rPr lang="en-GB" sz="1100" dirty="0">
                <a:solidFill>
                  <a:schemeClr val="bg2">
                    <a:lumMod val="75000"/>
                  </a:schemeClr>
                </a:solidFill>
              </a:rPr>
              <a:t>(De Martino et al., 2021)</a:t>
            </a:r>
            <a:endParaRPr lang="en-GB" sz="1100" dirty="0">
              <a:solidFill>
                <a:schemeClr val="tx2"/>
              </a:solidFill>
            </a:endParaRPr>
          </a:p>
          <a:p>
            <a:pPr lvl="1"/>
            <a:endParaRPr lang="en-GB" sz="17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925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7E6E98-5B9F-CE43-E2FD-78452BA3F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Current 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2FDF58-7B44-B6A9-AF63-610C7AC73D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813842" cy="1851125"/>
          </a:xfrm>
        </p:spPr>
        <p:txBody>
          <a:bodyPr>
            <a:normAutofit/>
          </a:bodyPr>
          <a:lstStyle/>
          <a:p>
            <a:r>
              <a:rPr lang="en-GB" sz="2400"/>
              <a:t>Extant perioperative assessment tools rely heavily on:</a:t>
            </a:r>
          </a:p>
          <a:p>
            <a:pPr lvl="1"/>
            <a:r>
              <a:rPr lang="en-GB"/>
              <a:t>Translated or adapted versions of the tests developed originally in other languages  </a:t>
            </a:r>
          </a:p>
          <a:p>
            <a:pPr lvl="1"/>
            <a:r>
              <a:rPr lang="en-GB"/>
              <a:t>Home-made/unstandardized stimuli 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4DE8B1E-1929-87A6-9A02-F05CB8246196}"/>
              </a:ext>
            </a:extLst>
          </p:cNvPr>
          <p:cNvGrpSpPr/>
          <p:nvPr/>
        </p:nvGrpSpPr>
        <p:grpSpPr>
          <a:xfrm>
            <a:off x="885675" y="3865289"/>
            <a:ext cx="9909990" cy="1325563"/>
            <a:chOff x="885675" y="3865289"/>
            <a:chExt cx="9900415" cy="1477328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B1A31CA-3BC2-06DD-5A80-CA8611C41458}"/>
                </a:ext>
              </a:extLst>
            </p:cNvPr>
            <p:cNvSpPr txBox="1"/>
            <p:nvPr/>
          </p:nvSpPr>
          <p:spPr>
            <a:xfrm>
              <a:off x="885675" y="3865289"/>
              <a:ext cx="9900415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/>
                <a:t>Translated materials 		     linguistically and culturally biased stimuli that are prone to misinterpretations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en-GB"/>
                <a:t>Culturally unsuitable stimuli led to lower scores in French speakers from Canada compared to French speakers in France [5]</a:t>
              </a:r>
            </a:p>
            <a:p>
              <a:endParaRPr lang="en-GB"/>
            </a:p>
          </p:txBody>
        </p:sp>
        <p:sp>
          <p:nvSpPr>
            <p:cNvPr id="11" name="Arrow: Right 10">
              <a:extLst>
                <a:ext uri="{FF2B5EF4-FFF2-40B4-BE49-F238E27FC236}">
                  <a16:creationId xmlns:a16="http://schemas.microsoft.com/office/drawing/2014/main" id="{5B520138-E914-EB8F-E659-FE9CC19237BC}"/>
                </a:ext>
              </a:extLst>
            </p:cNvPr>
            <p:cNvSpPr/>
            <p:nvPr/>
          </p:nvSpPr>
          <p:spPr>
            <a:xfrm>
              <a:off x="3341629" y="3925696"/>
              <a:ext cx="1426656" cy="287246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D746279-2075-FEBA-0936-50796FE6899E}"/>
              </a:ext>
            </a:extLst>
          </p:cNvPr>
          <p:cNvGrpSpPr/>
          <p:nvPr/>
        </p:nvGrpSpPr>
        <p:grpSpPr>
          <a:xfrm>
            <a:off x="838200" y="5464132"/>
            <a:ext cx="9826608" cy="646331"/>
            <a:chOff x="838200" y="5464132"/>
            <a:chExt cx="9826608" cy="646331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877E4BA-86FA-51A4-1372-2A2B2E81129A}"/>
                </a:ext>
              </a:extLst>
            </p:cNvPr>
            <p:cNvSpPr txBox="1"/>
            <p:nvPr/>
          </p:nvSpPr>
          <p:spPr>
            <a:xfrm>
              <a:off x="838200" y="5464132"/>
              <a:ext cx="982660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/>
                <a:t>Home-made tasks		  lack control of the variables influencing performance (e.g., stimulus familiarity, frequency of use) and baseline data (i.e., pretesting in healthy volunteers) </a:t>
              </a:r>
            </a:p>
          </p:txBody>
        </p:sp>
        <p:sp>
          <p:nvSpPr>
            <p:cNvPr id="12" name="Arrow: Right 11">
              <a:extLst>
                <a:ext uri="{FF2B5EF4-FFF2-40B4-BE49-F238E27FC236}">
                  <a16:creationId xmlns:a16="http://schemas.microsoft.com/office/drawing/2014/main" id="{7DD69E82-775C-AABE-5D3F-82CC3DC9247E}"/>
                </a:ext>
              </a:extLst>
            </p:cNvPr>
            <p:cNvSpPr/>
            <p:nvPr/>
          </p:nvSpPr>
          <p:spPr>
            <a:xfrm>
              <a:off x="3125395" y="5500050"/>
              <a:ext cx="1508841" cy="287957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407819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8873D23-2DCF-4B31-A009-95721C06E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13EF075-D4EF-4929-ADBC-91B27DA19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AA26DFA-AAB2-4973-9C17-16D587C7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1863" y="508838"/>
            <a:ext cx="5217958" cy="6239661"/>
            <a:chOff x="-19221" y="251144"/>
            <a:chExt cx="5217958" cy="6239661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F407F11-7321-4BF6-8536-CCE8E34245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6AC5DCC-C3CC-4FD5-AD4E-13A1BE5F7F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BBCC2F4-EFA7-4AF4-B538-AC4022D90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A9D1364-B6A3-44CB-9FBA-C528F0CE9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73DF07B-5A26-AFF3-E454-E0B31911F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243013"/>
            <a:ext cx="3855720" cy="4371974"/>
          </a:xfrm>
        </p:spPr>
        <p:txBody>
          <a:bodyPr>
            <a:normAutofit/>
          </a:bodyPr>
          <a:lstStyle/>
          <a:p>
            <a:r>
              <a:rPr lang="en-GB" sz="3600">
                <a:solidFill>
                  <a:schemeClr val="tx2"/>
                </a:solidFill>
              </a:rPr>
              <a:t>The case for a UK-native framework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1D5238-32D4-8FB6-5973-0DF5A0CAA2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2200" y="804672"/>
            <a:ext cx="5221224" cy="5230368"/>
          </a:xfrm>
        </p:spPr>
        <p:txBody>
          <a:bodyPr anchor="ctr">
            <a:normAutofit/>
          </a:bodyPr>
          <a:lstStyle/>
          <a:p>
            <a:r>
              <a:rPr lang="en-GB" sz="1800" dirty="0">
                <a:solidFill>
                  <a:schemeClr val="tx2"/>
                </a:solidFill>
              </a:rPr>
              <a:t>No standardized intraoperative test yet exists for </a:t>
            </a:r>
            <a:r>
              <a:rPr lang="en-GB" sz="1800" b="1" dirty="0">
                <a:solidFill>
                  <a:schemeClr val="tx2"/>
                </a:solidFill>
              </a:rPr>
              <a:t>British-English</a:t>
            </a:r>
          </a:p>
          <a:p>
            <a:r>
              <a:rPr lang="en-GB" sz="1800" dirty="0">
                <a:solidFill>
                  <a:schemeClr val="tx2"/>
                </a:solidFill>
              </a:rPr>
              <a:t>Previous English-based tools are translations of Dutch </a:t>
            </a:r>
            <a:r>
              <a:rPr lang="en-GB" sz="1100" dirty="0">
                <a:solidFill>
                  <a:schemeClr val="bg2">
                    <a:lumMod val="75000"/>
                  </a:schemeClr>
                </a:solidFill>
              </a:rPr>
              <a:t>(Ohlerth et al., 2020) </a:t>
            </a:r>
            <a:r>
              <a:rPr lang="en-GB" sz="1800" dirty="0">
                <a:solidFill>
                  <a:schemeClr val="tx2"/>
                </a:solidFill>
              </a:rPr>
              <a:t>and Spanish tests </a:t>
            </a:r>
            <a:r>
              <a:rPr lang="en-GB" sz="1100" dirty="0">
                <a:solidFill>
                  <a:schemeClr val="bg2">
                    <a:lumMod val="75000"/>
                  </a:schemeClr>
                </a:solidFill>
              </a:rPr>
              <a:t>(Gisbert-Munoz et al., 2021)</a:t>
            </a:r>
          </a:p>
          <a:p>
            <a:r>
              <a:rPr lang="en-GB" sz="1800" dirty="0">
                <a:solidFill>
                  <a:schemeClr val="tx2"/>
                </a:solidFill>
              </a:rPr>
              <a:t>A national survey </a:t>
            </a:r>
            <a:r>
              <a:rPr lang="en-GB" sz="1100" dirty="0">
                <a:solidFill>
                  <a:schemeClr val="bg2">
                    <a:lumMod val="75000"/>
                  </a:schemeClr>
                </a:solidFill>
              </a:rPr>
              <a:t>(Mariotti et al., 2025)</a:t>
            </a:r>
            <a:r>
              <a:rPr lang="en-GB" sz="18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GB" sz="1800" dirty="0">
                <a:solidFill>
                  <a:schemeClr val="tx2"/>
                </a:solidFill>
              </a:rPr>
              <a:t>targeted at revealing language mapping practices across the UK</a:t>
            </a:r>
            <a:r>
              <a:rPr lang="en-GB" sz="1100" dirty="0">
                <a:solidFill>
                  <a:schemeClr val="tx2"/>
                </a:solidFill>
              </a:rPr>
              <a:t> </a:t>
            </a:r>
            <a:r>
              <a:rPr lang="en-GB" sz="1800" dirty="0">
                <a:solidFill>
                  <a:schemeClr val="tx2"/>
                </a:solidFill>
              </a:rPr>
              <a:t>found that most surgical centres rely on: </a:t>
            </a:r>
          </a:p>
          <a:p>
            <a:pPr marL="457200" lvl="1" indent="0">
              <a:buNone/>
            </a:pPr>
            <a:r>
              <a:rPr lang="en-GB" sz="1800" dirty="0">
                <a:solidFill>
                  <a:schemeClr val="tx2"/>
                </a:solidFill>
              </a:rPr>
              <a:t>❌Homemade tasks</a:t>
            </a:r>
          </a:p>
          <a:p>
            <a:pPr marL="457200" lvl="1" indent="0">
              <a:buNone/>
            </a:pPr>
            <a:r>
              <a:rPr lang="en-GB" sz="1800" dirty="0">
                <a:solidFill>
                  <a:schemeClr val="tx2"/>
                </a:solidFill>
              </a:rPr>
              <a:t>❌Translated stimuli from the Dutch Linguistic Intraoperative Protocol (DuLIP) battery </a:t>
            </a:r>
            <a:r>
              <a:rPr lang="en-GB" sz="1100" dirty="0">
                <a:solidFill>
                  <a:schemeClr val="bg2">
                    <a:lumMod val="75000"/>
                  </a:schemeClr>
                </a:solidFill>
              </a:rPr>
              <a:t>(De Witte et al., 2015)</a:t>
            </a:r>
            <a:endParaRPr lang="en-GB" sz="1100" dirty="0">
              <a:solidFill>
                <a:schemeClr val="tx2"/>
              </a:solidFill>
            </a:endParaRPr>
          </a:p>
          <a:p>
            <a:pPr lvl="1"/>
            <a:r>
              <a:rPr lang="en-GB" sz="1800" dirty="0">
                <a:solidFill>
                  <a:schemeClr val="tx2"/>
                </a:solidFill>
              </a:rPr>
              <a:t>Practice varies widely between institutions, with no unified framework</a:t>
            </a:r>
          </a:p>
        </p:txBody>
      </p:sp>
    </p:spTree>
    <p:extLst>
      <p:ext uri="{BB962C8B-B14F-4D97-AF65-F5344CB8AC3E}">
        <p14:creationId xmlns:p14="http://schemas.microsoft.com/office/powerpoint/2010/main" val="2460635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AC2B49-E36B-236A-B9E3-A278CAF24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5" y="640079"/>
            <a:ext cx="6386456" cy="1568910"/>
          </a:xfrm>
        </p:spPr>
        <p:txBody>
          <a:bodyPr anchor="b">
            <a:normAutofit/>
          </a:bodyPr>
          <a:lstStyle/>
          <a:p>
            <a:r>
              <a:rPr lang="en-GB" sz="5400"/>
              <a:t>Meet BOATIM </a:t>
            </a:r>
            <a:r>
              <a:rPr lang="en-GB" sz="1100">
                <a:solidFill>
                  <a:schemeClr val="bg2">
                    <a:lumMod val="75000"/>
                  </a:schemeClr>
                </a:solidFill>
              </a:rPr>
              <a:t>(Mumtaz et al. 2025)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650D18FE-0824-4A46-B22C-A86B52E57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air of flags crossed&#10;&#10;AI-generated content may be incorrect.">
            <a:extLst>
              <a:ext uri="{FF2B5EF4-FFF2-40B4-BE49-F238E27FC236}">
                <a16:creationId xmlns:a16="http://schemas.microsoft.com/office/drawing/2014/main" id="{8C5CCD28-553B-B3AC-71A8-50F1C994B7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2322" y="1895912"/>
            <a:ext cx="4262572" cy="426257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6B8C8F-535D-173F-2623-76A2D7B307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/>
          </a:bodyPr>
          <a:lstStyle/>
          <a:p>
            <a:r>
              <a:rPr lang="en-GB" sz="1500" dirty="0"/>
              <a:t>The first standardized and clinically tested picture-naming tool for intraoperative mapping in British-English</a:t>
            </a:r>
          </a:p>
          <a:p>
            <a:r>
              <a:rPr lang="en-GB" sz="1500" dirty="0"/>
              <a:t>A framework built, not borrowed!</a:t>
            </a:r>
          </a:p>
          <a:p>
            <a:r>
              <a:rPr lang="en-GB" sz="1500" dirty="0"/>
              <a:t>What BOATIM offers: </a:t>
            </a:r>
          </a:p>
          <a:p>
            <a:pPr lvl="1"/>
            <a:r>
              <a:rPr lang="en-GB" sz="1500" dirty="0"/>
              <a:t>Two picture-naming tasks containing 115 stimuli representing daily-life objects (e.g., </a:t>
            </a:r>
            <a:r>
              <a:rPr lang="en-GB" sz="1500" i="1" dirty="0"/>
              <a:t>table</a:t>
            </a:r>
            <a:r>
              <a:rPr lang="en-GB" sz="1500" dirty="0"/>
              <a:t>) and 86 stimuli representing everyday activities (e.g., </a:t>
            </a:r>
            <a:r>
              <a:rPr lang="en-GB" sz="1500" i="1" dirty="0"/>
              <a:t>to run</a:t>
            </a:r>
            <a:r>
              <a:rPr lang="en-GB" sz="1500" dirty="0"/>
              <a:t>) </a:t>
            </a:r>
          </a:p>
          <a:p>
            <a:pPr lvl="1"/>
            <a:r>
              <a:rPr lang="en-GB" sz="1500" dirty="0"/>
              <a:t>Linguistically and culturally relevant stimuli developed using the spoken </a:t>
            </a:r>
            <a:r>
              <a:rPr lang="en-GB" sz="1500" b="1" dirty="0"/>
              <a:t>British National Corpus (BNC) </a:t>
            </a:r>
            <a:r>
              <a:rPr lang="en-GB" sz="1500" dirty="0"/>
              <a:t>and controlled for key linguistic variables using native speakers’ data</a:t>
            </a:r>
          </a:p>
          <a:p>
            <a:pPr lvl="1"/>
            <a:endParaRPr lang="en-GB" sz="1500" dirty="0"/>
          </a:p>
          <a:p>
            <a:endParaRPr lang="en-GB" sz="1500" dirty="0"/>
          </a:p>
        </p:txBody>
      </p:sp>
    </p:spTree>
    <p:extLst>
      <p:ext uri="{BB962C8B-B14F-4D97-AF65-F5344CB8AC3E}">
        <p14:creationId xmlns:p14="http://schemas.microsoft.com/office/powerpoint/2010/main" val="1614086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5">
            <a:extLst>
              <a:ext uri="{FF2B5EF4-FFF2-40B4-BE49-F238E27FC236}">
                <a16:creationId xmlns:a16="http://schemas.microsoft.com/office/drawing/2014/main" id="{BEBFA723-5A7B-472D-ABD7-1526B8D3A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33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6B27065-399A-4CF7-BF70-CF79B9848F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33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F22986C-DDF7-4109-9D6A-006800D6B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2636" y="52996"/>
            <a:ext cx="6093363" cy="6805005"/>
            <a:chOff x="6095999" y="52996"/>
            <a:chExt cx="6093363" cy="6805005"/>
          </a:xfrm>
          <a:solidFill>
            <a:schemeClr val="accent5">
              <a:alpha val="10000"/>
            </a:schemeClr>
          </a:solidFill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C025298-F835-4B83-A3A3-6555157E01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1" y="52996"/>
              <a:ext cx="6093361" cy="6805003"/>
            </a:xfrm>
            <a:custGeom>
              <a:avLst/>
              <a:gdLst>
                <a:gd name="connsiteX0" fmla="*/ 3391253 w 5890489"/>
                <a:gd name="connsiteY0" fmla="*/ 0 h 6578438"/>
                <a:gd name="connsiteX1" fmla="*/ 3434974 w 5890489"/>
                <a:gd name="connsiteY1" fmla="*/ 646 h 6578438"/>
                <a:gd name="connsiteX2" fmla="*/ 3522419 w 5890489"/>
                <a:gd name="connsiteY2" fmla="*/ 2712 h 6578438"/>
                <a:gd name="connsiteX3" fmla="*/ 3610261 w 5890489"/>
                <a:gd name="connsiteY3" fmla="*/ 6458 h 6578438"/>
                <a:gd name="connsiteX4" fmla="*/ 3786872 w 5890489"/>
                <a:gd name="connsiteY4" fmla="*/ 20667 h 6578438"/>
                <a:gd name="connsiteX5" fmla="*/ 3962291 w 5890489"/>
                <a:gd name="connsiteY5" fmla="*/ 43530 h 6578438"/>
                <a:gd name="connsiteX6" fmla="*/ 4135855 w 5890489"/>
                <a:gd name="connsiteY6" fmla="*/ 75176 h 6578438"/>
                <a:gd name="connsiteX7" fmla="*/ 4307299 w 5890489"/>
                <a:gd name="connsiteY7" fmla="*/ 114315 h 6578438"/>
                <a:gd name="connsiteX8" fmla="*/ 4476358 w 5890489"/>
                <a:gd name="connsiteY8" fmla="*/ 160816 h 6578438"/>
                <a:gd name="connsiteX9" fmla="*/ 4559829 w 5890489"/>
                <a:gd name="connsiteY9" fmla="*/ 186779 h 6578438"/>
                <a:gd name="connsiteX10" fmla="*/ 4642901 w 5890489"/>
                <a:gd name="connsiteY10" fmla="*/ 213648 h 6578438"/>
                <a:gd name="connsiteX11" fmla="*/ 5280847 w 5890489"/>
                <a:gd name="connsiteY11" fmla="*/ 485936 h 6578438"/>
                <a:gd name="connsiteX12" fmla="*/ 5865400 w 5890489"/>
                <a:gd name="connsiteY12" fmla="*/ 851099 h 6578438"/>
                <a:gd name="connsiteX13" fmla="*/ 5890489 w 5890489"/>
                <a:gd name="connsiteY13" fmla="*/ 870950 h 6578438"/>
                <a:gd name="connsiteX14" fmla="*/ 5890489 w 5890489"/>
                <a:gd name="connsiteY14" fmla="*/ 1321814 h 6578438"/>
                <a:gd name="connsiteX15" fmla="*/ 5887395 w 5890489"/>
                <a:gd name="connsiteY15" fmla="*/ 1318952 h 6578438"/>
                <a:gd name="connsiteX16" fmla="*/ 5830291 w 5890489"/>
                <a:gd name="connsiteY16" fmla="*/ 1265992 h 6578438"/>
                <a:gd name="connsiteX17" fmla="*/ 5815981 w 5890489"/>
                <a:gd name="connsiteY17" fmla="*/ 1252687 h 6578438"/>
                <a:gd name="connsiteX18" fmla="*/ 5801142 w 5890489"/>
                <a:gd name="connsiteY18" fmla="*/ 1240158 h 6578438"/>
                <a:gd name="connsiteX19" fmla="*/ 5771464 w 5890489"/>
                <a:gd name="connsiteY19" fmla="*/ 1214969 h 6578438"/>
                <a:gd name="connsiteX20" fmla="*/ 5651030 w 5890489"/>
                <a:gd name="connsiteY20" fmla="*/ 1115767 h 6578438"/>
                <a:gd name="connsiteX21" fmla="*/ 5123183 w 5890489"/>
                <a:gd name="connsiteY21" fmla="*/ 780443 h 6578438"/>
                <a:gd name="connsiteX22" fmla="*/ 4533860 w 5890489"/>
                <a:gd name="connsiteY22" fmla="*/ 567701 h 6578438"/>
                <a:gd name="connsiteX23" fmla="*/ 4457281 w 5890489"/>
                <a:gd name="connsiteY23" fmla="*/ 550780 h 6578438"/>
                <a:gd name="connsiteX24" fmla="*/ 4380568 w 5890489"/>
                <a:gd name="connsiteY24" fmla="*/ 535279 h 6578438"/>
                <a:gd name="connsiteX25" fmla="*/ 4303325 w 5890489"/>
                <a:gd name="connsiteY25" fmla="*/ 522879 h 6578438"/>
                <a:gd name="connsiteX26" fmla="*/ 4264769 w 5890489"/>
                <a:gd name="connsiteY26" fmla="*/ 516679 h 6578438"/>
                <a:gd name="connsiteX27" fmla="*/ 4226082 w 5890489"/>
                <a:gd name="connsiteY27" fmla="*/ 511253 h 6578438"/>
                <a:gd name="connsiteX28" fmla="*/ 4070934 w 5890489"/>
                <a:gd name="connsiteY28" fmla="*/ 494848 h 6578438"/>
                <a:gd name="connsiteX29" fmla="*/ 3915521 w 5890489"/>
                <a:gd name="connsiteY29" fmla="*/ 486065 h 6578438"/>
                <a:gd name="connsiteX30" fmla="*/ 3760241 w 5890489"/>
                <a:gd name="connsiteY30" fmla="*/ 484257 h 6578438"/>
                <a:gd name="connsiteX31" fmla="*/ 3682734 w 5890489"/>
                <a:gd name="connsiteY31" fmla="*/ 486581 h 6578438"/>
                <a:gd name="connsiteX32" fmla="*/ 3605491 w 5890489"/>
                <a:gd name="connsiteY32" fmla="*/ 488907 h 6578438"/>
                <a:gd name="connsiteX33" fmla="*/ 3527454 w 5890489"/>
                <a:gd name="connsiteY33" fmla="*/ 493169 h 6578438"/>
                <a:gd name="connsiteX34" fmla="*/ 3449151 w 5890489"/>
                <a:gd name="connsiteY34" fmla="*/ 498336 h 6578438"/>
                <a:gd name="connsiteX35" fmla="*/ 3410067 w 5890489"/>
                <a:gd name="connsiteY35" fmla="*/ 500532 h 6578438"/>
                <a:gd name="connsiteX36" fmla="*/ 3371246 w 5890489"/>
                <a:gd name="connsiteY36" fmla="*/ 504279 h 6578438"/>
                <a:gd name="connsiteX37" fmla="*/ 3293739 w 5890489"/>
                <a:gd name="connsiteY37" fmla="*/ 511512 h 6578438"/>
                <a:gd name="connsiteX38" fmla="*/ 2689445 w 5890489"/>
                <a:gd name="connsiteY38" fmla="*/ 610198 h 6578438"/>
                <a:gd name="connsiteX39" fmla="*/ 2117875 w 5890489"/>
                <a:gd name="connsiteY39" fmla="*/ 800335 h 6578438"/>
                <a:gd name="connsiteX40" fmla="*/ 1981276 w 5890489"/>
                <a:gd name="connsiteY40" fmla="*/ 865566 h 6578438"/>
                <a:gd name="connsiteX41" fmla="*/ 1847991 w 5890489"/>
                <a:gd name="connsiteY41" fmla="*/ 938676 h 6578438"/>
                <a:gd name="connsiteX42" fmla="*/ 1783069 w 5890489"/>
                <a:gd name="connsiteY42" fmla="*/ 978718 h 6578438"/>
                <a:gd name="connsiteX43" fmla="*/ 1750609 w 5890489"/>
                <a:gd name="connsiteY43" fmla="*/ 998869 h 6578438"/>
                <a:gd name="connsiteX44" fmla="*/ 1734312 w 5890489"/>
                <a:gd name="connsiteY44" fmla="*/ 1008945 h 6578438"/>
                <a:gd name="connsiteX45" fmla="*/ 1718547 w 5890489"/>
                <a:gd name="connsiteY45" fmla="*/ 1019924 h 6578438"/>
                <a:gd name="connsiteX46" fmla="*/ 1655481 w 5890489"/>
                <a:gd name="connsiteY46" fmla="*/ 1063582 h 6578438"/>
                <a:gd name="connsiteX47" fmla="*/ 1593077 w 5890489"/>
                <a:gd name="connsiteY47" fmla="*/ 1108664 h 6578438"/>
                <a:gd name="connsiteX48" fmla="*/ 1532263 w 5890489"/>
                <a:gd name="connsiteY48" fmla="*/ 1156197 h 6578438"/>
                <a:gd name="connsiteX49" fmla="*/ 1472509 w 5890489"/>
                <a:gd name="connsiteY49" fmla="*/ 1205152 h 6578438"/>
                <a:gd name="connsiteX50" fmla="*/ 1414212 w 5890489"/>
                <a:gd name="connsiteY50" fmla="*/ 1256175 h 6578438"/>
                <a:gd name="connsiteX51" fmla="*/ 1357242 w 5890489"/>
                <a:gd name="connsiteY51" fmla="*/ 1308359 h 6578438"/>
                <a:gd name="connsiteX52" fmla="*/ 1153072 w 5890489"/>
                <a:gd name="connsiteY52" fmla="*/ 1529498 h 6578438"/>
                <a:gd name="connsiteX53" fmla="*/ 1002694 w 5890489"/>
                <a:gd name="connsiteY53" fmla="*/ 1770658 h 6578438"/>
                <a:gd name="connsiteX54" fmla="*/ 974076 w 5890489"/>
                <a:gd name="connsiteY54" fmla="*/ 1835371 h 6578438"/>
                <a:gd name="connsiteX55" fmla="*/ 949564 w 5890489"/>
                <a:gd name="connsiteY55" fmla="*/ 1903573 h 6578438"/>
                <a:gd name="connsiteX56" fmla="*/ 927173 w 5890489"/>
                <a:gd name="connsiteY56" fmla="*/ 1974229 h 6578438"/>
                <a:gd name="connsiteX57" fmla="*/ 906107 w 5890489"/>
                <a:gd name="connsiteY57" fmla="*/ 2046952 h 6578438"/>
                <a:gd name="connsiteX58" fmla="*/ 751092 w 5890489"/>
                <a:gd name="connsiteY58" fmla="*/ 2676266 h 6578438"/>
                <a:gd name="connsiteX59" fmla="*/ 547189 w 5890489"/>
                <a:gd name="connsiteY59" fmla="*/ 3308422 h 6578438"/>
                <a:gd name="connsiteX60" fmla="*/ 441195 w 5890489"/>
                <a:gd name="connsiteY60" fmla="*/ 3866306 h 6578438"/>
                <a:gd name="connsiteX61" fmla="*/ 527182 w 5890489"/>
                <a:gd name="connsiteY61" fmla="*/ 4439174 h 6578438"/>
                <a:gd name="connsiteX62" fmla="*/ 775073 w 5890489"/>
                <a:gd name="connsiteY62" fmla="*/ 4987240 h 6578438"/>
                <a:gd name="connsiteX63" fmla="*/ 943206 w 5890489"/>
                <a:gd name="connsiteY63" fmla="*/ 5244933 h 6578438"/>
                <a:gd name="connsiteX64" fmla="*/ 1133728 w 5890489"/>
                <a:gd name="connsiteY64" fmla="*/ 5490356 h 6578438"/>
                <a:gd name="connsiteX65" fmla="*/ 1359626 w 5890489"/>
                <a:gd name="connsiteY65" fmla="*/ 5709815 h 6578438"/>
                <a:gd name="connsiteX66" fmla="*/ 1481254 w 5890489"/>
                <a:gd name="connsiteY66" fmla="*/ 5809146 h 6578438"/>
                <a:gd name="connsiteX67" fmla="*/ 1543260 w 5890489"/>
                <a:gd name="connsiteY67" fmla="*/ 5856940 h 6578438"/>
                <a:gd name="connsiteX68" fmla="*/ 1607518 w 5890489"/>
                <a:gd name="connsiteY68" fmla="*/ 5901374 h 6578438"/>
                <a:gd name="connsiteX69" fmla="*/ 2145566 w 5890489"/>
                <a:gd name="connsiteY69" fmla="*/ 6193814 h 6578438"/>
                <a:gd name="connsiteX70" fmla="*/ 2214991 w 5890489"/>
                <a:gd name="connsiteY70" fmla="*/ 6221844 h 6578438"/>
                <a:gd name="connsiteX71" fmla="*/ 2249307 w 5890489"/>
                <a:gd name="connsiteY71" fmla="*/ 6236182 h 6578438"/>
                <a:gd name="connsiteX72" fmla="*/ 2284285 w 5890489"/>
                <a:gd name="connsiteY72" fmla="*/ 6248711 h 6578438"/>
                <a:gd name="connsiteX73" fmla="*/ 2354241 w 5890489"/>
                <a:gd name="connsiteY73" fmla="*/ 6273124 h 6578438"/>
                <a:gd name="connsiteX74" fmla="*/ 2371597 w 5890489"/>
                <a:gd name="connsiteY74" fmla="*/ 6279324 h 6578438"/>
                <a:gd name="connsiteX75" fmla="*/ 2387894 w 5890489"/>
                <a:gd name="connsiteY75" fmla="*/ 6287719 h 6578438"/>
                <a:gd name="connsiteX76" fmla="*/ 2421414 w 5890489"/>
                <a:gd name="connsiteY76" fmla="*/ 6302186 h 6578438"/>
                <a:gd name="connsiteX77" fmla="*/ 2489117 w 5890489"/>
                <a:gd name="connsiteY77" fmla="*/ 6329441 h 6578438"/>
                <a:gd name="connsiteX78" fmla="*/ 2522902 w 5890489"/>
                <a:gd name="connsiteY78" fmla="*/ 6343134 h 6578438"/>
                <a:gd name="connsiteX79" fmla="*/ 2556953 w 5890489"/>
                <a:gd name="connsiteY79" fmla="*/ 6356051 h 6578438"/>
                <a:gd name="connsiteX80" fmla="*/ 2695009 w 5890489"/>
                <a:gd name="connsiteY80" fmla="*/ 6401905 h 6578438"/>
                <a:gd name="connsiteX81" fmla="*/ 3268035 w 5890489"/>
                <a:gd name="connsiteY81" fmla="*/ 6501238 h 6578438"/>
                <a:gd name="connsiteX82" fmla="*/ 3341038 w 5890489"/>
                <a:gd name="connsiteY82" fmla="*/ 6506145 h 6578438"/>
                <a:gd name="connsiteX83" fmla="*/ 3414703 w 5890489"/>
                <a:gd name="connsiteY83" fmla="*/ 6507050 h 6578438"/>
                <a:gd name="connsiteX84" fmla="*/ 3488237 w 5890489"/>
                <a:gd name="connsiteY84" fmla="*/ 6508212 h 6578438"/>
                <a:gd name="connsiteX85" fmla="*/ 3524142 w 5890489"/>
                <a:gd name="connsiteY85" fmla="*/ 6507955 h 6578438"/>
                <a:gd name="connsiteX86" fmla="*/ 3559252 w 5890489"/>
                <a:gd name="connsiteY86" fmla="*/ 6506921 h 6578438"/>
                <a:gd name="connsiteX87" fmla="*/ 3629207 w 5890489"/>
                <a:gd name="connsiteY87" fmla="*/ 6503045 h 6578438"/>
                <a:gd name="connsiteX88" fmla="*/ 3698633 w 5890489"/>
                <a:gd name="connsiteY88" fmla="*/ 6496845 h 6578438"/>
                <a:gd name="connsiteX89" fmla="*/ 3733213 w 5890489"/>
                <a:gd name="connsiteY89" fmla="*/ 6493357 h 6578438"/>
                <a:gd name="connsiteX90" fmla="*/ 3767529 w 5890489"/>
                <a:gd name="connsiteY90" fmla="*/ 6488707 h 6578438"/>
                <a:gd name="connsiteX91" fmla="*/ 3801845 w 5890489"/>
                <a:gd name="connsiteY91" fmla="*/ 6484057 h 6578438"/>
                <a:gd name="connsiteX92" fmla="*/ 3835895 w 5890489"/>
                <a:gd name="connsiteY92" fmla="*/ 6478116 h 6578438"/>
                <a:gd name="connsiteX93" fmla="*/ 4364801 w 5890489"/>
                <a:gd name="connsiteY93" fmla="*/ 6308517 h 6578438"/>
                <a:gd name="connsiteX94" fmla="*/ 4861379 w 5890489"/>
                <a:gd name="connsiteY94" fmla="*/ 6000576 h 6578438"/>
                <a:gd name="connsiteX95" fmla="*/ 5341263 w 5890489"/>
                <a:gd name="connsiteY95" fmla="*/ 5605834 h 6578438"/>
                <a:gd name="connsiteX96" fmla="*/ 5587301 w 5890489"/>
                <a:gd name="connsiteY96" fmla="*/ 5390379 h 6578438"/>
                <a:gd name="connsiteX97" fmla="*/ 5849105 w 5890489"/>
                <a:gd name="connsiteY97" fmla="*/ 5176344 h 6578438"/>
                <a:gd name="connsiteX98" fmla="*/ 5890489 w 5890489"/>
                <a:gd name="connsiteY98" fmla="*/ 5145260 h 6578438"/>
                <a:gd name="connsiteX99" fmla="*/ 5890489 w 5890489"/>
                <a:gd name="connsiteY99" fmla="*/ 5995323 h 6578438"/>
                <a:gd name="connsiteX100" fmla="*/ 5811477 w 5890489"/>
                <a:gd name="connsiteY100" fmla="*/ 6077819 h 6578438"/>
                <a:gd name="connsiteX101" fmla="*/ 5301384 w 5890489"/>
                <a:gd name="connsiteY101" fmla="*/ 6542958 h 6578438"/>
                <a:gd name="connsiteX102" fmla="*/ 5252008 w 5890489"/>
                <a:gd name="connsiteY102" fmla="*/ 6578438 h 6578438"/>
                <a:gd name="connsiteX103" fmla="*/ 1653730 w 5890489"/>
                <a:gd name="connsiteY103" fmla="*/ 6578438 h 6578438"/>
                <a:gd name="connsiteX104" fmla="*/ 1549768 w 5890489"/>
                <a:gd name="connsiteY104" fmla="*/ 6488821 h 6578438"/>
                <a:gd name="connsiteX105" fmla="*/ 1298282 w 5890489"/>
                <a:gd name="connsiteY105" fmla="*/ 6243932 h 6578438"/>
                <a:gd name="connsiteX106" fmla="*/ 1237999 w 5890489"/>
                <a:gd name="connsiteY106" fmla="*/ 6181671 h 6578438"/>
                <a:gd name="connsiteX107" fmla="*/ 1179967 w 5890489"/>
                <a:gd name="connsiteY107" fmla="*/ 6117862 h 6578438"/>
                <a:gd name="connsiteX108" fmla="*/ 1121936 w 5890489"/>
                <a:gd name="connsiteY108" fmla="*/ 6054569 h 6578438"/>
                <a:gd name="connsiteX109" fmla="*/ 1065628 w 5890489"/>
                <a:gd name="connsiteY109" fmla="*/ 5990243 h 6578438"/>
                <a:gd name="connsiteX110" fmla="*/ 954335 w 5890489"/>
                <a:gd name="connsiteY110" fmla="*/ 5861460 h 6578438"/>
                <a:gd name="connsiteX111" fmla="*/ 898953 w 5890489"/>
                <a:gd name="connsiteY111" fmla="*/ 5797393 h 6578438"/>
                <a:gd name="connsiteX112" fmla="*/ 842908 w 5890489"/>
                <a:gd name="connsiteY112" fmla="*/ 5733582 h 6578438"/>
                <a:gd name="connsiteX113" fmla="*/ 622442 w 5890489"/>
                <a:gd name="connsiteY113" fmla="*/ 5471884 h 6578438"/>
                <a:gd name="connsiteX114" fmla="*/ 425559 w 5890489"/>
                <a:gd name="connsiteY114" fmla="*/ 5190036 h 6578438"/>
                <a:gd name="connsiteX115" fmla="*/ 123877 w 5890489"/>
                <a:gd name="connsiteY115" fmla="*/ 4564210 h 6578438"/>
                <a:gd name="connsiteX116" fmla="*/ 130 w 5890489"/>
                <a:gd name="connsiteY116" fmla="*/ 3865530 h 6578438"/>
                <a:gd name="connsiteX117" fmla="*/ 30602 w 5890489"/>
                <a:gd name="connsiteY117" fmla="*/ 3505793 h 6578438"/>
                <a:gd name="connsiteX118" fmla="*/ 126924 w 5890489"/>
                <a:gd name="connsiteY118" fmla="*/ 3157164 h 6578438"/>
                <a:gd name="connsiteX119" fmla="*/ 334803 w 5890489"/>
                <a:gd name="connsiteY119" fmla="*/ 2560530 h 6578438"/>
                <a:gd name="connsiteX120" fmla="*/ 381176 w 5890489"/>
                <a:gd name="connsiteY120" fmla="*/ 2409144 h 6578438"/>
                <a:gd name="connsiteX121" fmla="*/ 425825 w 5890489"/>
                <a:gd name="connsiteY121" fmla="*/ 2255819 h 6578438"/>
                <a:gd name="connsiteX122" fmla="*/ 470210 w 5890489"/>
                <a:gd name="connsiteY122" fmla="*/ 2099523 h 6578438"/>
                <a:gd name="connsiteX123" fmla="*/ 492998 w 5890489"/>
                <a:gd name="connsiteY123" fmla="*/ 2020213 h 6578438"/>
                <a:gd name="connsiteX124" fmla="*/ 517509 w 5890489"/>
                <a:gd name="connsiteY124" fmla="*/ 1939224 h 6578438"/>
                <a:gd name="connsiteX125" fmla="*/ 544007 w 5890489"/>
                <a:gd name="connsiteY125" fmla="*/ 1857201 h 6578438"/>
                <a:gd name="connsiteX126" fmla="*/ 573288 w 5890489"/>
                <a:gd name="connsiteY126" fmla="*/ 1774274 h 6578438"/>
                <a:gd name="connsiteX127" fmla="*/ 606146 w 5890489"/>
                <a:gd name="connsiteY127" fmla="*/ 1690832 h 6578438"/>
                <a:gd name="connsiteX128" fmla="*/ 644569 w 5890489"/>
                <a:gd name="connsiteY128" fmla="*/ 1607775 h 6578438"/>
                <a:gd name="connsiteX129" fmla="*/ 837874 w 5890489"/>
                <a:gd name="connsiteY129" fmla="*/ 1297638 h 6578438"/>
                <a:gd name="connsiteX130" fmla="*/ 1069602 w 5890489"/>
                <a:gd name="connsiteY130" fmla="*/ 1032194 h 6578438"/>
                <a:gd name="connsiteX131" fmla="*/ 1130548 w 5890489"/>
                <a:gd name="connsiteY131" fmla="*/ 970839 h 6578438"/>
                <a:gd name="connsiteX132" fmla="*/ 1192024 w 5890489"/>
                <a:gd name="connsiteY132" fmla="*/ 910129 h 6578438"/>
                <a:gd name="connsiteX133" fmla="*/ 1255356 w 5890489"/>
                <a:gd name="connsiteY133" fmla="*/ 850841 h 6578438"/>
                <a:gd name="connsiteX134" fmla="*/ 1319614 w 5890489"/>
                <a:gd name="connsiteY134" fmla="*/ 792068 h 6578438"/>
                <a:gd name="connsiteX135" fmla="*/ 1385728 w 5890489"/>
                <a:gd name="connsiteY135" fmla="*/ 734975 h 6578438"/>
                <a:gd name="connsiteX136" fmla="*/ 1452768 w 5890489"/>
                <a:gd name="connsiteY136" fmla="*/ 678528 h 6578438"/>
                <a:gd name="connsiteX137" fmla="*/ 1469594 w 5890489"/>
                <a:gd name="connsiteY137" fmla="*/ 664449 h 6578438"/>
                <a:gd name="connsiteX138" fmla="*/ 1487083 w 5890489"/>
                <a:gd name="connsiteY138" fmla="*/ 651015 h 6578438"/>
                <a:gd name="connsiteX139" fmla="*/ 1522193 w 5890489"/>
                <a:gd name="connsiteY139" fmla="*/ 624277 h 6578438"/>
                <a:gd name="connsiteX140" fmla="*/ 1592415 w 5890489"/>
                <a:gd name="connsiteY140" fmla="*/ 570671 h 6578438"/>
                <a:gd name="connsiteX141" fmla="*/ 1738287 w 5890489"/>
                <a:gd name="connsiteY141" fmla="*/ 469402 h 6578438"/>
                <a:gd name="connsiteX142" fmla="*/ 1890918 w 5890489"/>
                <a:gd name="connsiteY142" fmla="*/ 376530 h 6578438"/>
                <a:gd name="connsiteX143" fmla="*/ 2555363 w 5890489"/>
                <a:gd name="connsiteY143" fmla="*/ 105274 h 6578438"/>
                <a:gd name="connsiteX144" fmla="*/ 3259291 w 5890489"/>
                <a:gd name="connsiteY144" fmla="*/ 3229 h 6578438"/>
                <a:gd name="connsiteX145" fmla="*/ 3347265 w 5890489"/>
                <a:gd name="connsiteY145" fmla="*/ 903 h 6578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5890489" h="6578438">
                  <a:moveTo>
                    <a:pt x="3391253" y="0"/>
                  </a:moveTo>
                  <a:lnTo>
                    <a:pt x="3434974" y="646"/>
                  </a:lnTo>
                  <a:lnTo>
                    <a:pt x="3522419" y="2712"/>
                  </a:lnTo>
                  <a:cubicBezTo>
                    <a:pt x="3551567" y="3488"/>
                    <a:pt x="3580451" y="3746"/>
                    <a:pt x="3610261" y="6458"/>
                  </a:cubicBezTo>
                  <a:cubicBezTo>
                    <a:pt x="3669353" y="10850"/>
                    <a:pt x="3728179" y="14337"/>
                    <a:pt x="3786872" y="20667"/>
                  </a:cubicBezTo>
                  <a:lnTo>
                    <a:pt x="3962291" y="43530"/>
                  </a:lnTo>
                  <a:lnTo>
                    <a:pt x="4135855" y="75176"/>
                  </a:lnTo>
                  <a:cubicBezTo>
                    <a:pt x="4193224" y="87836"/>
                    <a:pt x="4250328" y="101398"/>
                    <a:pt x="4307299" y="114315"/>
                  </a:cubicBezTo>
                  <a:cubicBezTo>
                    <a:pt x="4364139" y="128394"/>
                    <a:pt x="4420050" y="145575"/>
                    <a:pt x="4476358" y="160816"/>
                  </a:cubicBezTo>
                  <a:cubicBezTo>
                    <a:pt x="4504580" y="167921"/>
                    <a:pt x="4532138" y="177995"/>
                    <a:pt x="4559829" y="186779"/>
                  </a:cubicBezTo>
                  <a:lnTo>
                    <a:pt x="4642901" y="213648"/>
                  </a:lnTo>
                  <a:cubicBezTo>
                    <a:pt x="4863234" y="288307"/>
                    <a:pt x="5076414" y="379371"/>
                    <a:pt x="5280847" y="485936"/>
                  </a:cubicBezTo>
                  <a:cubicBezTo>
                    <a:pt x="5485018" y="592631"/>
                    <a:pt x="5681768" y="713145"/>
                    <a:pt x="5865400" y="851099"/>
                  </a:cubicBezTo>
                  <a:lnTo>
                    <a:pt x="5890489" y="870950"/>
                  </a:lnTo>
                  <a:lnTo>
                    <a:pt x="5890489" y="1321814"/>
                  </a:lnTo>
                  <a:lnTo>
                    <a:pt x="5887395" y="1318952"/>
                  </a:lnTo>
                  <a:lnTo>
                    <a:pt x="5830291" y="1265992"/>
                  </a:lnTo>
                  <a:lnTo>
                    <a:pt x="5815981" y="1252687"/>
                  </a:lnTo>
                  <a:lnTo>
                    <a:pt x="5801142" y="1240158"/>
                  </a:lnTo>
                  <a:lnTo>
                    <a:pt x="5771464" y="1214969"/>
                  </a:lnTo>
                  <a:cubicBezTo>
                    <a:pt x="5731849" y="1181385"/>
                    <a:pt x="5692897" y="1146896"/>
                    <a:pt x="5651030" y="1115767"/>
                  </a:cubicBezTo>
                  <a:cubicBezTo>
                    <a:pt x="5487534" y="986985"/>
                    <a:pt x="5311321" y="872542"/>
                    <a:pt x="5123183" y="780443"/>
                  </a:cubicBezTo>
                  <a:cubicBezTo>
                    <a:pt x="4935309" y="688087"/>
                    <a:pt x="4737102" y="616398"/>
                    <a:pt x="4533860" y="567701"/>
                  </a:cubicBezTo>
                  <a:lnTo>
                    <a:pt x="4457281" y="550780"/>
                  </a:lnTo>
                  <a:cubicBezTo>
                    <a:pt x="4431709" y="545484"/>
                    <a:pt x="4406536" y="538896"/>
                    <a:pt x="4380568" y="535279"/>
                  </a:cubicBezTo>
                  <a:lnTo>
                    <a:pt x="4303325" y="522879"/>
                  </a:lnTo>
                  <a:lnTo>
                    <a:pt x="4264769" y="516679"/>
                  </a:lnTo>
                  <a:cubicBezTo>
                    <a:pt x="4251918" y="514612"/>
                    <a:pt x="4239067" y="512415"/>
                    <a:pt x="4226082" y="511253"/>
                  </a:cubicBezTo>
                  <a:cubicBezTo>
                    <a:pt x="4174145" y="505829"/>
                    <a:pt x="4122606" y="499498"/>
                    <a:pt x="4070934" y="494848"/>
                  </a:cubicBezTo>
                  <a:lnTo>
                    <a:pt x="3915521" y="486065"/>
                  </a:lnTo>
                  <a:lnTo>
                    <a:pt x="3760241" y="484257"/>
                  </a:lnTo>
                  <a:cubicBezTo>
                    <a:pt x="3734405" y="483869"/>
                    <a:pt x="3708571" y="485936"/>
                    <a:pt x="3682734" y="486581"/>
                  </a:cubicBezTo>
                  <a:lnTo>
                    <a:pt x="3605491" y="488907"/>
                  </a:lnTo>
                  <a:cubicBezTo>
                    <a:pt x="3579921" y="489165"/>
                    <a:pt x="3553555" y="491490"/>
                    <a:pt x="3527454" y="493169"/>
                  </a:cubicBezTo>
                  <a:lnTo>
                    <a:pt x="3449151" y="498336"/>
                  </a:lnTo>
                  <a:lnTo>
                    <a:pt x="3410067" y="500532"/>
                  </a:lnTo>
                  <a:lnTo>
                    <a:pt x="3371246" y="504279"/>
                  </a:lnTo>
                  <a:cubicBezTo>
                    <a:pt x="3345410" y="506862"/>
                    <a:pt x="3319575" y="509315"/>
                    <a:pt x="3293739" y="511512"/>
                  </a:cubicBezTo>
                  <a:cubicBezTo>
                    <a:pt x="3087450" y="531662"/>
                    <a:pt x="2885531" y="563180"/>
                    <a:pt x="2689445" y="610198"/>
                  </a:cubicBezTo>
                  <a:cubicBezTo>
                    <a:pt x="2493357" y="657344"/>
                    <a:pt x="2302303" y="719088"/>
                    <a:pt x="2117875" y="800335"/>
                  </a:cubicBezTo>
                  <a:cubicBezTo>
                    <a:pt x="2072298" y="821648"/>
                    <a:pt x="2026854" y="843606"/>
                    <a:pt x="1981276" y="865566"/>
                  </a:cubicBezTo>
                  <a:cubicBezTo>
                    <a:pt x="1937025" y="889978"/>
                    <a:pt x="1891978" y="913229"/>
                    <a:pt x="1847991" y="938676"/>
                  </a:cubicBezTo>
                  <a:lnTo>
                    <a:pt x="1783069" y="978718"/>
                  </a:lnTo>
                  <a:lnTo>
                    <a:pt x="1750609" y="998869"/>
                  </a:lnTo>
                  <a:lnTo>
                    <a:pt x="1734312" y="1008945"/>
                  </a:lnTo>
                  <a:lnTo>
                    <a:pt x="1718547" y="1019924"/>
                  </a:lnTo>
                  <a:lnTo>
                    <a:pt x="1655481" y="1063582"/>
                  </a:lnTo>
                  <a:cubicBezTo>
                    <a:pt x="1634414" y="1078178"/>
                    <a:pt x="1612950" y="1092259"/>
                    <a:pt x="1593077" y="1108664"/>
                  </a:cubicBezTo>
                  <a:lnTo>
                    <a:pt x="1532263" y="1156197"/>
                  </a:lnTo>
                  <a:cubicBezTo>
                    <a:pt x="1511992" y="1172085"/>
                    <a:pt x="1491587" y="1187844"/>
                    <a:pt x="1472509" y="1205152"/>
                  </a:cubicBezTo>
                  <a:lnTo>
                    <a:pt x="1414212" y="1256175"/>
                  </a:lnTo>
                  <a:cubicBezTo>
                    <a:pt x="1395001" y="1273354"/>
                    <a:pt x="1375127" y="1290147"/>
                    <a:pt x="1357242" y="1308359"/>
                  </a:cubicBezTo>
                  <a:cubicBezTo>
                    <a:pt x="1283178" y="1379532"/>
                    <a:pt x="1212163" y="1452513"/>
                    <a:pt x="1153072" y="1529498"/>
                  </a:cubicBezTo>
                  <a:cubicBezTo>
                    <a:pt x="1090933" y="1605578"/>
                    <a:pt x="1043501" y="1685794"/>
                    <a:pt x="1002694" y="1770658"/>
                  </a:cubicBezTo>
                  <a:lnTo>
                    <a:pt x="974076" y="1835371"/>
                  </a:lnTo>
                  <a:lnTo>
                    <a:pt x="949564" y="1903573"/>
                  </a:lnTo>
                  <a:cubicBezTo>
                    <a:pt x="940820" y="1925661"/>
                    <a:pt x="934593" y="1950719"/>
                    <a:pt x="927173" y="1974229"/>
                  </a:cubicBezTo>
                  <a:cubicBezTo>
                    <a:pt x="920019" y="1998254"/>
                    <a:pt x="912468" y="2021504"/>
                    <a:pt x="906107" y="2046952"/>
                  </a:cubicBezTo>
                  <a:cubicBezTo>
                    <a:pt x="853906" y="2245614"/>
                    <a:pt x="809918" y="2463136"/>
                    <a:pt x="751092" y="2676266"/>
                  </a:cubicBezTo>
                  <a:cubicBezTo>
                    <a:pt x="693458" y="2889912"/>
                    <a:pt x="624166" y="3100976"/>
                    <a:pt x="547189" y="3308422"/>
                  </a:cubicBezTo>
                  <a:cubicBezTo>
                    <a:pt x="479617" y="3487580"/>
                    <a:pt x="444109" y="3675523"/>
                    <a:pt x="441195" y="3866306"/>
                  </a:cubicBezTo>
                  <a:cubicBezTo>
                    <a:pt x="438014" y="4057089"/>
                    <a:pt x="469282" y="4250456"/>
                    <a:pt x="527182" y="4439174"/>
                  </a:cubicBezTo>
                  <a:cubicBezTo>
                    <a:pt x="584815" y="4628278"/>
                    <a:pt x="671067" y="4811828"/>
                    <a:pt x="775073" y="4987240"/>
                  </a:cubicBezTo>
                  <a:cubicBezTo>
                    <a:pt x="827009" y="5075075"/>
                    <a:pt x="884246" y="5160327"/>
                    <a:pt x="943206" y="5244933"/>
                  </a:cubicBezTo>
                  <a:cubicBezTo>
                    <a:pt x="1002296" y="5329411"/>
                    <a:pt x="1064964" y="5412337"/>
                    <a:pt x="1133728" y="5490356"/>
                  </a:cubicBezTo>
                  <a:cubicBezTo>
                    <a:pt x="1203949" y="5567728"/>
                    <a:pt x="1279337" y="5642259"/>
                    <a:pt x="1359626" y="5709815"/>
                  </a:cubicBezTo>
                  <a:cubicBezTo>
                    <a:pt x="1398711" y="5744949"/>
                    <a:pt x="1439916" y="5777241"/>
                    <a:pt x="1481254" y="5809146"/>
                  </a:cubicBezTo>
                  <a:cubicBezTo>
                    <a:pt x="1501922" y="5825163"/>
                    <a:pt x="1522325" y="5841309"/>
                    <a:pt x="1543260" y="5856940"/>
                  </a:cubicBezTo>
                  <a:cubicBezTo>
                    <a:pt x="1564591" y="5871923"/>
                    <a:pt x="1585921" y="5886777"/>
                    <a:pt x="1607518" y="5901374"/>
                  </a:cubicBezTo>
                  <a:cubicBezTo>
                    <a:pt x="1778565" y="6019693"/>
                    <a:pt x="1961271" y="6115924"/>
                    <a:pt x="2145566" y="6193814"/>
                  </a:cubicBezTo>
                  <a:lnTo>
                    <a:pt x="2214991" y="6221844"/>
                  </a:lnTo>
                  <a:lnTo>
                    <a:pt x="2249307" y="6236182"/>
                  </a:lnTo>
                  <a:cubicBezTo>
                    <a:pt x="2260702" y="6241089"/>
                    <a:pt x="2272625" y="6244577"/>
                    <a:pt x="2284285" y="6248711"/>
                  </a:cubicBezTo>
                  <a:lnTo>
                    <a:pt x="2354241" y="6273124"/>
                  </a:lnTo>
                  <a:cubicBezTo>
                    <a:pt x="2360070" y="6275190"/>
                    <a:pt x="2365899" y="6277128"/>
                    <a:pt x="2371597" y="6279324"/>
                  </a:cubicBezTo>
                  <a:cubicBezTo>
                    <a:pt x="2377161" y="6281778"/>
                    <a:pt x="2382329" y="6285007"/>
                    <a:pt x="2387894" y="6287719"/>
                  </a:cubicBezTo>
                  <a:cubicBezTo>
                    <a:pt x="2398757" y="6293274"/>
                    <a:pt x="2410153" y="6297666"/>
                    <a:pt x="2421414" y="6302186"/>
                  </a:cubicBezTo>
                  <a:lnTo>
                    <a:pt x="2489117" y="6329441"/>
                  </a:lnTo>
                  <a:lnTo>
                    <a:pt x="2522902" y="6343134"/>
                  </a:lnTo>
                  <a:cubicBezTo>
                    <a:pt x="2534165" y="6347654"/>
                    <a:pt x="2545294" y="6352563"/>
                    <a:pt x="2556953" y="6356051"/>
                  </a:cubicBezTo>
                  <a:lnTo>
                    <a:pt x="2695009" y="6401905"/>
                  </a:lnTo>
                  <a:cubicBezTo>
                    <a:pt x="2880895" y="6457190"/>
                    <a:pt x="3073141" y="6489095"/>
                    <a:pt x="3268035" y="6501238"/>
                  </a:cubicBezTo>
                  <a:cubicBezTo>
                    <a:pt x="3292413" y="6502659"/>
                    <a:pt x="3316527" y="6505629"/>
                    <a:pt x="3341038" y="6506145"/>
                  </a:cubicBezTo>
                  <a:lnTo>
                    <a:pt x="3414703" y="6507050"/>
                  </a:lnTo>
                  <a:lnTo>
                    <a:pt x="3488237" y="6508212"/>
                  </a:lnTo>
                  <a:cubicBezTo>
                    <a:pt x="3500690" y="6508729"/>
                    <a:pt x="3512483" y="6508471"/>
                    <a:pt x="3524142" y="6507955"/>
                  </a:cubicBezTo>
                  <a:lnTo>
                    <a:pt x="3559252" y="6506921"/>
                  </a:lnTo>
                  <a:cubicBezTo>
                    <a:pt x="3582835" y="6506792"/>
                    <a:pt x="3605889" y="6504467"/>
                    <a:pt x="3629207" y="6503045"/>
                  </a:cubicBezTo>
                  <a:cubicBezTo>
                    <a:pt x="3652526" y="6502012"/>
                    <a:pt x="3675579" y="6499171"/>
                    <a:pt x="3698633" y="6496845"/>
                  </a:cubicBezTo>
                  <a:cubicBezTo>
                    <a:pt x="3710160" y="6495683"/>
                    <a:pt x="3721819" y="6494907"/>
                    <a:pt x="3733213" y="6493357"/>
                  </a:cubicBezTo>
                  <a:lnTo>
                    <a:pt x="3767529" y="6488707"/>
                  </a:lnTo>
                  <a:lnTo>
                    <a:pt x="3801845" y="6484057"/>
                  </a:lnTo>
                  <a:lnTo>
                    <a:pt x="3835895" y="6478116"/>
                  </a:lnTo>
                  <a:cubicBezTo>
                    <a:pt x="4017673" y="6446727"/>
                    <a:pt x="4194152" y="6390281"/>
                    <a:pt x="4364801" y="6308517"/>
                  </a:cubicBezTo>
                  <a:cubicBezTo>
                    <a:pt x="4535583" y="6227139"/>
                    <a:pt x="4700138" y="6120962"/>
                    <a:pt x="4861379" y="6000576"/>
                  </a:cubicBezTo>
                  <a:cubicBezTo>
                    <a:pt x="5022621" y="5879931"/>
                    <a:pt x="5180684" y="5745337"/>
                    <a:pt x="5341263" y="5605834"/>
                  </a:cubicBezTo>
                  <a:lnTo>
                    <a:pt x="5587301" y="5390379"/>
                  </a:lnTo>
                  <a:cubicBezTo>
                    <a:pt x="5674216" y="5315718"/>
                    <a:pt x="5761527" y="5244416"/>
                    <a:pt x="5849105" y="5176344"/>
                  </a:cubicBezTo>
                  <a:lnTo>
                    <a:pt x="5890489" y="5145260"/>
                  </a:lnTo>
                  <a:lnTo>
                    <a:pt x="5890489" y="5995323"/>
                  </a:lnTo>
                  <a:lnTo>
                    <a:pt x="5811477" y="6077819"/>
                  </a:lnTo>
                  <a:cubicBezTo>
                    <a:pt x="5654739" y="6238377"/>
                    <a:pt x="5487138" y="6396093"/>
                    <a:pt x="5301384" y="6542958"/>
                  </a:cubicBezTo>
                  <a:lnTo>
                    <a:pt x="5252008" y="6578438"/>
                  </a:lnTo>
                  <a:lnTo>
                    <a:pt x="1653730" y="6578438"/>
                  </a:lnTo>
                  <a:lnTo>
                    <a:pt x="1549768" y="6488821"/>
                  </a:lnTo>
                  <a:cubicBezTo>
                    <a:pt x="1461976" y="6409495"/>
                    <a:pt x="1378573" y="6327182"/>
                    <a:pt x="1298282" y="6243932"/>
                  </a:cubicBezTo>
                  <a:cubicBezTo>
                    <a:pt x="1278277" y="6223006"/>
                    <a:pt x="1258138" y="6202210"/>
                    <a:pt x="1237999" y="6181671"/>
                  </a:cubicBezTo>
                  <a:lnTo>
                    <a:pt x="1179967" y="6117862"/>
                  </a:lnTo>
                  <a:lnTo>
                    <a:pt x="1121936" y="6054569"/>
                  </a:lnTo>
                  <a:cubicBezTo>
                    <a:pt x="1102328" y="6033644"/>
                    <a:pt x="1084573" y="6011427"/>
                    <a:pt x="1065628" y="5990243"/>
                  </a:cubicBezTo>
                  <a:cubicBezTo>
                    <a:pt x="1028662" y="5947099"/>
                    <a:pt x="990239" y="5904991"/>
                    <a:pt x="954335" y="5861460"/>
                  </a:cubicBezTo>
                  <a:cubicBezTo>
                    <a:pt x="936050" y="5840018"/>
                    <a:pt x="917634" y="5818446"/>
                    <a:pt x="898953" y="5797393"/>
                  </a:cubicBezTo>
                  <a:cubicBezTo>
                    <a:pt x="880404" y="5776208"/>
                    <a:pt x="861325" y="5755412"/>
                    <a:pt x="842908" y="5733582"/>
                  </a:cubicBezTo>
                  <a:cubicBezTo>
                    <a:pt x="767919" y="5647942"/>
                    <a:pt x="693061" y="5561786"/>
                    <a:pt x="622442" y="5471884"/>
                  </a:cubicBezTo>
                  <a:cubicBezTo>
                    <a:pt x="551559" y="5382112"/>
                    <a:pt x="486639" y="5287430"/>
                    <a:pt x="425559" y="5190036"/>
                  </a:cubicBezTo>
                  <a:cubicBezTo>
                    <a:pt x="303668" y="4994990"/>
                    <a:pt x="200193" y="4786123"/>
                    <a:pt x="123877" y="4564210"/>
                  </a:cubicBezTo>
                  <a:cubicBezTo>
                    <a:pt x="47694" y="4342555"/>
                    <a:pt x="2249" y="4106045"/>
                    <a:pt x="130" y="3865530"/>
                  </a:cubicBezTo>
                  <a:cubicBezTo>
                    <a:pt x="-1328" y="3745403"/>
                    <a:pt x="9537" y="3624629"/>
                    <a:pt x="30602" y="3505793"/>
                  </a:cubicBezTo>
                  <a:cubicBezTo>
                    <a:pt x="51802" y="3386828"/>
                    <a:pt x="84659" y="3270059"/>
                    <a:pt x="126924" y="3157164"/>
                  </a:cubicBezTo>
                  <a:cubicBezTo>
                    <a:pt x="200457" y="2959276"/>
                    <a:pt x="271737" y="2761388"/>
                    <a:pt x="334803" y="2560530"/>
                  </a:cubicBezTo>
                  <a:lnTo>
                    <a:pt x="381176" y="2409144"/>
                  </a:lnTo>
                  <a:lnTo>
                    <a:pt x="425825" y="2255819"/>
                  </a:lnTo>
                  <a:lnTo>
                    <a:pt x="470210" y="2099523"/>
                  </a:lnTo>
                  <a:lnTo>
                    <a:pt x="492998" y="2020213"/>
                  </a:lnTo>
                  <a:lnTo>
                    <a:pt x="517509" y="1939224"/>
                  </a:lnTo>
                  <a:cubicBezTo>
                    <a:pt x="525061" y="1912485"/>
                    <a:pt x="534866" y="1884586"/>
                    <a:pt x="544007" y="1857201"/>
                  </a:cubicBezTo>
                  <a:cubicBezTo>
                    <a:pt x="553680" y="1829559"/>
                    <a:pt x="561496" y="1802304"/>
                    <a:pt x="573288" y="1774274"/>
                  </a:cubicBezTo>
                  <a:lnTo>
                    <a:pt x="606146" y="1690832"/>
                  </a:lnTo>
                  <a:cubicBezTo>
                    <a:pt x="618467" y="1663060"/>
                    <a:pt x="631716" y="1635417"/>
                    <a:pt x="644569" y="1607775"/>
                  </a:cubicBezTo>
                  <a:cubicBezTo>
                    <a:pt x="698625" y="1498368"/>
                    <a:pt x="763413" y="1391287"/>
                    <a:pt x="837874" y="1297638"/>
                  </a:cubicBezTo>
                  <a:cubicBezTo>
                    <a:pt x="910348" y="1201278"/>
                    <a:pt x="990107" y="1115897"/>
                    <a:pt x="1069602" y="1032194"/>
                  </a:cubicBezTo>
                  <a:cubicBezTo>
                    <a:pt x="1089079" y="1010624"/>
                    <a:pt x="1110012" y="990990"/>
                    <a:pt x="1130548" y="970839"/>
                  </a:cubicBezTo>
                  <a:lnTo>
                    <a:pt x="1192024" y="910129"/>
                  </a:lnTo>
                  <a:cubicBezTo>
                    <a:pt x="1212031" y="889462"/>
                    <a:pt x="1234024" y="870475"/>
                    <a:pt x="1255356" y="850841"/>
                  </a:cubicBezTo>
                  <a:lnTo>
                    <a:pt x="1319614" y="792068"/>
                  </a:lnTo>
                  <a:cubicBezTo>
                    <a:pt x="1340680" y="772176"/>
                    <a:pt x="1363469" y="753834"/>
                    <a:pt x="1385728" y="734975"/>
                  </a:cubicBezTo>
                  <a:lnTo>
                    <a:pt x="1452768" y="678528"/>
                  </a:lnTo>
                  <a:lnTo>
                    <a:pt x="1469594" y="664449"/>
                  </a:lnTo>
                  <a:lnTo>
                    <a:pt x="1487083" y="651015"/>
                  </a:lnTo>
                  <a:lnTo>
                    <a:pt x="1522193" y="624277"/>
                  </a:lnTo>
                  <a:lnTo>
                    <a:pt x="1592415" y="570671"/>
                  </a:lnTo>
                  <a:cubicBezTo>
                    <a:pt x="1640110" y="535925"/>
                    <a:pt x="1689531" y="503245"/>
                    <a:pt x="1738287" y="469402"/>
                  </a:cubicBezTo>
                  <a:cubicBezTo>
                    <a:pt x="1788634" y="438015"/>
                    <a:pt x="1839643" y="407013"/>
                    <a:pt x="1890918" y="376530"/>
                  </a:cubicBezTo>
                  <a:cubicBezTo>
                    <a:pt x="2098400" y="258209"/>
                    <a:pt x="2323503" y="166241"/>
                    <a:pt x="2555363" y="105274"/>
                  </a:cubicBezTo>
                  <a:cubicBezTo>
                    <a:pt x="2787223" y="44047"/>
                    <a:pt x="3024516" y="12013"/>
                    <a:pt x="3259291" y="3229"/>
                  </a:cubicBezTo>
                  <a:lnTo>
                    <a:pt x="3347265" y="903"/>
                  </a:ln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17106C81-A3F0-4DA0-9368-6BBCDB9648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5999" y="52997"/>
              <a:ext cx="6093363" cy="6805004"/>
            </a:xfrm>
            <a:custGeom>
              <a:avLst/>
              <a:gdLst>
                <a:gd name="connsiteX0" fmla="*/ 3517682 w 5890491"/>
                <a:gd name="connsiteY0" fmla="*/ 0 h 6578439"/>
                <a:gd name="connsiteX1" fmla="*/ 5849513 w 5890491"/>
                <a:gd name="connsiteY1" fmla="*/ 841730 h 6578439"/>
                <a:gd name="connsiteX2" fmla="*/ 5890491 w 5890491"/>
                <a:gd name="connsiteY2" fmla="*/ 879061 h 6578439"/>
                <a:gd name="connsiteX3" fmla="*/ 5890491 w 5890491"/>
                <a:gd name="connsiteY3" fmla="*/ 2034114 h 6578439"/>
                <a:gd name="connsiteX4" fmla="*/ 5757065 w 5890491"/>
                <a:gd name="connsiteY4" fmla="*/ 1854938 h 6578439"/>
                <a:gd name="connsiteX5" fmla="*/ 5564060 w 5890491"/>
                <a:gd name="connsiteY5" fmla="*/ 1642182 h 6578439"/>
                <a:gd name="connsiteX6" fmla="*/ 3517551 w 5890491"/>
                <a:gd name="connsiteY6" fmla="*/ 790012 h 6578439"/>
                <a:gd name="connsiteX7" fmla="*/ 1611552 w 5890491"/>
                <a:gd name="connsiteY7" fmla="*/ 1543282 h 6578439"/>
                <a:gd name="connsiteX8" fmla="*/ 1340656 w 5890491"/>
                <a:gd name="connsiteY8" fmla="*/ 1897925 h 6578439"/>
                <a:gd name="connsiteX9" fmla="*/ 1201705 w 5890491"/>
                <a:gd name="connsiteY9" fmla="*/ 2361213 h 6578439"/>
                <a:gd name="connsiteX10" fmla="*/ 852705 w 5890491"/>
                <a:gd name="connsiteY10" fmla="*/ 3529176 h 6578439"/>
                <a:gd name="connsiteX11" fmla="*/ 863863 w 5890491"/>
                <a:gd name="connsiteY11" fmla="*/ 4437051 h 6578439"/>
                <a:gd name="connsiteX12" fmla="*/ 1413569 w 5890491"/>
                <a:gd name="connsiteY12" fmla="*/ 5357174 h 6578439"/>
                <a:gd name="connsiteX13" fmla="*/ 2339129 w 5890491"/>
                <a:gd name="connsiteY13" fmla="*/ 6143367 h 6578439"/>
                <a:gd name="connsiteX14" fmla="*/ 3439449 w 5890491"/>
                <a:gd name="connsiteY14" fmla="*/ 6420049 h 6578439"/>
                <a:gd name="connsiteX15" fmla="*/ 5251388 w 5890491"/>
                <a:gd name="connsiteY15" fmla="*/ 5349009 h 6578439"/>
                <a:gd name="connsiteX16" fmla="*/ 5657731 w 5890491"/>
                <a:gd name="connsiteY16" fmla="*/ 4959205 h 6578439"/>
                <a:gd name="connsiteX17" fmla="*/ 5836127 w 5890491"/>
                <a:gd name="connsiteY17" fmla="*/ 4792052 h 6578439"/>
                <a:gd name="connsiteX18" fmla="*/ 5890491 w 5890491"/>
                <a:gd name="connsiteY18" fmla="*/ 4738662 h 6578439"/>
                <a:gd name="connsiteX19" fmla="*/ 5890491 w 5890491"/>
                <a:gd name="connsiteY19" fmla="*/ 5821964 h 6578439"/>
                <a:gd name="connsiteX20" fmla="*/ 5802001 w 5890491"/>
                <a:gd name="connsiteY20" fmla="*/ 5907904 h 6578439"/>
                <a:gd name="connsiteX21" fmla="*/ 5294358 w 5890491"/>
                <a:gd name="connsiteY21" fmla="*/ 6397505 h 6578439"/>
                <a:gd name="connsiteX22" fmla="*/ 5077178 w 5890491"/>
                <a:gd name="connsiteY22" fmla="*/ 6578439 h 6578439"/>
                <a:gd name="connsiteX23" fmla="*/ 1567290 w 5890491"/>
                <a:gd name="connsiteY23" fmla="*/ 6578439 h 6578439"/>
                <a:gd name="connsiteX24" fmla="*/ 1508588 w 5890491"/>
                <a:gd name="connsiteY24" fmla="*/ 6535186 h 6578439"/>
                <a:gd name="connsiteX25" fmla="*/ 826498 w 5890491"/>
                <a:gd name="connsiteY25" fmla="*/ 5876034 h 6578439"/>
                <a:gd name="connsiteX26" fmla="*/ 122403 w 5890491"/>
                <a:gd name="connsiteY26" fmla="*/ 3255655 h 6578439"/>
                <a:gd name="connsiteX27" fmla="*/ 1061197 w 5890491"/>
                <a:gd name="connsiteY27" fmla="*/ 984650 h 6578439"/>
                <a:gd name="connsiteX28" fmla="*/ 3517682 w 5890491"/>
                <a:gd name="connsiteY28" fmla="*/ 0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890491" h="6578439">
                  <a:moveTo>
                    <a:pt x="3517682" y="0"/>
                  </a:moveTo>
                  <a:cubicBezTo>
                    <a:pt x="4402017" y="0"/>
                    <a:pt x="5213742" y="315483"/>
                    <a:pt x="5849513" y="841730"/>
                  </a:cubicBezTo>
                  <a:lnTo>
                    <a:pt x="5890491" y="879061"/>
                  </a:lnTo>
                  <a:lnTo>
                    <a:pt x="5890491" y="2034114"/>
                  </a:lnTo>
                  <a:lnTo>
                    <a:pt x="5757065" y="1854938"/>
                  </a:lnTo>
                  <a:cubicBezTo>
                    <a:pt x="5696443" y="1781264"/>
                    <a:pt x="5632076" y="1710299"/>
                    <a:pt x="5564060" y="1642182"/>
                  </a:cubicBezTo>
                  <a:cubicBezTo>
                    <a:pt x="5015393" y="1092636"/>
                    <a:pt x="4288592" y="790012"/>
                    <a:pt x="3517551" y="790012"/>
                  </a:cubicBezTo>
                  <a:cubicBezTo>
                    <a:pt x="2701750" y="790012"/>
                    <a:pt x="2131676" y="1015335"/>
                    <a:pt x="1611552" y="1543282"/>
                  </a:cubicBezTo>
                  <a:cubicBezTo>
                    <a:pt x="1435754" y="1721722"/>
                    <a:pt x="1375945" y="1822729"/>
                    <a:pt x="1340656" y="1897925"/>
                  </a:cubicBezTo>
                  <a:cubicBezTo>
                    <a:pt x="1289148" y="2007623"/>
                    <a:pt x="1252432" y="2155907"/>
                    <a:pt x="1201705" y="2361213"/>
                  </a:cubicBezTo>
                  <a:cubicBezTo>
                    <a:pt x="1133721" y="2635919"/>
                    <a:pt x="1040568" y="3012290"/>
                    <a:pt x="852705" y="3529176"/>
                  </a:cubicBezTo>
                  <a:cubicBezTo>
                    <a:pt x="749952" y="3811784"/>
                    <a:pt x="753584" y="4108747"/>
                    <a:pt x="863863" y="4437051"/>
                  </a:cubicBezTo>
                  <a:cubicBezTo>
                    <a:pt x="964800" y="4737438"/>
                    <a:pt x="1154869" y="5055603"/>
                    <a:pt x="1413569" y="5357174"/>
                  </a:cubicBezTo>
                  <a:cubicBezTo>
                    <a:pt x="1718326" y="5712343"/>
                    <a:pt x="2021008" y="5969404"/>
                    <a:pt x="2339129" y="6143367"/>
                  </a:cubicBezTo>
                  <a:cubicBezTo>
                    <a:pt x="2679565" y="6329577"/>
                    <a:pt x="3039591" y="6420049"/>
                    <a:pt x="3439449" y="6420049"/>
                  </a:cubicBezTo>
                  <a:cubicBezTo>
                    <a:pt x="4142246" y="6420049"/>
                    <a:pt x="4633828" y="5976251"/>
                    <a:pt x="5251388" y="5349009"/>
                  </a:cubicBezTo>
                  <a:cubicBezTo>
                    <a:pt x="5389949" y="5208364"/>
                    <a:pt x="5526047" y="5081677"/>
                    <a:pt x="5657731" y="4959205"/>
                  </a:cubicBezTo>
                  <a:cubicBezTo>
                    <a:pt x="5719520" y="4901722"/>
                    <a:pt x="5779200" y="4846206"/>
                    <a:pt x="5836127" y="4792052"/>
                  </a:cubicBezTo>
                  <a:lnTo>
                    <a:pt x="5890491" y="4738662"/>
                  </a:lnTo>
                  <a:lnTo>
                    <a:pt x="5890491" y="5821964"/>
                  </a:lnTo>
                  <a:lnTo>
                    <a:pt x="5802001" y="5907904"/>
                  </a:lnTo>
                  <a:cubicBezTo>
                    <a:pt x="5634962" y="6077456"/>
                    <a:pt x="5467509" y="6243625"/>
                    <a:pt x="5294358" y="6397505"/>
                  </a:cubicBezTo>
                  <a:lnTo>
                    <a:pt x="5077178" y="6578439"/>
                  </a:lnTo>
                  <a:lnTo>
                    <a:pt x="1567290" y="6578439"/>
                  </a:lnTo>
                  <a:lnTo>
                    <a:pt x="1508588" y="6535186"/>
                  </a:lnTo>
                  <a:cubicBezTo>
                    <a:pt x="1263991" y="6345442"/>
                    <a:pt x="1038054" y="6122666"/>
                    <a:pt x="826498" y="5876034"/>
                  </a:cubicBezTo>
                  <a:cubicBezTo>
                    <a:pt x="261613" y="5217713"/>
                    <a:pt x="-239182" y="4250314"/>
                    <a:pt x="122403" y="3255655"/>
                  </a:cubicBezTo>
                  <a:cubicBezTo>
                    <a:pt x="607497" y="1921629"/>
                    <a:pt x="393040" y="1662857"/>
                    <a:pt x="1061197" y="984650"/>
                  </a:cubicBezTo>
                  <a:cubicBezTo>
                    <a:pt x="1729484" y="306444"/>
                    <a:pt x="2498060" y="0"/>
                    <a:pt x="351768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4B3B35E8-1AF4-4D76-93A5-B0B0884083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0" y="52997"/>
              <a:ext cx="6093362" cy="6805004"/>
            </a:xfrm>
            <a:custGeom>
              <a:avLst/>
              <a:gdLst>
                <a:gd name="connsiteX0" fmla="*/ 5890490 w 5890490"/>
                <a:gd name="connsiteY0" fmla="*/ 5389037 h 6578439"/>
                <a:gd name="connsiteX1" fmla="*/ 5890490 w 5890490"/>
                <a:gd name="connsiteY1" fmla="*/ 5855587 h 6578439"/>
                <a:gd name="connsiteX2" fmla="*/ 5784593 w 5890490"/>
                <a:gd name="connsiteY2" fmla="*/ 5962054 h 6578439"/>
                <a:gd name="connsiteX3" fmla="*/ 5663414 w 5890490"/>
                <a:gd name="connsiteY3" fmla="*/ 6082564 h 6578439"/>
                <a:gd name="connsiteX4" fmla="*/ 5147099 w 5890490"/>
                <a:gd name="connsiteY4" fmla="*/ 6547726 h 6578439"/>
                <a:gd name="connsiteX5" fmla="*/ 5105015 w 5890490"/>
                <a:gd name="connsiteY5" fmla="*/ 6578439 h 6578439"/>
                <a:gd name="connsiteX6" fmla="*/ 4385601 w 5890490"/>
                <a:gd name="connsiteY6" fmla="*/ 6578439 h 6578439"/>
                <a:gd name="connsiteX7" fmla="*/ 4507252 w 5890490"/>
                <a:gd name="connsiteY7" fmla="*/ 6515968 h 6578439"/>
                <a:gd name="connsiteX8" fmla="*/ 4909330 w 5890490"/>
                <a:gd name="connsiteY8" fmla="*/ 6253453 h 6578439"/>
                <a:gd name="connsiteX9" fmla="*/ 5411374 w 5890490"/>
                <a:gd name="connsiteY9" fmla="*/ 5828544 h 6578439"/>
                <a:gd name="connsiteX10" fmla="*/ 5533570 w 5890490"/>
                <a:gd name="connsiteY10" fmla="*/ 5714534 h 6578439"/>
                <a:gd name="connsiteX11" fmla="*/ 5657425 w 5890490"/>
                <a:gd name="connsiteY11" fmla="*/ 5597650 h 6578439"/>
                <a:gd name="connsiteX12" fmla="*/ 3336813 w 5890490"/>
                <a:gd name="connsiteY12" fmla="*/ 499 h 6578439"/>
                <a:gd name="connsiteX13" fmla="*/ 3513674 w 5890490"/>
                <a:gd name="connsiteY13" fmla="*/ 1202 h 6578439"/>
                <a:gd name="connsiteX14" fmla="*/ 3602743 w 5890490"/>
                <a:gd name="connsiteY14" fmla="*/ 4827 h 6578439"/>
                <a:gd name="connsiteX15" fmla="*/ 3647213 w 5890490"/>
                <a:gd name="connsiteY15" fmla="*/ 6703 h 6578439"/>
                <a:gd name="connsiteX16" fmla="*/ 3691684 w 5890490"/>
                <a:gd name="connsiteY16" fmla="*/ 9453 h 6578439"/>
                <a:gd name="connsiteX17" fmla="*/ 3868927 w 5890490"/>
                <a:gd name="connsiteY17" fmla="*/ 27080 h 6578439"/>
                <a:gd name="connsiteX18" fmla="*/ 5200872 w 5890490"/>
                <a:gd name="connsiteY18" fmla="*/ 472240 h 6578439"/>
                <a:gd name="connsiteX19" fmla="*/ 5772711 w 5890490"/>
                <a:gd name="connsiteY19" fmla="*/ 866334 h 6578439"/>
                <a:gd name="connsiteX20" fmla="*/ 5890490 w 5890490"/>
                <a:gd name="connsiteY20" fmla="*/ 972426 h 6578439"/>
                <a:gd name="connsiteX21" fmla="*/ 5890490 w 5890490"/>
                <a:gd name="connsiteY21" fmla="*/ 1158576 h 6578439"/>
                <a:gd name="connsiteX22" fmla="*/ 5676045 w 5890490"/>
                <a:gd name="connsiteY22" fmla="*/ 986969 h 6578439"/>
                <a:gd name="connsiteX23" fmla="*/ 5103776 w 5890490"/>
                <a:gd name="connsiteY23" fmla="*/ 655879 h 6578439"/>
                <a:gd name="connsiteX24" fmla="*/ 4482465 w 5890490"/>
                <a:gd name="connsiteY24" fmla="*/ 440363 h 6578439"/>
                <a:gd name="connsiteX25" fmla="*/ 4402444 w 5890490"/>
                <a:gd name="connsiteY25" fmla="*/ 422111 h 6578439"/>
                <a:gd name="connsiteX26" fmla="*/ 4322423 w 5890490"/>
                <a:gd name="connsiteY26" fmla="*/ 404610 h 6578439"/>
                <a:gd name="connsiteX27" fmla="*/ 4241892 w 5890490"/>
                <a:gd name="connsiteY27" fmla="*/ 389858 h 6578439"/>
                <a:gd name="connsiteX28" fmla="*/ 4201627 w 5890490"/>
                <a:gd name="connsiteY28" fmla="*/ 382483 h 6578439"/>
                <a:gd name="connsiteX29" fmla="*/ 4161234 w 5890490"/>
                <a:gd name="connsiteY29" fmla="*/ 375857 h 6578439"/>
                <a:gd name="connsiteX30" fmla="*/ 3999280 w 5890490"/>
                <a:gd name="connsiteY30" fmla="*/ 353606 h 6578439"/>
                <a:gd name="connsiteX31" fmla="*/ 3836817 w 5890490"/>
                <a:gd name="connsiteY31" fmla="*/ 338480 h 6578439"/>
                <a:gd name="connsiteX32" fmla="*/ 3673972 w 5890490"/>
                <a:gd name="connsiteY32" fmla="*/ 330604 h 6578439"/>
                <a:gd name="connsiteX33" fmla="*/ 3511126 w 5890490"/>
                <a:gd name="connsiteY33" fmla="*/ 328978 h 6578439"/>
                <a:gd name="connsiteX34" fmla="*/ 3183142 w 5890490"/>
                <a:gd name="connsiteY34" fmla="*/ 342854 h 6578439"/>
                <a:gd name="connsiteX35" fmla="*/ 2541444 w 5890490"/>
                <a:gd name="connsiteY35" fmla="*/ 439988 h 6578439"/>
                <a:gd name="connsiteX36" fmla="*/ 1933895 w 5890490"/>
                <a:gd name="connsiteY36" fmla="*/ 650505 h 6578439"/>
                <a:gd name="connsiteX37" fmla="*/ 1378079 w 5890490"/>
                <a:gd name="connsiteY37" fmla="*/ 983905 h 6578439"/>
                <a:gd name="connsiteX38" fmla="*/ 1312967 w 5890490"/>
                <a:gd name="connsiteY38" fmla="*/ 1033660 h 6578439"/>
                <a:gd name="connsiteX39" fmla="*/ 1248364 w 5890490"/>
                <a:gd name="connsiteY39" fmla="*/ 1084413 h 6578439"/>
                <a:gd name="connsiteX40" fmla="*/ 1185163 w 5890490"/>
                <a:gd name="connsiteY40" fmla="*/ 1137168 h 6578439"/>
                <a:gd name="connsiteX41" fmla="*/ 1122852 w 5890490"/>
                <a:gd name="connsiteY41" fmla="*/ 1190922 h 6578439"/>
                <a:gd name="connsiteX42" fmla="*/ 892092 w 5890490"/>
                <a:gd name="connsiteY42" fmla="*/ 1421440 h 6578439"/>
                <a:gd name="connsiteX43" fmla="*/ 707202 w 5890490"/>
                <a:gd name="connsiteY43" fmla="*/ 1684212 h 6578439"/>
                <a:gd name="connsiteX44" fmla="*/ 670121 w 5890490"/>
                <a:gd name="connsiteY44" fmla="*/ 1756093 h 6578439"/>
                <a:gd name="connsiteX45" fmla="*/ 637630 w 5890490"/>
                <a:gd name="connsiteY45" fmla="*/ 1830724 h 6578439"/>
                <a:gd name="connsiteX46" fmla="*/ 607685 w 5890490"/>
                <a:gd name="connsiteY46" fmla="*/ 1907105 h 6578439"/>
                <a:gd name="connsiteX47" fmla="*/ 580034 w 5890490"/>
                <a:gd name="connsiteY47" fmla="*/ 1984986 h 6578439"/>
                <a:gd name="connsiteX48" fmla="*/ 481919 w 5890490"/>
                <a:gd name="connsiteY48" fmla="*/ 2304386 h 6578439"/>
                <a:gd name="connsiteX49" fmla="*/ 433881 w 5890490"/>
                <a:gd name="connsiteY49" fmla="*/ 2465399 h 6578439"/>
                <a:gd name="connsiteX50" fmla="*/ 384442 w 5890490"/>
                <a:gd name="connsiteY50" fmla="*/ 2626163 h 6578439"/>
                <a:gd name="connsiteX51" fmla="*/ 166039 w 5890490"/>
                <a:gd name="connsiteY51" fmla="*/ 3261338 h 6578439"/>
                <a:gd name="connsiteX52" fmla="*/ 56202 w 5890490"/>
                <a:gd name="connsiteY52" fmla="*/ 3910265 h 6578439"/>
                <a:gd name="connsiteX53" fmla="*/ 93664 w 5890490"/>
                <a:gd name="connsiteY53" fmla="*/ 4237292 h 6578439"/>
                <a:gd name="connsiteX54" fmla="*/ 111758 w 5890490"/>
                <a:gd name="connsiteY54" fmla="*/ 4317548 h 6578439"/>
                <a:gd name="connsiteX55" fmla="*/ 133038 w 5890490"/>
                <a:gd name="connsiteY55" fmla="*/ 4397054 h 6578439"/>
                <a:gd name="connsiteX56" fmla="*/ 157757 w 5890490"/>
                <a:gd name="connsiteY56" fmla="*/ 4475560 h 6578439"/>
                <a:gd name="connsiteX57" fmla="*/ 185153 w 5890490"/>
                <a:gd name="connsiteY57" fmla="*/ 4553066 h 6578439"/>
                <a:gd name="connsiteX58" fmla="*/ 493642 w 5890490"/>
                <a:gd name="connsiteY58" fmla="*/ 5132239 h 6578439"/>
                <a:gd name="connsiteX59" fmla="*/ 914391 w 5890490"/>
                <a:gd name="connsiteY59" fmla="*/ 5636528 h 6578439"/>
                <a:gd name="connsiteX60" fmla="*/ 1402034 w 5890490"/>
                <a:gd name="connsiteY60" fmla="*/ 6076188 h 6578439"/>
                <a:gd name="connsiteX61" fmla="*/ 1664397 w 5890490"/>
                <a:gd name="connsiteY61" fmla="*/ 6267079 h 6578439"/>
                <a:gd name="connsiteX62" fmla="*/ 1938992 w 5890490"/>
                <a:gd name="connsiteY62" fmla="*/ 6434343 h 6578439"/>
                <a:gd name="connsiteX63" fmla="*/ 2225931 w 5890490"/>
                <a:gd name="connsiteY63" fmla="*/ 6574322 h 6578439"/>
                <a:gd name="connsiteX64" fmla="*/ 2236328 w 5890490"/>
                <a:gd name="connsiteY64" fmla="*/ 6578439 h 6578439"/>
                <a:gd name="connsiteX65" fmla="*/ 1504665 w 5890490"/>
                <a:gd name="connsiteY65" fmla="*/ 6578439 h 6578439"/>
                <a:gd name="connsiteX66" fmla="*/ 1456827 w 5890490"/>
                <a:gd name="connsiteY66" fmla="*/ 6543476 h 6578439"/>
                <a:gd name="connsiteX67" fmla="*/ 1188475 w 5890490"/>
                <a:gd name="connsiteY67" fmla="*/ 6314083 h 6578439"/>
                <a:gd name="connsiteX68" fmla="*/ 721728 w 5890490"/>
                <a:gd name="connsiteY68" fmla="*/ 5798666 h 6578439"/>
                <a:gd name="connsiteX69" fmla="*/ 344175 w 5890490"/>
                <a:gd name="connsiteY69" fmla="*/ 5219495 h 6578439"/>
                <a:gd name="connsiteX70" fmla="*/ 87293 w 5890490"/>
                <a:gd name="connsiteY70" fmla="*/ 4583569 h 6578439"/>
                <a:gd name="connsiteX71" fmla="*/ 65886 w 5890490"/>
                <a:gd name="connsiteY71" fmla="*/ 4500813 h 6578439"/>
                <a:gd name="connsiteX72" fmla="*/ 47409 w 5890490"/>
                <a:gd name="connsiteY72" fmla="*/ 4417431 h 6578439"/>
                <a:gd name="connsiteX73" fmla="*/ 39000 w 5890490"/>
                <a:gd name="connsiteY73" fmla="*/ 4375677 h 6578439"/>
                <a:gd name="connsiteX74" fmla="*/ 31610 w 5890490"/>
                <a:gd name="connsiteY74" fmla="*/ 4333674 h 6578439"/>
                <a:gd name="connsiteX75" fmla="*/ 18868 w 5890490"/>
                <a:gd name="connsiteY75" fmla="*/ 4249417 h 6578439"/>
                <a:gd name="connsiteX76" fmla="*/ 646 w 5890490"/>
                <a:gd name="connsiteY76" fmla="*/ 3910265 h 6578439"/>
                <a:gd name="connsiteX77" fmla="*/ 130234 w 5890490"/>
                <a:gd name="connsiteY77" fmla="*/ 3248337 h 6578439"/>
                <a:gd name="connsiteX78" fmla="*/ 335383 w 5890490"/>
                <a:gd name="connsiteY78" fmla="*/ 2611911 h 6578439"/>
                <a:gd name="connsiteX79" fmla="*/ 487272 w 5890490"/>
                <a:gd name="connsiteY79" fmla="*/ 1958609 h 6578439"/>
                <a:gd name="connsiteX80" fmla="*/ 508550 w 5890490"/>
                <a:gd name="connsiteY80" fmla="*/ 1876227 h 6578439"/>
                <a:gd name="connsiteX81" fmla="*/ 531742 w 5890490"/>
                <a:gd name="connsiteY81" fmla="*/ 1793721 h 6578439"/>
                <a:gd name="connsiteX82" fmla="*/ 558245 w 5890490"/>
                <a:gd name="connsiteY82" fmla="*/ 1711465 h 6578439"/>
                <a:gd name="connsiteX83" fmla="*/ 590100 w 5890490"/>
                <a:gd name="connsiteY83" fmla="*/ 1630332 h 6578439"/>
                <a:gd name="connsiteX84" fmla="*/ 758680 w 5890490"/>
                <a:gd name="connsiteY84" fmla="*/ 1322433 h 6578439"/>
                <a:gd name="connsiteX85" fmla="*/ 976317 w 5890490"/>
                <a:gd name="connsiteY85" fmla="*/ 1049286 h 6578439"/>
                <a:gd name="connsiteX86" fmla="*/ 1035314 w 5890490"/>
                <a:gd name="connsiteY86" fmla="*/ 985406 h 6578439"/>
                <a:gd name="connsiteX87" fmla="*/ 1095329 w 5890490"/>
                <a:gd name="connsiteY87" fmla="*/ 922526 h 6578439"/>
                <a:gd name="connsiteX88" fmla="*/ 1157384 w 5890490"/>
                <a:gd name="connsiteY88" fmla="*/ 861271 h 6578439"/>
                <a:gd name="connsiteX89" fmla="*/ 1220841 w 5890490"/>
                <a:gd name="connsiteY89" fmla="*/ 801017 h 6578439"/>
                <a:gd name="connsiteX90" fmla="*/ 1286462 w 5890490"/>
                <a:gd name="connsiteY90" fmla="*/ 742886 h 6578439"/>
                <a:gd name="connsiteX91" fmla="*/ 1353233 w 5890490"/>
                <a:gd name="connsiteY91" fmla="*/ 685632 h 6578439"/>
                <a:gd name="connsiteX92" fmla="*/ 1369924 w 5890490"/>
                <a:gd name="connsiteY92" fmla="*/ 671256 h 6578439"/>
                <a:gd name="connsiteX93" fmla="*/ 1387380 w 5890490"/>
                <a:gd name="connsiteY93" fmla="*/ 657755 h 6578439"/>
                <a:gd name="connsiteX94" fmla="*/ 1422422 w 5890490"/>
                <a:gd name="connsiteY94" fmla="*/ 630877 h 6578439"/>
                <a:gd name="connsiteX95" fmla="*/ 1492759 w 5890490"/>
                <a:gd name="connsiteY95" fmla="*/ 577248 h 6578439"/>
                <a:gd name="connsiteX96" fmla="*/ 1528820 w 5890490"/>
                <a:gd name="connsiteY96" fmla="*/ 551496 h 6578439"/>
                <a:gd name="connsiteX97" fmla="*/ 1565390 w 5890490"/>
                <a:gd name="connsiteY97" fmla="*/ 526370 h 6578439"/>
                <a:gd name="connsiteX98" fmla="*/ 1639040 w 5890490"/>
                <a:gd name="connsiteY98" fmla="*/ 476490 h 6578439"/>
                <a:gd name="connsiteX99" fmla="*/ 1792075 w 5890490"/>
                <a:gd name="connsiteY99" fmla="*/ 384859 h 6578439"/>
                <a:gd name="connsiteX100" fmla="*/ 2455943 w 5890490"/>
                <a:gd name="connsiteY100" fmla="*/ 117836 h 6578439"/>
                <a:gd name="connsiteX101" fmla="*/ 3159952 w 5890490"/>
                <a:gd name="connsiteY101" fmla="*/ 7203 h 6578439"/>
                <a:gd name="connsiteX102" fmla="*/ 3336813 w 5890490"/>
                <a:gd name="connsiteY102" fmla="*/ 499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5890490" h="6578439">
                  <a:moveTo>
                    <a:pt x="5890490" y="5389037"/>
                  </a:moveTo>
                  <a:lnTo>
                    <a:pt x="5890490" y="5855587"/>
                  </a:lnTo>
                  <a:lnTo>
                    <a:pt x="5784593" y="5962054"/>
                  </a:lnTo>
                  <a:cubicBezTo>
                    <a:pt x="5744454" y="6002308"/>
                    <a:pt x="5704062" y="6042436"/>
                    <a:pt x="5663414" y="6082564"/>
                  </a:cubicBezTo>
                  <a:cubicBezTo>
                    <a:pt x="5500314" y="6242577"/>
                    <a:pt x="5330970" y="6400714"/>
                    <a:pt x="5147099" y="6547726"/>
                  </a:cubicBezTo>
                  <a:lnTo>
                    <a:pt x="5105015" y="6578439"/>
                  </a:lnTo>
                  <a:lnTo>
                    <a:pt x="4385601" y="6578439"/>
                  </a:lnTo>
                  <a:lnTo>
                    <a:pt x="4507252" y="6515968"/>
                  </a:lnTo>
                  <a:cubicBezTo>
                    <a:pt x="4645901" y="6439679"/>
                    <a:pt x="4779837" y="6350961"/>
                    <a:pt x="4909330" y="6253453"/>
                  </a:cubicBezTo>
                  <a:cubicBezTo>
                    <a:pt x="5082369" y="6123567"/>
                    <a:pt x="5248145" y="5979180"/>
                    <a:pt x="5411374" y="5828544"/>
                  </a:cubicBezTo>
                  <a:cubicBezTo>
                    <a:pt x="5452149" y="5790791"/>
                    <a:pt x="5492924" y="5752788"/>
                    <a:pt x="5533570" y="5714534"/>
                  </a:cubicBezTo>
                  <a:lnTo>
                    <a:pt x="5657425" y="5597650"/>
                  </a:lnTo>
                  <a:close/>
                  <a:moveTo>
                    <a:pt x="3336813" y="499"/>
                  </a:moveTo>
                  <a:cubicBezTo>
                    <a:pt x="3395682" y="-392"/>
                    <a:pt x="3454550" y="-48"/>
                    <a:pt x="3513674" y="1202"/>
                  </a:cubicBezTo>
                  <a:lnTo>
                    <a:pt x="3602743" y="4827"/>
                  </a:lnTo>
                  <a:lnTo>
                    <a:pt x="3647213" y="6703"/>
                  </a:lnTo>
                  <a:cubicBezTo>
                    <a:pt x="3661994" y="7327"/>
                    <a:pt x="3676903" y="7703"/>
                    <a:pt x="3691684" y="9453"/>
                  </a:cubicBezTo>
                  <a:lnTo>
                    <a:pt x="3868927" y="27080"/>
                  </a:lnTo>
                  <a:cubicBezTo>
                    <a:pt x="4340645" y="85584"/>
                    <a:pt x="4795160" y="243221"/>
                    <a:pt x="5200872" y="472240"/>
                  </a:cubicBezTo>
                  <a:cubicBezTo>
                    <a:pt x="5403855" y="587124"/>
                    <a:pt x="5594988" y="719447"/>
                    <a:pt x="5772711" y="866334"/>
                  </a:cubicBezTo>
                  <a:lnTo>
                    <a:pt x="5890490" y="972426"/>
                  </a:lnTo>
                  <a:lnTo>
                    <a:pt x="5890490" y="1158576"/>
                  </a:lnTo>
                  <a:lnTo>
                    <a:pt x="5676045" y="986969"/>
                  </a:lnTo>
                  <a:cubicBezTo>
                    <a:pt x="5496587" y="857740"/>
                    <a:pt x="5304275" y="746699"/>
                    <a:pt x="5103776" y="655879"/>
                  </a:cubicBezTo>
                  <a:cubicBezTo>
                    <a:pt x="4903214" y="564747"/>
                    <a:pt x="4695006" y="492492"/>
                    <a:pt x="4482465" y="440363"/>
                  </a:cubicBezTo>
                  <a:lnTo>
                    <a:pt x="4402444" y="422111"/>
                  </a:lnTo>
                  <a:cubicBezTo>
                    <a:pt x="4375813" y="416111"/>
                    <a:pt x="4349436" y="408859"/>
                    <a:pt x="4322423" y="404610"/>
                  </a:cubicBezTo>
                  <a:lnTo>
                    <a:pt x="4241892" y="389858"/>
                  </a:lnTo>
                  <a:lnTo>
                    <a:pt x="4201627" y="382483"/>
                  </a:lnTo>
                  <a:cubicBezTo>
                    <a:pt x="4188248" y="379983"/>
                    <a:pt x="4174869" y="377483"/>
                    <a:pt x="4161234" y="375857"/>
                  </a:cubicBezTo>
                  <a:cubicBezTo>
                    <a:pt x="4107208" y="368482"/>
                    <a:pt x="4053308" y="360482"/>
                    <a:pt x="3999280" y="353606"/>
                  </a:cubicBezTo>
                  <a:cubicBezTo>
                    <a:pt x="3944999" y="348855"/>
                    <a:pt x="3890844" y="343854"/>
                    <a:pt x="3836817" y="338480"/>
                  </a:cubicBezTo>
                  <a:lnTo>
                    <a:pt x="3673972" y="330604"/>
                  </a:lnTo>
                  <a:cubicBezTo>
                    <a:pt x="3619690" y="329104"/>
                    <a:pt x="3565281" y="329604"/>
                    <a:pt x="3511126" y="328978"/>
                  </a:cubicBezTo>
                  <a:cubicBezTo>
                    <a:pt x="3402054" y="330728"/>
                    <a:pt x="3291706" y="334604"/>
                    <a:pt x="3183142" y="342854"/>
                  </a:cubicBezTo>
                  <a:cubicBezTo>
                    <a:pt x="2965505" y="358855"/>
                    <a:pt x="2750670" y="389733"/>
                    <a:pt x="2541444" y="439988"/>
                  </a:cubicBezTo>
                  <a:cubicBezTo>
                    <a:pt x="2332216" y="490117"/>
                    <a:pt x="2128850" y="559997"/>
                    <a:pt x="1933895" y="650505"/>
                  </a:cubicBezTo>
                  <a:cubicBezTo>
                    <a:pt x="1738939" y="741261"/>
                    <a:pt x="1553540" y="854146"/>
                    <a:pt x="1378079" y="983905"/>
                  </a:cubicBezTo>
                  <a:lnTo>
                    <a:pt x="1312967" y="1033660"/>
                  </a:lnTo>
                  <a:cubicBezTo>
                    <a:pt x="1291178" y="1050286"/>
                    <a:pt x="1269006" y="1066412"/>
                    <a:pt x="1248364" y="1084413"/>
                  </a:cubicBezTo>
                  <a:lnTo>
                    <a:pt x="1185163" y="1137168"/>
                  </a:lnTo>
                  <a:cubicBezTo>
                    <a:pt x="1164138" y="1154794"/>
                    <a:pt x="1142603" y="1172046"/>
                    <a:pt x="1122852" y="1190922"/>
                  </a:cubicBezTo>
                  <a:cubicBezTo>
                    <a:pt x="1041557" y="1264303"/>
                    <a:pt x="961663" y="1339309"/>
                    <a:pt x="892092" y="1421440"/>
                  </a:cubicBezTo>
                  <a:cubicBezTo>
                    <a:pt x="819589" y="1501822"/>
                    <a:pt x="759827" y="1590329"/>
                    <a:pt x="707202" y="1684212"/>
                  </a:cubicBezTo>
                  <a:cubicBezTo>
                    <a:pt x="694715" y="1708089"/>
                    <a:pt x="682227" y="1731841"/>
                    <a:pt x="670121" y="1756093"/>
                  </a:cubicBezTo>
                  <a:lnTo>
                    <a:pt x="637630" y="1830724"/>
                  </a:lnTo>
                  <a:cubicBezTo>
                    <a:pt x="626161" y="1855350"/>
                    <a:pt x="617624" y="1881603"/>
                    <a:pt x="607685" y="1907105"/>
                  </a:cubicBezTo>
                  <a:cubicBezTo>
                    <a:pt x="598128" y="1932857"/>
                    <a:pt x="588317" y="1958483"/>
                    <a:pt x="580034" y="1984986"/>
                  </a:cubicBezTo>
                  <a:cubicBezTo>
                    <a:pt x="544611" y="2089620"/>
                    <a:pt x="513393" y="2197128"/>
                    <a:pt x="481919" y="2304386"/>
                  </a:cubicBezTo>
                  <a:lnTo>
                    <a:pt x="433881" y="2465399"/>
                  </a:lnTo>
                  <a:lnTo>
                    <a:pt x="384442" y="2626163"/>
                  </a:lnTo>
                  <a:cubicBezTo>
                    <a:pt x="317672" y="2839680"/>
                    <a:pt x="243129" y="3050946"/>
                    <a:pt x="166039" y="3261338"/>
                  </a:cubicBezTo>
                  <a:cubicBezTo>
                    <a:pt x="88822" y="3468979"/>
                    <a:pt x="50850" y="3690248"/>
                    <a:pt x="56202" y="3910265"/>
                  </a:cubicBezTo>
                  <a:cubicBezTo>
                    <a:pt x="58495" y="4020274"/>
                    <a:pt x="71493" y="4129783"/>
                    <a:pt x="93664" y="4237292"/>
                  </a:cubicBezTo>
                  <a:cubicBezTo>
                    <a:pt x="99143" y="4264168"/>
                    <a:pt x="104623" y="4291045"/>
                    <a:pt x="111758" y="4317548"/>
                  </a:cubicBezTo>
                  <a:cubicBezTo>
                    <a:pt x="118384" y="4344176"/>
                    <a:pt x="124627" y="4370802"/>
                    <a:pt x="133038" y="4397054"/>
                  </a:cubicBezTo>
                  <a:cubicBezTo>
                    <a:pt x="140810" y="4423307"/>
                    <a:pt x="148456" y="4449683"/>
                    <a:pt x="157757" y="4475560"/>
                  </a:cubicBezTo>
                  <a:cubicBezTo>
                    <a:pt x="166549" y="4501562"/>
                    <a:pt x="175087" y="4527564"/>
                    <a:pt x="185153" y="4553066"/>
                  </a:cubicBezTo>
                  <a:cubicBezTo>
                    <a:pt x="262371" y="4758458"/>
                    <a:pt x="368895" y="4951974"/>
                    <a:pt x="493642" y="5132239"/>
                  </a:cubicBezTo>
                  <a:cubicBezTo>
                    <a:pt x="618389" y="5312627"/>
                    <a:pt x="760846" y="5480391"/>
                    <a:pt x="914391" y="5636528"/>
                  </a:cubicBezTo>
                  <a:cubicBezTo>
                    <a:pt x="1069081" y="5793166"/>
                    <a:pt x="1231544" y="5941677"/>
                    <a:pt x="1402034" y="6076188"/>
                  </a:cubicBezTo>
                  <a:cubicBezTo>
                    <a:pt x="1487535" y="6143320"/>
                    <a:pt x="1574565" y="6207574"/>
                    <a:pt x="1664397" y="6267079"/>
                  </a:cubicBezTo>
                  <a:cubicBezTo>
                    <a:pt x="1753592" y="6327459"/>
                    <a:pt x="1845336" y="6383088"/>
                    <a:pt x="1938992" y="6434343"/>
                  </a:cubicBezTo>
                  <a:cubicBezTo>
                    <a:pt x="2032647" y="6485659"/>
                    <a:pt x="2128309" y="6532600"/>
                    <a:pt x="2225931" y="6574322"/>
                  </a:cubicBezTo>
                  <a:lnTo>
                    <a:pt x="2236328" y="6578439"/>
                  </a:lnTo>
                  <a:lnTo>
                    <a:pt x="1504665" y="6578439"/>
                  </a:lnTo>
                  <a:lnTo>
                    <a:pt x="1456827" y="6543476"/>
                  </a:lnTo>
                  <a:cubicBezTo>
                    <a:pt x="1363554" y="6470595"/>
                    <a:pt x="1273848" y="6394340"/>
                    <a:pt x="1188475" y="6314083"/>
                  </a:cubicBezTo>
                  <a:cubicBezTo>
                    <a:pt x="1017856" y="6153445"/>
                    <a:pt x="863803" y="5979931"/>
                    <a:pt x="721728" y="5798666"/>
                  </a:cubicBezTo>
                  <a:cubicBezTo>
                    <a:pt x="579397" y="5616027"/>
                    <a:pt x="452103" y="5422511"/>
                    <a:pt x="344175" y="5219495"/>
                  </a:cubicBezTo>
                  <a:cubicBezTo>
                    <a:pt x="236505" y="5016354"/>
                    <a:pt x="147946" y="4803586"/>
                    <a:pt x="87293" y="4583569"/>
                  </a:cubicBezTo>
                  <a:cubicBezTo>
                    <a:pt x="79138" y="4556193"/>
                    <a:pt x="72639" y="4528440"/>
                    <a:pt x="65886" y="4500813"/>
                  </a:cubicBezTo>
                  <a:cubicBezTo>
                    <a:pt x="58751" y="4473311"/>
                    <a:pt x="53144" y="4445308"/>
                    <a:pt x="47409" y="4417431"/>
                  </a:cubicBezTo>
                  <a:cubicBezTo>
                    <a:pt x="44733" y="4403430"/>
                    <a:pt x="41294" y="4389679"/>
                    <a:pt x="39000" y="4375677"/>
                  </a:cubicBezTo>
                  <a:lnTo>
                    <a:pt x="31610" y="4333674"/>
                  </a:lnTo>
                  <a:cubicBezTo>
                    <a:pt x="26258" y="4305797"/>
                    <a:pt x="22563" y="4277544"/>
                    <a:pt x="18868" y="4249417"/>
                  </a:cubicBezTo>
                  <a:cubicBezTo>
                    <a:pt x="4214" y="4136784"/>
                    <a:pt x="-2158" y="4023275"/>
                    <a:pt x="646" y="3910265"/>
                  </a:cubicBezTo>
                  <a:cubicBezTo>
                    <a:pt x="5997" y="3683872"/>
                    <a:pt x="50596" y="3459605"/>
                    <a:pt x="130234" y="3248337"/>
                  </a:cubicBezTo>
                  <a:cubicBezTo>
                    <a:pt x="207961" y="3039196"/>
                    <a:pt x="278044" y="2827179"/>
                    <a:pt x="335383" y="2611911"/>
                  </a:cubicBezTo>
                  <a:cubicBezTo>
                    <a:pt x="393743" y="2396644"/>
                    <a:pt x="435792" y="2178627"/>
                    <a:pt x="487272" y="1958609"/>
                  </a:cubicBezTo>
                  <a:cubicBezTo>
                    <a:pt x="493259" y="1931107"/>
                    <a:pt x="501287" y="1903730"/>
                    <a:pt x="508550" y="1876227"/>
                  </a:cubicBezTo>
                  <a:cubicBezTo>
                    <a:pt x="516195" y="1848725"/>
                    <a:pt x="522312" y="1820972"/>
                    <a:pt x="531742" y="1793721"/>
                  </a:cubicBezTo>
                  <a:lnTo>
                    <a:pt x="558245" y="1711465"/>
                  </a:lnTo>
                  <a:cubicBezTo>
                    <a:pt x="568439" y="1684337"/>
                    <a:pt x="579652" y="1657459"/>
                    <a:pt x="590100" y="1630332"/>
                  </a:cubicBezTo>
                  <a:cubicBezTo>
                    <a:pt x="635080" y="1523075"/>
                    <a:pt x="690637" y="1417566"/>
                    <a:pt x="758680" y="1322433"/>
                  </a:cubicBezTo>
                  <a:cubicBezTo>
                    <a:pt x="824430" y="1225051"/>
                    <a:pt x="899610" y="1136168"/>
                    <a:pt x="976317" y="1049286"/>
                  </a:cubicBezTo>
                  <a:cubicBezTo>
                    <a:pt x="995049" y="1027035"/>
                    <a:pt x="1015436" y="1006533"/>
                    <a:pt x="1035314" y="985406"/>
                  </a:cubicBezTo>
                  <a:lnTo>
                    <a:pt x="1095329" y="922526"/>
                  </a:lnTo>
                  <a:cubicBezTo>
                    <a:pt x="1114953" y="901149"/>
                    <a:pt x="1136359" y="881397"/>
                    <a:pt x="1157384" y="861271"/>
                  </a:cubicBezTo>
                  <a:lnTo>
                    <a:pt x="1220841" y="801017"/>
                  </a:lnTo>
                  <a:cubicBezTo>
                    <a:pt x="1241610" y="780514"/>
                    <a:pt x="1264418" y="762014"/>
                    <a:pt x="1286462" y="742886"/>
                  </a:cubicBezTo>
                  <a:lnTo>
                    <a:pt x="1353233" y="685632"/>
                  </a:lnTo>
                  <a:lnTo>
                    <a:pt x="1369924" y="671256"/>
                  </a:lnTo>
                  <a:cubicBezTo>
                    <a:pt x="1375658" y="666631"/>
                    <a:pt x="1381520" y="662255"/>
                    <a:pt x="1387380" y="657755"/>
                  </a:cubicBezTo>
                  <a:lnTo>
                    <a:pt x="1422422" y="630877"/>
                  </a:lnTo>
                  <a:lnTo>
                    <a:pt x="1492759" y="577248"/>
                  </a:lnTo>
                  <a:cubicBezTo>
                    <a:pt x="1504355" y="567997"/>
                    <a:pt x="1516714" y="559997"/>
                    <a:pt x="1528820" y="551496"/>
                  </a:cubicBezTo>
                  <a:lnTo>
                    <a:pt x="1565390" y="526370"/>
                  </a:lnTo>
                  <a:lnTo>
                    <a:pt x="1639040" y="476490"/>
                  </a:lnTo>
                  <a:cubicBezTo>
                    <a:pt x="1689754" y="445613"/>
                    <a:pt x="1740723" y="414986"/>
                    <a:pt x="1792075" y="384859"/>
                  </a:cubicBezTo>
                  <a:cubicBezTo>
                    <a:pt x="2000282" y="268724"/>
                    <a:pt x="2224927" y="179467"/>
                    <a:pt x="2455943" y="117836"/>
                  </a:cubicBezTo>
                  <a:cubicBezTo>
                    <a:pt x="2687088" y="55957"/>
                    <a:pt x="2923964" y="21204"/>
                    <a:pt x="3159952" y="7203"/>
                  </a:cubicBezTo>
                  <a:cubicBezTo>
                    <a:pt x="3219076" y="3515"/>
                    <a:pt x="3277945" y="1389"/>
                    <a:pt x="3336813" y="49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15D1865-7893-0439-49D2-48FA523AE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167" y="3099289"/>
            <a:ext cx="4986528" cy="189405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BOATIM development - overview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AE14BB5-3137-B1F3-0958-2A8C276027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36028" y="743798"/>
            <a:ext cx="4115825" cy="536264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5330448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51C86A-2395-E2D1-A711-13C4E8D42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349753" cy="1114925"/>
          </a:xfrm>
        </p:spPr>
        <p:txBody>
          <a:bodyPr/>
          <a:lstStyle/>
          <a:p>
            <a:r>
              <a:rPr lang="en-GB" dirty="0"/>
              <a:t>Key results: BOATIM standardization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9F2B72-9039-9EE6-E177-CA25302F64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22509"/>
            <a:ext cx="10349753" cy="2062179"/>
          </a:xfrm>
        </p:spPr>
        <p:txBody>
          <a:bodyPr/>
          <a:lstStyle/>
          <a:p>
            <a:r>
              <a:rPr lang="en-GB" sz="2000" dirty="0"/>
              <a:t>N=54 monolingual native British speakers named BOATIM tasks in a short sentence context under simulated awake craniotomy conditions (i.e., each image presented for 4000ms) </a:t>
            </a:r>
          </a:p>
          <a:p>
            <a:endParaRPr lang="en-GB" sz="2000" dirty="0"/>
          </a:p>
          <a:p>
            <a:endParaRPr lang="en-GB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C5FC52B-4CAC-CC55-7E84-99512C3766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2693752"/>
              </p:ext>
            </p:extLst>
          </p:nvPr>
        </p:nvGraphicFramePr>
        <p:xfrm>
          <a:off x="1004047" y="3429000"/>
          <a:ext cx="4928364" cy="11922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32091">
                  <a:extLst>
                    <a:ext uri="{9D8B030D-6E8A-4147-A177-3AD203B41FA5}">
                      <a16:colId xmlns:a16="http://schemas.microsoft.com/office/drawing/2014/main" val="3133319468"/>
                    </a:ext>
                  </a:extLst>
                </a:gridCol>
                <a:gridCol w="1232091">
                  <a:extLst>
                    <a:ext uri="{9D8B030D-6E8A-4147-A177-3AD203B41FA5}">
                      <a16:colId xmlns:a16="http://schemas.microsoft.com/office/drawing/2014/main" val="1472397240"/>
                    </a:ext>
                  </a:extLst>
                </a:gridCol>
                <a:gridCol w="1232091">
                  <a:extLst>
                    <a:ext uri="{9D8B030D-6E8A-4147-A177-3AD203B41FA5}">
                      <a16:colId xmlns:a16="http://schemas.microsoft.com/office/drawing/2014/main" val="7857350"/>
                    </a:ext>
                  </a:extLst>
                </a:gridCol>
                <a:gridCol w="1232091">
                  <a:extLst>
                    <a:ext uri="{9D8B030D-6E8A-4147-A177-3AD203B41FA5}">
                      <a16:colId xmlns:a16="http://schemas.microsoft.com/office/drawing/2014/main" val="2599173918"/>
                    </a:ext>
                  </a:extLst>
                </a:gridCol>
              </a:tblGrid>
              <a:tr h="3974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00" dirty="0">
                          <a:effectLst/>
                        </a:rPr>
                        <a:t>Task</a:t>
                      </a:r>
                      <a:endParaRPr lang="en-GB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00" dirty="0">
                          <a:effectLst/>
                        </a:rPr>
                        <a:t>Median accuracy (%)</a:t>
                      </a:r>
                      <a:endParaRPr lang="en-GB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00">
                          <a:effectLst/>
                        </a:rPr>
                        <a:t>W</a:t>
                      </a:r>
                      <a:endParaRPr lang="en-GB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00" dirty="0">
                          <a:effectLst/>
                        </a:rPr>
                        <a:t>p</a:t>
                      </a:r>
                      <a:endParaRPr lang="en-GB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91337150"/>
                  </a:ext>
                </a:extLst>
              </a:tr>
              <a:tr h="3974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00">
                          <a:effectLst/>
                        </a:rPr>
                        <a:t>Object naming</a:t>
                      </a:r>
                      <a:endParaRPr lang="en-GB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00">
                          <a:effectLst/>
                        </a:rPr>
                        <a:t>98.26</a:t>
                      </a:r>
                      <a:endParaRPr lang="en-GB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00">
                          <a:effectLst/>
                        </a:rPr>
                        <a:t>1399.5</a:t>
                      </a:r>
                      <a:endParaRPr lang="en-GB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00" dirty="0">
                          <a:effectLst/>
                        </a:rPr>
                        <a:t>0.002*</a:t>
                      </a:r>
                      <a:endParaRPr lang="en-GB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7100597"/>
                  </a:ext>
                </a:extLst>
              </a:tr>
              <a:tr h="3974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00">
                          <a:effectLst/>
                        </a:rPr>
                        <a:t>Action naming</a:t>
                      </a:r>
                      <a:endParaRPr lang="en-GB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00" dirty="0">
                          <a:effectLst/>
                        </a:rPr>
                        <a:t>95.35</a:t>
                      </a:r>
                      <a:endParaRPr lang="en-GB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00">
                          <a:effectLst/>
                        </a:rPr>
                        <a:t>-</a:t>
                      </a:r>
                      <a:endParaRPr lang="en-GB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00" dirty="0">
                          <a:effectLst/>
                        </a:rPr>
                        <a:t>-</a:t>
                      </a:r>
                      <a:endParaRPr lang="en-GB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42211306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AEEF655-4EE0-B65A-9633-B6B60C3795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633606"/>
              </p:ext>
            </p:extLst>
          </p:nvPr>
        </p:nvGraphicFramePr>
        <p:xfrm>
          <a:off x="1004047" y="5004862"/>
          <a:ext cx="4928364" cy="11922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32091">
                  <a:extLst>
                    <a:ext uri="{9D8B030D-6E8A-4147-A177-3AD203B41FA5}">
                      <a16:colId xmlns:a16="http://schemas.microsoft.com/office/drawing/2014/main" val="2880699789"/>
                    </a:ext>
                  </a:extLst>
                </a:gridCol>
                <a:gridCol w="1232091">
                  <a:extLst>
                    <a:ext uri="{9D8B030D-6E8A-4147-A177-3AD203B41FA5}">
                      <a16:colId xmlns:a16="http://schemas.microsoft.com/office/drawing/2014/main" val="216009562"/>
                    </a:ext>
                  </a:extLst>
                </a:gridCol>
                <a:gridCol w="1232091">
                  <a:extLst>
                    <a:ext uri="{9D8B030D-6E8A-4147-A177-3AD203B41FA5}">
                      <a16:colId xmlns:a16="http://schemas.microsoft.com/office/drawing/2014/main" val="428194353"/>
                    </a:ext>
                  </a:extLst>
                </a:gridCol>
                <a:gridCol w="1232091">
                  <a:extLst>
                    <a:ext uri="{9D8B030D-6E8A-4147-A177-3AD203B41FA5}">
                      <a16:colId xmlns:a16="http://schemas.microsoft.com/office/drawing/2014/main" val="818640007"/>
                    </a:ext>
                  </a:extLst>
                </a:gridCol>
              </a:tblGrid>
              <a:tr h="4256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00" dirty="0">
                          <a:effectLst/>
                        </a:rPr>
                        <a:t>Task</a:t>
                      </a:r>
                      <a:endParaRPr lang="en-GB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00" dirty="0">
                          <a:effectLst/>
                        </a:rPr>
                        <a:t>Exclusion rate (%)</a:t>
                      </a:r>
                      <a:endParaRPr lang="en-GB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00">
                          <a:effectLst/>
                        </a:rPr>
                        <a:t>S</a:t>
                      </a:r>
                      <a:endParaRPr lang="en-GB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00">
                          <a:effectLst/>
                        </a:rPr>
                        <a:t>p </a:t>
                      </a:r>
                      <a:endParaRPr lang="en-GB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65984737"/>
                  </a:ext>
                </a:extLst>
              </a:tr>
              <a:tr h="3833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00">
                          <a:effectLst/>
                        </a:rPr>
                        <a:t>Object naming</a:t>
                      </a:r>
                      <a:endParaRPr lang="en-GB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00">
                          <a:effectLst/>
                        </a:rPr>
                        <a:t>8.4</a:t>
                      </a:r>
                      <a:endParaRPr lang="en-GB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00">
                          <a:effectLst/>
                        </a:rPr>
                        <a:t>-</a:t>
                      </a:r>
                      <a:endParaRPr lang="en-GB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00">
                          <a:effectLst/>
                        </a:rPr>
                        <a:t>-</a:t>
                      </a:r>
                      <a:endParaRPr lang="en-GB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73738690"/>
                  </a:ext>
                </a:extLst>
              </a:tr>
              <a:tr h="3833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00">
                          <a:effectLst/>
                        </a:rPr>
                        <a:t>Action naming</a:t>
                      </a:r>
                      <a:endParaRPr lang="en-GB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00">
                          <a:effectLst/>
                        </a:rPr>
                        <a:t>18.7</a:t>
                      </a:r>
                      <a:endParaRPr lang="en-GB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00">
                          <a:effectLst/>
                        </a:rPr>
                        <a:t>2.49</a:t>
                      </a:r>
                      <a:endParaRPr lang="en-GB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00" dirty="0">
                          <a:effectLst/>
                        </a:rPr>
                        <a:t>0.016*</a:t>
                      </a:r>
                      <a:endParaRPr lang="en-GB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26701370"/>
                  </a:ext>
                </a:extLst>
              </a:tr>
            </a:tbl>
          </a:graphicData>
        </a:graphic>
      </p:graphicFrame>
      <p:pic>
        <p:nvPicPr>
          <p:cNvPr id="6" name="Picture 5" descr="A group of images of people eating and writing&#10;&#10;Description automatically generated">
            <a:extLst>
              <a:ext uri="{FF2B5EF4-FFF2-40B4-BE49-F238E27FC236}">
                <a16:creationId xmlns:a16="http://schemas.microsoft.com/office/drawing/2014/main" id="{E9E5C875-ABF1-8356-8EA8-27509A4E49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1556" y="2308579"/>
            <a:ext cx="3150831" cy="177228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A3453F2-2504-162C-F984-4328B29F287C}"/>
              </a:ext>
            </a:extLst>
          </p:cNvPr>
          <p:cNvSpPr txBox="1"/>
          <p:nvPr/>
        </p:nvSpPr>
        <p:spPr>
          <a:xfrm>
            <a:off x="1004047" y="2742010"/>
            <a:ext cx="7207166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115 object stimuli and 86 action stimuli named consistently by over 80% of participants</a:t>
            </a:r>
          </a:p>
          <a:p>
            <a:endParaRPr lang="en-GB" sz="1400" dirty="0"/>
          </a:p>
          <a:p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B314BAC-7730-E193-B2B2-F213139E12E5}"/>
              </a:ext>
            </a:extLst>
          </p:cNvPr>
          <p:cNvSpPr/>
          <p:nvPr/>
        </p:nvSpPr>
        <p:spPr>
          <a:xfrm>
            <a:off x="4734032" y="3773934"/>
            <a:ext cx="989121" cy="75807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b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8838B05-D284-25DB-FA97-72D31568D38C}"/>
              </a:ext>
            </a:extLst>
          </p:cNvPr>
          <p:cNvSpPr/>
          <p:nvPr/>
        </p:nvSpPr>
        <p:spPr>
          <a:xfrm>
            <a:off x="4734031" y="5494239"/>
            <a:ext cx="989121" cy="75807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b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60852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5DB6F-2119-5089-6B7E-FC6FAD5A4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Key results: BOATIM standardization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87DC835-98B9-29E6-0835-CBE76049917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897719"/>
              </p:ext>
            </p:extLst>
          </p:nvPr>
        </p:nvGraphicFramePr>
        <p:xfrm>
          <a:off x="343436" y="1899633"/>
          <a:ext cx="4786600" cy="15126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96650">
                  <a:extLst>
                    <a:ext uri="{9D8B030D-6E8A-4147-A177-3AD203B41FA5}">
                      <a16:colId xmlns:a16="http://schemas.microsoft.com/office/drawing/2014/main" val="3844703971"/>
                    </a:ext>
                  </a:extLst>
                </a:gridCol>
                <a:gridCol w="1196650">
                  <a:extLst>
                    <a:ext uri="{9D8B030D-6E8A-4147-A177-3AD203B41FA5}">
                      <a16:colId xmlns:a16="http://schemas.microsoft.com/office/drawing/2014/main" val="297726235"/>
                    </a:ext>
                  </a:extLst>
                </a:gridCol>
                <a:gridCol w="1196650">
                  <a:extLst>
                    <a:ext uri="{9D8B030D-6E8A-4147-A177-3AD203B41FA5}">
                      <a16:colId xmlns:a16="http://schemas.microsoft.com/office/drawing/2014/main" val="3632184428"/>
                    </a:ext>
                  </a:extLst>
                </a:gridCol>
                <a:gridCol w="1196650">
                  <a:extLst>
                    <a:ext uri="{9D8B030D-6E8A-4147-A177-3AD203B41FA5}">
                      <a16:colId xmlns:a16="http://schemas.microsoft.com/office/drawing/2014/main" val="1148212463"/>
                    </a:ext>
                  </a:extLst>
                </a:gridCol>
              </a:tblGrid>
              <a:tr h="3025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00" dirty="0">
                          <a:effectLst/>
                        </a:rPr>
                        <a:t>Variable</a:t>
                      </a:r>
                      <a:endParaRPr lang="en-GB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00" dirty="0">
                          <a:effectLst/>
                        </a:rPr>
                        <a:t>Task</a:t>
                      </a:r>
                      <a:endParaRPr lang="en-GB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00" dirty="0">
                          <a:effectLst/>
                        </a:rPr>
                        <a:t>X</a:t>
                      </a:r>
                      <a:r>
                        <a:rPr lang="en-GB" sz="1200" kern="100" baseline="30000" dirty="0">
                          <a:effectLst/>
                        </a:rPr>
                        <a:t>2</a:t>
                      </a:r>
                      <a:endParaRPr lang="en-GB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00" dirty="0">
                          <a:effectLst/>
                        </a:rPr>
                        <a:t>p</a:t>
                      </a:r>
                      <a:endParaRPr lang="en-GB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26103512"/>
                  </a:ext>
                </a:extLst>
              </a:tr>
              <a:tr h="3025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00" dirty="0">
                          <a:effectLst/>
                        </a:rPr>
                        <a:t>Age</a:t>
                      </a:r>
                      <a:endParaRPr lang="en-GB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00" dirty="0">
                          <a:effectLst/>
                        </a:rPr>
                        <a:t>Object naming</a:t>
                      </a:r>
                      <a:endParaRPr lang="en-GB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00" dirty="0">
                          <a:effectLst/>
                        </a:rPr>
                        <a:t>0.87</a:t>
                      </a:r>
                      <a:endParaRPr lang="en-GB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00" dirty="0">
                          <a:effectLst/>
                        </a:rPr>
                        <a:t>0.350</a:t>
                      </a:r>
                      <a:endParaRPr lang="en-GB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78480341"/>
                  </a:ext>
                </a:extLst>
              </a:tr>
              <a:tr h="3025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en-GB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00" dirty="0">
                          <a:effectLst/>
                        </a:rPr>
                        <a:t>Action naming</a:t>
                      </a:r>
                      <a:endParaRPr lang="en-GB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00" dirty="0">
                          <a:effectLst/>
                        </a:rPr>
                        <a:t>0.01</a:t>
                      </a:r>
                      <a:endParaRPr lang="en-GB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00" dirty="0">
                          <a:effectLst/>
                        </a:rPr>
                        <a:t>0.090</a:t>
                      </a:r>
                      <a:endParaRPr lang="en-GB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11241308"/>
                  </a:ext>
                </a:extLst>
              </a:tr>
              <a:tr h="3025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00" dirty="0">
                          <a:effectLst/>
                        </a:rPr>
                        <a:t>Education</a:t>
                      </a:r>
                      <a:endParaRPr lang="en-GB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00" dirty="0">
                          <a:effectLst/>
                        </a:rPr>
                        <a:t>Object naming</a:t>
                      </a:r>
                      <a:endParaRPr lang="en-GB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00" dirty="0">
                          <a:effectLst/>
                        </a:rPr>
                        <a:t>0.14</a:t>
                      </a:r>
                      <a:endParaRPr lang="en-GB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00" dirty="0">
                          <a:effectLst/>
                        </a:rPr>
                        <a:t>0.700</a:t>
                      </a:r>
                      <a:endParaRPr lang="en-GB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0306124"/>
                  </a:ext>
                </a:extLst>
              </a:tr>
              <a:tr h="3025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en-GB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00" dirty="0">
                          <a:effectLst/>
                        </a:rPr>
                        <a:t>Action naming</a:t>
                      </a:r>
                      <a:endParaRPr lang="en-GB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00" dirty="0">
                          <a:effectLst/>
                        </a:rPr>
                        <a:t>0.11</a:t>
                      </a:r>
                      <a:endParaRPr lang="en-GB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00" dirty="0">
                          <a:effectLst/>
                        </a:rPr>
                        <a:t>0.737</a:t>
                      </a:r>
                      <a:endParaRPr lang="en-GB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90584455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1E9CF1A-7801-F072-DC98-592C85C462C1}"/>
              </a:ext>
            </a:extLst>
          </p:cNvPr>
          <p:cNvGraphicFramePr>
            <a:graphicFrameLocks noGrp="1"/>
          </p:cNvGraphicFramePr>
          <p:nvPr/>
        </p:nvGraphicFramePr>
        <p:xfrm>
          <a:off x="6016695" y="1946120"/>
          <a:ext cx="5024225" cy="43676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08855">
                  <a:extLst>
                    <a:ext uri="{9D8B030D-6E8A-4147-A177-3AD203B41FA5}">
                      <a16:colId xmlns:a16="http://schemas.microsoft.com/office/drawing/2014/main" val="1673305889"/>
                    </a:ext>
                  </a:extLst>
                </a:gridCol>
                <a:gridCol w="1531341">
                  <a:extLst>
                    <a:ext uri="{9D8B030D-6E8A-4147-A177-3AD203B41FA5}">
                      <a16:colId xmlns:a16="http://schemas.microsoft.com/office/drawing/2014/main" val="1300172428"/>
                    </a:ext>
                  </a:extLst>
                </a:gridCol>
                <a:gridCol w="1684029">
                  <a:extLst>
                    <a:ext uri="{9D8B030D-6E8A-4147-A177-3AD203B41FA5}">
                      <a16:colId xmlns:a16="http://schemas.microsoft.com/office/drawing/2014/main" val="108818611"/>
                    </a:ext>
                  </a:extLst>
                </a:gridCol>
              </a:tblGrid>
              <a:tr h="3363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100">
                          <a:effectLst/>
                        </a:rPr>
                        <a:t> </a:t>
                      </a:r>
                      <a:endParaRPr lang="en-GB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84" marR="601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100">
                          <a:effectLst/>
                        </a:rPr>
                        <a:t>rho</a:t>
                      </a:r>
                      <a:endParaRPr lang="en-GB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84" marR="601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100">
                          <a:effectLst/>
                        </a:rPr>
                        <a:t>p value after Bonferroni corrections</a:t>
                      </a:r>
                      <a:endParaRPr lang="en-GB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84" marR="60184" marT="0" marB="0"/>
                </a:tc>
                <a:extLst>
                  <a:ext uri="{0D108BD9-81ED-4DB2-BD59-A6C34878D82A}">
                    <a16:rowId xmlns:a16="http://schemas.microsoft.com/office/drawing/2014/main" val="4075635402"/>
                  </a:ext>
                </a:extLst>
              </a:tr>
              <a:tr h="266369"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100">
                          <a:effectLst/>
                        </a:rPr>
                        <a:t>Object naming</a:t>
                      </a:r>
                      <a:endParaRPr lang="en-GB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84" marR="60184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029577"/>
                  </a:ext>
                </a:extLst>
              </a:tr>
              <a:tr h="2663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100">
                          <a:effectLst/>
                        </a:rPr>
                        <a:t>Frequency</a:t>
                      </a:r>
                      <a:endParaRPr lang="en-GB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84" marR="601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100">
                          <a:effectLst/>
                        </a:rPr>
                        <a:t>0.239</a:t>
                      </a:r>
                      <a:endParaRPr lang="en-GB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84" marR="601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100">
                          <a:effectLst/>
                        </a:rPr>
                        <a:t>0.050*</a:t>
                      </a:r>
                      <a:endParaRPr lang="en-GB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84" marR="60184" marT="0" marB="0"/>
                </a:tc>
                <a:extLst>
                  <a:ext uri="{0D108BD9-81ED-4DB2-BD59-A6C34878D82A}">
                    <a16:rowId xmlns:a16="http://schemas.microsoft.com/office/drawing/2014/main" val="1497915009"/>
                  </a:ext>
                </a:extLst>
              </a:tr>
              <a:tr h="2663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100">
                          <a:effectLst/>
                        </a:rPr>
                        <a:t>Imageability</a:t>
                      </a:r>
                      <a:endParaRPr lang="en-GB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84" marR="601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100">
                          <a:effectLst/>
                        </a:rPr>
                        <a:t>0.111</a:t>
                      </a:r>
                      <a:endParaRPr lang="en-GB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84" marR="601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100">
                          <a:effectLst/>
                        </a:rPr>
                        <a:t>1.000</a:t>
                      </a:r>
                      <a:endParaRPr lang="en-GB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84" marR="60184" marT="0" marB="0"/>
                </a:tc>
                <a:extLst>
                  <a:ext uri="{0D108BD9-81ED-4DB2-BD59-A6C34878D82A}">
                    <a16:rowId xmlns:a16="http://schemas.microsoft.com/office/drawing/2014/main" val="1821567913"/>
                  </a:ext>
                </a:extLst>
              </a:tr>
              <a:tr h="2663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100">
                          <a:effectLst/>
                        </a:rPr>
                        <a:t>AoA</a:t>
                      </a:r>
                      <a:endParaRPr lang="en-GB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84" marR="601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100">
                          <a:effectLst/>
                        </a:rPr>
                        <a:t>-0.296</a:t>
                      </a:r>
                      <a:endParaRPr lang="en-GB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84" marR="601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100">
                          <a:effectLst/>
                        </a:rPr>
                        <a:t>0.006*</a:t>
                      </a:r>
                      <a:endParaRPr lang="en-GB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84" marR="60184" marT="0" marB="0"/>
                </a:tc>
                <a:extLst>
                  <a:ext uri="{0D108BD9-81ED-4DB2-BD59-A6C34878D82A}">
                    <a16:rowId xmlns:a16="http://schemas.microsoft.com/office/drawing/2014/main" val="2240402821"/>
                  </a:ext>
                </a:extLst>
              </a:tr>
              <a:tr h="2663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100">
                          <a:effectLst/>
                        </a:rPr>
                        <a:t>Concreteness</a:t>
                      </a:r>
                      <a:endParaRPr lang="en-GB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84" marR="601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100">
                          <a:effectLst/>
                        </a:rPr>
                        <a:t>0.005</a:t>
                      </a:r>
                      <a:endParaRPr lang="en-GB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84" marR="601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100">
                          <a:effectLst/>
                        </a:rPr>
                        <a:t>1.000</a:t>
                      </a:r>
                      <a:endParaRPr lang="en-GB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84" marR="60184" marT="0" marB="0"/>
                </a:tc>
                <a:extLst>
                  <a:ext uri="{0D108BD9-81ED-4DB2-BD59-A6C34878D82A}">
                    <a16:rowId xmlns:a16="http://schemas.microsoft.com/office/drawing/2014/main" val="3932066607"/>
                  </a:ext>
                </a:extLst>
              </a:tr>
              <a:tr h="2702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100">
                          <a:effectLst/>
                        </a:rPr>
                        <a:t>Number of phonemes</a:t>
                      </a:r>
                      <a:endParaRPr lang="en-GB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84" marR="601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100">
                          <a:effectLst/>
                        </a:rPr>
                        <a:t>-0.190</a:t>
                      </a:r>
                      <a:endParaRPr lang="en-GB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84" marR="601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100">
                          <a:effectLst/>
                        </a:rPr>
                        <a:t>0.206</a:t>
                      </a:r>
                      <a:endParaRPr lang="en-GB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84" marR="60184" marT="0" marB="0"/>
                </a:tc>
                <a:extLst>
                  <a:ext uri="{0D108BD9-81ED-4DB2-BD59-A6C34878D82A}">
                    <a16:rowId xmlns:a16="http://schemas.microsoft.com/office/drawing/2014/main" val="1219157671"/>
                  </a:ext>
                </a:extLst>
              </a:tr>
              <a:tr h="2702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100">
                          <a:effectLst/>
                        </a:rPr>
                        <a:t>Animacy</a:t>
                      </a:r>
                      <a:endParaRPr lang="en-GB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84" marR="601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100">
                          <a:effectLst/>
                        </a:rPr>
                        <a:t>0.022</a:t>
                      </a:r>
                      <a:endParaRPr lang="en-GB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84" marR="601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100">
                          <a:effectLst/>
                        </a:rPr>
                        <a:t>1.000</a:t>
                      </a:r>
                      <a:endParaRPr lang="en-GB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84" marR="60184" marT="0" marB="0"/>
                </a:tc>
                <a:extLst>
                  <a:ext uri="{0D108BD9-81ED-4DB2-BD59-A6C34878D82A}">
                    <a16:rowId xmlns:a16="http://schemas.microsoft.com/office/drawing/2014/main" val="993619261"/>
                  </a:ext>
                </a:extLst>
              </a:tr>
              <a:tr h="266369"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100">
                          <a:effectLst/>
                        </a:rPr>
                        <a:t>Action naming</a:t>
                      </a:r>
                      <a:endParaRPr lang="en-GB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84" marR="60184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7983562"/>
                  </a:ext>
                </a:extLst>
              </a:tr>
              <a:tr h="2663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100">
                          <a:effectLst/>
                        </a:rPr>
                        <a:t>Frequency</a:t>
                      </a:r>
                      <a:endParaRPr lang="en-GB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84" marR="601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100">
                          <a:effectLst/>
                        </a:rPr>
                        <a:t>0.386</a:t>
                      </a:r>
                      <a:endParaRPr lang="en-GB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84" marR="601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100">
                          <a:effectLst/>
                        </a:rPr>
                        <a:t>0.001*</a:t>
                      </a:r>
                      <a:endParaRPr lang="en-GB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84" marR="60184" marT="0" marB="0"/>
                </a:tc>
                <a:extLst>
                  <a:ext uri="{0D108BD9-81ED-4DB2-BD59-A6C34878D82A}">
                    <a16:rowId xmlns:a16="http://schemas.microsoft.com/office/drawing/2014/main" val="3369979127"/>
                  </a:ext>
                </a:extLst>
              </a:tr>
              <a:tr h="2663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100">
                          <a:effectLst/>
                        </a:rPr>
                        <a:t>Imageability</a:t>
                      </a:r>
                      <a:endParaRPr lang="en-GB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84" marR="601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100">
                          <a:effectLst/>
                        </a:rPr>
                        <a:t>0.132</a:t>
                      </a:r>
                      <a:endParaRPr lang="en-GB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84" marR="601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100">
                          <a:effectLst/>
                        </a:rPr>
                        <a:t>1.000</a:t>
                      </a:r>
                      <a:endParaRPr lang="en-GB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84" marR="60184" marT="0" marB="0"/>
                </a:tc>
                <a:extLst>
                  <a:ext uri="{0D108BD9-81ED-4DB2-BD59-A6C34878D82A}">
                    <a16:rowId xmlns:a16="http://schemas.microsoft.com/office/drawing/2014/main" val="4273272145"/>
                  </a:ext>
                </a:extLst>
              </a:tr>
              <a:tr h="2663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100">
                          <a:effectLst/>
                        </a:rPr>
                        <a:t>AoA</a:t>
                      </a:r>
                      <a:endParaRPr lang="en-GB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84" marR="601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100">
                          <a:effectLst/>
                        </a:rPr>
                        <a:t>-0.293</a:t>
                      </a:r>
                      <a:endParaRPr lang="en-GB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84" marR="601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100">
                          <a:effectLst/>
                        </a:rPr>
                        <a:t>0.030*</a:t>
                      </a:r>
                      <a:endParaRPr lang="en-GB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84" marR="60184" marT="0" marB="0"/>
                </a:tc>
                <a:extLst>
                  <a:ext uri="{0D108BD9-81ED-4DB2-BD59-A6C34878D82A}">
                    <a16:rowId xmlns:a16="http://schemas.microsoft.com/office/drawing/2014/main" val="3419080141"/>
                  </a:ext>
                </a:extLst>
              </a:tr>
              <a:tr h="2663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100">
                          <a:effectLst/>
                        </a:rPr>
                        <a:t>Concreteness</a:t>
                      </a:r>
                      <a:endParaRPr lang="en-GB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84" marR="601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100">
                          <a:effectLst/>
                        </a:rPr>
                        <a:t>0.269</a:t>
                      </a:r>
                      <a:endParaRPr lang="en-GB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84" marR="601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100">
                          <a:effectLst/>
                        </a:rPr>
                        <a:t>0.060</a:t>
                      </a:r>
                      <a:endParaRPr lang="en-GB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84" marR="60184" marT="0" marB="0"/>
                </a:tc>
                <a:extLst>
                  <a:ext uri="{0D108BD9-81ED-4DB2-BD59-A6C34878D82A}">
                    <a16:rowId xmlns:a16="http://schemas.microsoft.com/office/drawing/2014/main" val="1429130982"/>
                  </a:ext>
                </a:extLst>
              </a:tr>
              <a:tr h="2702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100">
                          <a:effectLst/>
                        </a:rPr>
                        <a:t>Number of phonemes</a:t>
                      </a:r>
                      <a:endParaRPr lang="en-GB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84" marR="601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100">
                          <a:effectLst/>
                        </a:rPr>
                        <a:t>0.035</a:t>
                      </a:r>
                      <a:endParaRPr lang="en-GB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84" marR="601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100">
                          <a:effectLst/>
                        </a:rPr>
                        <a:t> 1.000</a:t>
                      </a:r>
                      <a:endParaRPr lang="en-GB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84" marR="60184" marT="0" marB="0"/>
                </a:tc>
                <a:extLst>
                  <a:ext uri="{0D108BD9-81ED-4DB2-BD59-A6C34878D82A}">
                    <a16:rowId xmlns:a16="http://schemas.microsoft.com/office/drawing/2014/main" val="1495699220"/>
                  </a:ext>
                </a:extLst>
              </a:tr>
              <a:tr h="2702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100">
                          <a:effectLst/>
                        </a:rPr>
                        <a:t>Transitivity</a:t>
                      </a:r>
                      <a:endParaRPr lang="en-GB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84" marR="601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100">
                          <a:effectLst/>
                        </a:rPr>
                        <a:t>-0.071</a:t>
                      </a:r>
                      <a:endParaRPr lang="en-GB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84" marR="601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100">
                          <a:effectLst/>
                        </a:rPr>
                        <a:t> 1.000</a:t>
                      </a:r>
                      <a:endParaRPr lang="en-GB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84" marR="60184" marT="0" marB="0"/>
                </a:tc>
                <a:extLst>
                  <a:ext uri="{0D108BD9-81ED-4DB2-BD59-A6C34878D82A}">
                    <a16:rowId xmlns:a16="http://schemas.microsoft.com/office/drawing/2014/main" val="3265609483"/>
                  </a:ext>
                </a:extLst>
              </a:tr>
              <a:tr h="2702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100">
                          <a:effectLst/>
                        </a:rPr>
                        <a:t>Instrumentality</a:t>
                      </a:r>
                      <a:endParaRPr lang="en-GB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84" marR="601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100">
                          <a:effectLst/>
                        </a:rPr>
                        <a:t>-0.225</a:t>
                      </a:r>
                      <a:endParaRPr lang="en-GB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84" marR="601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100">
                          <a:effectLst/>
                        </a:rPr>
                        <a:t>0.256</a:t>
                      </a:r>
                      <a:endParaRPr lang="en-GB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84" marR="60184" marT="0" marB="0"/>
                </a:tc>
                <a:extLst>
                  <a:ext uri="{0D108BD9-81ED-4DB2-BD59-A6C34878D82A}">
                    <a16:rowId xmlns:a16="http://schemas.microsoft.com/office/drawing/2014/main" val="1373467418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A60CF00-A21E-201F-76DB-3B355BC349D1}"/>
              </a:ext>
            </a:extLst>
          </p:cNvPr>
          <p:cNvGraphicFramePr>
            <a:graphicFrameLocks noGrp="1"/>
          </p:cNvGraphicFramePr>
          <p:nvPr/>
        </p:nvGraphicFramePr>
        <p:xfrm>
          <a:off x="227901" y="4048624"/>
          <a:ext cx="5024225" cy="10854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04845">
                  <a:extLst>
                    <a:ext uri="{9D8B030D-6E8A-4147-A177-3AD203B41FA5}">
                      <a16:colId xmlns:a16="http://schemas.microsoft.com/office/drawing/2014/main" val="1850958841"/>
                    </a:ext>
                  </a:extLst>
                </a:gridCol>
                <a:gridCol w="1004845">
                  <a:extLst>
                    <a:ext uri="{9D8B030D-6E8A-4147-A177-3AD203B41FA5}">
                      <a16:colId xmlns:a16="http://schemas.microsoft.com/office/drawing/2014/main" val="1925956997"/>
                    </a:ext>
                  </a:extLst>
                </a:gridCol>
                <a:gridCol w="1004845">
                  <a:extLst>
                    <a:ext uri="{9D8B030D-6E8A-4147-A177-3AD203B41FA5}">
                      <a16:colId xmlns:a16="http://schemas.microsoft.com/office/drawing/2014/main" val="2257418874"/>
                    </a:ext>
                  </a:extLst>
                </a:gridCol>
                <a:gridCol w="1004845">
                  <a:extLst>
                    <a:ext uri="{9D8B030D-6E8A-4147-A177-3AD203B41FA5}">
                      <a16:colId xmlns:a16="http://schemas.microsoft.com/office/drawing/2014/main" val="84787586"/>
                    </a:ext>
                  </a:extLst>
                </a:gridCol>
                <a:gridCol w="1004845">
                  <a:extLst>
                    <a:ext uri="{9D8B030D-6E8A-4147-A177-3AD203B41FA5}">
                      <a16:colId xmlns:a16="http://schemas.microsoft.com/office/drawing/2014/main" val="71557493"/>
                    </a:ext>
                  </a:extLst>
                </a:gridCol>
              </a:tblGrid>
              <a:tr h="2140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00">
                          <a:effectLst/>
                        </a:rPr>
                        <a:t>Task</a:t>
                      </a:r>
                      <a:endParaRPr lang="en-GB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00">
                          <a:effectLst/>
                        </a:rPr>
                        <a:t>rho</a:t>
                      </a:r>
                      <a:endParaRPr lang="en-GB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00">
                          <a:effectLst/>
                        </a:rPr>
                        <a:t>p </a:t>
                      </a:r>
                      <a:endParaRPr lang="en-GB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00">
                          <a:effectLst/>
                        </a:rPr>
                        <a:t>ICC (95% CI)</a:t>
                      </a:r>
                      <a:endParaRPr lang="en-GB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00">
                          <a:effectLst/>
                        </a:rPr>
                        <a:t>p</a:t>
                      </a:r>
                      <a:endParaRPr lang="en-GB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45384927"/>
                  </a:ext>
                </a:extLst>
              </a:tr>
              <a:tr h="4357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00">
                          <a:effectLst/>
                        </a:rPr>
                        <a:t>Object naming</a:t>
                      </a:r>
                      <a:endParaRPr lang="en-GB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00">
                          <a:effectLst/>
                        </a:rPr>
                        <a:t>0.92</a:t>
                      </a:r>
                      <a:endParaRPr lang="en-GB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00">
                          <a:effectLst/>
                        </a:rPr>
                        <a:t>p &lt; 0.001</a:t>
                      </a:r>
                      <a:endParaRPr lang="en-GB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00">
                          <a:effectLst/>
                        </a:rPr>
                        <a:t>0.93 (0.88-0.96)</a:t>
                      </a:r>
                      <a:endParaRPr lang="en-GB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00">
                          <a:effectLst/>
                        </a:rPr>
                        <a:t>p &lt; 0.001</a:t>
                      </a:r>
                      <a:endParaRPr lang="en-GB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77378654"/>
                  </a:ext>
                </a:extLst>
              </a:tr>
              <a:tr h="4357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00">
                          <a:effectLst/>
                        </a:rPr>
                        <a:t>Action naming</a:t>
                      </a:r>
                      <a:endParaRPr lang="en-GB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00">
                          <a:effectLst/>
                        </a:rPr>
                        <a:t>0.98</a:t>
                      </a:r>
                      <a:endParaRPr lang="en-GB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00">
                          <a:effectLst/>
                        </a:rPr>
                        <a:t>p &lt; 0.001</a:t>
                      </a:r>
                      <a:endParaRPr lang="en-GB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00">
                          <a:effectLst/>
                        </a:rPr>
                        <a:t>0.99 (0.98-0.99)</a:t>
                      </a:r>
                      <a:endParaRPr lang="en-GB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00">
                          <a:effectLst/>
                        </a:rPr>
                        <a:t>p &lt; 0.001</a:t>
                      </a:r>
                      <a:endParaRPr lang="en-GB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9342838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51F895C2-E805-F87C-0BCC-C8958B8056C8}"/>
              </a:ext>
            </a:extLst>
          </p:cNvPr>
          <p:cNvSpPr/>
          <p:nvPr/>
        </p:nvSpPr>
        <p:spPr>
          <a:xfrm>
            <a:off x="9349530" y="2566473"/>
            <a:ext cx="562064" cy="26900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b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16FEDF6-F824-01E4-CAFE-C5AFC3C44E5B}"/>
              </a:ext>
            </a:extLst>
          </p:cNvPr>
          <p:cNvSpPr/>
          <p:nvPr/>
        </p:nvSpPr>
        <p:spPr>
          <a:xfrm>
            <a:off x="9349530" y="3090911"/>
            <a:ext cx="562064" cy="26900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b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1F07BB6-98CA-BE7A-51E1-A7D426B98FF7}"/>
              </a:ext>
            </a:extLst>
          </p:cNvPr>
          <p:cNvSpPr/>
          <p:nvPr/>
        </p:nvSpPr>
        <p:spPr>
          <a:xfrm>
            <a:off x="9349530" y="4433335"/>
            <a:ext cx="562064" cy="26900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b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1B7E3D9-CE0A-0B2D-CB2B-CFB90561A73A}"/>
              </a:ext>
            </a:extLst>
          </p:cNvPr>
          <p:cNvSpPr/>
          <p:nvPr/>
        </p:nvSpPr>
        <p:spPr>
          <a:xfrm>
            <a:off x="9349530" y="4936648"/>
            <a:ext cx="562064" cy="26900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b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AFCA43E-3896-A914-BE80-F64B9BFAE55A}"/>
              </a:ext>
            </a:extLst>
          </p:cNvPr>
          <p:cNvSpPr/>
          <p:nvPr/>
        </p:nvSpPr>
        <p:spPr>
          <a:xfrm>
            <a:off x="4263004" y="4266926"/>
            <a:ext cx="989121" cy="75807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b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538BCB9-0810-65DB-ADD3-48A0BAF387EA}"/>
              </a:ext>
            </a:extLst>
          </p:cNvPr>
          <p:cNvSpPr/>
          <p:nvPr/>
        </p:nvSpPr>
        <p:spPr>
          <a:xfrm>
            <a:off x="2280406" y="4266484"/>
            <a:ext cx="989121" cy="75807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b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14806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6CAED0A-2A45-4C9C-BCDD-21A8A092C5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910F3C-2332-EE3F-D588-FD8B86D6A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anchor="b">
            <a:normAutofit/>
          </a:bodyPr>
          <a:lstStyle/>
          <a:p>
            <a:r>
              <a:rPr lang="en-GB" sz="4800"/>
              <a:t>Clinical testing; an example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38CFFA7-EA02-26B7-5436-7B138F9FEF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1" y="2599510"/>
            <a:ext cx="3560226" cy="2979170"/>
          </a:xfrm>
        </p:spPr>
        <p:txBody>
          <a:bodyPr anchor="ctr">
            <a:normAutofit/>
          </a:bodyPr>
          <a:lstStyle/>
          <a:p>
            <a:pPr lvl="1"/>
            <a:r>
              <a:rPr lang="en-GB" sz="2000" dirty="0"/>
              <a:t>27-year-old female</a:t>
            </a:r>
          </a:p>
          <a:p>
            <a:pPr lvl="1"/>
            <a:r>
              <a:rPr lang="en-GB" sz="2000" dirty="0"/>
              <a:t>left-temporal tumour</a:t>
            </a:r>
          </a:p>
          <a:p>
            <a:pPr lvl="1"/>
            <a:r>
              <a:rPr lang="en-GB" sz="2000" dirty="0"/>
              <a:t>Impaired action word fluency and auditory naming pre-op</a:t>
            </a:r>
          </a:p>
          <a:p>
            <a:pPr lvl="1"/>
            <a:r>
              <a:rPr lang="en-GB" sz="2000" dirty="0"/>
              <a:t>Positive maps in STG were obtained with BOATIM object naming</a:t>
            </a:r>
          </a:p>
        </p:txBody>
      </p:sp>
      <p:pic>
        <p:nvPicPr>
          <p:cNvPr id="9" name="Picture 8" descr="A mri of a brain&#10;&#10;Description automatically generated">
            <a:extLst>
              <a:ext uri="{FF2B5EF4-FFF2-40B4-BE49-F238E27FC236}">
                <a16:creationId xmlns:a16="http://schemas.microsoft.com/office/drawing/2014/main" id="{BA290F96-8A68-56C7-F605-AB254B8A27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5" r="4893" b="4"/>
          <a:stretch>
            <a:fillRect/>
          </a:stretch>
        </p:blipFill>
        <p:spPr>
          <a:xfrm>
            <a:off x="5418759" y="2559047"/>
            <a:ext cx="2741805" cy="3639451"/>
          </a:xfrm>
          <a:prstGeom prst="rect">
            <a:avLst/>
          </a:prstGeom>
        </p:spPr>
      </p:pic>
      <p:pic>
        <p:nvPicPr>
          <p:cNvPr id="8" name="Picture 7" descr="A close-up of a brain mri&#10;&#10;Description automatically generated">
            <a:extLst>
              <a:ext uri="{FF2B5EF4-FFF2-40B4-BE49-F238E27FC236}">
                <a16:creationId xmlns:a16="http://schemas.microsoft.com/office/drawing/2014/main" id="{44EC04DE-37B4-8A3C-E136-5A89F9D232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5" r="9919" b="4"/>
          <a:stretch>
            <a:fillRect/>
          </a:stretch>
        </p:blipFill>
        <p:spPr>
          <a:xfrm>
            <a:off x="8412616" y="2559047"/>
            <a:ext cx="2743620" cy="3639451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8544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758BEBCE60E1C4C87B869C7C38C0B3D" ma:contentTypeVersion="11" ma:contentTypeDescription="Create a new document." ma:contentTypeScope="" ma:versionID="ef6a93dc4e53927f1a3963e6a422272d">
  <xsd:schema xmlns:xsd="http://www.w3.org/2001/XMLSchema" xmlns:xs="http://www.w3.org/2001/XMLSchema" xmlns:p="http://schemas.microsoft.com/office/2006/metadata/properties" xmlns:ns2="28f492b9-0e1d-4676-9635-78fd8c5ab9d8" xmlns:ns3="d77f7b61-7249-402e-9088-bb30bc752eb7" targetNamespace="http://schemas.microsoft.com/office/2006/metadata/properties" ma:root="true" ma:fieldsID="f59c9dddaa3906bb48f9f6423261f6a4" ns2:_="" ns3:_="">
    <xsd:import namespace="28f492b9-0e1d-4676-9635-78fd8c5ab9d8"/>
    <xsd:import namespace="d77f7b61-7249-402e-9088-bb30bc752eb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f492b9-0e1d-4676-9635-78fd8c5ab9d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e73e9af6-01d4-423d-8bd2-cf099f328a0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7f7b61-7249-402e-9088-bb30bc752eb7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01c4ca98-7b55-4fcc-b8e5-81239fe53638}" ma:internalName="TaxCatchAll" ma:showField="CatchAllData" ma:web="d77f7b61-7249-402e-9088-bb30bc752eb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77f7b61-7249-402e-9088-bb30bc752eb7" xsi:nil="true"/>
    <lcf76f155ced4ddcb4097134ff3c332f xmlns="28f492b9-0e1d-4676-9635-78fd8c5ab9d8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2F0F812-01B9-4625-A8F0-EB1D82A03A0D}"/>
</file>

<file path=customXml/itemProps2.xml><?xml version="1.0" encoding="utf-8"?>
<ds:datastoreItem xmlns:ds="http://schemas.openxmlformats.org/officeDocument/2006/customXml" ds:itemID="{B0FB3BA1-6D89-4E9B-9651-E9BD36C5799B}"/>
</file>

<file path=customXml/itemProps3.xml><?xml version="1.0" encoding="utf-8"?>
<ds:datastoreItem xmlns:ds="http://schemas.openxmlformats.org/officeDocument/2006/customXml" ds:itemID="{2B3A9708-352D-4C78-9A92-01C526A1140F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685</TotalTime>
  <Words>1429</Words>
  <Application>Microsoft Office PowerPoint</Application>
  <PresentationFormat>Widescreen</PresentationFormat>
  <Paragraphs>192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Aptos</vt:lpstr>
      <vt:lpstr>Aptos (body)</vt:lpstr>
      <vt:lpstr>Aptos Display</vt:lpstr>
      <vt:lpstr>Arial</vt:lpstr>
      <vt:lpstr>Office Theme</vt:lpstr>
      <vt:lpstr>  </vt:lpstr>
      <vt:lpstr>The clinical need</vt:lpstr>
      <vt:lpstr>Current practice</vt:lpstr>
      <vt:lpstr>The case for a UK-native framework</vt:lpstr>
      <vt:lpstr>Meet BOATIM (Mumtaz et al. 2025)</vt:lpstr>
      <vt:lpstr>BOATIM development - overview</vt:lpstr>
      <vt:lpstr>Key results: BOATIM standardization</vt:lpstr>
      <vt:lpstr>Key results: BOATIM standardization</vt:lpstr>
      <vt:lpstr>Clinical testing; an example</vt:lpstr>
      <vt:lpstr>Further work</vt:lpstr>
      <vt:lpstr>Further work</vt:lpstr>
      <vt:lpstr>Access to the BOATIM resource</vt:lpstr>
      <vt:lpstr>References</vt:lpstr>
    </vt:vector>
  </TitlesOfParts>
  <Company>UWE Bristol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Hajira Mumtaz</dc:creator>
  <cp:lastModifiedBy>Helen Dunderdale</cp:lastModifiedBy>
  <cp:revision>14</cp:revision>
  <dcterms:created xsi:type="dcterms:W3CDTF">2025-05-08T16:00:02Z</dcterms:created>
  <dcterms:modified xsi:type="dcterms:W3CDTF">2025-06-11T14:35:37Z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0x0101004758BEBCE60E1C4C87B869C7C38C0B3D</vt:lpwstr>
  </property>
</Properties>
</file>