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96981-ADB6-440D-8573-B2BF0E5188A1}" v="2" dt="2025-06-24T07:20:29.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5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03296981-ADB6-440D-8573-B2BF0E5188A1}"/>
    <pc:docChg chg="addSld modSld modShowInfo">
      <pc:chgData name="Helen Dunderdale" userId="18a57383-fa13-4764-88a8-9272bfc7f4aa" providerId="ADAL" clId="{03296981-ADB6-440D-8573-B2BF0E5188A1}" dt="2025-06-26T10:50:36.604" v="74" actId="2744"/>
      <pc:docMkLst>
        <pc:docMk/>
      </pc:docMkLst>
      <pc:sldChg chg="addSp modSp mod">
        <pc:chgData name="Helen Dunderdale" userId="18a57383-fa13-4764-88a8-9272bfc7f4aa" providerId="ADAL" clId="{03296981-ADB6-440D-8573-B2BF0E5188A1}" dt="2025-06-24T07:21:28.394" v="4" actId="113"/>
        <pc:sldMkLst>
          <pc:docMk/>
          <pc:sldMk cId="724801217" sldId="256"/>
        </pc:sldMkLst>
        <pc:spChg chg="mod">
          <ac:chgData name="Helen Dunderdale" userId="18a57383-fa13-4764-88a8-9272bfc7f4aa" providerId="ADAL" clId="{03296981-ADB6-440D-8573-B2BF0E5188A1}" dt="2025-06-24T07:21:28.394" v="4" actId="113"/>
          <ac:spMkLst>
            <pc:docMk/>
            <pc:sldMk cId="724801217" sldId="256"/>
            <ac:spMk id="2" creationId="{5FCDFF73-ACF6-00F9-291D-2557BA4259A1}"/>
          </ac:spMkLst>
        </pc:spChg>
        <pc:spChg chg="add mod">
          <ac:chgData name="Helen Dunderdale" userId="18a57383-fa13-4764-88a8-9272bfc7f4aa" providerId="ADAL" clId="{03296981-ADB6-440D-8573-B2BF0E5188A1}" dt="2025-06-24T07:20:10.986" v="0"/>
          <ac:spMkLst>
            <pc:docMk/>
            <pc:sldMk cId="724801217" sldId="256"/>
            <ac:spMk id="4" creationId="{303092D9-4E6C-0658-6BE2-4C513B670FA0}"/>
          </ac:spMkLst>
        </pc:spChg>
        <pc:spChg chg="add mod">
          <ac:chgData name="Helen Dunderdale" userId="18a57383-fa13-4764-88a8-9272bfc7f4aa" providerId="ADAL" clId="{03296981-ADB6-440D-8573-B2BF0E5188A1}" dt="2025-06-24T07:20:33.805" v="2" actId="1076"/>
          <ac:spMkLst>
            <pc:docMk/>
            <pc:sldMk cId="724801217" sldId="256"/>
            <ac:spMk id="5" creationId="{4B3F41D1-15D7-A9DF-A8B3-B61B238B17D9}"/>
          </ac:spMkLst>
        </pc:spChg>
      </pc:sldChg>
      <pc:sldChg chg="modSp mod">
        <pc:chgData name="Helen Dunderdale" userId="18a57383-fa13-4764-88a8-9272bfc7f4aa" providerId="ADAL" clId="{03296981-ADB6-440D-8573-B2BF0E5188A1}" dt="2025-06-24T07:21:02.373" v="3" actId="14100"/>
        <pc:sldMkLst>
          <pc:docMk/>
          <pc:sldMk cId="2568135074" sldId="260"/>
        </pc:sldMkLst>
        <pc:spChg chg="mod">
          <ac:chgData name="Helen Dunderdale" userId="18a57383-fa13-4764-88a8-9272bfc7f4aa" providerId="ADAL" clId="{03296981-ADB6-440D-8573-B2BF0E5188A1}" dt="2025-06-24T07:21:02.373" v="3" actId="14100"/>
          <ac:spMkLst>
            <pc:docMk/>
            <pc:sldMk cId="2568135074" sldId="260"/>
            <ac:spMk id="2" creationId="{FF94C709-88CF-8658-02B5-E0080F9BA7A2}"/>
          </ac:spMkLst>
        </pc:spChg>
      </pc:sldChg>
      <pc:sldChg chg="modSp new mod">
        <pc:chgData name="Helen Dunderdale" userId="18a57383-fa13-4764-88a8-9272bfc7f4aa" providerId="ADAL" clId="{03296981-ADB6-440D-8573-B2BF0E5188A1}" dt="2025-06-24T07:24:22.116" v="73" actId="20577"/>
        <pc:sldMkLst>
          <pc:docMk/>
          <pc:sldMk cId="2821697989" sldId="266"/>
        </pc:sldMkLst>
        <pc:spChg chg="mod">
          <ac:chgData name="Helen Dunderdale" userId="18a57383-fa13-4764-88a8-9272bfc7f4aa" providerId="ADAL" clId="{03296981-ADB6-440D-8573-B2BF0E5188A1}" dt="2025-06-24T07:22:21.594" v="33" actId="113"/>
          <ac:spMkLst>
            <pc:docMk/>
            <pc:sldMk cId="2821697989" sldId="266"/>
            <ac:spMk id="2" creationId="{90BC482B-0BAA-7E35-C08D-5E401AC78029}"/>
          </ac:spMkLst>
        </pc:spChg>
        <pc:spChg chg="mod">
          <ac:chgData name="Helen Dunderdale" userId="18a57383-fa13-4764-88a8-9272bfc7f4aa" providerId="ADAL" clId="{03296981-ADB6-440D-8573-B2BF0E5188A1}" dt="2025-06-24T07:24:22.116" v="73" actId="20577"/>
          <ac:spMkLst>
            <pc:docMk/>
            <pc:sldMk cId="2821697989" sldId="266"/>
            <ac:spMk id="3" creationId="{82AD24E3-A003-5534-A1EA-F0C92553DA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4452B-B3C4-43AA-A6BA-B37CCBAAEDE4}" type="datetimeFigureOut">
              <a:rPr lang="en-GB" smtClean="0"/>
              <a:t>26/06/2025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C3282-7AE5-4BBA-8197-2D9E4822F7A8}" type="slidenum">
              <a:rPr lang="en-GB" smtClean="0"/>
              <a:t>‹#›</a:t>
            </a:fld>
            <a:endParaRPr lang="en-GB"/>
          </a:p>
        </p:txBody>
      </p:sp>
    </p:spTree>
    <p:extLst>
      <p:ext uri="{BB962C8B-B14F-4D97-AF65-F5344CB8AC3E}">
        <p14:creationId xmlns:p14="http://schemas.microsoft.com/office/powerpoint/2010/main" val="48872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1DCE-D788-9DC5-B0B4-5A924BED88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B1DE4A-3702-BFBF-AFDC-42900C29D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AC449E-C7FC-BC14-4BC2-4CD95EB3A12D}"/>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B46326A0-4B7A-F0E3-1DBE-66A424B316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15AEDE-9C41-E296-B32D-D258E269E857}"/>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213787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C203-AAD9-55C5-A444-06A72BC842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7DB004-4D99-FA28-A364-5962F723C6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DBCC4A-5F01-2D6B-250E-BA2AA98ECE57}"/>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4ACD7A51-8364-C340-7065-55F55FD7D5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3B9B2A-05F0-18AB-6411-742C0186458B}"/>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411926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BDD9C7-35DA-EEDB-B767-8B583602F3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CCBB3B-59F4-2903-20AA-A3D6268B8D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D14EB2-1705-6617-0AC3-628CE900CB05}"/>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D7CB69CA-7F92-7EA1-20C3-37108ED2B3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AE29A-47B1-77D8-39EE-A627C7C82FD3}"/>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257995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7018-4DE4-7B46-9911-8EC82A3F2B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4D7A21-ECD2-72CE-D966-63F3D563FD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558D25-9D25-BEA8-DC5D-7FD8426B869E}"/>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87D2DA81-C4C2-8778-19AE-A4F48E442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0DEE5-AE58-58D9-0802-6A83162BA4C0}"/>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199930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D3EC1-A818-AEAF-2DD5-6BD9498E85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02A6D5-ACF8-2025-CCB6-A3577970782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B76F01-4296-76CC-F7BB-C95B63E18D48}"/>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C55EBD9B-A25A-306A-335E-DFD237AC92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24A6D1-D658-729A-4036-89451CA2DF45}"/>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175301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B37DC-3FF4-05A5-A999-B1DD20FEFB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A7862F-7A24-F90A-EC7C-47C9D6C5ED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ADEDD0-C25E-86A6-2BBF-BF4A22CE59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367113-5153-0BCF-7F63-0A6A5CC1E15E}"/>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6" name="Footer Placeholder 5">
            <a:extLst>
              <a:ext uri="{FF2B5EF4-FFF2-40B4-BE49-F238E27FC236}">
                <a16:creationId xmlns:a16="http://schemas.microsoft.com/office/drawing/2014/main" id="{FC0A9D7D-0E06-D558-AB81-FB78D4E0E1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93EF3-E333-8B7A-A771-8DE1791A8152}"/>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388841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9783-7BB5-7179-9FB5-67C02DCBE5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A262C-0581-BB2B-943A-8FB278EDC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78F989-97E1-2CC1-D011-DF16163A78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9095A-569C-7F13-F664-6DB0C637B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6FB50-91AB-035B-2DF5-E6B5543C04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9C04CC-63D1-8BFD-3643-0825105CD56F}"/>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8" name="Footer Placeholder 7">
            <a:extLst>
              <a:ext uri="{FF2B5EF4-FFF2-40B4-BE49-F238E27FC236}">
                <a16:creationId xmlns:a16="http://schemas.microsoft.com/office/drawing/2014/main" id="{C7E1EAA0-D339-1526-65E3-C567AADB97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233B2A-A725-103D-3B2C-08DABC46D316}"/>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39318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5AC9-B0A6-FE8E-9302-B480D8D1A6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75FB61-16A7-7E58-BD08-A73DAD9FEF83}"/>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4" name="Footer Placeholder 3">
            <a:extLst>
              <a:ext uri="{FF2B5EF4-FFF2-40B4-BE49-F238E27FC236}">
                <a16:creationId xmlns:a16="http://schemas.microsoft.com/office/drawing/2014/main" id="{F9B54320-2AAB-F9A3-4295-09E17A25D7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4CE822B-D56B-4C2B-AB3E-0213EFF4BFE7}"/>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359078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78F2D9-59CD-DDE3-6582-AB580BAE101A}"/>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3" name="Footer Placeholder 2">
            <a:extLst>
              <a:ext uri="{FF2B5EF4-FFF2-40B4-BE49-F238E27FC236}">
                <a16:creationId xmlns:a16="http://schemas.microsoft.com/office/drawing/2014/main" id="{989C7A8C-B374-0551-3E00-85C846EF3D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F96ED8-E3CB-FA8E-DBF5-ABF462AE077A}"/>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149377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E0C9-3EC2-219F-3693-AB66ED17A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A85331-581E-3CDF-28F1-10D96177B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3F59E1-1E46-A1AD-CFD7-525C9908A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DFB20-C94E-66C0-5B52-2D28DD3634EC}"/>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6" name="Footer Placeholder 5">
            <a:extLst>
              <a:ext uri="{FF2B5EF4-FFF2-40B4-BE49-F238E27FC236}">
                <a16:creationId xmlns:a16="http://schemas.microsoft.com/office/drawing/2014/main" id="{E8C4155B-13F9-80D5-2DA8-5CC7A5C3EB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28CC76-7024-569F-DC48-B4BDB3245008}"/>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7472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AD152-9009-DC06-60BA-03D21D812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0F3812-E608-8900-4097-D1BBC7084D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2585B7-EA22-A746-8810-4A3712F80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D0BC5A-5E1E-8A35-9A77-7E98E4D422B6}"/>
              </a:ext>
            </a:extLst>
          </p:cNvPr>
          <p:cNvSpPr>
            <a:spLocks noGrp="1"/>
          </p:cNvSpPr>
          <p:nvPr>
            <p:ph type="dt" sz="half" idx="10"/>
          </p:nvPr>
        </p:nvSpPr>
        <p:spPr/>
        <p:txBody>
          <a:bodyPr/>
          <a:lstStyle/>
          <a:p>
            <a:fld id="{84842B3B-B601-45BC-948D-A2A270BE2644}" type="datetimeFigureOut">
              <a:rPr lang="en-GB" smtClean="0"/>
              <a:t>26/06/2025</a:t>
            </a:fld>
            <a:endParaRPr lang="en-GB"/>
          </a:p>
        </p:txBody>
      </p:sp>
      <p:sp>
        <p:nvSpPr>
          <p:cNvPr id="6" name="Footer Placeholder 5">
            <a:extLst>
              <a:ext uri="{FF2B5EF4-FFF2-40B4-BE49-F238E27FC236}">
                <a16:creationId xmlns:a16="http://schemas.microsoft.com/office/drawing/2014/main" id="{2D978A55-043F-EB2B-A87A-5CF4278F72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6A2D59-2A88-F49F-3018-4E5B82A86678}"/>
              </a:ext>
            </a:extLst>
          </p:cNvPr>
          <p:cNvSpPr>
            <a:spLocks noGrp="1"/>
          </p:cNvSpPr>
          <p:nvPr>
            <p:ph type="sldNum" sz="quarter" idx="12"/>
          </p:nvPr>
        </p:nvSpPr>
        <p:spPr/>
        <p:txBody>
          <a:bodyPr/>
          <a:lstStyle/>
          <a:p>
            <a:fld id="{AD15D883-F43D-4BE3-9623-DF9D5DEA63BF}" type="slidenum">
              <a:rPr lang="en-GB" smtClean="0"/>
              <a:t>‹#›</a:t>
            </a:fld>
            <a:endParaRPr lang="en-GB"/>
          </a:p>
        </p:txBody>
      </p:sp>
    </p:spTree>
    <p:extLst>
      <p:ext uri="{BB962C8B-B14F-4D97-AF65-F5344CB8AC3E}">
        <p14:creationId xmlns:p14="http://schemas.microsoft.com/office/powerpoint/2010/main" val="386554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8A8EF-14DB-662D-A010-D5FF933D04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1C57B9-67F0-AB8B-7FC2-3EBFCA524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EFAD7-A0B6-3C1A-A698-A13891F00A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842B3B-B601-45BC-948D-A2A270BE2644}" type="datetimeFigureOut">
              <a:rPr lang="en-GB" smtClean="0"/>
              <a:t>26/06/2025</a:t>
            </a:fld>
            <a:endParaRPr lang="en-GB"/>
          </a:p>
        </p:txBody>
      </p:sp>
      <p:sp>
        <p:nvSpPr>
          <p:cNvPr id="5" name="Footer Placeholder 4">
            <a:extLst>
              <a:ext uri="{FF2B5EF4-FFF2-40B4-BE49-F238E27FC236}">
                <a16:creationId xmlns:a16="http://schemas.microsoft.com/office/drawing/2014/main" id="{779F26A7-33F4-17F7-F989-F81259BB9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627E58C-C126-7751-8D0F-D302D8038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D15D883-F43D-4BE3-9623-DF9D5DEA63BF}" type="slidenum">
              <a:rPr lang="en-GB" smtClean="0"/>
              <a:t>‹#›</a:t>
            </a:fld>
            <a:endParaRPr lang="en-GB"/>
          </a:p>
        </p:txBody>
      </p:sp>
    </p:spTree>
    <p:extLst>
      <p:ext uri="{BB962C8B-B14F-4D97-AF65-F5344CB8AC3E}">
        <p14:creationId xmlns:p14="http://schemas.microsoft.com/office/powerpoint/2010/main" val="15798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509191/Patient_info_shee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ks.nice.org.uk/topics/prostate-cancer/diagnosis/assessment/#information-advice-on-psa-testing" TargetMode="External"/><Relationship Id="rId2" Type="http://schemas.openxmlformats.org/officeDocument/2006/relationships/hyperlink" Target="https://cks.nice.org.uk/topics/prostate-cancer/diagnosis/assessment/#psa-tes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456DBD1-1048-5A22-C973-3E5FA83F5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CDFF73-ACF6-00F9-291D-2557BA4259A1}"/>
              </a:ext>
            </a:extLst>
          </p:cNvPr>
          <p:cNvSpPr>
            <a:spLocks noGrp="1"/>
          </p:cNvSpPr>
          <p:nvPr>
            <p:ph type="ctrTitle"/>
          </p:nvPr>
        </p:nvSpPr>
        <p:spPr>
          <a:xfrm>
            <a:off x="1170165" y="1088571"/>
            <a:ext cx="7538405" cy="2774393"/>
          </a:xfrm>
        </p:spPr>
        <p:txBody>
          <a:bodyPr>
            <a:normAutofit/>
          </a:bodyPr>
          <a:lstStyle/>
          <a:p>
            <a:pPr algn="l"/>
            <a:r>
              <a:rPr lang="en-GB" sz="5400" b="1" dirty="0"/>
              <a:t>PSA Guidance in Primary Care</a:t>
            </a:r>
          </a:p>
        </p:txBody>
      </p:sp>
      <p:sp>
        <p:nvSpPr>
          <p:cNvPr id="3" name="Subtitle 2">
            <a:extLst>
              <a:ext uri="{FF2B5EF4-FFF2-40B4-BE49-F238E27FC236}">
                <a16:creationId xmlns:a16="http://schemas.microsoft.com/office/drawing/2014/main" id="{037E0338-1DD3-F4CC-05C9-52E69FDBE463}"/>
              </a:ext>
            </a:extLst>
          </p:cNvPr>
          <p:cNvSpPr>
            <a:spLocks noGrp="1"/>
          </p:cNvSpPr>
          <p:nvPr>
            <p:ph type="subTitle" idx="1"/>
          </p:nvPr>
        </p:nvSpPr>
        <p:spPr>
          <a:xfrm>
            <a:off x="1197060" y="4027211"/>
            <a:ext cx="7538405" cy="1014107"/>
          </a:xfrm>
        </p:spPr>
        <p:txBody>
          <a:bodyPr>
            <a:normAutofit/>
          </a:bodyPr>
          <a:lstStyle/>
          <a:p>
            <a:pPr algn="l"/>
            <a:r>
              <a:rPr lang="en-GB" sz="2200"/>
              <a:t>Urological Cancer Clinical Advisory Group</a:t>
            </a:r>
          </a:p>
          <a:p>
            <a:pPr algn="l"/>
            <a:r>
              <a:rPr lang="en-GB" sz="2200"/>
              <a:t>Thursday 26</a:t>
            </a:r>
            <a:r>
              <a:rPr lang="en-GB" sz="2200" baseline="30000"/>
              <a:t>th</a:t>
            </a:r>
            <a:r>
              <a:rPr lang="en-GB" sz="2200"/>
              <a:t> June 2025</a:t>
            </a:r>
          </a:p>
        </p:txBody>
      </p:sp>
      <p:sp>
        <p:nvSpPr>
          <p:cNvPr id="4" name="Freeform 7">
            <a:extLst>
              <a:ext uri="{FF2B5EF4-FFF2-40B4-BE49-F238E27FC236}">
                <a16:creationId xmlns:a16="http://schemas.microsoft.com/office/drawing/2014/main" id="{303092D9-4E6C-0658-6BE2-4C513B670FA0}"/>
              </a:ext>
            </a:extLst>
          </p:cNvPr>
          <p:cNvSpPr/>
          <p:nvPr/>
        </p:nvSpPr>
        <p:spPr>
          <a:xfrm>
            <a:off x="-250222" y="-236675"/>
            <a:ext cx="2107423" cy="2085098"/>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2"/>
            <a:stretch>
              <a:fillRect/>
            </a:stretch>
          </a:blipFill>
        </p:spPr>
        <p:txBody>
          <a:bodyPr/>
          <a:lstStyle/>
          <a:p>
            <a:endParaRPr lang="en-GB" dirty="0"/>
          </a:p>
        </p:txBody>
      </p:sp>
      <p:sp>
        <p:nvSpPr>
          <p:cNvPr id="5" name="Freeform 2">
            <a:extLst>
              <a:ext uri="{FF2B5EF4-FFF2-40B4-BE49-F238E27FC236}">
                <a16:creationId xmlns:a16="http://schemas.microsoft.com/office/drawing/2014/main" id="{4B3F41D1-15D7-A9DF-A8B3-B61B238B17D9}"/>
              </a:ext>
            </a:extLst>
          </p:cNvPr>
          <p:cNvSpPr/>
          <p:nvPr/>
        </p:nvSpPr>
        <p:spPr>
          <a:xfrm>
            <a:off x="7933166" y="150510"/>
            <a:ext cx="4258834" cy="1639447"/>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3"/>
            <a:stretch>
              <a:fillRect t="-11858" b="-11858"/>
            </a:stretch>
          </a:blipFill>
        </p:spPr>
        <p:txBody>
          <a:bodyPr/>
          <a:lstStyle/>
          <a:p>
            <a:endParaRPr lang="en-GB" dirty="0"/>
          </a:p>
        </p:txBody>
      </p:sp>
    </p:spTree>
    <p:extLst>
      <p:ext uri="{BB962C8B-B14F-4D97-AF65-F5344CB8AC3E}">
        <p14:creationId xmlns:p14="http://schemas.microsoft.com/office/powerpoint/2010/main" val="724801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B095-6DC7-9B88-F83B-CEC76187C437}"/>
              </a:ext>
            </a:extLst>
          </p:cNvPr>
          <p:cNvSpPr>
            <a:spLocks noGrp="1"/>
          </p:cNvSpPr>
          <p:nvPr>
            <p:ph type="title"/>
          </p:nvPr>
        </p:nvSpPr>
        <p:spPr>
          <a:xfrm>
            <a:off x="838200" y="68095"/>
            <a:ext cx="10515600" cy="573931"/>
          </a:xfrm>
        </p:spPr>
        <p:txBody>
          <a:bodyPr>
            <a:normAutofit fontScale="90000"/>
          </a:bodyPr>
          <a:lstStyle/>
          <a:p>
            <a:br>
              <a:rPr lang="en-GB" b="1" i="0" dirty="0">
                <a:solidFill>
                  <a:srgbClr val="0E0E0E"/>
                </a:solidFill>
                <a:effectLst/>
                <a:latin typeface="Lora" pitchFamily="2" charset="0"/>
              </a:rPr>
            </a:br>
            <a:r>
              <a:rPr lang="en-GB" sz="2700" b="1" i="0" dirty="0">
                <a:solidFill>
                  <a:srgbClr val="0E0E0E"/>
                </a:solidFill>
                <a:effectLst/>
                <a:latin typeface="Lora" pitchFamily="2" charset="0"/>
              </a:rPr>
              <a:t>Information and advice on prostate-specific antigen (PSA) testing</a:t>
            </a:r>
            <a:br>
              <a:rPr lang="en-GB" sz="2700" b="1" i="0" dirty="0">
                <a:solidFill>
                  <a:srgbClr val="0E0E0E"/>
                </a:solidFill>
                <a:effectLst/>
                <a:latin typeface="Lora" pitchFamily="2" charset="0"/>
              </a:rPr>
            </a:br>
            <a:endParaRPr lang="en-GB" sz="2700" dirty="0"/>
          </a:p>
        </p:txBody>
      </p:sp>
      <p:sp>
        <p:nvSpPr>
          <p:cNvPr id="3" name="Content Placeholder 2">
            <a:extLst>
              <a:ext uri="{FF2B5EF4-FFF2-40B4-BE49-F238E27FC236}">
                <a16:creationId xmlns:a16="http://schemas.microsoft.com/office/drawing/2014/main" id="{06CE64C9-F971-6139-1BD4-44041BC64637}"/>
              </a:ext>
            </a:extLst>
          </p:cNvPr>
          <p:cNvSpPr>
            <a:spLocks noGrp="1"/>
          </p:cNvSpPr>
          <p:nvPr>
            <p:ph idx="1"/>
          </p:nvPr>
        </p:nvSpPr>
        <p:spPr>
          <a:xfrm>
            <a:off x="272373" y="749030"/>
            <a:ext cx="11527277" cy="5885234"/>
          </a:xfrm>
        </p:spPr>
        <p:txBody>
          <a:bodyPr>
            <a:noAutofit/>
          </a:bodyPr>
          <a:lstStyle/>
          <a:p>
            <a:pPr algn="l">
              <a:buNone/>
            </a:pPr>
            <a:r>
              <a:rPr lang="en-GB" sz="1600" b="1" i="0" dirty="0">
                <a:solidFill>
                  <a:srgbClr val="0E0E0E"/>
                </a:solidFill>
                <a:effectLst/>
                <a:latin typeface="Inter"/>
              </a:rPr>
              <a:t>Before offering prostate-specific antigen (PSA) testing, appropriate information should be provided to enable the person make an informed choice about testing.</a:t>
            </a:r>
            <a:r>
              <a:rPr lang="en-GB" sz="1600" b="0" i="0" dirty="0">
                <a:solidFill>
                  <a:srgbClr val="0E0E0E"/>
                </a:solidFill>
                <a:effectLst/>
                <a:latin typeface="Inter"/>
              </a:rPr>
              <a:t> </a:t>
            </a:r>
          </a:p>
          <a:p>
            <a:pPr algn="l">
              <a:buFont typeface="Arial" panose="020B0604020202020204" pitchFamily="34" charset="0"/>
              <a:buChar char="•"/>
            </a:pPr>
            <a:r>
              <a:rPr lang="en-GB" sz="1600" b="0" i="0" dirty="0">
                <a:solidFill>
                  <a:srgbClr val="0E0E0E"/>
                </a:solidFill>
                <a:effectLst/>
                <a:latin typeface="Inter"/>
              </a:rPr>
              <a:t> </a:t>
            </a:r>
            <a:r>
              <a:rPr lang="en-GB" sz="1600" b="1" i="0" dirty="0">
                <a:solidFill>
                  <a:srgbClr val="0E0E0E"/>
                </a:solidFill>
                <a:effectLst/>
                <a:latin typeface="Inter"/>
              </a:rPr>
              <a:t>Benefits of PSA testing include:</a:t>
            </a:r>
            <a:br>
              <a:rPr lang="en-GB" sz="1600" b="0" i="0" dirty="0">
                <a:solidFill>
                  <a:srgbClr val="0E0E0E"/>
                </a:solidFill>
                <a:effectLst/>
                <a:latin typeface="Inter"/>
              </a:rPr>
            </a:br>
            <a:endParaRPr lang="en-GB" sz="1600" b="0" i="0" dirty="0">
              <a:solidFill>
                <a:srgbClr val="0E0E0E"/>
              </a:solidFill>
              <a:effectLst/>
              <a:latin typeface="Inter"/>
            </a:endParaRPr>
          </a:p>
          <a:p>
            <a:pPr marL="742950" lvl="1" indent="-285750" algn="l">
              <a:buFont typeface="Arial" panose="020B0604020202020204" pitchFamily="34" charset="0"/>
              <a:buChar char="•"/>
            </a:pPr>
            <a:r>
              <a:rPr lang="en-GB" sz="1600" b="0" i="0" dirty="0">
                <a:solidFill>
                  <a:srgbClr val="0E0E0E"/>
                </a:solidFill>
                <a:effectLst/>
                <a:latin typeface="Inter"/>
              </a:rPr>
              <a:t>Early detection — PSA testing may lead to prostate cancer being detected before symptoms develop.</a:t>
            </a:r>
          </a:p>
          <a:p>
            <a:pPr marL="742950" lvl="1" indent="-285750" algn="l">
              <a:buFont typeface="Arial" panose="020B0604020202020204" pitchFamily="34" charset="0"/>
              <a:buChar char="•"/>
            </a:pPr>
            <a:r>
              <a:rPr lang="en-GB" sz="1600" b="0" i="0" dirty="0">
                <a:solidFill>
                  <a:srgbClr val="0E0E0E"/>
                </a:solidFill>
                <a:effectLst/>
                <a:latin typeface="Inter"/>
              </a:rPr>
              <a:t>Early treatment or entry into an active surveillance programme — detecting prostate cancer early before it progresses to cause morbidity or limit life expectancy. </a:t>
            </a:r>
          </a:p>
          <a:p>
            <a:pPr algn="l">
              <a:buFont typeface="Arial" panose="020B0604020202020204" pitchFamily="34" charset="0"/>
              <a:buChar char="•"/>
            </a:pPr>
            <a:r>
              <a:rPr lang="en-GB" sz="1600" b="1" i="0" dirty="0">
                <a:solidFill>
                  <a:srgbClr val="0E0E0E"/>
                </a:solidFill>
                <a:effectLst/>
                <a:latin typeface="Inter"/>
              </a:rPr>
              <a:t>Limitations and risks of PSA testing include:</a:t>
            </a:r>
            <a:br>
              <a:rPr lang="en-GB" sz="1600" b="0" i="0" dirty="0">
                <a:solidFill>
                  <a:srgbClr val="0E0E0E"/>
                </a:solidFill>
                <a:effectLst/>
                <a:latin typeface="Inter"/>
              </a:rPr>
            </a:br>
            <a:endParaRPr lang="en-GB" sz="1600" b="0" i="0" dirty="0">
              <a:solidFill>
                <a:srgbClr val="0E0E0E"/>
              </a:solidFill>
              <a:effectLst/>
              <a:latin typeface="Inter"/>
            </a:endParaRPr>
          </a:p>
          <a:p>
            <a:pPr marL="742950" lvl="1" indent="-285750" algn="l">
              <a:buFont typeface="Arial" panose="020B0604020202020204" pitchFamily="34" charset="0"/>
              <a:buChar char="•"/>
            </a:pPr>
            <a:r>
              <a:rPr lang="en-GB" sz="1500" b="0" i="0" dirty="0">
                <a:solidFill>
                  <a:srgbClr val="0E0E0E"/>
                </a:solidFill>
                <a:effectLst/>
                <a:latin typeface="Inter"/>
              </a:rPr>
              <a:t>False-negative PSA tests — about 15% of people with a normal PSA level (less than 3 nanograms/mL) may have prostate cancer, and 2% will have high-grade cancer. However, it is not known what proportion of these cancers become clinically evident.</a:t>
            </a:r>
          </a:p>
          <a:p>
            <a:pPr marL="742950" lvl="1" indent="-285750" algn="l">
              <a:buFont typeface="Arial" panose="020B0604020202020204" pitchFamily="34" charset="0"/>
              <a:buChar char="•"/>
            </a:pPr>
            <a:r>
              <a:rPr lang="en-GB" sz="1500" b="0" i="0" dirty="0">
                <a:solidFill>
                  <a:srgbClr val="0E0E0E"/>
                </a:solidFill>
                <a:effectLst/>
                <a:latin typeface="Inter"/>
              </a:rPr>
              <a:t>False-positive PSA tests — about 75% of people with a raised PSA level (3 nanograms/mL or higher) have a negative prostate biopsy.</a:t>
            </a:r>
          </a:p>
          <a:p>
            <a:pPr marL="742950" lvl="1" indent="-285750" algn="l">
              <a:buFont typeface="Arial" panose="020B0604020202020204" pitchFamily="34" charset="0"/>
              <a:buChar char="•"/>
            </a:pPr>
            <a:r>
              <a:rPr lang="en-GB" sz="1500" b="0" i="0" dirty="0">
                <a:solidFill>
                  <a:srgbClr val="0E0E0E"/>
                </a:solidFill>
                <a:effectLst/>
                <a:latin typeface="Inter"/>
              </a:rPr>
              <a:t>Unnecessary investigation — a false positive PSA test may lead to invasive investigations, such as prostate biopsy, and there may be adverse effects (for example bleeding or infection).</a:t>
            </a:r>
          </a:p>
          <a:p>
            <a:pPr marL="742950" lvl="1" indent="-285750" algn="l">
              <a:buFont typeface="Arial" panose="020B0604020202020204" pitchFamily="34" charset="0"/>
              <a:buChar char="•"/>
            </a:pPr>
            <a:r>
              <a:rPr lang="en-GB" sz="1500" b="0" i="0" dirty="0">
                <a:solidFill>
                  <a:srgbClr val="0E0E0E"/>
                </a:solidFill>
                <a:effectLst/>
                <a:latin typeface="Inter"/>
              </a:rPr>
              <a:t>Unnecessary treatment — slow-growing tumours are common and may not cause any symptoms or shorten life. Some tested men may therefore face unnecessary diagnosis (overdiagnosis) of prostate cancer, as well as associated anxiety, medical tests, and treatments with adverse effects. </a:t>
            </a:r>
          </a:p>
          <a:p>
            <a:pPr marL="742950" lvl="1" indent="-285750" algn="l">
              <a:buFont typeface="Arial" panose="020B0604020202020204" pitchFamily="34" charset="0"/>
              <a:buChar char="•"/>
            </a:pPr>
            <a:r>
              <a:rPr lang="en-GB" sz="1500" b="0" i="0" dirty="0">
                <a:solidFill>
                  <a:srgbClr val="0E0E0E"/>
                </a:solidFill>
                <a:effectLst/>
                <a:latin typeface="Inter"/>
              </a:rPr>
              <a:t>There is a particular risk of over-diagnosing and overtreating prostatic cancer in men over the age of 79 where the prevalence is highest but the proportion of cancers which are clinically significant is lowest. For many patients in this group although they may have prostatic cancer it will not cause symptoms or impact their life expectancy. Tests and treatment may cause additional risks and anxiety. </a:t>
            </a:r>
          </a:p>
          <a:p>
            <a:pPr algn="l">
              <a:buFont typeface="Arial" panose="020B0604020202020204" pitchFamily="34" charset="0"/>
              <a:buChar char="•"/>
            </a:pPr>
            <a:endParaRPr lang="en-GB" sz="1600" b="0" i="0" dirty="0">
              <a:solidFill>
                <a:srgbClr val="0E0E0E"/>
              </a:solidFill>
              <a:effectLst/>
              <a:latin typeface="Inter"/>
            </a:endParaRPr>
          </a:p>
          <a:p>
            <a:pPr algn="l">
              <a:buFont typeface="Arial" panose="020B0604020202020204" pitchFamily="34" charset="0"/>
              <a:buChar char="•"/>
            </a:pPr>
            <a:r>
              <a:rPr lang="en-GB" sz="1600" b="0" i="0" dirty="0">
                <a:solidFill>
                  <a:srgbClr val="0E0E0E"/>
                </a:solidFill>
                <a:effectLst/>
                <a:latin typeface="Inter"/>
              </a:rPr>
              <a:t>The Public Health England (PHE) patient information sheet </a:t>
            </a:r>
            <a:r>
              <a:rPr lang="en-GB" sz="1600" b="0" i="0" dirty="0">
                <a:solidFill>
                  <a:srgbClr val="005EA5"/>
                </a:solidFill>
                <a:effectLst/>
                <a:latin typeface="Inter"/>
                <a:hlinkClick r:id="rId2"/>
              </a:rPr>
              <a:t>PSA testing and prostate cancer: advice for well men aged 50</a:t>
            </a:r>
            <a:r>
              <a:rPr lang="en-GB" sz="1600" b="0" i="0" dirty="0">
                <a:solidFill>
                  <a:srgbClr val="0E0E0E"/>
                </a:solidFill>
                <a:effectLst/>
                <a:latin typeface="Inter"/>
              </a:rPr>
              <a:t> and over summarizes the potential benefits and risks of PSA testing.</a:t>
            </a:r>
          </a:p>
        </p:txBody>
      </p:sp>
    </p:spTree>
    <p:extLst>
      <p:ext uri="{BB962C8B-B14F-4D97-AF65-F5344CB8AC3E}">
        <p14:creationId xmlns:p14="http://schemas.microsoft.com/office/powerpoint/2010/main" val="59574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482B-0BAA-7E35-C08D-5E401AC78029}"/>
              </a:ext>
            </a:extLst>
          </p:cNvPr>
          <p:cNvSpPr>
            <a:spLocks noGrp="1"/>
          </p:cNvSpPr>
          <p:nvPr>
            <p:ph type="title"/>
          </p:nvPr>
        </p:nvSpPr>
        <p:spPr/>
        <p:txBody>
          <a:bodyPr/>
          <a:lstStyle/>
          <a:p>
            <a:r>
              <a:rPr lang="en-GB" b="1" dirty="0">
                <a:latin typeface="Lora" pitchFamily="2" charset="0"/>
              </a:rPr>
              <a:t>Feedback from Primary Care</a:t>
            </a:r>
          </a:p>
        </p:txBody>
      </p:sp>
      <p:sp>
        <p:nvSpPr>
          <p:cNvPr id="3" name="Content Placeholder 2">
            <a:extLst>
              <a:ext uri="{FF2B5EF4-FFF2-40B4-BE49-F238E27FC236}">
                <a16:creationId xmlns:a16="http://schemas.microsoft.com/office/drawing/2014/main" id="{82AD24E3-A003-5534-A1EA-F0C92553DAA8}"/>
              </a:ext>
            </a:extLst>
          </p:cNvPr>
          <p:cNvSpPr>
            <a:spLocks noGrp="1"/>
          </p:cNvSpPr>
          <p:nvPr>
            <p:ph idx="1"/>
          </p:nvPr>
        </p:nvSpPr>
        <p:spPr/>
        <p:txBody>
          <a:bodyPr/>
          <a:lstStyle/>
          <a:p>
            <a:pPr marL="457200" algn="l">
              <a:buFont typeface="Arial" panose="020B0604020202020204" pitchFamily="34" charset="0"/>
              <a:buChar char="•"/>
            </a:pPr>
            <a:endParaRPr lang="en-GB" b="0" i="0" dirty="0">
              <a:solidFill>
                <a:srgbClr val="242424"/>
              </a:solidFill>
              <a:effectLst/>
              <a:latin typeface="inherit"/>
            </a:endParaRPr>
          </a:p>
          <a:p>
            <a:pPr marL="457200" algn="l">
              <a:buFont typeface="Arial" panose="020B0604020202020204" pitchFamily="34" charset="0"/>
              <a:buChar char="•"/>
            </a:pPr>
            <a:r>
              <a:rPr lang="en-GB" b="0" i="0" dirty="0">
                <a:solidFill>
                  <a:srgbClr val="242424"/>
                </a:solidFill>
                <a:effectLst/>
                <a:latin typeface="inherit"/>
              </a:rPr>
              <a:t>PSA as an unfunded screening programme in Primary </a:t>
            </a:r>
            <a:r>
              <a:rPr lang="en-GB" dirty="0">
                <a:solidFill>
                  <a:srgbClr val="242424"/>
                </a:solidFill>
                <a:latin typeface="inherit"/>
              </a:rPr>
              <a:t>C</a:t>
            </a:r>
            <a:r>
              <a:rPr lang="en-GB" b="0" i="0" dirty="0">
                <a:solidFill>
                  <a:srgbClr val="242424"/>
                </a:solidFill>
                <a:effectLst/>
                <a:latin typeface="inherit"/>
              </a:rPr>
              <a:t>are</a:t>
            </a:r>
            <a:r>
              <a:rPr lang="en-GB" dirty="0">
                <a:solidFill>
                  <a:srgbClr val="242424"/>
                </a:solidFill>
                <a:latin typeface="inherit"/>
              </a:rPr>
              <a:t>. O</a:t>
            </a:r>
            <a:r>
              <a:rPr lang="en-GB" b="0" i="0" dirty="0">
                <a:solidFill>
                  <a:srgbClr val="242424"/>
                </a:solidFill>
                <a:effectLst/>
                <a:latin typeface="inherit"/>
              </a:rPr>
              <a:t>ne off screening is generally accepted, but then repeat screens and the time interval for this and the uncertainty about actual overall benefit </a:t>
            </a:r>
            <a:r>
              <a:rPr lang="en-GB" dirty="0">
                <a:solidFill>
                  <a:srgbClr val="242424"/>
                </a:solidFill>
                <a:latin typeface="inherit"/>
              </a:rPr>
              <a:t>is </a:t>
            </a:r>
            <a:r>
              <a:rPr lang="en-GB" b="0" i="0" dirty="0">
                <a:solidFill>
                  <a:srgbClr val="242424"/>
                </a:solidFill>
                <a:effectLst/>
                <a:latin typeface="inherit"/>
              </a:rPr>
              <a:t>a challenge</a:t>
            </a:r>
            <a:endParaRPr lang="en-GB" b="0" i="0" dirty="0">
              <a:solidFill>
                <a:srgbClr val="242424"/>
              </a:solidFill>
              <a:effectLst/>
              <a:latin typeface="Aptos" panose="020B0004020202020204" pitchFamily="34" charset="0"/>
            </a:endParaRPr>
          </a:p>
          <a:p>
            <a:pPr marL="457200" algn="l">
              <a:buFont typeface="Arial" panose="020B0604020202020204" pitchFamily="34" charset="0"/>
              <a:buChar char="•"/>
            </a:pPr>
            <a:r>
              <a:rPr lang="en-GB" b="0" i="0" dirty="0">
                <a:solidFill>
                  <a:srgbClr val="242424"/>
                </a:solidFill>
                <a:effectLst/>
                <a:latin typeface="inherit"/>
              </a:rPr>
              <a:t>PSA monitoring/active surveillance is unfunded and is a significant ask of practices to manage recall of these patients.</a:t>
            </a:r>
            <a:endParaRPr lang="en-GB" b="0" i="0" dirty="0">
              <a:solidFill>
                <a:srgbClr val="242424"/>
              </a:solidFill>
              <a:effectLst/>
              <a:latin typeface="Aptos" panose="020B0004020202020204" pitchFamily="34" charset="0"/>
            </a:endParaRPr>
          </a:p>
          <a:p>
            <a:endParaRPr lang="en-GB" dirty="0"/>
          </a:p>
        </p:txBody>
      </p:sp>
    </p:spTree>
    <p:extLst>
      <p:ext uri="{BB962C8B-B14F-4D97-AF65-F5344CB8AC3E}">
        <p14:creationId xmlns:p14="http://schemas.microsoft.com/office/powerpoint/2010/main" val="2821697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11ED-7452-306D-8F29-057EAF66E852}"/>
              </a:ext>
            </a:extLst>
          </p:cNvPr>
          <p:cNvSpPr>
            <a:spLocks noGrp="1"/>
          </p:cNvSpPr>
          <p:nvPr>
            <p:ph type="title"/>
          </p:nvPr>
        </p:nvSpPr>
        <p:spPr/>
        <p:txBody>
          <a:bodyPr>
            <a:normAutofit fontScale="90000"/>
          </a:bodyPr>
          <a:lstStyle/>
          <a:p>
            <a:br>
              <a:rPr lang="en-GB" b="1" i="0" dirty="0">
                <a:solidFill>
                  <a:srgbClr val="0E0E0E"/>
                </a:solidFill>
                <a:effectLst/>
                <a:latin typeface="Lora" pitchFamily="2" charset="0"/>
              </a:rPr>
            </a:br>
            <a:br>
              <a:rPr lang="en-GB" b="1" i="0" dirty="0">
                <a:solidFill>
                  <a:srgbClr val="0E0E0E"/>
                </a:solidFill>
                <a:effectLst/>
                <a:latin typeface="Lora" pitchFamily="2" charset="0"/>
              </a:rPr>
            </a:br>
            <a:r>
              <a:rPr lang="en-GB" b="1" i="0" dirty="0">
                <a:solidFill>
                  <a:srgbClr val="0E0E0E"/>
                </a:solidFill>
                <a:effectLst/>
                <a:latin typeface="Lora" pitchFamily="2" charset="0"/>
              </a:rPr>
              <a:t>How should I assess a person with suspected prostate cancer? (NICE, April 2025)</a:t>
            </a:r>
            <a:br>
              <a:rPr lang="en-GB" b="1" i="0" dirty="0">
                <a:solidFill>
                  <a:srgbClr val="0E0E0E"/>
                </a:solidFill>
                <a:effectLst/>
                <a:latin typeface="Lora" pitchFamily="2" charset="0"/>
              </a:rPr>
            </a:br>
            <a:br>
              <a:rPr lang="en-GB" b="1" i="0" dirty="0">
                <a:solidFill>
                  <a:srgbClr val="0E0E0E"/>
                </a:solidFill>
                <a:effectLst/>
                <a:latin typeface="Lora" pitchFamily="2" charset="0"/>
              </a:rPr>
            </a:br>
            <a:endParaRPr lang="en-GB" dirty="0"/>
          </a:p>
        </p:txBody>
      </p:sp>
      <p:sp>
        <p:nvSpPr>
          <p:cNvPr id="3" name="Content Placeholder 2">
            <a:extLst>
              <a:ext uri="{FF2B5EF4-FFF2-40B4-BE49-F238E27FC236}">
                <a16:creationId xmlns:a16="http://schemas.microsoft.com/office/drawing/2014/main" id="{C15B3B61-B8BC-EF21-5DF3-8D88475AAC7E}"/>
              </a:ext>
            </a:extLst>
          </p:cNvPr>
          <p:cNvSpPr>
            <a:spLocks noGrp="1"/>
          </p:cNvSpPr>
          <p:nvPr>
            <p:ph idx="1"/>
          </p:nvPr>
        </p:nvSpPr>
        <p:spPr/>
        <p:txBody>
          <a:bodyPr/>
          <a:lstStyle/>
          <a:p>
            <a:pPr algn="l">
              <a:buFont typeface="Arial" panose="020B0604020202020204" pitchFamily="34" charset="0"/>
              <a:buChar char="•"/>
            </a:pPr>
            <a:endParaRPr lang="en-GB" b="1" i="0" dirty="0">
              <a:solidFill>
                <a:srgbClr val="0E0E0E"/>
              </a:solidFill>
              <a:effectLst/>
              <a:latin typeface="Inter"/>
            </a:endParaRPr>
          </a:p>
          <a:p>
            <a:pPr algn="l">
              <a:buFont typeface="Arial" panose="020B0604020202020204" pitchFamily="34" charset="0"/>
              <a:buChar char="•"/>
            </a:pPr>
            <a:r>
              <a:rPr lang="en-GB" b="1" i="0" dirty="0">
                <a:solidFill>
                  <a:srgbClr val="0E0E0E"/>
                </a:solidFill>
                <a:effectLst/>
                <a:latin typeface="Inter"/>
              </a:rPr>
              <a:t>Most people with prostate cancer are asymptomatic. </a:t>
            </a:r>
            <a:endParaRPr lang="en-GB" b="0" i="0" dirty="0">
              <a:solidFill>
                <a:srgbClr val="0E0E0E"/>
              </a:solidFill>
              <a:effectLst/>
              <a:latin typeface="Inter"/>
            </a:endParaRPr>
          </a:p>
          <a:p>
            <a:pPr algn="l">
              <a:buFont typeface="Arial" panose="020B0604020202020204" pitchFamily="34" charset="0"/>
              <a:buChar char="•"/>
            </a:pPr>
            <a:r>
              <a:rPr lang="en-GB" b="1" i="0" dirty="0">
                <a:solidFill>
                  <a:srgbClr val="0E0E0E"/>
                </a:solidFill>
                <a:effectLst/>
                <a:latin typeface="Inter"/>
              </a:rPr>
              <a:t>Suspect prostate cancer in men who have any of the following symptoms that are unexplained:</a:t>
            </a:r>
            <a:endParaRPr lang="en-GB" b="0" i="0" dirty="0">
              <a:solidFill>
                <a:srgbClr val="0E0E0E"/>
              </a:solidFill>
              <a:effectLst/>
              <a:latin typeface="Inter"/>
            </a:endParaRPr>
          </a:p>
          <a:p>
            <a:pPr marL="742950" lvl="1" indent="-285750" algn="l">
              <a:buFont typeface="Arial" panose="020B0604020202020204" pitchFamily="34" charset="0"/>
              <a:buChar char="•"/>
            </a:pPr>
            <a:r>
              <a:rPr lang="en-GB" b="0" i="0" dirty="0">
                <a:solidFill>
                  <a:srgbClr val="0E0E0E"/>
                </a:solidFill>
                <a:effectLst/>
                <a:latin typeface="Inter"/>
              </a:rPr>
              <a:t>Lower back or bone pain</a:t>
            </a:r>
          </a:p>
          <a:p>
            <a:pPr marL="742950" lvl="1" indent="-285750" algn="l">
              <a:buFont typeface="Arial" panose="020B0604020202020204" pitchFamily="34" charset="0"/>
              <a:buChar char="•"/>
            </a:pPr>
            <a:r>
              <a:rPr lang="en-GB" b="0" i="0" dirty="0">
                <a:solidFill>
                  <a:srgbClr val="0E0E0E"/>
                </a:solidFill>
                <a:effectLst/>
                <a:latin typeface="Inter"/>
              </a:rPr>
              <a:t>Lethargy</a:t>
            </a:r>
          </a:p>
          <a:p>
            <a:pPr marL="742950" lvl="1" indent="-285750" algn="l">
              <a:buFont typeface="Arial" panose="020B0604020202020204" pitchFamily="34" charset="0"/>
              <a:buChar char="•"/>
            </a:pPr>
            <a:r>
              <a:rPr lang="en-GB" b="0" i="0" dirty="0">
                <a:solidFill>
                  <a:srgbClr val="0E0E0E"/>
                </a:solidFill>
                <a:effectLst/>
                <a:latin typeface="Inter"/>
              </a:rPr>
              <a:t>Erectile dysfunction</a:t>
            </a:r>
          </a:p>
          <a:p>
            <a:pPr marL="742950" lvl="1" indent="-285750" algn="l">
              <a:buFont typeface="Arial" panose="020B0604020202020204" pitchFamily="34" charset="0"/>
              <a:buChar char="•"/>
            </a:pPr>
            <a:r>
              <a:rPr lang="en-GB" b="0" i="0" dirty="0">
                <a:solidFill>
                  <a:srgbClr val="0E0E0E"/>
                </a:solidFill>
                <a:effectLst/>
                <a:latin typeface="Inter"/>
              </a:rPr>
              <a:t>Visible haematuria</a:t>
            </a:r>
          </a:p>
          <a:p>
            <a:pPr marL="742950" lvl="1" indent="-285750" algn="l">
              <a:buFont typeface="Arial" panose="020B0604020202020204" pitchFamily="34" charset="0"/>
              <a:buChar char="•"/>
            </a:pPr>
            <a:r>
              <a:rPr lang="en-GB" b="0" i="0" dirty="0">
                <a:solidFill>
                  <a:srgbClr val="0E0E0E"/>
                </a:solidFill>
                <a:effectLst/>
                <a:latin typeface="Inter"/>
              </a:rPr>
              <a:t>Anorexia/weight loss.</a:t>
            </a:r>
          </a:p>
          <a:p>
            <a:pPr marL="0" indent="0">
              <a:buNone/>
            </a:pPr>
            <a:endParaRPr lang="en-GB" dirty="0"/>
          </a:p>
        </p:txBody>
      </p:sp>
    </p:spTree>
    <p:extLst>
      <p:ext uri="{BB962C8B-B14F-4D97-AF65-F5344CB8AC3E}">
        <p14:creationId xmlns:p14="http://schemas.microsoft.com/office/powerpoint/2010/main" val="402274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C653-D807-5EAD-8B85-984EDF2949D6}"/>
              </a:ext>
            </a:extLst>
          </p:cNvPr>
          <p:cNvSpPr>
            <a:spLocks noGrp="1"/>
          </p:cNvSpPr>
          <p:nvPr>
            <p:ph type="title"/>
          </p:nvPr>
        </p:nvSpPr>
        <p:spPr/>
        <p:txBody>
          <a:bodyPr/>
          <a:lstStyle/>
          <a:p>
            <a:r>
              <a:rPr lang="en-GB" b="1" i="0" dirty="0">
                <a:solidFill>
                  <a:srgbClr val="0E0E0E"/>
                </a:solidFill>
                <a:effectLst/>
                <a:latin typeface="Lora" pitchFamily="2" charset="0"/>
              </a:rPr>
              <a:t>Offer a digital rectal examination (DRE)</a:t>
            </a:r>
            <a:endParaRPr lang="en-GB" dirty="0">
              <a:latin typeface="Lora" pitchFamily="2" charset="0"/>
            </a:endParaRPr>
          </a:p>
        </p:txBody>
      </p:sp>
      <p:sp>
        <p:nvSpPr>
          <p:cNvPr id="3" name="Content Placeholder 2">
            <a:extLst>
              <a:ext uri="{FF2B5EF4-FFF2-40B4-BE49-F238E27FC236}">
                <a16:creationId xmlns:a16="http://schemas.microsoft.com/office/drawing/2014/main" id="{22256C40-6F1F-6238-261F-FDEF90153744}"/>
              </a:ext>
            </a:extLst>
          </p:cNvPr>
          <p:cNvSpPr>
            <a:spLocks noGrp="1"/>
          </p:cNvSpPr>
          <p:nvPr>
            <p:ph idx="1"/>
          </p:nvPr>
        </p:nvSpPr>
        <p:spPr/>
        <p:txBody>
          <a:bodyPr/>
          <a:lstStyle/>
          <a:p>
            <a:pPr algn="l">
              <a:buFont typeface="Arial" panose="020B0604020202020204" pitchFamily="34" charset="0"/>
              <a:buChar char="•"/>
            </a:pPr>
            <a:r>
              <a:rPr lang="en-GB" b="0" i="0" dirty="0">
                <a:solidFill>
                  <a:srgbClr val="0E0E0E"/>
                </a:solidFill>
                <a:effectLst/>
                <a:latin typeface="Inter"/>
              </a:rPr>
              <a:t>DRE allows assessment of the prostate for signs of prostate cancer (a hard gland, sometimes with palpable nodules) or benign enlargement (smooth, firm, enlarged gland)</a:t>
            </a:r>
          </a:p>
          <a:p>
            <a:pPr algn="l">
              <a:buFont typeface="Arial" panose="020B0604020202020204" pitchFamily="34" charset="0"/>
              <a:buChar char="•"/>
            </a:pPr>
            <a:r>
              <a:rPr lang="en-GB" b="0" i="0" dirty="0">
                <a:solidFill>
                  <a:srgbClr val="0E0E0E"/>
                </a:solidFill>
                <a:effectLst/>
                <a:latin typeface="Inter"/>
              </a:rPr>
              <a:t>It is important to note that the DRE sensitivity for prostate cancer has been shown to be very poor in the absence of a raised prostatic-specific antigen test</a:t>
            </a:r>
          </a:p>
          <a:p>
            <a:pPr algn="l">
              <a:buFont typeface="Arial" panose="020B0604020202020204" pitchFamily="34" charset="0"/>
              <a:buChar char="•"/>
            </a:pPr>
            <a:r>
              <a:rPr lang="en-GB" b="0" i="0" dirty="0">
                <a:solidFill>
                  <a:srgbClr val="0E0E0E"/>
                </a:solidFill>
                <a:effectLst/>
                <a:latin typeface="Inter"/>
              </a:rPr>
              <a:t>Note that a gland that feels normal does not exclude a tumour.</a:t>
            </a:r>
          </a:p>
          <a:p>
            <a:endParaRPr lang="en-GB" dirty="0"/>
          </a:p>
        </p:txBody>
      </p:sp>
    </p:spTree>
    <p:extLst>
      <p:ext uri="{BB962C8B-B14F-4D97-AF65-F5344CB8AC3E}">
        <p14:creationId xmlns:p14="http://schemas.microsoft.com/office/powerpoint/2010/main" val="252983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E87A-F0B6-58B9-C901-A2E0E7C1E82C}"/>
              </a:ext>
            </a:extLst>
          </p:cNvPr>
          <p:cNvSpPr>
            <a:spLocks noGrp="1"/>
          </p:cNvSpPr>
          <p:nvPr>
            <p:ph type="title"/>
          </p:nvPr>
        </p:nvSpPr>
        <p:spPr/>
        <p:txBody>
          <a:bodyPr/>
          <a:lstStyle/>
          <a:p>
            <a:r>
              <a:rPr lang="it-IT" b="1" i="0" dirty="0">
                <a:solidFill>
                  <a:srgbClr val="0E0E0E"/>
                </a:solidFill>
                <a:effectLst/>
                <a:latin typeface="Lora" pitchFamily="2" charset="0"/>
              </a:rPr>
              <a:t>Consider </a:t>
            </a:r>
            <a:r>
              <a:rPr lang="it-IT" b="1" i="0" dirty="0">
                <a:solidFill>
                  <a:srgbClr val="0E0E0E"/>
                </a:solidFill>
                <a:effectLst/>
                <a:latin typeface="Lora" pitchFamily="2" charset="0"/>
                <a:hlinkClick r:id="rId2"/>
              </a:rPr>
              <a:t>prostate-specific antigen (PSA) testing</a:t>
            </a:r>
            <a:endParaRPr lang="en-GB" dirty="0">
              <a:latin typeface="Lora" pitchFamily="2" charset="0"/>
            </a:endParaRPr>
          </a:p>
        </p:txBody>
      </p:sp>
      <p:sp>
        <p:nvSpPr>
          <p:cNvPr id="3" name="Content Placeholder 2">
            <a:extLst>
              <a:ext uri="{FF2B5EF4-FFF2-40B4-BE49-F238E27FC236}">
                <a16:creationId xmlns:a16="http://schemas.microsoft.com/office/drawing/2014/main" id="{BA1A8B44-F681-85AB-C70C-418064DA8BEA}"/>
              </a:ext>
            </a:extLst>
          </p:cNvPr>
          <p:cNvSpPr>
            <a:spLocks noGrp="1"/>
          </p:cNvSpPr>
          <p:nvPr>
            <p:ph idx="1"/>
          </p:nvPr>
        </p:nvSpPr>
        <p:spPr/>
        <p:txBody>
          <a:bodyPr/>
          <a:lstStyle/>
          <a:p>
            <a:pPr algn="l">
              <a:buFont typeface="Arial" panose="020B0604020202020204" pitchFamily="34" charset="0"/>
              <a:buChar char="•"/>
            </a:pPr>
            <a:r>
              <a:rPr lang="en-GB" b="0" i="0" dirty="0">
                <a:solidFill>
                  <a:srgbClr val="0E0E0E"/>
                </a:solidFill>
                <a:effectLst/>
                <a:latin typeface="Inter"/>
              </a:rPr>
              <a:t>Before offering PSA testing, provide appropriate </a:t>
            </a:r>
            <a:r>
              <a:rPr lang="en-GB" b="0" i="0" dirty="0">
                <a:solidFill>
                  <a:srgbClr val="005EA5"/>
                </a:solidFill>
                <a:effectLst/>
                <a:latin typeface="Inter"/>
                <a:hlinkClick r:id="rId3"/>
              </a:rPr>
              <a:t>information and advice</a:t>
            </a:r>
            <a:r>
              <a:rPr lang="en-GB" b="0" i="0" dirty="0">
                <a:solidFill>
                  <a:srgbClr val="0E0E0E"/>
                </a:solidFill>
                <a:effectLst/>
                <a:latin typeface="Inter"/>
              </a:rPr>
              <a:t> to enable the person to make an informed choice about testing. This should include information on the benefits and limitations of PSA testing, in addition to relevant decision aids and online sources of information.</a:t>
            </a:r>
          </a:p>
          <a:p>
            <a:pPr algn="l">
              <a:buFont typeface="Arial" panose="020B0604020202020204" pitchFamily="34" charset="0"/>
              <a:buChar char="•"/>
            </a:pPr>
            <a:r>
              <a:rPr lang="en-GB" b="0" i="0" dirty="0">
                <a:solidFill>
                  <a:srgbClr val="0E0E0E"/>
                </a:solidFill>
                <a:effectLst/>
                <a:latin typeface="Inter"/>
              </a:rPr>
              <a:t>If appropriate, arrange testing. </a:t>
            </a:r>
          </a:p>
          <a:p>
            <a:pPr algn="l">
              <a:buFont typeface="Arial" panose="020B0604020202020204" pitchFamily="34" charset="0"/>
              <a:buChar char="•"/>
            </a:pPr>
            <a:r>
              <a:rPr lang="en-GB" b="0" i="0" dirty="0">
                <a:solidFill>
                  <a:srgbClr val="0E0E0E"/>
                </a:solidFill>
                <a:effectLst/>
                <a:latin typeface="Inter"/>
              </a:rPr>
              <a:t>A normal PSA level ranges from 0–4 nanograms/</a:t>
            </a:r>
            <a:r>
              <a:rPr lang="en-GB" b="0" i="0" dirty="0" err="1">
                <a:solidFill>
                  <a:srgbClr val="0E0E0E"/>
                </a:solidFill>
                <a:effectLst/>
                <a:latin typeface="Inter"/>
              </a:rPr>
              <a:t>mL.</a:t>
            </a:r>
            <a:r>
              <a:rPr lang="en-GB" b="0" i="0" dirty="0">
                <a:solidFill>
                  <a:srgbClr val="0E0E0E"/>
                </a:solidFill>
                <a:effectLst/>
                <a:latin typeface="Inter"/>
              </a:rPr>
              <a:t> However, the upper level of normal may vary according to age and race.</a:t>
            </a:r>
          </a:p>
          <a:p>
            <a:pPr algn="l">
              <a:buFont typeface="Arial" panose="020B0604020202020204" pitchFamily="34" charset="0"/>
              <a:buChar char="•"/>
            </a:pPr>
            <a:r>
              <a:rPr lang="en-GB" b="0" i="0" dirty="0">
                <a:solidFill>
                  <a:srgbClr val="0E0E0E"/>
                </a:solidFill>
                <a:effectLst/>
                <a:latin typeface="Inter"/>
              </a:rPr>
              <a:t>PSA testing should not be offered to asymptomatic people.</a:t>
            </a:r>
          </a:p>
          <a:p>
            <a:endParaRPr lang="en-GB" dirty="0"/>
          </a:p>
        </p:txBody>
      </p:sp>
    </p:spTree>
    <p:extLst>
      <p:ext uri="{BB962C8B-B14F-4D97-AF65-F5344CB8AC3E}">
        <p14:creationId xmlns:p14="http://schemas.microsoft.com/office/powerpoint/2010/main" val="353707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C709-88CF-8658-02B5-E0080F9BA7A2}"/>
              </a:ext>
            </a:extLst>
          </p:cNvPr>
          <p:cNvSpPr>
            <a:spLocks noGrp="1"/>
          </p:cNvSpPr>
          <p:nvPr>
            <p:ph type="title"/>
          </p:nvPr>
        </p:nvSpPr>
        <p:spPr>
          <a:xfrm>
            <a:off x="838200" y="365126"/>
            <a:ext cx="10515600" cy="811922"/>
          </a:xfrm>
        </p:spPr>
        <p:txBody>
          <a:bodyPr/>
          <a:lstStyle/>
          <a:p>
            <a:r>
              <a:rPr lang="en-GB" b="1" dirty="0">
                <a:latin typeface="Lora" pitchFamily="2" charset="0"/>
              </a:rPr>
              <a:t>Suspected Cancer Pathway Referral</a:t>
            </a:r>
          </a:p>
        </p:txBody>
      </p:sp>
      <p:sp>
        <p:nvSpPr>
          <p:cNvPr id="3" name="Content Placeholder 2">
            <a:extLst>
              <a:ext uri="{FF2B5EF4-FFF2-40B4-BE49-F238E27FC236}">
                <a16:creationId xmlns:a16="http://schemas.microsoft.com/office/drawing/2014/main" id="{155A8047-3892-A822-0654-8B841A2E8AE2}"/>
              </a:ext>
            </a:extLst>
          </p:cNvPr>
          <p:cNvSpPr>
            <a:spLocks noGrp="1"/>
          </p:cNvSpPr>
          <p:nvPr>
            <p:ph idx="1"/>
          </p:nvPr>
        </p:nvSpPr>
        <p:spPr>
          <a:xfrm>
            <a:off x="700391" y="1459149"/>
            <a:ext cx="10653409" cy="4717814"/>
          </a:xfrm>
        </p:spPr>
        <p:txBody>
          <a:bodyPr>
            <a:normAutofit/>
          </a:bodyPr>
          <a:lstStyle/>
          <a:p>
            <a:pPr algn="l">
              <a:buFont typeface="Arial" panose="020B0604020202020204" pitchFamily="34" charset="0"/>
              <a:buChar char="•"/>
            </a:pPr>
            <a:r>
              <a:rPr lang="en-GB" b="1" i="0" dirty="0">
                <a:solidFill>
                  <a:srgbClr val="0E0E0E"/>
                </a:solidFill>
                <a:effectLst/>
                <a:latin typeface="Inter"/>
              </a:rPr>
              <a:t>Refer the person using a suspected cancer pathway referral (for an appointment within 2 weeks) </a:t>
            </a:r>
            <a:r>
              <a:rPr lang="en-GB" b="0" i="0" dirty="0">
                <a:solidFill>
                  <a:srgbClr val="0E0E0E"/>
                </a:solidFill>
                <a:effectLst/>
                <a:latin typeface="Inter"/>
              </a:rPr>
              <a:t>if their prostate feels malignant on DRE.</a:t>
            </a:r>
          </a:p>
          <a:p>
            <a:pPr algn="l">
              <a:buFont typeface="Arial" panose="020B0604020202020204" pitchFamily="34" charset="0"/>
              <a:buChar char="•"/>
            </a:pPr>
            <a:r>
              <a:rPr lang="en-GB" b="1" i="0" dirty="0">
                <a:solidFill>
                  <a:srgbClr val="0E0E0E"/>
                </a:solidFill>
                <a:effectLst/>
                <a:latin typeface="Inter"/>
              </a:rPr>
              <a:t>Consider referring a person with possible symptoms of prostate cancer using a suspected cancer pathway referral (for an appointment within 2 weeks)</a:t>
            </a:r>
            <a:r>
              <a:rPr lang="en-GB" b="0" i="0" dirty="0">
                <a:solidFill>
                  <a:srgbClr val="0E0E0E"/>
                </a:solidFill>
                <a:effectLst/>
                <a:latin typeface="Inter"/>
              </a:rPr>
              <a:t> if their PSA level is above the threshold for their age in Table 3. Take into account the person's preferences and any comorbidities when making the decision.</a:t>
            </a:r>
          </a:p>
          <a:p>
            <a:pPr algn="l">
              <a:buFont typeface="Arial" panose="020B0604020202020204" pitchFamily="34" charset="0"/>
              <a:buChar char="•"/>
            </a:pPr>
            <a:r>
              <a:rPr lang="en-GB" b="1" i="0" dirty="0">
                <a:solidFill>
                  <a:srgbClr val="0E0E0E"/>
                </a:solidFill>
                <a:effectLst/>
                <a:latin typeface="Inter"/>
              </a:rPr>
              <a:t>Secondary care assessment for people with suspected prostate cancer may include:</a:t>
            </a:r>
            <a:endParaRPr lang="en-GB" b="0" i="0" dirty="0">
              <a:solidFill>
                <a:srgbClr val="0E0E0E"/>
              </a:solidFill>
              <a:effectLst/>
              <a:latin typeface="Inter"/>
            </a:endParaRPr>
          </a:p>
          <a:p>
            <a:pPr marL="742950" lvl="1" indent="-285750" algn="l">
              <a:buFont typeface="Arial" panose="020B0604020202020204" pitchFamily="34" charset="0"/>
              <a:buChar char="•"/>
            </a:pPr>
            <a:r>
              <a:rPr lang="en-GB" b="0" i="0" dirty="0">
                <a:solidFill>
                  <a:srgbClr val="0E0E0E"/>
                </a:solidFill>
                <a:effectLst/>
                <a:latin typeface="Inter"/>
              </a:rPr>
              <a:t>A prostate biopsy — to confirm or exclude the diagnosis.</a:t>
            </a:r>
          </a:p>
          <a:p>
            <a:pPr marL="742950" lvl="1" indent="-285750" algn="l">
              <a:buFont typeface="Arial" panose="020B0604020202020204" pitchFamily="34" charset="0"/>
              <a:buChar char="•"/>
            </a:pPr>
            <a:r>
              <a:rPr lang="en-GB" b="0" i="0" dirty="0">
                <a:solidFill>
                  <a:srgbClr val="0E0E0E"/>
                </a:solidFill>
                <a:effectLst/>
                <a:latin typeface="Inter"/>
              </a:rPr>
              <a:t>Imaging — to assess the stage of the prostate cancer.</a:t>
            </a:r>
          </a:p>
          <a:p>
            <a:endParaRPr lang="en-GB" dirty="0"/>
          </a:p>
        </p:txBody>
      </p:sp>
    </p:spTree>
    <p:extLst>
      <p:ext uri="{BB962C8B-B14F-4D97-AF65-F5344CB8AC3E}">
        <p14:creationId xmlns:p14="http://schemas.microsoft.com/office/powerpoint/2010/main" val="256813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B2F7-2439-CAD8-978B-6F7679068AB7}"/>
              </a:ext>
            </a:extLst>
          </p:cNvPr>
          <p:cNvSpPr>
            <a:spLocks noGrp="1"/>
          </p:cNvSpPr>
          <p:nvPr>
            <p:ph type="title"/>
          </p:nvPr>
        </p:nvSpPr>
        <p:spPr>
          <a:xfrm>
            <a:off x="838200" y="18256"/>
            <a:ext cx="10515600" cy="983694"/>
          </a:xfrm>
        </p:spPr>
        <p:txBody>
          <a:bodyPr>
            <a:normAutofit/>
          </a:bodyPr>
          <a:lstStyle/>
          <a:p>
            <a:r>
              <a:rPr lang="en-GB" sz="2800" b="1" i="0" dirty="0">
                <a:solidFill>
                  <a:srgbClr val="0E0E0E"/>
                </a:solidFill>
                <a:effectLst/>
                <a:latin typeface="Lora" pitchFamily="2" charset="0"/>
              </a:rPr>
              <a:t>Age-specific PSA thresholds for people with possible symptoms of prostate cancer.</a:t>
            </a:r>
            <a:endParaRPr lang="en-GB" sz="2800" b="1" dirty="0">
              <a:latin typeface="Lora" pitchFamily="2" charset="0"/>
            </a:endParaRPr>
          </a:p>
        </p:txBody>
      </p:sp>
      <p:pic>
        <p:nvPicPr>
          <p:cNvPr id="5" name="Content Placeholder 4">
            <a:extLst>
              <a:ext uri="{FF2B5EF4-FFF2-40B4-BE49-F238E27FC236}">
                <a16:creationId xmlns:a16="http://schemas.microsoft.com/office/drawing/2014/main" id="{7A97895B-5B45-72BB-D77B-05DB734E6EB2}"/>
              </a:ext>
            </a:extLst>
          </p:cNvPr>
          <p:cNvPicPr>
            <a:picLocks noGrp="1" noChangeAspect="1"/>
          </p:cNvPicPr>
          <p:nvPr>
            <p:ph idx="1"/>
          </p:nvPr>
        </p:nvPicPr>
        <p:blipFill>
          <a:blip r:embed="rId2"/>
          <a:stretch>
            <a:fillRect/>
          </a:stretch>
        </p:blipFill>
        <p:spPr>
          <a:xfrm>
            <a:off x="2601927" y="1200261"/>
            <a:ext cx="6988146" cy="4778154"/>
          </a:xfrm>
        </p:spPr>
      </p:pic>
    </p:spTree>
    <p:extLst>
      <p:ext uri="{BB962C8B-B14F-4D97-AF65-F5344CB8AC3E}">
        <p14:creationId xmlns:p14="http://schemas.microsoft.com/office/powerpoint/2010/main" val="313149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43570-9299-1798-1A73-CDF8834E382E}"/>
              </a:ext>
            </a:extLst>
          </p:cNvPr>
          <p:cNvSpPr>
            <a:spLocks noGrp="1"/>
          </p:cNvSpPr>
          <p:nvPr>
            <p:ph type="title"/>
          </p:nvPr>
        </p:nvSpPr>
        <p:spPr>
          <a:xfrm>
            <a:off x="838200" y="100485"/>
            <a:ext cx="10515600" cy="854108"/>
          </a:xfrm>
        </p:spPr>
        <p:txBody>
          <a:bodyPr/>
          <a:lstStyle/>
          <a:p>
            <a:r>
              <a:rPr lang="en-GB" b="1" dirty="0">
                <a:latin typeface="Lora" pitchFamily="2" charset="0"/>
              </a:rPr>
              <a:t>PSA Testing </a:t>
            </a:r>
          </a:p>
        </p:txBody>
      </p:sp>
      <p:sp>
        <p:nvSpPr>
          <p:cNvPr id="3" name="Content Placeholder 2">
            <a:extLst>
              <a:ext uri="{FF2B5EF4-FFF2-40B4-BE49-F238E27FC236}">
                <a16:creationId xmlns:a16="http://schemas.microsoft.com/office/drawing/2014/main" id="{8AB9C69F-C2D7-2961-2F24-3AB17F8F7516}"/>
              </a:ext>
            </a:extLst>
          </p:cNvPr>
          <p:cNvSpPr>
            <a:spLocks noGrp="1"/>
          </p:cNvSpPr>
          <p:nvPr>
            <p:ph idx="1"/>
          </p:nvPr>
        </p:nvSpPr>
        <p:spPr>
          <a:xfrm>
            <a:off x="838200" y="954593"/>
            <a:ext cx="10515600" cy="5222370"/>
          </a:xfrm>
        </p:spPr>
        <p:txBody>
          <a:bodyPr/>
          <a:lstStyle/>
          <a:p>
            <a:pPr algn="l">
              <a:buFont typeface="Arial" panose="020B0604020202020204" pitchFamily="34" charset="0"/>
              <a:buChar char="•"/>
            </a:pPr>
            <a:r>
              <a:rPr lang="en-GB" b="1" i="0" dirty="0">
                <a:solidFill>
                  <a:srgbClr val="0E0E0E"/>
                </a:solidFill>
                <a:effectLst/>
                <a:latin typeface="Inter"/>
              </a:rPr>
              <a:t>In those men above the age of 79 if the initial PSA test is 7.5-20ng/L and there are no symptoms suggestive of metastatic disease repeat the PSA once after 6 months.</a:t>
            </a:r>
            <a:endParaRPr lang="en-GB" b="0" i="0" dirty="0">
              <a:solidFill>
                <a:srgbClr val="0E0E0E"/>
              </a:solidFill>
              <a:effectLst/>
              <a:latin typeface="Inter"/>
            </a:endParaRPr>
          </a:p>
          <a:p>
            <a:pPr algn="l">
              <a:buFont typeface="Arial" panose="020B0604020202020204" pitchFamily="34" charset="0"/>
              <a:buChar char="•"/>
            </a:pPr>
            <a:r>
              <a:rPr lang="en-GB" b="0" i="0" dirty="0">
                <a:solidFill>
                  <a:srgbClr val="0E0E0E"/>
                </a:solidFill>
                <a:effectLst/>
                <a:latin typeface="Inter"/>
              </a:rPr>
              <a:t>After repeating PSA refer via a suspected cancer pathway if any of the following occur:</a:t>
            </a:r>
          </a:p>
          <a:p>
            <a:pPr marL="742950" lvl="1" indent="-285750" algn="l">
              <a:buFont typeface="Arial" panose="020B0604020202020204" pitchFamily="34" charset="0"/>
              <a:buChar char="•"/>
            </a:pPr>
            <a:r>
              <a:rPr lang="en-GB" b="0" i="0" dirty="0">
                <a:solidFill>
                  <a:srgbClr val="0E0E0E"/>
                </a:solidFill>
                <a:effectLst/>
                <a:latin typeface="Inter"/>
              </a:rPr>
              <a:t>There are symptoms suggestive of metastatic disease.</a:t>
            </a:r>
          </a:p>
          <a:p>
            <a:pPr marL="742950" lvl="1" indent="-285750" algn="l">
              <a:buFont typeface="Arial" panose="020B0604020202020204" pitchFamily="34" charset="0"/>
              <a:buChar char="•"/>
            </a:pPr>
            <a:r>
              <a:rPr lang="en-GB" b="0" i="0" dirty="0">
                <a:solidFill>
                  <a:srgbClr val="0E0E0E"/>
                </a:solidFill>
                <a:effectLst/>
                <a:latin typeface="Inter"/>
              </a:rPr>
              <a:t>The PSA level has risen above 20.</a:t>
            </a:r>
          </a:p>
          <a:p>
            <a:pPr marL="742950" lvl="1" indent="-285750" algn="l">
              <a:buFont typeface="Arial" panose="020B0604020202020204" pitchFamily="34" charset="0"/>
              <a:buChar char="•"/>
            </a:pPr>
            <a:r>
              <a:rPr lang="en-GB" b="0" i="0" dirty="0">
                <a:solidFill>
                  <a:srgbClr val="0E0E0E"/>
                </a:solidFill>
                <a:effectLst/>
                <a:latin typeface="Inter"/>
              </a:rPr>
              <a:t>The PSA has more than doubled and the patient has a performance status of 0 or 1. </a:t>
            </a:r>
          </a:p>
          <a:p>
            <a:pPr algn="l">
              <a:buFont typeface="Arial" panose="020B0604020202020204" pitchFamily="34" charset="0"/>
              <a:buChar char="•"/>
            </a:pPr>
            <a:r>
              <a:rPr lang="en-GB" b="0" i="0" dirty="0">
                <a:solidFill>
                  <a:srgbClr val="0E0E0E"/>
                </a:solidFill>
                <a:effectLst/>
                <a:latin typeface="Inter"/>
              </a:rPr>
              <a:t>If patients do not fit any of these criteria but there are concerns, seek appropriate support using 'advice and guidance' mechanisms. </a:t>
            </a:r>
          </a:p>
          <a:p>
            <a:pPr marL="0" indent="0">
              <a:buNone/>
            </a:pPr>
            <a:endParaRPr lang="en-GB" dirty="0"/>
          </a:p>
        </p:txBody>
      </p:sp>
    </p:spTree>
    <p:extLst>
      <p:ext uri="{BB962C8B-B14F-4D97-AF65-F5344CB8AC3E}">
        <p14:creationId xmlns:p14="http://schemas.microsoft.com/office/powerpoint/2010/main" val="244572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FC346-1FF3-F77F-50D5-532C301DC653}"/>
              </a:ext>
            </a:extLst>
          </p:cNvPr>
          <p:cNvSpPr>
            <a:spLocks noGrp="1"/>
          </p:cNvSpPr>
          <p:nvPr>
            <p:ph idx="1"/>
          </p:nvPr>
        </p:nvSpPr>
        <p:spPr>
          <a:xfrm>
            <a:off x="838200" y="505838"/>
            <a:ext cx="10515600" cy="5671125"/>
          </a:xfrm>
        </p:spPr>
        <p:txBody>
          <a:bodyPr/>
          <a:lstStyle/>
          <a:p>
            <a:pPr algn="l">
              <a:buFont typeface="Arial" panose="020B0604020202020204" pitchFamily="34" charset="0"/>
              <a:buChar char="•"/>
            </a:pPr>
            <a:r>
              <a:rPr lang="en-GB" b="1" i="0" dirty="0">
                <a:solidFill>
                  <a:srgbClr val="0E0E0E"/>
                </a:solidFill>
                <a:effectLst/>
                <a:latin typeface="Inter"/>
              </a:rPr>
              <a:t>The aim of PSA testing is to detect early prostate cancer when treatment can be offered that may cure cancer or extend life.</a:t>
            </a:r>
            <a:r>
              <a:rPr lang="en-GB" b="0" i="0" dirty="0">
                <a:solidFill>
                  <a:srgbClr val="0E0E0E"/>
                </a:solidFill>
                <a:effectLst/>
                <a:latin typeface="Inter"/>
              </a:rPr>
              <a:t> </a:t>
            </a:r>
          </a:p>
          <a:p>
            <a:pPr algn="l">
              <a:buFont typeface="Arial" panose="020B0604020202020204" pitchFamily="34" charset="0"/>
              <a:buChar char="•"/>
            </a:pPr>
            <a:r>
              <a:rPr lang="en-GB" b="0" i="0" dirty="0">
                <a:solidFill>
                  <a:srgbClr val="0E0E0E"/>
                </a:solidFill>
                <a:effectLst/>
                <a:latin typeface="Inter"/>
              </a:rPr>
              <a:t>It is not usually recommended for asymptomatic men with less than 10 years’ life expectancy. NICE recommend active surveillance for people who are in Cambridge Prognostic Group 1 (CPG).  It may also be offered to men in CPG 2 who have localized prostate cancer</a:t>
            </a:r>
            <a:br>
              <a:rPr lang="en-GB" b="0" i="0" dirty="0">
                <a:solidFill>
                  <a:srgbClr val="0E0E0E"/>
                </a:solidFill>
                <a:effectLst/>
                <a:latin typeface="Inter"/>
              </a:rPr>
            </a:br>
            <a:endParaRPr lang="en-GB" b="0" i="0" dirty="0">
              <a:solidFill>
                <a:srgbClr val="0E0E0E"/>
              </a:solidFill>
              <a:effectLst/>
              <a:latin typeface="Inter"/>
            </a:endParaRPr>
          </a:p>
          <a:p>
            <a:pPr marL="742950" lvl="1" indent="-285750" algn="l">
              <a:buFont typeface="Arial" panose="020B0604020202020204" pitchFamily="34" charset="0"/>
              <a:buChar char="•"/>
            </a:pPr>
            <a:r>
              <a:rPr lang="en-GB" b="0" i="0" dirty="0">
                <a:solidFill>
                  <a:srgbClr val="0E0E0E"/>
                </a:solidFill>
                <a:effectLst/>
                <a:latin typeface="Inter"/>
              </a:rPr>
              <a:t>Most men will have a PSA level less than 3 nanograms/</a:t>
            </a:r>
            <a:r>
              <a:rPr lang="en-GB" b="0" i="0" dirty="0" err="1">
                <a:solidFill>
                  <a:srgbClr val="0E0E0E"/>
                </a:solidFill>
                <a:effectLst/>
                <a:latin typeface="Inter"/>
              </a:rPr>
              <a:t>mL.</a:t>
            </a:r>
            <a:r>
              <a:rPr lang="en-GB" b="0" i="0" dirty="0">
                <a:solidFill>
                  <a:srgbClr val="0E0E0E"/>
                </a:solidFill>
                <a:effectLst/>
                <a:latin typeface="Inter"/>
              </a:rPr>
              <a:t> About 3 in 4 men with a raised PSA level (3 nanograms/mL or higher) will not have cancer. Around 15% of men with a normal PSA do have cancer</a:t>
            </a:r>
          </a:p>
          <a:p>
            <a:pPr marL="742950" lvl="1" indent="-285750" algn="l">
              <a:buFont typeface="Arial" panose="020B0604020202020204" pitchFamily="34" charset="0"/>
              <a:buChar char="•"/>
            </a:pPr>
            <a:endParaRPr lang="en-GB" b="0" i="0" dirty="0">
              <a:solidFill>
                <a:srgbClr val="0E0E0E"/>
              </a:solidFill>
              <a:effectLst/>
              <a:latin typeface="Inter"/>
            </a:endParaRPr>
          </a:p>
          <a:p>
            <a:pPr marL="742950" lvl="1" indent="-285750" algn="l">
              <a:buFont typeface="Arial" panose="020B0604020202020204" pitchFamily="34" charset="0"/>
              <a:buChar char="•"/>
            </a:pPr>
            <a:r>
              <a:rPr lang="en-GB" b="0" i="0" dirty="0">
                <a:solidFill>
                  <a:srgbClr val="0E0E0E"/>
                </a:solidFill>
                <a:effectLst/>
                <a:latin typeface="Inter"/>
              </a:rPr>
              <a:t>A PSA test will not distinguish between aggressive tumours (which are at an early stage but will develop quickly) and those which are not. Further tests may provide valuable information.</a:t>
            </a:r>
          </a:p>
        </p:txBody>
      </p:sp>
    </p:spTree>
    <p:extLst>
      <p:ext uri="{BB962C8B-B14F-4D97-AF65-F5344CB8AC3E}">
        <p14:creationId xmlns:p14="http://schemas.microsoft.com/office/powerpoint/2010/main" val="195220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CB3A11-FCE8-CEAD-D15D-8ABE27D47BCB}"/>
              </a:ext>
            </a:extLst>
          </p:cNvPr>
          <p:cNvSpPr>
            <a:spLocks noGrp="1"/>
          </p:cNvSpPr>
          <p:nvPr>
            <p:ph idx="1"/>
          </p:nvPr>
        </p:nvSpPr>
        <p:spPr>
          <a:xfrm>
            <a:off x="838200" y="466928"/>
            <a:ext cx="10515600" cy="5710035"/>
          </a:xfrm>
        </p:spPr>
        <p:txBody>
          <a:bodyPr/>
          <a:lstStyle/>
          <a:p>
            <a:pPr algn="l">
              <a:buFont typeface="Arial" panose="020B0604020202020204" pitchFamily="34" charset="0"/>
              <a:buChar char="•"/>
            </a:pPr>
            <a:r>
              <a:rPr lang="en-GB" b="1" i="0" dirty="0">
                <a:solidFill>
                  <a:srgbClr val="0E0E0E"/>
                </a:solidFill>
                <a:effectLst/>
                <a:latin typeface="Inter"/>
              </a:rPr>
              <a:t>PSA testing should be:</a:t>
            </a:r>
            <a:endParaRPr lang="en-GB" b="0" i="0" dirty="0">
              <a:solidFill>
                <a:srgbClr val="0E0E0E"/>
              </a:solidFill>
              <a:effectLst/>
              <a:latin typeface="Inter"/>
            </a:endParaRPr>
          </a:p>
          <a:p>
            <a:pPr marL="742950" lvl="1" indent="-285750" algn="l">
              <a:buFont typeface="Arial" panose="020B0604020202020204" pitchFamily="34" charset="0"/>
              <a:buChar char="•"/>
            </a:pPr>
            <a:r>
              <a:rPr lang="en-GB" sz="2800" b="0" i="0" dirty="0">
                <a:solidFill>
                  <a:srgbClr val="0E0E0E"/>
                </a:solidFill>
                <a:effectLst/>
                <a:latin typeface="Inter"/>
              </a:rPr>
              <a:t>Considered in men with suspected prostate cancer.</a:t>
            </a:r>
          </a:p>
          <a:p>
            <a:pPr marL="742950" lvl="1" indent="-285750" algn="l">
              <a:buFont typeface="Arial" panose="020B0604020202020204" pitchFamily="34" charset="0"/>
              <a:buChar char="•"/>
            </a:pPr>
            <a:r>
              <a:rPr lang="en-GB" sz="2800" b="0" i="0" dirty="0">
                <a:solidFill>
                  <a:srgbClr val="0E0E0E"/>
                </a:solidFill>
                <a:effectLst/>
                <a:latin typeface="Inter"/>
              </a:rPr>
              <a:t>Offered to men older than 50 years of age who request a PSA test. </a:t>
            </a:r>
          </a:p>
          <a:p>
            <a:pPr algn="l">
              <a:buFont typeface="Arial" panose="020B0604020202020204" pitchFamily="34" charset="0"/>
              <a:buChar char="•"/>
            </a:pPr>
            <a:r>
              <a:rPr lang="en-GB" b="1" i="0" dirty="0">
                <a:solidFill>
                  <a:srgbClr val="0E0E0E"/>
                </a:solidFill>
                <a:effectLst/>
                <a:latin typeface="Inter"/>
              </a:rPr>
              <a:t>Before a PSA test, people should not have:</a:t>
            </a:r>
            <a:endParaRPr lang="en-GB" b="0" i="0" dirty="0">
              <a:solidFill>
                <a:srgbClr val="0E0E0E"/>
              </a:solidFill>
              <a:effectLst/>
              <a:latin typeface="Inter"/>
            </a:endParaRPr>
          </a:p>
          <a:p>
            <a:pPr marL="742950" lvl="1" indent="-285750" algn="l">
              <a:buFont typeface="Arial" panose="020B0604020202020204" pitchFamily="34" charset="0"/>
              <a:buChar char="•"/>
            </a:pPr>
            <a:r>
              <a:rPr lang="en-GB" sz="2800" b="0" i="0" dirty="0">
                <a:solidFill>
                  <a:srgbClr val="0E0E0E"/>
                </a:solidFill>
                <a:effectLst/>
                <a:latin typeface="Inter"/>
              </a:rPr>
              <a:t>An active urinary infection or within previous 6 weeks.</a:t>
            </a:r>
          </a:p>
          <a:p>
            <a:pPr marL="742950" lvl="1" indent="-285750" algn="l">
              <a:buFont typeface="Arial" panose="020B0604020202020204" pitchFamily="34" charset="0"/>
              <a:buChar char="•"/>
            </a:pPr>
            <a:r>
              <a:rPr lang="en-GB" sz="2800" b="0" i="0" dirty="0">
                <a:solidFill>
                  <a:srgbClr val="0E0E0E"/>
                </a:solidFill>
                <a:effectLst/>
                <a:latin typeface="Inter"/>
              </a:rPr>
              <a:t>Ejaculated in previous 48 hours.</a:t>
            </a:r>
          </a:p>
          <a:p>
            <a:pPr marL="742950" lvl="1" indent="-285750" algn="l">
              <a:buFont typeface="Arial" panose="020B0604020202020204" pitchFamily="34" charset="0"/>
              <a:buChar char="•"/>
            </a:pPr>
            <a:r>
              <a:rPr lang="en-GB" sz="2800" b="0" i="0" dirty="0">
                <a:solidFill>
                  <a:srgbClr val="0E0E0E"/>
                </a:solidFill>
                <a:effectLst/>
                <a:latin typeface="Inter"/>
              </a:rPr>
              <a:t>Exercised vigorously, for example cycling, in the previous 48 hours.</a:t>
            </a:r>
          </a:p>
          <a:p>
            <a:pPr marL="742950" lvl="1" indent="-285750" algn="l">
              <a:buFont typeface="Arial" panose="020B0604020202020204" pitchFamily="34" charset="0"/>
              <a:buChar char="•"/>
            </a:pPr>
            <a:r>
              <a:rPr lang="en-GB" sz="2800" b="0" i="0" dirty="0">
                <a:solidFill>
                  <a:srgbClr val="0E0E0E"/>
                </a:solidFill>
                <a:effectLst/>
                <a:latin typeface="Inter"/>
              </a:rPr>
              <a:t>Had a urological intervention such as prostate biopsy in previous 6 weeks.</a:t>
            </a:r>
          </a:p>
          <a:p>
            <a:pPr algn="l">
              <a:buFont typeface="Arial" panose="020B0604020202020204" pitchFamily="34" charset="0"/>
              <a:buChar char="•"/>
            </a:pPr>
            <a:r>
              <a:rPr lang="en-GB" b="1" i="0" dirty="0">
                <a:solidFill>
                  <a:srgbClr val="0E0E0E"/>
                </a:solidFill>
                <a:effectLst/>
                <a:latin typeface="Inter"/>
              </a:rPr>
              <a:t>After taking blood for PSA testing:</a:t>
            </a:r>
            <a:endParaRPr lang="en-GB" b="0" i="0" dirty="0">
              <a:solidFill>
                <a:srgbClr val="0E0E0E"/>
              </a:solidFill>
              <a:effectLst/>
              <a:latin typeface="Inter"/>
            </a:endParaRPr>
          </a:p>
          <a:p>
            <a:pPr marL="742950" lvl="1" indent="-285750" algn="l">
              <a:buFont typeface="Arial" panose="020B0604020202020204" pitchFamily="34" charset="0"/>
              <a:buChar char="•"/>
            </a:pPr>
            <a:r>
              <a:rPr lang="en-GB" sz="2800" b="0" i="0" dirty="0">
                <a:solidFill>
                  <a:srgbClr val="0E0E0E"/>
                </a:solidFill>
                <a:effectLst/>
                <a:latin typeface="Inter"/>
              </a:rPr>
              <a:t>The specimen must reach the laboratory within 16 hours.</a:t>
            </a:r>
          </a:p>
          <a:p>
            <a:endParaRPr lang="en-GB" dirty="0"/>
          </a:p>
        </p:txBody>
      </p:sp>
    </p:spTree>
    <p:extLst>
      <p:ext uri="{BB962C8B-B14F-4D97-AF65-F5344CB8AC3E}">
        <p14:creationId xmlns:p14="http://schemas.microsoft.com/office/powerpoint/2010/main" val="1154296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7237D2-E839-4907-A3EF-95B6BB882997}">
  <ds:schemaRefs>
    <ds:schemaRef ds:uri="http://schemas.microsoft.com/sharepoint/v3/contenttype/forms"/>
  </ds:schemaRefs>
</ds:datastoreItem>
</file>

<file path=customXml/itemProps2.xml><?xml version="1.0" encoding="utf-8"?>
<ds:datastoreItem xmlns:ds="http://schemas.openxmlformats.org/officeDocument/2006/customXml" ds:itemID="{D2CD8962-B060-4269-8F1C-FE1232A355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492b9-0e1d-4676-9635-78fd8c5ab9d8"/>
    <ds:schemaRef ds:uri="d77f7b61-7249-402e-9088-bb30bc752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523DD7-D038-4BD6-82A2-9FDF31E34969}">
  <ds:schemaRefs>
    <ds:schemaRef ds:uri="http://schemas.microsoft.com/office/2006/metadata/properties"/>
    <ds:schemaRef ds:uri="http://schemas.microsoft.com/office/infopath/2007/PartnerControls"/>
    <ds:schemaRef ds:uri="d77f7b61-7249-402e-9088-bb30bc752eb7"/>
    <ds:schemaRef ds:uri="28f492b9-0e1d-4676-9635-78fd8c5ab9d8"/>
  </ds:schemaRefs>
</ds:datastoreItem>
</file>

<file path=docProps/app.xml><?xml version="1.0" encoding="utf-8"?>
<Properties xmlns="http://schemas.openxmlformats.org/officeDocument/2006/extended-properties" xmlns:vt="http://schemas.openxmlformats.org/officeDocument/2006/docPropsVTypes">
  <TotalTime>37</TotalTime>
  <Words>1158</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inherit</vt:lpstr>
      <vt:lpstr>Inter</vt:lpstr>
      <vt:lpstr>Lora</vt:lpstr>
      <vt:lpstr>Office Theme</vt:lpstr>
      <vt:lpstr>PSA Guidance in Primary Care</vt:lpstr>
      <vt:lpstr>  How should I assess a person with suspected prostate cancer? (NICE, April 2025)  </vt:lpstr>
      <vt:lpstr>Offer a digital rectal examination (DRE)</vt:lpstr>
      <vt:lpstr>Consider prostate-specific antigen (PSA) testing</vt:lpstr>
      <vt:lpstr>Suspected Cancer Pathway Referral</vt:lpstr>
      <vt:lpstr>Age-specific PSA thresholds for people with possible symptoms of prostate cancer.</vt:lpstr>
      <vt:lpstr>PSA Testing </vt:lpstr>
      <vt:lpstr>PowerPoint Presentation</vt:lpstr>
      <vt:lpstr>PowerPoint Presentation</vt:lpstr>
      <vt:lpstr> Information and advice on prostate-specific antigen (PSA) testing </vt:lpstr>
      <vt:lpstr>Feedback from Primary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Dunderdale</dc:creator>
  <cp:lastModifiedBy>Helen Dunderdale</cp:lastModifiedBy>
  <cp:revision>1</cp:revision>
  <dcterms:created xsi:type="dcterms:W3CDTF">2025-06-24T06:47:04Z</dcterms:created>
  <dcterms:modified xsi:type="dcterms:W3CDTF">2025-06-26T10:50:42Z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y fmtid="{D5CDD505-2E9C-101B-9397-08002B2CF9AE}" pid="3" name="MediaServiceImageTags">
    <vt:lpwstr/>
  </property>
</Properties>
</file>