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4"/>
  </p:sldMasterIdLst>
  <p:notesMasterIdLst>
    <p:notesMasterId r:id="rId41"/>
  </p:notesMasterIdLst>
  <p:sldIdLst>
    <p:sldId id="256" r:id="rId5"/>
    <p:sldId id="257" r:id="rId6"/>
    <p:sldId id="258" r:id="rId7"/>
    <p:sldId id="259" r:id="rId8"/>
    <p:sldId id="260" r:id="rId9"/>
    <p:sldId id="288" r:id="rId10"/>
    <p:sldId id="290" r:id="rId11"/>
    <p:sldId id="285" r:id="rId12"/>
    <p:sldId id="286" r:id="rId13"/>
    <p:sldId id="287" r:id="rId14"/>
    <p:sldId id="293" r:id="rId15"/>
    <p:sldId id="283" r:id="rId16"/>
    <p:sldId id="291" r:id="rId17"/>
    <p:sldId id="284" r:id="rId18"/>
    <p:sldId id="271" r:id="rId19"/>
    <p:sldId id="270" r:id="rId20"/>
    <p:sldId id="273" r:id="rId21"/>
    <p:sldId id="272" r:id="rId22"/>
    <p:sldId id="274" r:id="rId23"/>
    <p:sldId id="275" r:id="rId24"/>
    <p:sldId id="280" r:id="rId25"/>
    <p:sldId id="276" r:id="rId26"/>
    <p:sldId id="277" r:id="rId27"/>
    <p:sldId id="279" r:id="rId28"/>
    <p:sldId id="278" r:id="rId29"/>
    <p:sldId id="281" r:id="rId30"/>
    <p:sldId id="282" r:id="rId31"/>
    <p:sldId id="261" r:id="rId32"/>
    <p:sldId id="262" r:id="rId33"/>
    <p:sldId id="263" r:id="rId34"/>
    <p:sldId id="264" r:id="rId35"/>
    <p:sldId id="265" r:id="rId36"/>
    <p:sldId id="266" r:id="rId37"/>
    <p:sldId id="267" r:id="rId38"/>
    <p:sldId id="268" r:id="rId39"/>
    <p:sldId id="269" r:id="rId40"/>
  </p:sldIdLst>
  <p:sldSz cx="12192000" cy="6858000"/>
  <p:notesSz cx="6858000" cy="9144000"/>
  <p:embeddedFontLst>
    <p:embeddedFont>
      <p:font typeface="Lato" panose="020F0502020204030203" pitchFamily="34" charset="0"/>
      <p:regular r:id="rId42"/>
      <p:bold r:id="rId43"/>
      <p:italic r:id="rId44"/>
      <p:boldItalic r:id="rId45"/>
    </p:embeddedFont>
    <p:embeddedFont>
      <p:font typeface="Lora" pitchFamily="2"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C92A8F-B04A-4ABE-9E4D-FD2419E5ECFB}">
  <a:tblStyle styleId="{5CC92A8F-B04A-4ABE-9E4D-FD2419E5EC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7"/>
    <p:restoredTop sz="94682"/>
  </p:normalViewPr>
  <p:slideViewPr>
    <p:cSldViewPr snapToGrid="0">
      <p:cViewPr varScale="1">
        <p:scale>
          <a:sx n="79" d="100"/>
          <a:sy n="79" d="100"/>
        </p:scale>
        <p:origin x="648" y="10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Dunderdale" userId="18a57383-fa13-4764-88a8-9272bfc7f4aa" providerId="ADAL" clId="{5944A0ED-711D-46CC-9D3D-7207802C712F}"/>
    <pc:docChg chg="modShowInfo">
      <pc:chgData name="Helen Dunderdale" userId="18a57383-fa13-4764-88a8-9272bfc7f4aa" providerId="ADAL" clId="{5944A0ED-711D-46CC-9D3D-7207802C712F}" dt="2025-06-20T11:08:01.245" v="0" actId="274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5" name="Google Shape;11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67df1df321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67df1df32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67df1df321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g367df1df32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67df1df321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g367df1df32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67df1df321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g367df1df32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109a183cb6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g3109a183cb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109a183cb6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7" name="Google Shape;137;g3109a183cb6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109a183cb6_0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3" name="Google Shape;143;g3109a183cb6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67df1df32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67df1df3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67df1df321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367df1df321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367df1df321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67df1df321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67df1df32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67df1df321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67df1df32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 name="Google Shape;13;p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2"/>
          <p:cNvSpPr txBox="1"/>
          <p:nvPr/>
        </p:nvSpPr>
        <p:spPr>
          <a:xfrm>
            <a:off x="873760" y="-538480"/>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5" name="Google Shape;15;p2"/>
          <p:cNvPicPr preferRelativeResize="0"/>
          <p:nvPr/>
        </p:nvPicPr>
        <p:blipFill rotWithShape="1">
          <a:blip r:embed="rId3">
            <a:alphaModFix/>
          </a:blip>
          <a:srcRect/>
          <a:stretch/>
        </p:blipFill>
        <p:spPr>
          <a:xfrm>
            <a:off x="436034" y="360198"/>
            <a:ext cx="3264609" cy="388644"/>
          </a:xfrm>
          <a:prstGeom prst="rect">
            <a:avLst/>
          </a:prstGeom>
          <a:noFill/>
          <a:ln>
            <a:noFill/>
          </a:ln>
        </p:spPr>
      </p:pic>
      <p:pic>
        <p:nvPicPr>
          <p:cNvPr id="16" name="Google Shape;16;p2" descr="A red and blue circle with a black background&#10;&#10;Description automatically generated"/>
          <p:cNvPicPr preferRelativeResize="0"/>
          <p:nvPr/>
        </p:nvPicPr>
        <p:blipFill rotWithShape="1">
          <a:blip r:embed="rId4">
            <a:alphaModFix/>
          </a:blip>
          <a:srcRect l="50000" b="49820"/>
          <a:stretch/>
        </p:blipFill>
        <p:spPr>
          <a:xfrm>
            <a:off x="0" y="4502426"/>
            <a:ext cx="2347132" cy="2355574"/>
          </a:xfrm>
          <a:prstGeom prst="rect">
            <a:avLst/>
          </a:prstGeom>
          <a:noFill/>
          <a:ln>
            <a:noFill/>
          </a:ln>
        </p:spPr>
      </p:pic>
      <p:pic>
        <p:nvPicPr>
          <p:cNvPr id="17" name="Google Shape;17;p2" descr="A white rectangles on a black background&#10;&#10;Description automatically generated"/>
          <p:cNvPicPr preferRelativeResize="0"/>
          <p:nvPr/>
        </p:nvPicPr>
        <p:blipFill rotWithShape="1">
          <a:blip r:embed="rId5">
            <a:alphaModFix/>
          </a:blip>
          <a:srcRect/>
          <a:stretch/>
        </p:blipFill>
        <p:spPr>
          <a:xfrm rot="-3696788">
            <a:off x="9781541" y="1171119"/>
            <a:ext cx="1662512" cy="236152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838200" y="365127"/>
            <a:ext cx="10515600" cy="865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3200"/>
              <a:buFont typeface="Arial"/>
              <a:buNone/>
              <a:defRPr sz="3200">
                <a:solidFill>
                  <a:srgbClr val="193E7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6" name="Google Shape;66;p11"/>
          <p:cNvSpPr txBox="1">
            <a:spLocks noGrp="1"/>
          </p:cNvSpPr>
          <p:nvPr>
            <p:ph type="body" idx="1"/>
          </p:nvPr>
        </p:nvSpPr>
        <p:spPr>
          <a:xfrm>
            <a:off x="838200" y="1535065"/>
            <a:ext cx="10515600" cy="4256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100"/>
              </a:spcBef>
              <a:spcAft>
                <a:spcPts val="0"/>
              </a:spcAft>
              <a:buClr>
                <a:srgbClr val="193E72"/>
              </a:buClr>
              <a:buSzPts val="2400"/>
              <a:buChar char="•"/>
              <a:defRPr sz="2400">
                <a:solidFill>
                  <a:srgbClr val="193E72"/>
                </a:solidFill>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67" name="Google Shape;67;p11"/>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11"/>
          <p:cNvPicPr preferRelativeResize="0"/>
          <p:nvPr/>
        </p:nvPicPr>
        <p:blipFill rotWithShape="1">
          <a:blip r:embed="rId2">
            <a:alphaModFix/>
          </a:blip>
          <a:srcRect/>
          <a:stretch/>
        </p:blipFill>
        <p:spPr>
          <a:xfrm>
            <a:off x="402422" y="6341522"/>
            <a:ext cx="3196169" cy="319381"/>
          </a:xfrm>
          <a:prstGeom prst="rect">
            <a:avLst/>
          </a:prstGeom>
          <a:noFill/>
          <a:ln>
            <a:noFill/>
          </a:ln>
        </p:spPr>
      </p:pic>
      <p:pic>
        <p:nvPicPr>
          <p:cNvPr id="69" name="Google Shape;69;p11"/>
          <p:cNvPicPr preferRelativeResize="0"/>
          <p:nvPr/>
        </p:nvPicPr>
        <p:blipFill rotWithShape="1">
          <a:blip r:embed="rId3">
            <a:alphaModFix/>
          </a:blip>
          <a:srcRect r="8045" b="-143013"/>
          <a:stretch/>
        </p:blipFill>
        <p:spPr>
          <a:xfrm>
            <a:off x="400051" y="6070928"/>
            <a:ext cx="11056825" cy="6011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1">
  <p:cSld name="1_Title and Content_1">
    <p:spTree>
      <p:nvGrpSpPr>
        <p:cNvPr id="1" name="Shape 70"/>
        <p:cNvGrpSpPr/>
        <p:nvPr/>
      </p:nvGrpSpPr>
      <p:grpSpPr>
        <a:xfrm>
          <a:off x="0" y="0"/>
          <a:ext cx="0" cy="0"/>
          <a:chOff x="0" y="0"/>
          <a:chExt cx="0" cy="0"/>
        </a:xfrm>
      </p:grpSpPr>
      <p:pic>
        <p:nvPicPr>
          <p:cNvPr id="71" name="Google Shape;71;p12"/>
          <p:cNvPicPr preferRelativeResize="0"/>
          <p:nvPr/>
        </p:nvPicPr>
        <p:blipFill rotWithShape="1">
          <a:blip r:embed="rId2">
            <a:alphaModFix/>
          </a:blip>
          <a:srcRect/>
          <a:stretch/>
        </p:blipFill>
        <p:spPr>
          <a:xfrm>
            <a:off x="0" y="0"/>
            <a:ext cx="12192001" cy="6858000"/>
          </a:xfrm>
          <a:prstGeom prst="rect">
            <a:avLst/>
          </a:prstGeom>
          <a:noFill/>
          <a:ln>
            <a:noFill/>
          </a:ln>
        </p:spPr>
      </p:pic>
      <p:sp>
        <p:nvSpPr>
          <p:cNvPr id="72" name="Google Shape;72;p12"/>
          <p:cNvSpPr txBox="1">
            <a:spLocks noGrp="1"/>
          </p:cNvSpPr>
          <p:nvPr>
            <p:ph type="title"/>
          </p:nvPr>
        </p:nvSpPr>
        <p:spPr>
          <a:xfrm>
            <a:off x="838200" y="365127"/>
            <a:ext cx="10515600" cy="865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Lato"/>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838200" y="1535065"/>
            <a:ext cx="10515600" cy="4256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100"/>
              </a:spcBef>
              <a:spcAft>
                <a:spcPts val="0"/>
              </a:spcAft>
              <a:buClr>
                <a:schemeClr val="lt1"/>
              </a:buClr>
              <a:buSzPts val="2400"/>
              <a:buChar char="•"/>
              <a:defRPr sz="2400">
                <a:solidFill>
                  <a:schemeClr val="lt1"/>
                </a:solidFill>
              </a:defRPr>
            </a:lvl1pPr>
            <a:lvl2pPr marL="914400" lvl="1" indent="-349250" algn="l">
              <a:lnSpc>
                <a:spcPct val="90000"/>
              </a:lnSpc>
              <a:spcBef>
                <a:spcPts val="500"/>
              </a:spcBef>
              <a:spcAft>
                <a:spcPts val="0"/>
              </a:spcAft>
              <a:buClr>
                <a:srgbClr val="3E3E3E"/>
              </a:buClr>
              <a:buSzPts val="1900"/>
              <a:buChar char="•"/>
              <a:defRPr/>
            </a:lvl2pPr>
            <a:lvl3pPr marL="1371600" lvl="2" indent="-349250" algn="l">
              <a:lnSpc>
                <a:spcPct val="90000"/>
              </a:lnSpc>
              <a:spcBef>
                <a:spcPts val="500"/>
              </a:spcBef>
              <a:spcAft>
                <a:spcPts val="0"/>
              </a:spcAft>
              <a:buClr>
                <a:srgbClr val="3E3E3E"/>
              </a:buClr>
              <a:buSzPts val="1900"/>
              <a:buChar char="•"/>
              <a:defRPr/>
            </a:lvl3pPr>
            <a:lvl4pPr marL="1828800" lvl="3" indent="-349250" algn="l">
              <a:lnSpc>
                <a:spcPct val="90000"/>
              </a:lnSpc>
              <a:spcBef>
                <a:spcPts val="500"/>
              </a:spcBef>
              <a:spcAft>
                <a:spcPts val="0"/>
              </a:spcAft>
              <a:buClr>
                <a:srgbClr val="3E3E3E"/>
              </a:buClr>
              <a:buSzPts val="1900"/>
              <a:buChar char="•"/>
              <a:defRPr/>
            </a:lvl4pPr>
            <a:lvl5pPr marL="2286000" lvl="4" indent="-349250" algn="l">
              <a:lnSpc>
                <a:spcPct val="90000"/>
              </a:lnSpc>
              <a:spcBef>
                <a:spcPts val="500"/>
              </a:spcBef>
              <a:spcAft>
                <a:spcPts val="0"/>
              </a:spcAft>
              <a:buClr>
                <a:srgbClr val="3E3E3E"/>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4" name="Google Shape;74;p12"/>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5" name="Google Shape;75;p12"/>
          <p:cNvPicPr preferRelativeResize="0"/>
          <p:nvPr/>
        </p:nvPicPr>
        <p:blipFill rotWithShape="1">
          <a:blip r:embed="rId3">
            <a:alphaModFix/>
          </a:blip>
          <a:srcRect r="8045" b="-143013"/>
          <a:stretch/>
        </p:blipFill>
        <p:spPr>
          <a:xfrm>
            <a:off x="400051" y="6070928"/>
            <a:ext cx="11056833" cy="60118"/>
          </a:xfrm>
          <a:prstGeom prst="rect">
            <a:avLst/>
          </a:prstGeom>
          <a:noFill/>
          <a:ln>
            <a:noFill/>
          </a:ln>
        </p:spPr>
      </p:pic>
      <p:pic>
        <p:nvPicPr>
          <p:cNvPr id="76" name="Google Shape;76;p12"/>
          <p:cNvPicPr preferRelativeResize="0"/>
          <p:nvPr/>
        </p:nvPicPr>
        <p:blipFill rotWithShape="1">
          <a:blip r:embed="rId4">
            <a:alphaModFix/>
          </a:blip>
          <a:srcRect/>
          <a:stretch/>
        </p:blipFill>
        <p:spPr>
          <a:xfrm>
            <a:off x="400077" y="6239997"/>
            <a:ext cx="4261558" cy="42552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_1">
    <p:bg>
      <p:bgPr>
        <a:solidFill>
          <a:srgbClr val="D1D9E2"/>
        </a:solidFill>
        <a:effectLst/>
      </p:bgPr>
    </p:bg>
    <p:spTree>
      <p:nvGrpSpPr>
        <p:cNvPr id="1" name="Shape 77"/>
        <p:cNvGrpSpPr/>
        <p:nvPr/>
      </p:nvGrpSpPr>
      <p:grpSpPr>
        <a:xfrm>
          <a:off x="0" y="0"/>
          <a:ext cx="0" cy="0"/>
          <a:chOff x="0" y="0"/>
          <a:chExt cx="0" cy="0"/>
        </a:xfrm>
      </p:grpSpPr>
      <p:pic>
        <p:nvPicPr>
          <p:cNvPr id="78" name="Google Shape;78;p13"/>
          <p:cNvPicPr preferRelativeResize="0"/>
          <p:nvPr/>
        </p:nvPicPr>
        <p:blipFill rotWithShape="1">
          <a:blip r:embed="rId2">
            <a:alphaModFix/>
          </a:blip>
          <a:srcRect r="6603" b="-36686"/>
          <a:stretch/>
        </p:blipFill>
        <p:spPr>
          <a:xfrm>
            <a:off x="402422" y="868933"/>
            <a:ext cx="11387163" cy="45719"/>
          </a:xfrm>
          <a:prstGeom prst="rect">
            <a:avLst/>
          </a:prstGeom>
          <a:noFill/>
          <a:ln>
            <a:noFill/>
          </a:ln>
        </p:spPr>
      </p:pic>
      <p:sp>
        <p:nvSpPr>
          <p:cNvPr id="79" name="Google Shape;79;p13"/>
          <p:cNvSpPr txBox="1">
            <a:spLocks noGrp="1"/>
          </p:cNvSpPr>
          <p:nvPr>
            <p:ph type="title"/>
          </p:nvPr>
        </p:nvSpPr>
        <p:spPr>
          <a:xfrm>
            <a:off x="838200" y="2488688"/>
            <a:ext cx="9403200" cy="1133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93E72"/>
              </a:buClr>
              <a:buSzPts val="4800"/>
              <a:buFont typeface="Lato"/>
              <a:buNone/>
              <a:defRPr sz="4800">
                <a:solidFill>
                  <a:srgbClr val="193E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193E72"/>
                </a:solidFill>
                <a:latin typeface="Arial"/>
                <a:ea typeface="Arial"/>
                <a:cs typeface="Arial"/>
                <a:sym typeface="Arial"/>
              </a:defRPr>
            </a:lvl1pPr>
            <a:lvl2pPr marL="0" lvl="1" indent="0" algn="r">
              <a:spcBef>
                <a:spcPts val="0"/>
              </a:spcBef>
              <a:buNone/>
              <a:defRPr sz="1200">
                <a:solidFill>
                  <a:srgbClr val="193E72"/>
                </a:solidFill>
                <a:latin typeface="Arial"/>
                <a:ea typeface="Arial"/>
                <a:cs typeface="Arial"/>
                <a:sym typeface="Arial"/>
              </a:defRPr>
            </a:lvl2pPr>
            <a:lvl3pPr marL="0" lvl="2" indent="0" algn="r">
              <a:spcBef>
                <a:spcPts val="0"/>
              </a:spcBef>
              <a:buNone/>
              <a:defRPr sz="1200">
                <a:solidFill>
                  <a:srgbClr val="193E72"/>
                </a:solidFill>
                <a:latin typeface="Arial"/>
                <a:ea typeface="Arial"/>
                <a:cs typeface="Arial"/>
                <a:sym typeface="Arial"/>
              </a:defRPr>
            </a:lvl3pPr>
            <a:lvl4pPr marL="0" lvl="3" indent="0" algn="r">
              <a:spcBef>
                <a:spcPts val="0"/>
              </a:spcBef>
              <a:buNone/>
              <a:defRPr sz="1200">
                <a:solidFill>
                  <a:srgbClr val="193E72"/>
                </a:solidFill>
                <a:latin typeface="Arial"/>
                <a:ea typeface="Arial"/>
                <a:cs typeface="Arial"/>
                <a:sym typeface="Arial"/>
              </a:defRPr>
            </a:lvl4pPr>
            <a:lvl5pPr marL="0" lvl="4" indent="0" algn="r">
              <a:spcBef>
                <a:spcPts val="0"/>
              </a:spcBef>
              <a:buNone/>
              <a:defRPr sz="1200">
                <a:solidFill>
                  <a:srgbClr val="193E72"/>
                </a:solidFill>
                <a:latin typeface="Arial"/>
                <a:ea typeface="Arial"/>
                <a:cs typeface="Arial"/>
                <a:sym typeface="Arial"/>
              </a:defRPr>
            </a:lvl5pPr>
            <a:lvl6pPr marL="0" lvl="5" indent="0" algn="r">
              <a:spcBef>
                <a:spcPts val="0"/>
              </a:spcBef>
              <a:buNone/>
              <a:defRPr sz="1200">
                <a:solidFill>
                  <a:srgbClr val="193E72"/>
                </a:solidFill>
                <a:latin typeface="Arial"/>
                <a:ea typeface="Arial"/>
                <a:cs typeface="Arial"/>
                <a:sym typeface="Arial"/>
              </a:defRPr>
            </a:lvl6pPr>
            <a:lvl7pPr marL="0" lvl="6" indent="0" algn="r">
              <a:spcBef>
                <a:spcPts val="0"/>
              </a:spcBef>
              <a:buNone/>
              <a:defRPr sz="1200">
                <a:solidFill>
                  <a:srgbClr val="193E72"/>
                </a:solidFill>
                <a:latin typeface="Arial"/>
                <a:ea typeface="Arial"/>
                <a:cs typeface="Arial"/>
                <a:sym typeface="Arial"/>
              </a:defRPr>
            </a:lvl7pPr>
            <a:lvl8pPr marL="0" lvl="7" indent="0" algn="r">
              <a:spcBef>
                <a:spcPts val="0"/>
              </a:spcBef>
              <a:buNone/>
              <a:defRPr sz="1200">
                <a:solidFill>
                  <a:srgbClr val="193E72"/>
                </a:solidFill>
                <a:latin typeface="Arial"/>
                <a:ea typeface="Arial"/>
                <a:cs typeface="Arial"/>
                <a:sym typeface="Arial"/>
              </a:defRPr>
            </a:lvl8pPr>
            <a:lvl9pPr marL="0" lvl="8" indent="0" algn="r">
              <a:spcBef>
                <a:spcPts val="0"/>
              </a:spcBef>
              <a:buNone/>
              <a:defRPr sz="1200">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1" name="Google Shape;81;p13" descr="Icon&#10;&#10;Description automatically generated"/>
          <p:cNvPicPr preferRelativeResize="0"/>
          <p:nvPr/>
        </p:nvPicPr>
        <p:blipFill rotWithShape="1">
          <a:blip r:embed="rId3">
            <a:alphaModFix/>
          </a:blip>
          <a:srcRect/>
          <a:stretch/>
        </p:blipFill>
        <p:spPr>
          <a:xfrm>
            <a:off x="-1" y="4476347"/>
            <a:ext cx="3107268" cy="2381653"/>
          </a:xfrm>
          <a:prstGeom prst="rect">
            <a:avLst/>
          </a:prstGeom>
          <a:noFill/>
          <a:ln>
            <a:noFill/>
          </a:ln>
        </p:spPr>
      </p:pic>
      <p:pic>
        <p:nvPicPr>
          <p:cNvPr id="82" name="Google Shape;82;p13" descr="A picture containing text, first-aid kit&#10;&#10;Description automatically generated"/>
          <p:cNvPicPr preferRelativeResize="0"/>
          <p:nvPr/>
        </p:nvPicPr>
        <p:blipFill rotWithShape="1">
          <a:blip r:embed="rId4">
            <a:alphaModFix/>
          </a:blip>
          <a:srcRect/>
          <a:stretch/>
        </p:blipFill>
        <p:spPr>
          <a:xfrm>
            <a:off x="10420349" y="1464732"/>
            <a:ext cx="1229783" cy="1018793"/>
          </a:xfrm>
          <a:prstGeom prst="rect">
            <a:avLst/>
          </a:prstGeom>
          <a:noFill/>
          <a:ln>
            <a:noFill/>
          </a:ln>
        </p:spPr>
      </p:pic>
      <p:pic>
        <p:nvPicPr>
          <p:cNvPr id="83" name="Google Shape;83;p13"/>
          <p:cNvPicPr preferRelativeResize="0"/>
          <p:nvPr/>
        </p:nvPicPr>
        <p:blipFill rotWithShape="1">
          <a:blip r:embed="rId5">
            <a:alphaModFix/>
          </a:blip>
          <a:srcRect/>
          <a:stretch/>
        </p:blipFill>
        <p:spPr>
          <a:xfrm>
            <a:off x="402429" y="176241"/>
            <a:ext cx="5189547" cy="51857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2">
  <p:cSld name="OBJECT_2">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838200" y="365127"/>
            <a:ext cx="10515600" cy="865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93E72"/>
              </a:buClr>
              <a:buSzPts val="3200"/>
              <a:buFont typeface="Lato"/>
              <a:buNone/>
              <a:defRPr sz="3200">
                <a:solidFill>
                  <a:srgbClr val="193E7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4"/>
          <p:cNvSpPr txBox="1">
            <a:spLocks noGrp="1"/>
          </p:cNvSpPr>
          <p:nvPr>
            <p:ph type="body" idx="1"/>
          </p:nvPr>
        </p:nvSpPr>
        <p:spPr>
          <a:xfrm>
            <a:off x="838200" y="1535065"/>
            <a:ext cx="10515600" cy="4256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100"/>
              </a:spcBef>
              <a:spcAft>
                <a:spcPts val="0"/>
              </a:spcAft>
              <a:buClr>
                <a:srgbClr val="193E72"/>
              </a:buClr>
              <a:buSzPts val="2400"/>
              <a:buChar char="•"/>
              <a:defRPr sz="2400">
                <a:solidFill>
                  <a:srgbClr val="193E72"/>
                </a:solidFill>
              </a:defRPr>
            </a:lvl1pPr>
            <a:lvl2pPr marL="914400" lvl="1" indent="-349250" algn="l">
              <a:lnSpc>
                <a:spcPct val="90000"/>
              </a:lnSpc>
              <a:spcBef>
                <a:spcPts val="500"/>
              </a:spcBef>
              <a:spcAft>
                <a:spcPts val="0"/>
              </a:spcAft>
              <a:buClr>
                <a:srgbClr val="3E3E3E"/>
              </a:buClr>
              <a:buSzPts val="1900"/>
              <a:buChar char="•"/>
              <a:defRPr/>
            </a:lvl2pPr>
            <a:lvl3pPr marL="1371600" lvl="2" indent="-349250" algn="l">
              <a:lnSpc>
                <a:spcPct val="90000"/>
              </a:lnSpc>
              <a:spcBef>
                <a:spcPts val="500"/>
              </a:spcBef>
              <a:spcAft>
                <a:spcPts val="0"/>
              </a:spcAft>
              <a:buClr>
                <a:srgbClr val="3E3E3E"/>
              </a:buClr>
              <a:buSzPts val="1900"/>
              <a:buChar char="•"/>
              <a:defRPr/>
            </a:lvl3pPr>
            <a:lvl4pPr marL="1828800" lvl="3" indent="-349250" algn="l">
              <a:lnSpc>
                <a:spcPct val="90000"/>
              </a:lnSpc>
              <a:spcBef>
                <a:spcPts val="500"/>
              </a:spcBef>
              <a:spcAft>
                <a:spcPts val="0"/>
              </a:spcAft>
              <a:buClr>
                <a:srgbClr val="3E3E3E"/>
              </a:buClr>
              <a:buSzPts val="1900"/>
              <a:buChar char="•"/>
              <a:defRPr/>
            </a:lvl4pPr>
            <a:lvl5pPr marL="2286000" lvl="4" indent="-349250" algn="l">
              <a:lnSpc>
                <a:spcPct val="90000"/>
              </a:lnSpc>
              <a:spcBef>
                <a:spcPts val="500"/>
              </a:spcBef>
              <a:spcAft>
                <a:spcPts val="0"/>
              </a:spcAft>
              <a:buClr>
                <a:srgbClr val="3E3E3E"/>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7" name="Google Shape;87;p14"/>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14"/>
          <p:cNvPicPr preferRelativeResize="0"/>
          <p:nvPr/>
        </p:nvPicPr>
        <p:blipFill rotWithShape="1">
          <a:blip r:embed="rId2">
            <a:alphaModFix/>
          </a:blip>
          <a:srcRect r="8045" b="-143013"/>
          <a:stretch/>
        </p:blipFill>
        <p:spPr>
          <a:xfrm>
            <a:off x="400051" y="6070928"/>
            <a:ext cx="11056833" cy="60118"/>
          </a:xfrm>
          <a:prstGeom prst="rect">
            <a:avLst/>
          </a:prstGeom>
          <a:noFill/>
          <a:ln>
            <a:noFill/>
          </a:ln>
        </p:spPr>
      </p:pic>
      <p:pic>
        <p:nvPicPr>
          <p:cNvPr id="89" name="Google Shape;89;p14"/>
          <p:cNvPicPr preferRelativeResize="0"/>
          <p:nvPr/>
        </p:nvPicPr>
        <p:blipFill rotWithShape="1">
          <a:blip r:embed="rId3">
            <a:alphaModFix/>
          </a:blip>
          <a:srcRect/>
          <a:stretch/>
        </p:blipFill>
        <p:spPr>
          <a:xfrm>
            <a:off x="400067" y="6260500"/>
            <a:ext cx="3654765" cy="365200"/>
          </a:xfrm>
          <a:prstGeom prst="rect">
            <a:avLst/>
          </a:prstGeom>
          <a:noFill/>
          <a:ln>
            <a:noFill/>
          </a:ln>
        </p:spPr>
      </p:pic>
      <p:sp>
        <p:nvSpPr>
          <p:cNvPr id="90" name="Google Shape;90;p14"/>
          <p:cNvSpPr txBox="1"/>
          <p:nvPr/>
        </p:nvSpPr>
        <p:spPr>
          <a:xfrm>
            <a:off x="2508467" y="533867"/>
            <a:ext cx="46308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3">
  <p:cSld name="OBJECT_3">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838200" y="365127"/>
            <a:ext cx="10515600" cy="865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3200"/>
              <a:buFont typeface="Arial"/>
              <a:buNone/>
              <a:defRPr sz="32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
          <p:cNvSpPr txBox="1">
            <a:spLocks noGrp="1"/>
          </p:cNvSpPr>
          <p:nvPr>
            <p:ph type="body" idx="1"/>
          </p:nvPr>
        </p:nvSpPr>
        <p:spPr>
          <a:xfrm>
            <a:off x="838200" y="1535065"/>
            <a:ext cx="10515600" cy="4256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193E72"/>
              </a:buClr>
              <a:buSzPts val="2400"/>
              <a:buChar char="•"/>
              <a:defRPr sz="2400">
                <a:solidFill>
                  <a:srgbClr val="193E7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5" name="Google Shape;95;p15"/>
          <p:cNvPicPr preferRelativeResize="0"/>
          <p:nvPr/>
        </p:nvPicPr>
        <p:blipFill rotWithShape="1">
          <a:blip r:embed="rId2">
            <a:alphaModFix/>
          </a:blip>
          <a:srcRect/>
          <a:stretch/>
        </p:blipFill>
        <p:spPr>
          <a:xfrm>
            <a:off x="400051" y="6030393"/>
            <a:ext cx="3628847" cy="691084"/>
          </a:xfrm>
          <a:prstGeom prst="rect">
            <a:avLst/>
          </a:prstGeom>
          <a:noFill/>
          <a:ln>
            <a:noFill/>
          </a:ln>
        </p:spPr>
      </p:pic>
      <p:pic>
        <p:nvPicPr>
          <p:cNvPr id="96" name="Google Shape;96;p15"/>
          <p:cNvPicPr preferRelativeResize="0"/>
          <p:nvPr/>
        </p:nvPicPr>
        <p:blipFill rotWithShape="1">
          <a:blip r:embed="rId3">
            <a:alphaModFix/>
          </a:blip>
          <a:srcRect r="8045" b="-143013"/>
          <a:stretch/>
        </p:blipFill>
        <p:spPr>
          <a:xfrm>
            <a:off x="400051" y="6070928"/>
            <a:ext cx="11056825" cy="6011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5">
  <p:cSld name="OBJECT_12">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838200" y="365127"/>
            <a:ext cx="10515600" cy="865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3200"/>
              <a:buFont typeface="Arial"/>
              <a:buNone/>
              <a:defRPr sz="32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6"/>
          <p:cNvSpPr txBox="1">
            <a:spLocks noGrp="1"/>
          </p:cNvSpPr>
          <p:nvPr>
            <p:ph type="body" idx="1"/>
          </p:nvPr>
        </p:nvSpPr>
        <p:spPr>
          <a:xfrm>
            <a:off x="838200" y="1535065"/>
            <a:ext cx="10515600" cy="4256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193E72"/>
              </a:buClr>
              <a:buSzPts val="2400"/>
              <a:buChar char="•"/>
              <a:defRPr sz="2400">
                <a:solidFill>
                  <a:srgbClr val="193E7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6"/>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1" name="Google Shape;101;p16"/>
          <p:cNvPicPr preferRelativeResize="0"/>
          <p:nvPr/>
        </p:nvPicPr>
        <p:blipFill rotWithShape="1">
          <a:blip r:embed="rId2">
            <a:alphaModFix/>
          </a:blip>
          <a:srcRect/>
          <a:stretch/>
        </p:blipFill>
        <p:spPr>
          <a:xfrm>
            <a:off x="402422" y="6341522"/>
            <a:ext cx="3196166" cy="319381"/>
          </a:xfrm>
          <a:prstGeom prst="rect">
            <a:avLst/>
          </a:prstGeom>
          <a:noFill/>
          <a:ln>
            <a:noFill/>
          </a:ln>
        </p:spPr>
      </p:pic>
      <p:pic>
        <p:nvPicPr>
          <p:cNvPr id="102" name="Google Shape;102;p16"/>
          <p:cNvPicPr preferRelativeResize="0"/>
          <p:nvPr/>
        </p:nvPicPr>
        <p:blipFill rotWithShape="1">
          <a:blip r:embed="rId3">
            <a:alphaModFix/>
          </a:blip>
          <a:srcRect b="-143013"/>
          <a:stretch/>
        </p:blipFill>
        <p:spPr>
          <a:xfrm>
            <a:off x="400051" y="6070928"/>
            <a:ext cx="11056822" cy="6011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4">
  <p:cSld name="OBJECT_11">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838200" y="365127"/>
            <a:ext cx="10515600" cy="865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3200"/>
              <a:buFont typeface="Arial"/>
              <a:buNone/>
              <a:defRPr sz="32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7"/>
          <p:cNvSpPr txBox="1">
            <a:spLocks noGrp="1"/>
          </p:cNvSpPr>
          <p:nvPr>
            <p:ph type="body" idx="1"/>
          </p:nvPr>
        </p:nvSpPr>
        <p:spPr>
          <a:xfrm>
            <a:off x="838200" y="1535065"/>
            <a:ext cx="10515600" cy="42564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193E72"/>
              </a:buClr>
              <a:buSzPts val="2400"/>
              <a:buChar char="•"/>
              <a:defRPr sz="2400">
                <a:solidFill>
                  <a:srgbClr val="193E7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7"/>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7" name="Google Shape;107;p17"/>
          <p:cNvPicPr preferRelativeResize="0"/>
          <p:nvPr/>
        </p:nvPicPr>
        <p:blipFill rotWithShape="1">
          <a:blip r:embed="rId2">
            <a:alphaModFix/>
          </a:blip>
          <a:srcRect/>
          <a:stretch/>
        </p:blipFill>
        <p:spPr>
          <a:xfrm>
            <a:off x="402422" y="6341522"/>
            <a:ext cx="3196166" cy="319381"/>
          </a:xfrm>
          <a:prstGeom prst="rect">
            <a:avLst/>
          </a:prstGeom>
          <a:noFill/>
          <a:ln>
            <a:noFill/>
          </a:ln>
        </p:spPr>
      </p:pic>
      <p:pic>
        <p:nvPicPr>
          <p:cNvPr id="108" name="Google Shape;108;p17"/>
          <p:cNvPicPr preferRelativeResize="0"/>
          <p:nvPr/>
        </p:nvPicPr>
        <p:blipFill rotWithShape="1">
          <a:blip r:embed="rId3">
            <a:alphaModFix/>
          </a:blip>
          <a:srcRect b="-143013"/>
          <a:stretch/>
        </p:blipFill>
        <p:spPr>
          <a:xfrm>
            <a:off x="400051" y="6070928"/>
            <a:ext cx="11056822" cy="6011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10">
  <p:cSld name="OBJECT_10">
    <p:spTree>
      <p:nvGrpSpPr>
        <p:cNvPr id="1" name="Shape 109"/>
        <p:cNvGrpSpPr/>
        <p:nvPr/>
      </p:nvGrpSpPr>
      <p:grpSpPr>
        <a:xfrm>
          <a:off x="0" y="0"/>
          <a:ext cx="0" cy="0"/>
          <a:chOff x="0" y="0"/>
          <a:chExt cx="0" cy="0"/>
        </a:xfrm>
      </p:grpSpPr>
      <p:sp>
        <p:nvSpPr>
          <p:cNvPr id="110" name="Google Shape;110;p18"/>
          <p:cNvSpPr/>
          <p:nvPr/>
        </p:nvSpPr>
        <p:spPr>
          <a:xfrm>
            <a:off x="-7200" y="6102626"/>
            <a:ext cx="12199200" cy="755400"/>
          </a:xfrm>
          <a:prstGeom prst="rect">
            <a:avLst/>
          </a:prstGeom>
          <a:solidFill>
            <a:srgbClr val="193E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1" name="Google Shape;111;p1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2" name="Google Shape;112;p18"/>
          <p:cNvPicPr preferRelativeResize="0"/>
          <p:nvPr/>
        </p:nvPicPr>
        <p:blipFill rotWithShape="1">
          <a:blip r:embed="rId2">
            <a:alphaModFix/>
          </a:blip>
          <a:srcRect/>
          <a:stretch/>
        </p:blipFill>
        <p:spPr>
          <a:xfrm>
            <a:off x="470263" y="6341522"/>
            <a:ext cx="2682800" cy="31938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2_Title and Content">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838200" y="365127"/>
            <a:ext cx="10515600" cy="86546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3200"/>
              <a:buFont typeface="Arial"/>
              <a:buNone/>
              <a:defRPr sz="32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body" idx="1"/>
          </p:nvPr>
        </p:nvSpPr>
        <p:spPr>
          <a:xfrm>
            <a:off x="838200" y="1535065"/>
            <a:ext cx="10515600" cy="4256453"/>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000"/>
              </a:spcBef>
              <a:spcAft>
                <a:spcPts val="0"/>
              </a:spcAft>
              <a:buClr>
                <a:srgbClr val="193E72"/>
              </a:buClr>
              <a:buSzPts val="2400"/>
              <a:buChar char="•"/>
              <a:defRPr sz="2400">
                <a:solidFill>
                  <a:srgbClr val="193E7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45" name="Google Shape;45;p5"/>
          <p:cNvPicPr preferRelativeResize="0"/>
          <p:nvPr/>
        </p:nvPicPr>
        <p:blipFill rotWithShape="1">
          <a:blip r:embed="rId2">
            <a:alphaModFix/>
          </a:blip>
          <a:srcRect/>
          <a:stretch/>
        </p:blipFill>
        <p:spPr>
          <a:xfrm>
            <a:off x="400051" y="6030393"/>
            <a:ext cx="3628846" cy="691084"/>
          </a:xfrm>
          <a:prstGeom prst="rect">
            <a:avLst/>
          </a:prstGeom>
          <a:noFill/>
          <a:ln>
            <a:noFill/>
          </a:ln>
        </p:spPr>
      </p:pic>
      <p:pic>
        <p:nvPicPr>
          <p:cNvPr id="46" name="Google Shape;46;p5"/>
          <p:cNvPicPr preferRelativeResize="0"/>
          <p:nvPr/>
        </p:nvPicPr>
        <p:blipFill rotWithShape="1">
          <a:blip r:embed="rId3">
            <a:alphaModFix/>
          </a:blip>
          <a:srcRect t="5" r="8043" b="-142996"/>
          <a:stretch/>
        </p:blipFill>
        <p:spPr>
          <a:xfrm>
            <a:off x="400051" y="6070928"/>
            <a:ext cx="11056823" cy="60118"/>
          </a:xfrm>
          <a:prstGeom prst="rect">
            <a:avLst/>
          </a:prstGeom>
          <a:noFill/>
          <a:ln>
            <a:noFill/>
          </a:ln>
        </p:spPr>
      </p:pic>
    </p:spTree>
    <p:extLst>
      <p:ext uri="{BB962C8B-B14F-4D97-AF65-F5344CB8AC3E}">
        <p14:creationId xmlns:p14="http://schemas.microsoft.com/office/powerpoint/2010/main" val="3752293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
          <p:cNvSpPr/>
          <p:nvPr/>
        </p:nvSpPr>
        <p:spPr>
          <a:xfrm>
            <a:off x="-7200" y="6102626"/>
            <a:ext cx="12199200" cy="755374"/>
          </a:xfrm>
          <a:prstGeom prst="rect">
            <a:avLst/>
          </a:prstGeom>
          <a:solidFill>
            <a:srgbClr val="193E7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 name="Google Shape;20;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3"/>
          <p:cNvPicPr preferRelativeResize="0"/>
          <p:nvPr/>
        </p:nvPicPr>
        <p:blipFill rotWithShape="1">
          <a:blip r:embed="rId2">
            <a:alphaModFix/>
          </a:blip>
          <a:srcRect/>
          <a:stretch/>
        </p:blipFill>
        <p:spPr>
          <a:xfrm>
            <a:off x="470263" y="6341522"/>
            <a:ext cx="2682800" cy="31938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 name="Google Shape;24;p4"/>
          <p:cNvSpPr/>
          <p:nvPr/>
        </p:nvSpPr>
        <p:spPr>
          <a:xfrm>
            <a:off x="-7200" y="6102626"/>
            <a:ext cx="12199200" cy="7553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 name="Google Shape;25;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6" name="Google Shape;26;p4"/>
          <p:cNvPicPr preferRelativeResize="0"/>
          <p:nvPr/>
        </p:nvPicPr>
        <p:blipFill rotWithShape="1">
          <a:blip r:embed="rId3">
            <a:alphaModFix/>
          </a:blip>
          <a:srcRect/>
          <a:stretch/>
        </p:blipFill>
        <p:spPr>
          <a:xfrm>
            <a:off x="470263" y="6341522"/>
            <a:ext cx="2682800" cy="3193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a:stretch/>
        </p:blipFill>
        <p:spPr>
          <a:xfrm>
            <a:off x="7200" y="0"/>
            <a:ext cx="12192000" cy="6858000"/>
          </a:xfrm>
          <a:prstGeom prst="rect">
            <a:avLst/>
          </a:prstGeom>
          <a:noFill/>
          <a:ln>
            <a:noFill/>
          </a:ln>
        </p:spPr>
      </p:pic>
      <p:sp>
        <p:nvSpPr>
          <p:cNvPr id="29" name="Google Shape;29;p5"/>
          <p:cNvSpPr/>
          <p:nvPr/>
        </p:nvSpPr>
        <p:spPr>
          <a:xfrm>
            <a:off x="-7200" y="6102626"/>
            <a:ext cx="12199200" cy="7553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 name="Google Shape;30;p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5"/>
          <p:cNvPicPr preferRelativeResize="0"/>
          <p:nvPr/>
        </p:nvPicPr>
        <p:blipFill rotWithShape="1">
          <a:blip r:embed="rId3">
            <a:alphaModFix/>
          </a:blip>
          <a:srcRect/>
          <a:stretch/>
        </p:blipFill>
        <p:spPr>
          <a:xfrm>
            <a:off x="470263" y="6341522"/>
            <a:ext cx="2682800" cy="3193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2_Title and Content 2">
    <p:spTree>
      <p:nvGrpSpPr>
        <p:cNvPr id="1" name="Shape 32"/>
        <p:cNvGrpSpPr/>
        <p:nvPr/>
      </p:nvGrpSpPr>
      <p:grpSpPr>
        <a:xfrm>
          <a:off x="0" y="0"/>
          <a:ext cx="0" cy="0"/>
          <a:chOff x="0" y="0"/>
          <a:chExt cx="0" cy="0"/>
        </a:xfrm>
      </p:grpSpPr>
      <p:sp>
        <p:nvSpPr>
          <p:cNvPr id="33" name="Google Shape;33;p6"/>
          <p:cNvSpPr/>
          <p:nvPr/>
        </p:nvSpPr>
        <p:spPr>
          <a:xfrm>
            <a:off x="-7200" y="0"/>
            <a:ext cx="12199200" cy="6858000"/>
          </a:xfrm>
          <a:prstGeom prst="rect">
            <a:avLst/>
          </a:prstGeom>
          <a:solidFill>
            <a:srgbClr val="D5EEE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 name="Google Shape;34;p6"/>
          <p:cNvSpPr/>
          <p:nvPr/>
        </p:nvSpPr>
        <p:spPr>
          <a:xfrm>
            <a:off x="-7200" y="6102626"/>
            <a:ext cx="12199200" cy="75537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 name="Google Shape;35;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6" name="Google Shape;36;p6"/>
          <p:cNvPicPr preferRelativeResize="0"/>
          <p:nvPr/>
        </p:nvPicPr>
        <p:blipFill rotWithShape="1">
          <a:blip r:embed="rId2">
            <a:alphaModFix/>
          </a:blip>
          <a:srcRect/>
          <a:stretch/>
        </p:blipFill>
        <p:spPr>
          <a:xfrm>
            <a:off x="470263" y="6341522"/>
            <a:ext cx="2682800" cy="3193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7"/>
        <p:cNvGrpSpPr/>
        <p:nvPr/>
      </p:nvGrpSpPr>
      <p:grpSpPr>
        <a:xfrm>
          <a:off x="0" y="0"/>
          <a:ext cx="0" cy="0"/>
          <a:chOff x="0" y="0"/>
          <a:chExt cx="0" cy="0"/>
        </a:xfrm>
      </p:grpSpPr>
      <p:pic>
        <p:nvPicPr>
          <p:cNvPr id="38" name="Google Shape;38;p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9" name="Google Shape;39;p7"/>
          <p:cNvSpPr txBox="1">
            <a:spLocks noGrp="1"/>
          </p:cNvSpPr>
          <p:nvPr>
            <p:ph type="title"/>
          </p:nvPr>
        </p:nvSpPr>
        <p:spPr>
          <a:xfrm>
            <a:off x="838200" y="2488688"/>
            <a:ext cx="9403080" cy="11334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93E72"/>
              </a:buClr>
              <a:buSzPts val="4800"/>
              <a:buFont typeface="Arial"/>
              <a:buNone/>
              <a:defRPr sz="48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1" name="Google Shape;41;p7" descr="A blue and black logo&#10;&#10;Description automatically generated"/>
          <p:cNvPicPr preferRelativeResize="0"/>
          <p:nvPr/>
        </p:nvPicPr>
        <p:blipFill rotWithShape="1">
          <a:blip r:embed="rId3">
            <a:alphaModFix/>
          </a:blip>
          <a:srcRect l="17812" b="16669"/>
          <a:stretch/>
        </p:blipFill>
        <p:spPr>
          <a:xfrm>
            <a:off x="0" y="4751920"/>
            <a:ext cx="2483708" cy="2117561"/>
          </a:xfrm>
          <a:prstGeom prst="rect">
            <a:avLst/>
          </a:prstGeom>
          <a:noFill/>
          <a:ln>
            <a:noFill/>
          </a:ln>
        </p:spPr>
      </p:pic>
      <p:pic>
        <p:nvPicPr>
          <p:cNvPr id="42" name="Google Shape;42;p7"/>
          <p:cNvPicPr preferRelativeResize="0"/>
          <p:nvPr/>
        </p:nvPicPr>
        <p:blipFill rotWithShape="1">
          <a:blip r:embed="rId4">
            <a:alphaModFix/>
          </a:blip>
          <a:srcRect/>
          <a:stretch/>
        </p:blipFill>
        <p:spPr>
          <a:xfrm>
            <a:off x="480218" y="343231"/>
            <a:ext cx="3267003" cy="388929"/>
          </a:xfrm>
          <a:prstGeom prst="rect">
            <a:avLst/>
          </a:prstGeom>
          <a:noFill/>
          <a:ln>
            <a:noFill/>
          </a:ln>
        </p:spPr>
      </p:pic>
      <p:pic>
        <p:nvPicPr>
          <p:cNvPr id="43" name="Google Shape;43;p7" descr="A blue rectangle on a black background&#10;&#10;Description automatically generated"/>
          <p:cNvPicPr preferRelativeResize="0"/>
          <p:nvPr/>
        </p:nvPicPr>
        <p:blipFill rotWithShape="1">
          <a:blip r:embed="rId5">
            <a:alphaModFix/>
          </a:blip>
          <a:srcRect/>
          <a:stretch/>
        </p:blipFill>
        <p:spPr>
          <a:xfrm rot="-6645589">
            <a:off x="9062720" y="1415905"/>
            <a:ext cx="2909544" cy="12491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4"/>
        <p:cNvGrpSpPr/>
        <p:nvPr/>
      </p:nvGrpSpPr>
      <p:grpSpPr>
        <a:xfrm>
          <a:off x="0" y="0"/>
          <a:ext cx="0" cy="0"/>
          <a:chOff x="0" y="0"/>
          <a:chExt cx="0" cy="0"/>
        </a:xfrm>
      </p:grpSpPr>
      <p:sp>
        <p:nvSpPr>
          <p:cNvPr id="45" name="Google Shape;45;p8"/>
          <p:cNvSpPr/>
          <p:nvPr/>
        </p:nvSpPr>
        <p:spPr>
          <a:xfrm>
            <a:off x="-7200" y="0"/>
            <a:ext cx="12199200" cy="6858000"/>
          </a:xfrm>
          <a:prstGeom prst="rect">
            <a:avLst/>
          </a:prstGeom>
          <a:solidFill>
            <a:srgbClr val="ABDD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 name="Google Shape;46;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7" name="Google Shape;47;p8"/>
          <p:cNvPicPr preferRelativeResize="0"/>
          <p:nvPr/>
        </p:nvPicPr>
        <p:blipFill rotWithShape="1">
          <a:blip r:embed="rId2">
            <a:alphaModFix/>
          </a:blip>
          <a:srcRect/>
          <a:stretch/>
        </p:blipFill>
        <p:spPr>
          <a:xfrm>
            <a:off x="480218" y="343231"/>
            <a:ext cx="3267003" cy="388929"/>
          </a:xfrm>
          <a:prstGeom prst="rect">
            <a:avLst/>
          </a:prstGeom>
          <a:noFill/>
          <a:ln>
            <a:noFill/>
          </a:ln>
        </p:spPr>
      </p:pic>
      <p:pic>
        <p:nvPicPr>
          <p:cNvPr id="48" name="Google Shape;48;p8" descr="A red and blue circle with a black background&#10;&#10;Description automatically generated"/>
          <p:cNvPicPr preferRelativeResize="0"/>
          <p:nvPr/>
        </p:nvPicPr>
        <p:blipFill rotWithShape="1">
          <a:blip r:embed="rId3">
            <a:alphaModFix/>
          </a:blip>
          <a:srcRect l="50000" b="49820"/>
          <a:stretch/>
        </p:blipFill>
        <p:spPr>
          <a:xfrm>
            <a:off x="0" y="4502426"/>
            <a:ext cx="2347132" cy="2355574"/>
          </a:xfrm>
          <a:prstGeom prst="rect">
            <a:avLst/>
          </a:prstGeom>
          <a:noFill/>
          <a:ln>
            <a:noFill/>
          </a:ln>
        </p:spPr>
      </p:pic>
      <p:pic>
        <p:nvPicPr>
          <p:cNvPr id="49" name="Google Shape;49;p8" descr="A white cross on a black background&#10;&#10;Description automatically generated"/>
          <p:cNvPicPr preferRelativeResize="0"/>
          <p:nvPr/>
        </p:nvPicPr>
        <p:blipFill rotWithShape="1">
          <a:blip r:embed="rId4">
            <a:alphaModFix/>
          </a:blip>
          <a:srcRect/>
          <a:stretch/>
        </p:blipFill>
        <p:spPr>
          <a:xfrm>
            <a:off x="10200676" y="935169"/>
            <a:ext cx="1153124" cy="1153124"/>
          </a:xfrm>
          <a:prstGeom prst="rect">
            <a:avLst/>
          </a:prstGeom>
          <a:noFill/>
          <a:ln>
            <a:noFill/>
          </a:ln>
        </p:spPr>
      </p:pic>
      <p:pic>
        <p:nvPicPr>
          <p:cNvPr id="50" name="Google Shape;50;p8" descr="A white cross on a black background&#10;&#10;Description automatically generated"/>
          <p:cNvPicPr preferRelativeResize="0"/>
          <p:nvPr/>
        </p:nvPicPr>
        <p:blipFill rotWithShape="1">
          <a:blip r:embed="rId4">
            <a:alphaModFix/>
          </a:blip>
          <a:srcRect/>
          <a:stretch/>
        </p:blipFill>
        <p:spPr>
          <a:xfrm>
            <a:off x="9772738" y="2088293"/>
            <a:ext cx="631651" cy="6316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1"/>
        <p:cNvGrpSpPr/>
        <p:nvPr/>
      </p:nvGrpSpPr>
      <p:grpSpPr>
        <a:xfrm>
          <a:off x="0" y="0"/>
          <a:ext cx="0" cy="0"/>
          <a:chOff x="0" y="0"/>
          <a:chExt cx="0" cy="0"/>
        </a:xfrm>
      </p:grpSpPr>
      <p:sp>
        <p:nvSpPr>
          <p:cNvPr id="52" name="Google Shape;52;p9"/>
          <p:cNvSpPr/>
          <p:nvPr/>
        </p:nvSpPr>
        <p:spPr>
          <a:xfrm>
            <a:off x="-7200" y="0"/>
            <a:ext cx="12199200" cy="6858000"/>
          </a:xfrm>
          <a:prstGeom prst="rect">
            <a:avLst/>
          </a:prstGeom>
          <a:solidFill>
            <a:srgbClr val="DAEE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 name="Google Shape;53;p9"/>
          <p:cNvSpPr txBox="1">
            <a:spLocks noGrp="1"/>
          </p:cNvSpPr>
          <p:nvPr>
            <p:ph type="title"/>
          </p:nvPr>
        </p:nvSpPr>
        <p:spPr>
          <a:xfrm>
            <a:off x="838200" y="2555273"/>
            <a:ext cx="915924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93E72"/>
              </a:buClr>
              <a:buSzPts val="4800"/>
              <a:buFont typeface="Arial"/>
              <a:buNone/>
              <a:defRPr sz="4800">
                <a:solidFill>
                  <a:srgbClr val="193E7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5" name="Google Shape;55;p9"/>
          <p:cNvPicPr preferRelativeResize="0"/>
          <p:nvPr/>
        </p:nvPicPr>
        <p:blipFill rotWithShape="1">
          <a:blip r:embed="rId2">
            <a:alphaModFix/>
          </a:blip>
          <a:srcRect/>
          <a:stretch/>
        </p:blipFill>
        <p:spPr>
          <a:xfrm>
            <a:off x="480218" y="343231"/>
            <a:ext cx="3267003" cy="388929"/>
          </a:xfrm>
          <a:prstGeom prst="rect">
            <a:avLst/>
          </a:prstGeom>
          <a:noFill/>
          <a:ln>
            <a:noFill/>
          </a:ln>
        </p:spPr>
      </p:pic>
      <p:pic>
        <p:nvPicPr>
          <p:cNvPr id="56" name="Google Shape;56;p9" descr="A blue and white hexagons&#10;&#10;Description automatically generated"/>
          <p:cNvPicPr preferRelativeResize="0"/>
          <p:nvPr/>
        </p:nvPicPr>
        <p:blipFill rotWithShape="1">
          <a:blip r:embed="rId3">
            <a:alphaModFix/>
          </a:blip>
          <a:srcRect/>
          <a:stretch/>
        </p:blipFill>
        <p:spPr>
          <a:xfrm rot="-5400000">
            <a:off x="9937750" y="1206011"/>
            <a:ext cx="2070100" cy="1562100"/>
          </a:xfrm>
          <a:prstGeom prst="rect">
            <a:avLst/>
          </a:prstGeom>
          <a:noFill/>
          <a:ln>
            <a:noFill/>
          </a:ln>
        </p:spPr>
      </p:pic>
      <p:pic>
        <p:nvPicPr>
          <p:cNvPr id="57" name="Google Shape;57;p9" descr="A green circle with black background&#10;&#10;Description automatically generated"/>
          <p:cNvPicPr preferRelativeResize="0"/>
          <p:nvPr/>
        </p:nvPicPr>
        <p:blipFill rotWithShape="1">
          <a:blip r:embed="rId4">
            <a:alphaModFix/>
          </a:blip>
          <a:srcRect l="50000" t="-5942" r="-4109" b="50000"/>
          <a:stretch/>
        </p:blipFill>
        <p:spPr>
          <a:xfrm>
            <a:off x="-7200" y="4751754"/>
            <a:ext cx="2037246" cy="210624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3_Section Header">
    <p:spTree>
      <p:nvGrpSpPr>
        <p:cNvPr id="1" name="Shape 58"/>
        <p:cNvGrpSpPr/>
        <p:nvPr/>
      </p:nvGrpSpPr>
      <p:grpSpPr>
        <a:xfrm>
          <a:off x="0" y="0"/>
          <a:ext cx="0" cy="0"/>
          <a:chOff x="0" y="0"/>
          <a:chExt cx="0" cy="0"/>
        </a:xfrm>
      </p:grpSpPr>
      <p:sp>
        <p:nvSpPr>
          <p:cNvPr id="59" name="Google Shape;59;p10"/>
          <p:cNvSpPr/>
          <p:nvPr/>
        </p:nvSpPr>
        <p:spPr>
          <a:xfrm>
            <a:off x="-7200" y="0"/>
            <a:ext cx="12199200" cy="6858000"/>
          </a:xfrm>
          <a:prstGeom prst="rect">
            <a:avLst/>
          </a:prstGeom>
          <a:solidFill>
            <a:srgbClr val="FBDF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0" name="Google Shape;60;p10"/>
          <p:cNvPicPr preferRelativeResize="0"/>
          <p:nvPr/>
        </p:nvPicPr>
        <p:blipFill rotWithShape="1">
          <a:blip r:embed="rId2">
            <a:alphaModFix/>
          </a:blip>
          <a:srcRect l="8151" b="33143"/>
          <a:stretch/>
        </p:blipFill>
        <p:spPr>
          <a:xfrm>
            <a:off x="1" y="4480660"/>
            <a:ext cx="3091180" cy="2377341"/>
          </a:xfrm>
          <a:prstGeom prst="rect">
            <a:avLst/>
          </a:prstGeom>
          <a:noFill/>
          <a:ln>
            <a:noFill/>
          </a:ln>
        </p:spPr>
      </p:pic>
      <p:pic>
        <p:nvPicPr>
          <p:cNvPr id="61" name="Google Shape;61;p10"/>
          <p:cNvPicPr preferRelativeResize="0"/>
          <p:nvPr/>
        </p:nvPicPr>
        <p:blipFill rotWithShape="1">
          <a:blip r:embed="rId3">
            <a:alphaModFix/>
          </a:blip>
          <a:srcRect/>
          <a:stretch/>
        </p:blipFill>
        <p:spPr>
          <a:xfrm>
            <a:off x="10445751" y="1519647"/>
            <a:ext cx="1155700" cy="927100"/>
          </a:xfrm>
          <a:prstGeom prst="rect">
            <a:avLst/>
          </a:prstGeom>
          <a:noFill/>
          <a:ln>
            <a:noFill/>
          </a:ln>
        </p:spPr>
      </p:pic>
      <p:sp>
        <p:nvSpPr>
          <p:cNvPr id="62" name="Google Shape;62;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93E7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3" name="Google Shape;63;p10"/>
          <p:cNvPicPr preferRelativeResize="0"/>
          <p:nvPr/>
        </p:nvPicPr>
        <p:blipFill rotWithShape="1">
          <a:blip r:embed="rId4">
            <a:alphaModFix/>
          </a:blip>
          <a:srcRect/>
          <a:stretch/>
        </p:blipFill>
        <p:spPr>
          <a:xfrm>
            <a:off x="480218" y="343231"/>
            <a:ext cx="3267003" cy="38892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2.jp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hyperlink" Target="https://www.nihr.ac.uk/health-and-care-professionals/career-development/associate-principal-investigator-scheme.htm"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hyperlink" Target="mailto:nursingandmidwifery@nihr.ac.uk"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hyperlink" Target="https://odp.nihr.ac.uk/"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hyperlink" Target="http://public-odp.nihr.ac.uk/" TargetMode="External"/><Relationship Id="rId5" Type="http://schemas.openxmlformats.org/officeDocument/2006/relationships/hyperlink" Target="http://csg.ncri.org.uk/portfolio/portfolio-maps/" TargetMode="External"/><Relationship Id="rId4" Type="http://schemas.openxmlformats.org/officeDocument/2006/relationships/hyperlink" Target="https://bepartofresearch.nihr.ac.uk/"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swc.rrdn@nihr.ac.uk"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p:nvPr/>
        </p:nvSpPr>
        <p:spPr>
          <a:xfrm>
            <a:off x="1461850" y="1526388"/>
            <a:ext cx="9144000" cy="2387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200"/>
              </a:spcBef>
              <a:spcAft>
                <a:spcPts val="0"/>
              </a:spcAft>
              <a:buNone/>
            </a:pPr>
            <a:br>
              <a:rPr lang="en-US" sz="4800">
                <a:solidFill>
                  <a:srgbClr val="FFFFFF"/>
                </a:solidFill>
                <a:latin typeface="Lato"/>
                <a:ea typeface="Lato"/>
                <a:cs typeface="Lato"/>
                <a:sym typeface="Lato"/>
              </a:rPr>
            </a:br>
            <a:r>
              <a:rPr lang="en-US" sz="4800">
                <a:solidFill>
                  <a:srgbClr val="FFFFFF"/>
                </a:solidFill>
                <a:latin typeface="Lato"/>
                <a:ea typeface="Lato"/>
                <a:cs typeface="Lato"/>
                <a:sym typeface="Lato"/>
              </a:rPr>
              <a:t>SWAG Network Oesophago-gastric (OG) Cancer</a:t>
            </a:r>
            <a:endParaRPr sz="4800">
              <a:solidFill>
                <a:srgbClr val="FFFFFF"/>
              </a:solidFill>
              <a:latin typeface="Lato"/>
              <a:ea typeface="Lato"/>
              <a:cs typeface="Lato"/>
              <a:sym typeface="Lato"/>
            </a:endParaRPr>
          </a:p>
          <a:p>
            <a:pPr marL="0" lvl="0" indent="0" algn="ctr" rtl="0">
              <a:lnSpc>
                <a:spcPct val="90000"/>
              </a:lnSpc>
              <a:spcBef>
                <a:spcPts val="1200"/>
              </a:spcBef>
              <a:spcAft>
                <a:spcPts val="0"/>
              </a:spcAft>
              <a:buNone/>
            </a:pPr>
            <a:r>
              <a:rPr lang="en-US" sz="4800">
                <a:solidFill>
                  <a:srgbClr val="FFFFFF"/>
                </a:solidFill>
                <a:latin typeface="Lato"/>
                <a:ea typeface="Lato"/>
                <a:cs typeface="Lato"/>
                <a:sym typeface="Lato"/>
              </a:rPr>
              <a:t>Clinical Advisory Group</a:t>
            </a:r>
            <a:br>
              <a:rPr lang="en-US" sz="4800">
                <a:solidFill>
                  <a:srgbClr val="FFFFFF"/>
                </a:solidFill>
                <a:latin typeface="Lato"/>
                <a:ea typeface="Lato"/>
                <a:cs typeface="Lato"/>
                <a:sym typeface="Lato"/>
              </a:rPr>
            </a:br>
            <a:endParaRPr sz="4800">
              <a:solidFill>
                <a:srgbClr val="FFFFFF"/>
              </a:solidFill>
              <a:latin typeface="Lato"/>
              <a:ea typeface="Lato"/>
              <a:cs typeface="Lato"/>
              <a:sym typeface="Lato"/>
            </a:endParaRPr>
          </a:p>
        </p:txBody>
      </p:sp>
      <p:sp>
        <p:nvSpPr>
          <p:cNvPr id="118" name="Google Shape;118;p19"/>
          <p:cNvSpPr txBox="1"/>
          <p:nvPr/>
        </p:nvSpPr>
        <p:spPr>
          <a:xfrm>
            <a:off x="1524000" y="3986200"/>
            <a:ext cx="9785100" cy="13281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None/>
            </a:pPr>
            <a:r>
              <a:rPr lang="en-US" sz="2920">
                <a:solidFill>
                  <a:srgbClr val="FFFFFF"/>
                </a:solidFill>
                <a:latin typeface="Lato"/>
                <a:ea typeface="Lato"/>
                <a:cs typeface="Lato"/>
                <a:sym typeface="Lato"/>
              </a:rPr>
              <a:t>Research Update </a:t>
            </a:r>
            <a:endParaRPr sz="2920">
              <a:solidFill>
                <a:srgbClr val="FFFFFF"/>
              </a:solidFill>
              <a:latin typeface="Lato"/>
              <a:ea typeface="Lato"/>
              <a:cs typeface="Lato"/>
              <a:sym typeface="Lato"/>
            </a:endParaRPr>
          </a:p>
          <a:p>
            <a:pPr marL="0" lvl="0" indent="0" algn="ctr" rtl="0">
              <a:lnSpc>
                <a:spcPct val="80000"/>
              </a:lnSpc>
              <a:spcBef>
                <a:spcPts val="0"/>
              </a:spcBef>
              <a:spcAft>
                <a:spcPts val="0"/>
              </a:spcAft>
              <a:buNone/>
            </a:pPr>
            <a:endParaRPr sz="2920">
              <a:solidFill>
                <a:srgbClr val="FFFFFF"/>
              </a:solidFill>
              <a:latin typeface="Lato"/>
              <a:ea typeface="Lato"/>
              <a:cs typeface="Lato"/>
              <a:sym typeface="Lato"/>
            </a:endParaRPr>
          </a:p>
          <a:p>
            <a:pPr marL="0" lvl="0" indent="0" algn="ctr" rtl="0">
              <a:lnSpc>
                <a:spcPct val="80000"/>
              </a:lnSpc>
              <a:spcBef>
                <a:spcPts val="0"/>
              </a:spcBef>
              <a:spcAft>
                <a:spcPts val="0"/>
              </a:spcAft>
              <a:buNone/>
            </a:pPr>
            <a:r>
              <a:rPr lang="en-US" sz="2920">
                <a:solidFill>
                  <a:srgbClr val="FFFFFF"/>
                </a:solidFill>
                <a:latin typeface="Lato"/>
                <a:ea typeface="Lato"/>
                <a:cs typeface="Lato"/>
                <a:sym typeface="Lato"/>
              </a:rPr>
              <a:t>Claire Matthews &amp; Sharath Gangadhara</a:t>
            </a:r>
            <a:endParaRPr sz="3100">
              <a:solidFill>
                <a:srgbClr val="FFFFFF"/>
              </a:solidFill>
              <a:latin typeface="Lato"/>
              <a:ea typeface="Lato"/>
              <a:cs typeface="Lato"/>
              <a:sym typeface="Lato"/>
            </a:endParaRPr>
          </a:p>
          <a:p>
            <a:pPr marL="0" lvl="0" indent="0" algn="l" rtl="0">
              <a:lnSpc>
                <a:spcPct val="80000"/>
              </a:lnSpc>
              <a:spcBef>
                <a:spcPts val="444"/>
              </a:spcBef>
              <a:spcAft>
                <a:spcPts val="0"/>
              </a:spcAft>
              <a:buNone/>
            </a:pPr>
            <a:r>
              <a:rPr lang="en-US" sz="2220">
                <a:solidFill>
                  <a:srgbClr val="FFFFFF"/>
                </a:solidFill>
                <a:latin typeface="Lato"/>
                <a:ea typeface="Lato"/>
                <a:cs typeface="Lato"/>
                <a:sym typeface="Lato"/>
              </a:rPr>
              <a:t> </a:t>
            </a:r>
            <a:endParaRPr sz="240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041219-39A4-9138-3D9F-64972CABF3AC}"/>
              </a:ext>
            </a:extLst>
          </p:cNvPr>
          <p:cNvPicPr>
            <a:picLocks noChangeAspect="1"/>
          </p:cNvPicPr>
          <p:nvPr/>
        </p:nvPicPr>
        <p:blipFill>
          <a:blip r:embed="rId2"/>
          <a:stretch>
            <a:fillRect/>
          </a:stretch>
        </p:blipFill>
        <p:spPr>
          <a:xfrm>
            <a:off x="1954618" y="193259"/>
            <a:ext cx="7912395" cy="5773910"/>
          </a:xfrm>
          <a:prstGeom prst="rect">
            <a:avLst/>
          </a:prstGeom>
        </p:spPr>
      </p:pic>
    </p:spTree>
    <p:extLst>
      <p:ext uri="{BB962C8B-B14F-4D97-AF65-F5344CB8AC3E}">
        <p14:creationId xmlns:p14="http://schemas.microsoft.com/office/powerpoint/2010/main" val="3288264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60B85A-636B-7F1D-214E-D2C61F9B3636}"/>
              </a:ext>
            </a:extLst>
          </p:cNvPr>
          <p:cNvPicPr>
            <a:picLocks noChangeAspect="1"/>
          </p:cNvPicPr>
          <p:nvPr/>
        </p:nvPicPr>
        <p:blipFill>
          <a:blip r:embed="rId2"/>
          <a:stretch>
            <a:fillRect/>
          </a:stretch>
        </p:blipFill>
        <p:spPr>
          <a:xfrm>
            <a:off x="2476291" y="0"/>
            <a:ext cx="7239418" cy="6048870"/>
          </a:xfrm>
          <a:prstGeom prst="rect">
            <a:avLst/>
          </a:prstGeom>
        </p:spPr>
      </p:pic>
    </p:spTree>
    <p:extLst>
      <p:ext uri="{BB962C8B-B14F-4D97-AF65-F5344CB8AC3E}">
        <p14:creationId xmlns:p14="http://schemas.microsoft.com/office/powerpoint/2010/main" val="606154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ECB2B-CF6E-4542-6B31-BF1A07EF8814}"/>
              </a:ext>
            </a:extLst>
          </p:cNvPr>
          <p:cNvPicPr>
            <a:picLocks noChangeAspect="1"/>
          </p:cNvPicPr>
          <p:nvPr/>
        </p:nvPicPr>
        <p:blipFill>
          <a:blip r:embed="rId2"/>
          <a:stretch>
            <a:fillRect/>
          </a:stretch>
        </p:blipFill>
        <p:spPr>
          <a:xfrm>
            <a:off x="2818645" y="88904"/>
            <a:ext cx="6554710" cy="5940424"/>
          </a:xfrm>
          <a:prstGeom prst="rect">
            <a:avLst/>
          </a:prstGeom>
        </p:spPr>
      </p:pic>
      <p:pic>
        <p:nvPicPr>
          <p:cNvPr id="5" name="Picture 4">
            <a:extLst>
              <a:ext uri="{FF2B5EF4-FFF2-40B4-BE49-F238E27FC236}">
                <a16:creationId xmlns:a16="http://schemas.microsoft.com/office/drawing/2014/main" id="{8C218CBA-1DB4-135A-B29D-FFFAA0EEB4F7}"/>
              </a:ext>
            </a:extLst>
          </p:cNvPr>
          <p:cNvPicPr>
            <a:picLocks noChangeAspect="1"/>
          </p:cNvPicPr>
          <p:nvPr/>
        </p:nvPicPr>
        <p:blipFill>
          <a:blip r:embed="rId3"/>
          <a:stretch>
            <a:fillRect/>
          </a:stretch>
        </p:blipFill>
        <p:spPr>
          <a:xfrm>
            <a:off x="1781175" y="1905000"/>
            <a:ext cx="8629650" cy="3048000"/>
          </a:xfrm>
          <a:prstGeom prst="rect">
            <a:avLst/>
          </a:prstGeom>
        </p:spPr>
      </p:pic>
    </p:spTree>
    <p:extLst>
      <p:ext uri="{BB962C8B-B14F-4D97-AF65-F5344CB8AC3E}">
        <p14:creationId xmlns:p14="http://schemas.microsoft.com/office/powerpoint/2010/main" val="392448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BE10F7-FDC5-23FF-12C2-F95F8A6C4E44}"/>
              </a:ext>
            </a:extLst>
          </p:cNvPr>
          <p:cNvPicPr>
            <a:picLocks noChangeAspect="1"/>
          </p:cNvPicPr>
          <p:nvPr/>
        </p:nvPicPr>
        <p:blipFill>
          <a:blip r:embed="rId2"/>
          <a:stretch>
            <a:fillRect/>
          </a:stretch>
        </p:blipFill>
        <p:spPr>
          <a:xfrm>
            <a:off x="2466975" y="981075"/>
            <a:ext cx="7258050" cy="4895850"/>
          </a:xfrm>
          <a:prstGeom prst="rect">
            <a:avLst/>
          </a:prstGeom>
        </p:spPr>
      </p:pic>
    </p:spTree>
    <p:extLst>
      <p:ext uri="{BB962C8B-B14F-4D97-AF65-F5344CB8AC3E}">
        <p14:creationId xmlns:p14="http://schemas.microsoft.com/office/powerpoint/2010/main" val="4172392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69B77-2AD8-00AF-7DFE-B89DEA4B5EDA}"/>
              </a:ext>
            </a:extLst>
          </p:cNvPr>
          <p:cNvPicPr>
            <a:picLocks noChangeAspect="1"/>
          </p:cNvPicPr>
          <p:nvPr/>
        </p:nvPicPr>
        <p:blipFill>
          <a:blip r:embed="rId2"/>
          <a:stretch>
            <a:fillRect/>
          </a:stretch>
        </p:blipFill>
        <p:spPr>
          <a:xfrm>
            <a:off x="1245583" y="221433"/>
            <a:ext cx="9700835" cy="5850458"/>
          </a:xfrm>
          <a:prstGeom prst="rect">
            <a:avLst/>
          </a:prstGeom>
        </p:spPr>
      </p:pic>
    </p:spTree>
    <p:extLst>
      <p:ext uri="{BB962C8B-B14F-4D97-AF65-F5344CB8AC3E}">
        <p14:creationId xmlns:p14="http://schemas.microsoft.com/office/powerpoint/2010/main" val="82345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D9BDE-5FBE-DCF5-746D-E65E1FEDF435}"/>
              </a:ext>
            </a:extLst>
          </p:cNvPr>
          <p:cNvPicPr>
            <a:picLocks noChangeAspect="1"/>
          </p:cNvPicPr>
          <p:nvPr/>
        </p:nvPicPr>
        <p:blipFill>
          <a:blip r:embed="rId2"/>
          <a:stretch>
            <a:fillRect/>
          </a:stretch>
        </p:blipFill>
        <p:spPr>
          <a:xfrm>
            <a:off x="2799233" y="0"/>
            <a:ext cx="6593534" cy="6055896"/>
          </a:xfrm>
          <a:prstGeom prst="rect">
            <a:avLst/>
          </a:prstGeom>
        </p:spPr>
      </p:pic>
    </p:spTree>
    <p:extLst>
      <p:ext uri="{BB962C8B-B14F-4D97-AF65-F5344CB8AC3E}">
        <p14:creationId xmlns:p14="http://schemas.microsoft.com/office/powerpoint/2010/main" val="2962537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BBCED1-BBD6-1554-AC8D-C2AE3F653744}"/>
              </a:ext>
            </a:extLst>
          </p:cNvPr>
          <p:cNvPicPr>
            <a:picLocks noChangeAspect="1"/>
          </p:cNvPicPr>
          <p:nvPr/>
        </p:nvPicPr>
        <p:blipFill>
          <a:blip r:embed="rId2"/>
          <a:stretch>
            <a:fillRect/>
          </a:stretch>
        </p:blipFill>
        <p:spPr>
          <a:xfrm>
            <a:off x="81252" y="250520"/>
            <a:ext cx="12029497" cy="5674291"/>
          </a:xfrm>
          <a:prstGeom prst="rect">
            <a:avLst/>
          </a:prstGeom>
        </p:spPr>
      </p:pic>
    </p:spTree>
    <p:extLst>
      <p:ext uri="{BB962C8B-B14F-4D97-AF65-F5344CB8AC3E}">
        <p14:creationId xmlns:p14="http://schemas.microsoft.com/office/powerpoint/2010/main" val="49411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62FF0-9AAD-EC99-3EB7-8C9C88C785E8}"/>
              </a:ext>
            </a:extLst>
          </p:cNvPr>
          <p:cNvSpPr>
            <a:spLocks noGrp="1"/>
          </p:cNvSpPr>
          <p:nvPr>
            <p:ph type="title"/>
          </p:nvPr>
        </p:nvSpPr>
        <p:spPr/>
        <p:txBody>
          <a:bodyPr/>
          <a:lstStyle/>
          <a:p>
            <a:r>
              <a:rPr lang="en-GB" dirty="0"/>
              <a:t>MATTERHORN trial</a:t>
            </a:r>
            <a:endParaRPr lang="en-US" dirty="0"/>
          </a:p>
        </p:txBody>
      </p:sp>
      <p:sp>
        <p:nvSpPr>
          <p:cNvPr id="3" name="Text Placeholder 2">
            <a:extLst>
              <a:ext uri="{FF2B5EF4-FFF2-40B4-BE49-F238E27FC236}">
                <a16:creationId xmlns:a16="http://schemas.microsoft.com/office/drawing/2014/main" id="{CD01C21F-96B2-336E-5519-C133D2CEE724}"/>
              </a:ext>
            </a:extLst>
          </p:cNvPr>
          <p:cNvSpPr>
            <a:spLocks noGrp="1"/>
          </p:cNvSpPr>
          <p:nvPr>
            <p:ph type="body" idx="1"/>
          </p:nvPr>
        </p:nvSpPr>
        <p:spPr>
          <a:xfrm>
            <a:off x="0" y="1535065"/>
            <a:ext cx="12100142" cy="4515006"/>
          </a:xfrm>
        </p:spPr>
        <p:txBody>
          <a:bodyPr/>
          <a:lstStyle/>
          <a:p>
            <a:r>
              <a:rPr lang="en-GB" dirty="0"/>
              <a:t>Primary endpoint is EFS, defined as time from randomization until the date of one of the following events (whichever occurred first): </a:t>
            </a:r>
          </a:p>
          <a:p>
            <a:pPr lvl="1"/>
            <a:r>
              <a:rPr lang="en-GB" dirty="0"/>
              <a:t>RECIST progression that precludes surgery or requires non-protocol therapy during the neoadjuvant period; </a:t>
            </a:r>
          </a:p>
          <a:p>
            <a:pPr lvl="1"/>
            <a:r>
              <a:rPr lang="en-GB" dirty="0"/>
              <a:t>RECIST progression/recurrence during the adjuvant period; </a:t>
            </a:r>
          </a:p>
          <a:p>
            <a:pPr lvl="1"/>
            <a:r>
              <a:rPr lang="en-GB" dirty="0"/>
              <a:t>non-RECIST progression that precludes surgery or requires non-protocol therapy during the neoadjuvant period or discovered during surgery;</a:t>
            </a:r>
          </a:p>
          <a:p>
            <a:pPr lvl="1"/>
            <a:r>
              <a:rPr lang="en-GB" dirty="0"/>
              <a:t>progression/recurrence confirmed by biopsy post-surgery; </a:t>
            </a:r>
          </a:p>
          <a:p>
            <a:pPr lvl="1"/>
            <a:r>
              <a:rPr lang="en-GB" dirty="0"/>
              <a:t>or death due to any cause. </a:t>
            </a:r>
          </a:p>
          <a:p>
            <a:r>
              <a:rPr lang="en-GB" dirty="0"/>
              <a:t>Secondary endpoints include </a:t>
            </a:r>
            <a:r>
              <a:rPr lang="en-GB" dirty="0" err="1"/>
              <a:t>pCR</a:t>
            </a:r>
            <a:r>
              <a:rPr lang="en-GB" dirty="0"/>
              <a:t> rate, defined as the proportion of patients who have no detectable cancer cells in resected tumour tissue following neoadjuvant therapy, and OS. </a:t>
            </a:r>
            <a:endParaRPr lang="en-US" dirty="0"/>
          </a:p>
        </p:txBody>
      </p:sp>
    </p:spTree>
    <p:extLst>
      <p:ext uri="{BB962C8B-B14F-4D97-AF65-F5344CB8AC3E}">
        <p14:creationId xmlns:p14="http://schemas.microsoft.com/office/powerpoint/2010/main" val="98496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975375-4CF2-9ED6-AD59-29562FA463D1}"/>
              </a:ext>
            </a:extLst>
          </p:cNvPr>
          <p:cNvPicPr>
            <a:picLocks noChangeAspect="1"/>
          </p:cNvPicPr>
          <p:nvPr/>
        </p:nvPicPr>
        <p:blipFill>
          <a:blip r:embed="rId2"/>
          <a:srcRect l="1164" t="2281" r="1486"/>
          <a:stretch/>
        </p:blipFill>
        <p:spPr>
          <a:xfrm>
            <a:off x="188614" y="787651"/>
            <a:ext cx="11814773" cy="4228158"/>
          </a:xfrm>
          <a:prstGeom prst="rect">
            <a:avLst/>
          </a:prstGeom>
        </p:spPr>
      </p:pic>
    </p:spTree>
    <p:extLst>
      <p:ext uri="{BB962C8B-B14F-4D97-AF65-F5344CB8AC3E}">
        <p14:creationId xmlns:p14="http://schemas.microsoft.com/office/powerpoint/2010/main" val="2281390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B7D3F0-570B-FF2F-019A-5C12580A27B6}"/>
              </a:ext>
            </a:extLst>
          </p:cNvPr>
          <p:cNvPicPr>
            <a:picLocks noChangeAspect="1"/>
          </p:cNvPicPr>
          <p:nvPr/>
        </p:nvPicPr>
        <p:blipFill>
          <a:blip r:embed="rId2"/>
          <a:stretch>
            <a:fillRect/>
          </a:stretch>
        </p:blipFill>
        <p:spPr>
          <a:xfrm>
            <a:off x="2597003" y="1052402"/>
            <a:ext cx="6997995" cy="4753194"/>
          </a:xfrm>
          <a:prstGeom prst="rect">
            <a:avLst/>
          </a:prstGeom>
        </p:spPr>
      </p:pic>
      <p:sp>
        <p:nvSpPr>
          <p:cNvPr id="3" name="Title 2">
            <a:extLst>
              <a:ext uri="{FF2B5EF4-FFF2-40B4-BE49-F238E27FC236}">
                <a16:creationId xmlns:a16="http://schemas.microsoft.com/office/drawing/2014/main" id="{A582BAB0-2A68-CC62-C4CE-45D77AA00844}"/>
              </a:ext>
            </a:extLst>
          </p:cNvPr>
          <p:cNvSpPr>
            <a:spLocks noGrp="1"/>
          </p:cNvSpPr>
          <p:nvPr>
            <p:ph type="title"/>
          </p:nvPr>
        </p:nvSpPr>
        <p:spPr/>
        <p:txBody>
          <a:bodyPr/>
          <a:lstStyle/>
          <a:p>
            <a:r>
              <a:rPr lang="en-GB" b="1" dirty="0"/>
              <a:t>Summary of results: MATTERHORN</a:t>
            </a:r>
            <a:endParaRPr lang="en-US" dirty="0"/>
          </a:p>
        </p:txBody>
      </p:sp>
      <p:pic>
        <p:nvPicPr>
          <p:cNvPr id="4" name="Picture 3">
            <a:extLst>
              <a:ext uri="{FF2B5EF4-FFF2-40B4-BE49-F238E27FC236}">
                <a16:creationId xmlns:a16="http://schemas.microsoft.com/office/drawing/2014/main" id="{B0FC8ACE-DA8C-67EB-D385-D56BCD51493E}"/>
              </a:ext>
            </a:extLst>
          </p:cNvPr>
          <p:cNvPicPr>
            <a:picLocks noChangeAspect="1"/>
          </p:cNvPicPr>
          <p:nvPr/>
        </p:nvPicPr>
        <p:blipFill>
          <a:blip r:embed="rId3"/>
          <a:srcRect l="4621" t="18893" r="24230" b="25350"/>
          <a:stretch>
            <a:fillRect/>
          </a:stretch>
        </p:blipFill>
        <p:spPr>
          <a:xfrm>
            <a:off x="2127209" y="1485114"/>
            <a:ext cx="7937582" cy="3887771"/>
          </a:xfrm>
          <a:prstGeom prst="rect">
            <a:avLst/>
          </a:prstGeom>
        </p:spPr>
      </p:pic>
    </p:spTree>
    <p:extLst>
      <p:ext uri="{BB962C8B-B14F-4D97-AF65-F5344CB8AC3E}">
        <p14:creationId xmlns:p14="http://schemas.microsoft.com/office/powerpoint/2010/main" val="305218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20"/>
          <p:cNvSpPr txBox="1">
            <a:spLocks noGrp="1"/>
          </p:cNvSpPr>
          <p:nvPr>
            <p:ph type="title" idx="4294967295"/>
          </p:nvPr>
        </p:nvSpPr>
        <p:spPr>
          <a:xfrm>
            <a:off x="838200" y="365127"/>
            <a:ext cx="10515600" cy="8654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3600">
                <a:solidFill>
                  <a:srgbClr val="0B5394"/>
                </a:solidFill>
                <a:latin typeface="Lato"/>
                <a:ea typeface="Lato"/>
                <a:cs typeface="Lato"/>
                <a:sym typeface="Lato"/>
              </a:rPr>
              <a:t>National Recruitment to Upper GI Cancer Studies </a:t>
            </a:r>
            <a:endParaRPr sz="3600">
              <a:latin typeface="Lato"/>
              <a:ea typeface="Lato"/>
              <a:cs typeface="Lato"/>
              <a:sym typeface="Lato"/>
            </a:endParaRPr>
          </a:p>
        </p:txBody>
      </p:sp>
      <p:sp>
        <p:nvSpPr>
          <p:cNvPr id="124" name="Google Shape;124;p20"/>
          <p:cNvSpPr txBox="1"/>
          <p:nvPr/>
        </p:nvSpPr>
        <p:spPr>
          <a:xfrm>
            <a:off x="128675" y="4558975"/>
            <a:ext cx="100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Lato"/>
                <a:ea typeface="Lato"/>
                <a:cs typeface="Lato"/>
                <a:sym typeface="Lato"/>
              </a:rPr>
              <a:t>Apr 24 - Mar 25</a:t>
            </a:r>
            <a:endParaRPr>
              <a:latin typeface="Lato"/>
              <a:ea typeface="Lato"/>
              <a:cs typeface="Lato"/>
              <a:sym typeface="Lato"/>
            </a:endParaRPr>
          </a:p>
        </p:txBody>
      </p:sp>
      <p:sp>
        <p:nvSpPr>
          <p:cNvPr id="125" name="Google Shape;125;p20"/>
          <p:cNvSpPr txBox="1"/>
          <p:nvPr/>
        </p:nvSpPr>
        <p:spPr>
          <a:xfrm>
            <a:off x="128675" y="1738200"/>
            <a:ext cx="100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Lato"/>
                <a:ea typeface="Lato"/>
                <a:cs typeface="Lato"/>
                <a:sym typeface="Lato"/>
              </a:rPr>
              <a:t>Apr 25 - Jun 25</a:t>
            </a:r>
            <a:endParaRPr>
              <a:latin typeface="Lato"/>
              <a:ea typeface="Lato"/>
              <a:cs typeface="Lato"/>
              <a:sym typeface="Lato"/>
            </a:endParaRPr>
          </a:p>
        </p:txBody>
      </p:sp>
      <p:pic>
        <p:nvPicPr>
          <p:cNvPr id="126" name="Google Shape;126;p20"/>
          <p:cNvPicPr preferRelativeResize="0"/>
          <p:nvPr/>
        </p:nvPicPr>
        <p:blipFill>
          <a:blip r:embed="rId3">
            <a:alphaModFix/>
          </a:blip>
          <a:stretch>
            <a:fillRect/>
          </a:stretch>
        </p:blipFill>
        <p:spPr>
          <a:xfrm>
            <a:off x="1323025" y="1230599"/>
            <a:ext cx="8446000" cy="2296075"/>
          </a:xfrm>
          <a:prstGeom prst="rect">
            <a:avLst/>
          </a:prstGeom>
          <a:noFill/>
          <a:ln>
            <a:noFill/>
          </a:ln>
        </p:spPr>
      </p:pic>
      <p:pic>
        <p:nvPicPr>
          <p:cNvPr id="127" name="Google Shape;127;p20"/>
          <p:cNvPicPr preferRelativeResize="0"/>
          <p:nvPr/>
        </p:nvPicPr>
        <p:blipFill>
          <a:blip r:embed="rId4">
            <a:alphaModFix/>
          </a:blip>
          <a:stretch>
            <a:fillRect/>
          </a:stretch>
        </p:blipFill>
        <p:spPr>
          <a:xfrm>
            <a:off x="1302300" y="3833452"/>
            <a:ext cx="8487450" cy="217899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C7E5E-2289-2E95-E7DA-753BF7589234}"/>
              </a:ext>
            </a:extLst>
          </p:cNvPr>
          <p:cNvPicPr>
            <a:picLocks noChangeAspect="1"/>
          </p:cNvPicPr>
          <p:nvPr/>
        </p:nvPicPr>
        <p:blipFill>
          <a:blip r:embed="rId2"/>
          <a:stretch>
            <a:fillRect/>
          </a:stretch>
        </p:blipFill>
        <p:spPr>
          <a:xfrm>
            <a:off x="3372289" y="547338"/>
            <a:ext cx="5447423" cy="4789975"/>
          </a:xfrm>
          <a:prstGeom prst="rect">
            <a:avLst/>
          </a:prstGeom>
        </p:spPr>
      </p:pic>
      <p:pic>
        <p:nvPicPr>
          <p:cNvPr id="5" name="Picture 4">
            <a:extLst>
              <a:ext uri="{FF2B5EF4-FFF2-40B4-BE49-F238E27FC236}">
                <a16:creationId xmlns:a16="http://schemas.microsoft.com/office/drawing/2014/main" id="{76FD7428-A8D5-17CA-EA50-7E2EFCBD857B}"/>
              </a:ext>
            </a:extLst>
          </p:cNvPr>
          <p:cNvPicPr>
            <a:picLocks noChangeAspect="1"/>
          </p:cNvPicPr>
          <p:nvPr/>
        </p:nvPicPr>
        <p:blipFill>
          <a:blip r:embed="rId3"/>
          <a:stretch>
            <a:fillRect/>
          </a:stretch>
        </p:blipFill>
        <p:spPr>
          <a:xfrm>
            <a:off x="2735831" y="1798984"/>
            <a:ext cx="6720338" cy="3865112"/>
          </a:xfrm>
          <a:prstGeom prst="rect">
            <a:avLst/>
          </a:prstGeom>
        </p:spPr>
      </p:pic>
    </p:spTree>
    <p:extLst>
      <p:ext uri="{BB962C8B-B14F-4D97-AF65-F5344CB8AC3E}">
        <p14:creationId xmlns:p14="http://schemas.microsoft.com/office/powerpoint/2010/main" val="293311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E555E1-E77E-1874-735C-467F28A8697D}"/>
              </a:ext>
            </a:extLst>
          </p:cNvPr>
          <p:cNvPicPr>
            <a:picLocks noChangeAspect="1"/>
          </p:cNvPicPr>
          <p:nvPr/>
        </p:nvPicPr>
        <p:blipFill>
          <a:blip r:embed="rId2"/>
          <a:stretch>
            <a:fillRect/>
          </a:stretch>
        </p:blipFill>
        <p:spPr>
          <a:xfrm>
            <a:off x="2780378" y="106878"/>
            <a:ext cx="6631244" cy="5969883"/>
          </a:xfrm>
          <a:prstGeom prst="rect">
            <a:avLst/>
          </a:prstGeom>
        </p:spPr>
      </p:pic>
    </p:spTree>
    <p:extLst>
      <p:ext uri="{BB962C8B-B14F-4D97-AF65-F5344CB8AC3E}">
        <p14:creationId xmlns:p14="http://schemas.microsoft.com/office/powerpoint/2010/main" val="2931887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0D9F6D-0BE6-C188-AE85-C096446EEF9A}"/>
              </a:ext>
            </a:extLst>
          </p:cNvPr>
          <p:cNvPicPr>
            <a:picLocks noChangeAspect="1"/>
          </p:cNvPicPr>
          <p:nvPr/>
        </p:nvPicPr>
        <p:blipFill>
          <a:blip r:embed="rId2"/>
          <a:stretch>
            <a:fillRect/>
          </a:stretch>
        </p:blipFill>
        <p:spPr>
          <a:xfrm>
            <a:off x="887259" y="91098"/>
            <a:ext cx="10417483" cy="5873073"/>
          </a:xfrm>
          <a:prstGeom prst="rect">
            <a:avLst/>
          </a:prstGeom>
        </p:spPr>
      </p:pic>
    </p:spTree>
    <p:extLst>
      <p:ext uri="{BB962C8B-B14F-4D97-AF65-F5344CB8AC3E}">
        <p14:creationId xmlns:p14="http://schemas.microsoft.com/office/powerpoint/2010/main" val="623236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A2F9DA-F7C3-90E3-F6AB-567F731F1E28}"/>
              </a:ext>
            </a:extLst>
          </p:cNvPr>
          <p:cNvPicPr>
            <a:picLocks noChangeAspect="1"/>
          </p:cNvPicPr>
          <p:nvPr/>
        </p:nvPicPr>
        <p:blipFill>
          <a:blip r:embed="rId2"/>
          <a:stretch>
            <a:fillRect/>
          </a:stretch>
        </p:blipFill>
        <p:spPr>
          <a:xfrm>
            <a:off x="1286783" y="208231"/>
            <a:ext cx="9618434" cy="5404308"/>
          </a:xfrm>
          <a:prstGeom prst="rect">
            <a:avLst/>
          </a:prstGeom>
        </p:spPr>
      </p:pic>
    </p:spTree>
    <p:extLst>
      <p:ext uri="{BB962C8B-B14F-4D97-AF65-F5344CB8AC3E}">
        <p14:creationId xmlns:p14="http://schemas.microsoft.com/office/powerpoint/2010/main" val="263792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291CE-D2D5-EDA4-2D55-4A28700B15E5}"/>
              </a:ext>
            </a:extLst>
          </p:cNvPr>
          <p:cNvPicPr>
            <a:picLocks noChangeAspect="1"/>
          </p:cNvPicPr>
          <p:nvPr/>
        </p:nvPicPr>
        <p:blipFill>
          <a:blip r:embed="rId2"/>
          <a:stretch>
            <a:fillRect/>
          </a:stretch>
        </p:blipFill>
        <p:spPr>
          <a:xfrm>
            <a:off x="907984" y="90887"/>
            <a:ext cx="10376033" cy="5772581"/>
          </a:xfrm>
          <a:prstGeom prst="rect">
            <a:avLst/>
          </a:prstGeom>
        </p:spPr>
      </p:pic>
    </p:spTree>
    <p:extLst>
      <p:ext uri="{BB962C8B-B14F-4D97-AF65-F5344CB8AC3E}">
        <p14:creationId xmlns:p14="http://schemas.microsoft.com/office/powerpoint/2010/main" val="56235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374823-23E9-A546-6747-DB8F65E7F15C}"/>
              </a:ext>
            </a:extLst>
          </p:cNvPr>
          <p:cNvPicPr>
            <a:picLocks noChangeAspect="1"/>
          </p:cNvPicPr>
          <p:nvPr/>
        </p:nvPicPr>
        <p:blipFill>
          <a:blip r:embed="rId2"/>
          <a:stretch>
            <a:fillRect/>
          </a:stretch>
        </p:blipFill>
        <p:spPr>
          <a:xfrm>
            <a:off x="1275254" y="181069"/>
            <a:ext cx="9641492" cy="5441062"/>
          </a:xfrm>
          <a:prstGeom prst="rect">
            <a:avLst/>
          </a:prstGeom>
        </p:spPr>
      </p:pic>
    </p:spTree>
    <p:extLst>
      <p:ext uri="{BB962C8B-B14F-4D97-AF65-F5344CB8AC3E}">
        <p14:creationId xmlns:p14="http://schemas.microsoft.com/office/powerpoint/2010/main" val="3067415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60F6-0B49-71C4-2246-BDFC72DCEE46}"/>
              </a:ext>
            </a:extLst>
          </p:cNvPr>
          <p:cNvSpPr>
            <a:spLocks noGrp="1"/>
          </p:cNvSpPr>
          <p:nvPr>
            <p:ph type="title"/>
          </p:nvPr>
        </p:nvSpPr>
        <p:spPr/>
        <p:txBody>
          <a:bodyPr/>
          <a:lstStyle/>
          <a:p>
            <a:r>
              <a:rPr lang="en-GB" b="1" dirty="0"/>
              <a:t>Safety and Tolerability</a:t>
            </a:r>
            <a:endParaRPr lang="en-US" dirty="0"/>
          </a:p>
        </p:txBody>
      </p:sp>
      <p:sp>
        <p:nvSpPr>
          <p:cNvPr id="3" name="Text Placeholder 2">
            <a:extLst>
              <a:ext uri="{FF2B5EF4-FFF2-40B4-BE49-F238E27FC236}">
                <a16:creationId xmlns:a16="http://schemas.microsoft.com/office/drawing/2014/main" id="{2BE0E3CA-FFEF-9592-DB8F-40F7E80D766C}"/>
              </a:ext>
            </a:extLst>
          </p:cNvPr>
          <p:cNvSpPr>
            <a:spLocks noGrp="1"/>
          </p:cNvSpPr>
          <p:nvPr>
            <p:ph type="body" idx="1"/>
          </p:nvPr>
        </p:nvSpPr>
        <p:spPr>
          <a:xfrm>
            <a:off x="213756" y="1080655"/>
            <a:ext cx="11709070" cy="4710810"/>
          </a:xfrm>
        </p:spPr>
        <p:txBody>
          <a:bodyPr/>
          <a:lstStyle/>
          <a:p>
            <a:r>
              <a:rPr lang="en-GB" dirty="0"/>
              <a:t>Grade ≥3 TEAEs were reported in 68.0% of patients receiving T-</a:t>
            </a:r>
            <a:r>
              <a:rPr lang="en-GB" dirty="0" err="1"/>
              <a:t>DXd</a:t>
            </a:r>
            <a:r>
              <a:rPr lang="en-GB" dirty="0"/>
              <a:t> versus 73.8% with RAM + PTX.</a:t>
            </a:r>
          </a:p>
          <a:p>
            <a:r>
              <a:rPr lang="en-GB" dirty="0"/>
              <a:t>Serious adverse events occurred in 41.0% of T-</a:t>
            </a:r>
            <a:r>
              <a:rPr lang="en-GB" dirty="0" err="1"/>
              <a:t>DXd</a:t>
            </a:r>
            <a:r>
              <a:rPr lang="en-GB" dirty="0"/>
              <a:t> patients compared to 43.3% with RAM + PTX. Treatment discontinuation due to AEs occurred in 14.3% of patients in the T-</a:t>
            </a:r>
            <a:r>
              <a:rPr lang="en-GB" dirty="0" err="1"/>
              <a:t>DXd</a:t>
            </a:r>
            <a:r>
              <a:rPr lang="en-GB" dirty="0"/>
              <a:t> arm and 17.2% in the RAM + PTX arm.</a:t>
            </a:r>
          </a:p>
          <a:p>
            <a:r>
              <a:rPr lang="en-GB" dirty="0"/>
              <a:t>Of special interest was drug-related interstitial lung disease (ILD) or pneumonitis, which was reported in 13.9% of patients treated with T-</a:t>
            </a:r>
            <a:r>
              <a:rPr lang="en-GB" dirty="0" err="1"/>
              <a:t>DXd</a:t>
            </a:r>
            <a:r>
              <a:rPr lang="en-GB" dirty="0"/>
              <a:t> (n=34). Most events were low grade, with only one Grade 3 ILD case and no Grade 4 or 5 cases. In contrast, ILD/pneumonitis occurred in 1.3% (n=3) of patients in the RAM + PTX group, including two Grade 3 and one Grade 5 event.</a:t>
            </a:r>
          </a:p>
          <a:p>
            <a:endParaRPr lang="en-US" dirty="0"/>
          </a:p>
        </p:txBody>
      </p:sp>
    </p:spTree>
    <p:extLst>
      <p:ext uri="{BB962C8B-B14F-4D97-AF65-F5344CB8AC3E}">
        <p14:creationId xmlns:p14="http://schemas.microsoft.com/office/powerpoint/2010/main" val="1616799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51CA-354A-97F8-16DD-6878AF3BF9E7}"/>
              </a:ext>
            </a:extLst>
          </p:cNvPr>
          <p:cNvSpPr>
            <a:spLocks noGrp="1"/>
          </p:cNvSpPr>
          <p:nvPr>
            <p:ph type="title"/>
          </p:nvPr>
        </p:nvSpPr>
        <p:spPr/>
        <p:txBody>
          <a:bodyPr/>
          <a:lstStyle/>
          <a:p>
            <a:r>
              <a:rPr lang="en-GB" b="1" dirty="0"/>
              <a:t>What People Are Saying About the DESTINY-Gastric04 Trial?</a:t>
            </a:r>
          </a:p>
        </p:txBody>
      </p:sp>
      <p:sp>
        <p:nvSpPr>
          <p:cNvPr id="3" name="Text Placeholder 2">
            <a:extLst>
              <a:ext uri="{FF2B5EF4-FFF2-40B4-BE49-F238E27FC236}">
                <a16:creationId xmlns:a16="http://schemas.microsoft.com/office/drawing/2014/main" id="{017D127C-7694-6740-EAFD-C48DBF3DD48C}"/>
              </a:ext>
            </a:extLst>
          </p:cNvPr>
          <p:cNvSpPr>
            <a:spLocks noGrp="1"/>
          </p:cNvSpPr>
          <p:nvPr>
            <p:ph type="body" idx="1"/>
          </p:nvPr>
        </p:nvSpPr>
        <p:spPr/>
        <p:txBody>
          <a:bodyPr/>
          <a:lstStyle/>
          <a:p>
            <a:r>
              <a:rPr lang="en-GB" sz="2000" b="1" i="1" dirty="0"/>
              <a:t>New Standard in 2L HER2+ Gastric Cancer?</a:t>
            </a:r>
            <a:br>
              <a:rPr lang="en-GB" sz="2000" b="1" dirty="0"/>
            </a:br>
            <a:r>
              <a:rPr lang="en-GB" sz="2000" b="1" i="1" dirty="0"/>
              <a:t> DESTINY-Gastric04 (NEJM) T-</a:t>
            </a:r>
            <a:r>
              <a:rPr lang="en-GB" sz="2000" b="1" i="1" dirty="0" err="1"/>
              <a:t>DXd</a:t>
            </a:r>
            <a:r>
              <a:rPr lang="en-GB" sz="2000" b="1" i="1" dirty="0"/>
              <a:t> vs </a:t>
            </a:r>
            <a:r>
              <a:rPr lang="en-GB" sz="2000" b="1" i="1" dirty="0" err="1"/>
              <a:t>Ramucirumab+Paclitaxel</a:t>
            </a:r>
            <a:br>
              <a:rPr lang="en-GB" sz="2000" b="1" dirty="0"/>
            </a:br>
            <a:r>
              <a:rPr lang="en-GB" sz="2000" b="1" i="1" dirty="0"/>
              <a:t>N=494, post-trastuzumab HER2+ GEJ/Gastric AC</a:t>
            </a:r>
            <a:br>
              <a:rPr lang="en-GB" sz="2000" b="1" dirty="0"/>
            </a:br>
            <a:r>
              <a:rPr lang="en-GB" sz="2000" b="1" i="1" dirty="0"/>
              <a:t>Primary OS benefit: 14.7 </a:t>
            </a:r>
            <a:r>
              <a:rPr lang="en-GB" sz="2000" b="1" i="1" dirty="0" err="1"/>
              <a:t>mo</a:t>
            </a:r>
            <a:r>
              <a:rPr lang="en-GB" sz="2000" b="1" i="1" dirty="0"/>
              <a:t> vs 11.4 </a:t>
            </a:r>
            <a:r>
              <a:rPr lang="en-GB" sz="2000" b="1" i="1" dirty="0" err="1"/>
              <a:t>mo</a:t>
            </a:r>
            <a:r>
              <a:rPr lang="en-GB" sz="2000" b="1" i="1" dirty="0"/>
              <a:t>, HR 0.70 | p=0.004 </a:t>
            </a:r>
            <a:br>
              <a:rPr lang="en-GB" sz="2000" b="1" dirty="0"/>
            </a:br>
            <a:r>
              <a:rPr lang="en-GB" sz="2000" b="1" i="1" dirty="0"/>
              <a:t>PFS: 6.7 vs 5.6 </a:t>
            </a:r>
            <a:r>
              <a:rPr lang="en-GB" sz="2000" b="1" i="1" dirty="0" err="1"/>
              <a:t>mo</a:t>
            </a:r>
            <a:br>
              <a:rPr lang="en-GB" sz="2000" b="1" dirty="0"/>
            </a:br>
            <a:r>
              <a:rPr lang="en-GB" sz="2000" b="1" i="1" dirty="0"/>
              <a:t>ORR: 44.3% vs 29.1%</a:t>
            </a:r>
            <a:br>
              <a:rPr lang="en-GB" sz="2000" b="1" dirty="0"/>
            </a:br>
            <a:r>
              <a:rPr lang="en-GB" sz="2000" b="1" i="1" dirty="0"/>
              <a:t>But… some concerns</a:t>
            </a:r>
            <a:br>
              <a:rPr lang="en-GB" sz="2000" b="1" dirty="0"/>
            </a:br>
            <a:r>
              <a:rPr lang="en-GB" sz="2000" b="1" i="1" dirty="0"/>
              <a:t>ILD/pneumonitis in 13.9% (though mostly grade 1–2)</a:t>
            </a:r>
            <a:br>
              <a:rPr lang="en-GB" sz="2000" b="1" dirty="0"/>
            </a:br>
            <a:r>
              <a:rPr lang="en-GB" sz="2000" b="1" i="1" dirty="0"/>
              <a:t>No in-trial crossover, yet ~26% in control arm got T-</a:t>
            </a:r>
            <a:r>
              <a:rPr lang="en-GB" sz="2000" b="1" i="1" dirty="0" err="1"/>
              <a:t>DXd</a:t>
            </a:r>
            <a:r>
              <a:rPr lang="en-GB" sz="2000" b="1" i="1" dirty="0"/>
              <a:t> post-progression</a:t>
            </a:r>
            <a:br>
              <a:rPr lang="en-GB" sz="2000" b="1" dirty="0"/>
            </a:br>
            <a:r>
              <a:rPr lang="en-GB" sz="2000" b="1" i="1" dirty="0"/>
              <a:t>HER2 heterogeneity not fully addressed</a:t>
            </a:r>
            <a:br>
              <a:rPr lang="en-GB" sz="2000" b="1" dirty="0"/>
            </a:br>
            <a:r>
              <a:rPr lang="en-GB" sz="2000" b="1" i="1" dirty="0"/>
              <a:t>Subgroup CI &gt;1.0 in many cohorts</a:t>
            </a:r>
            <a:br>
              <a:rPr lang="en-GB" sz="2000" b="1" dirty="0"/>
            </a:br>
            <a:r>
              <a:rPr lang="en-GB" sz="2000" b="1" i="1" dirty="0"/>
              <a:t>Open-label + regional variations = interpret cautiously</a:t>
            </a:r>
            <a:br>
              <a:rPr lang="en-GB" sz="2000" b="1" dirty="0"/>
            </a:br>
            <a:r>
              <a:rPr lang="en-GB" sz="2000" b="1" i="1" dirty="0"/>
              <a:t>Still, this cements T-</a:t>
            </a:r>
            <a:r>
              <a:rPr lang="en-GB" sz="2000" b="1" i="1" dirty="0" err="1"/>
              <a:t>DXd</a:t>
            </a:r>
            <a:r>
              <a:rPr lang="en-GB" sz="2000" b="1" i="1" dirty="0"/>
              <a:t> as new 2L SOC if HER2 remains positive post 1L.</a:t>
            </a:r>
            <a:br>
              <a:rPr lang="en-GB" sz="2000" b="1" dirty="0"/>
            </a:br>
            <a:r>
              <a:rPr lang="en-GB" sz="2000" b="1" i="1" dirty="0"/>
              <a:t>HER2 “reconfirmation” post-trastuzumab is now non-negotiable.”</a:t>
            </a:r>
            <a:endParaRPr lang="en-GB" sz="2000" b="1" dirty="0"/>
          </a:p>
          <a:p>
            <a:endParaRPr lang="en-US" dirty="0"/>
          </a:p>
        </p:txBody>
      </p:sp>
    </p:spTree>
    <p:extLst>
      <p:ext uri="{BB962C8B-B14F-4D97-AF65-F5344CB8AC3E}">
        <p14:creationId xmlns:p14="http://schemas.microsoft.com/office/powerpoint/2010/main" val="3421165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838200" y="365127"/>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Be Part of Research</a:t>
            </a:r>
            <a:endParaRPr/>
          </a:p>
        </p:txBody>
      </p:sp>
      <p:pic>
        <p:nvPicPr>
          <p:cNvPr id="152" name="Google Shape;152;p24" title="landingPage.PNG"/>
          <p:cNvPicPr preferRelativeResize="0"/>
          <p:nvPr/>
        </p:nvPicPr>
        <p:blipFill>
          <a:blip r:embed="rId3">
            <a:alphaModFix/>
          </a:blip>
          <a:stretch>
            <a:fillRect/>
          </a:stretch>
        </p:blipFill>
        <p:spPr>
          <a:xfrm>
            <a:off x="1741425" y="1415124"/>
            <a:ext cx="8709149" cy="41801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body" idx="1"/>
          </p:nvPr>
        </p:nvSpPr>
        <p:spPr>
          <a:xfrm>
            <a:off x="889900" y="1535425"/>
            <a:ext cx="9790800" cy="4256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a:t>Primary objective:</a:t>
            </a:r>
            <a:endParaRPr/>
          </a:p>
          <a:p>
            <a:pPr marL="0" lvl="0" indent="0" algn="l" rtl="0">
              <a:spcBef>
                <a:spcPts val="1000"/>
              </a:spcBef>
              <a:spcAft>
                <a:spcPts val="0"/>
              </a:spcAft>
              <a:buNone/>
            </a:pPr>
            <a:r>
              <a:rPr lang="en-US"/>
              <a:t>Increase number of people registered with Be Part of Research by 300% over an 18-24 month period</a:t>
            </a:r>
            <a:endParaRPr/>
          </a:p>
          <a:p>
            <a:pPr marL="0" lvl="0" indent="0" algn="l" rtl="0">
              <a:spcBef>
                <a:spcPts val="1000"/>
              </a:spcBef>
              <a:spcAft>
                <a:spcPts val="0"/>
              </a:spcAft>
              <a:buNone/>
            </a:pPr>
            <a:endParaRPr/>
          </a:p>
          <a:p>
            <a:pPr marL="0" lvl="0" indent="0" algn="l" rtl="0">
              <a:spcBef>
                <a:spcPts val="1000"/>
              </a:spcBef>
              <a:spcAft>
                <a:spcPts val="0"/>
              </a:spcAft>
              <a:buNone/>
            </a:pPr>
            <a:r>
              <a:rPr lang="en-US"/>
              <a:t>Secondary objectives: </a:t>
            </a:r>
            <a:endParaRPr/>
          </a:p>
          <a:p>
            <a:pPr marL="0" lvl="0" indent="0" algn="l" rtl="0">
              <a:spcBef>
                <a:spcPts val="1000"/>
              </a:spcBef>
              <a:spcAft>
                <a:spcPts val="0"/>
              </a:spcAft>
              <a:buNone/>
            </a:pPr>
            <a:r>
              <a:rPr lang="en-US"/>
              <a:t>Increase volunteers from under-represented demographics</a:t>
            </a:r>
            <a:endParaRPr/>
          </a:p>
          <a:p>
            <a:pPr marL="457200" lvl="0" indent="-381000" algn="l" rtl="0">
              <a:lnSpc>
                <a:spcPct val="100000"/>
              </a:lnSpc>
              <a:spcBef>
                <a:spcPts val="0"/>
              </a:spcBef>
              <a:spcAft>
                <a:spcPts val="0"/>
              </a:spcAft>
              <a:buSzPts val="2400"/>
              <a:buFont typeface="Lato"/>
              <a:buChar char="•"/>
            </a:pPr>
            <a:r>
              <a:rPr lang="en-US">
                <a:latin typeface="Lato"/>
                <a:ea typeface="Lato"/>
                <a:cs typeface="Lato"/>
                <a:sym typeface="Lato"/>
              </a:rPr>
              <a:t>Black ethnicities: 1.9% increase (2.1% to ONS: 4.0%)</a:t>
            </a:r>
            <a:endParaRPr>
              <a:latin typeface="Lato"/>
              <a:ea typeface="Lato"/>
              <a:cs typeface="Lato"/>
              <a:sym typeface="Lato"/>
            </a:endParaRPr>
          </a:p>
          <a:p>
            <a:pPr marL="457200" lvl="0" indent="-381000" algn="l" rtl="0">
              <a:lnSpc>
                <a:spcPct val="115000"/>
              </a:lnSpc>
              <a:spcBef>
                <a:spcPts val="0"/>
              </a:spcBef>
              <a:spcAft>
                <a:spcPts val="0"/>
              </a:spcAft>
              <a:buSzPts val="2400"/>
              <a:buFont typeface="Lato"/>
              <a:buChar char="•"/>
            </a:pPr>
            <a:r>
              <a:rPr lang="en-US">
                <a:highlight>
                  <a:schemeClr val="lt1"/>
                </a:highlight>
                <a:latin typeface="Lato"/>
                <a:ea typeface="Lato"/>
                <a:cs typeface="Lato"/>
                <a:sym typeface="Lato"/>
              </a:rPr>
              <a:t>Asian ethnicities: 3.4% increase (5.9% to ONS: 9.3%)</a:t>
            </a:r>
            <a:endParaRPr>
              <a:highlight>
                <a:schemeClr val="lt1"/>
              </a:highlight>
              <a:latin typeface="Lato"/>
              <a:ea typeface="Lato"/>
              <a:cs typeface="Lato"/>
              <a:sym typeface="Lato"/>
            </a:endParaRPr>
          </a:p>
          <a:p>
            <a:pPr marL="457200" lvl="0" indent="-381000" algn="l" rtl="0">
              <a:lnSpc>
                <a:spcPct val="115000"/>
              </a:lnSpc>
              <a:spcBef>
                <a:spcPts val="0"/>
              </a:spcBef>
              <a:spcAft>
                <a:spcPts val="0"/>
              </a:spcAft>
              <a:buSzPts val="2400"/>
              <a:buFont typeface="Lato"/>
              <a:buChar char="•"/>
            </a:pPr>
            <a:r>
              <a:rPr lang="en-US">
                <a:highlight>
                  <a:schemeClr val="lt1"/>
                </a:highlight>
                <a:latin typeface="Lato"/>
                <a:ea typeface="Lato"/>
                <a:cs typeface="Lato"/>
                <a:sym typeface="Lato"/>
              </a:rPr>
              <a:t>18-24 age bracket by 3.4% (4.9% to ONS: 8.3%)</a:t>
            </a:r>
            <a:endParaRPr/>
          </a:p>
          <a:p>
            <a:pPr marL="0" lvl="0" indent="0" algn="l" rtl="0">
              <a:spcBef>
                <a:spcPts val="1000"/>
              </a:spcBef>
              <a:spcAft>
                <a:spcPts val="0"/>
              </a:spcAft>
              <a:buNone/>
            </a:pP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None/>
            </a:pPr>
            <a:endParaRPr/>
          </a:p>
        </p:txBody>
      </p:sp>
      <p:grpSp>
        <p:nvGrpSpPr>
          <p:cNvPr id="159" name="Google Shape;159;p25"/>
          <p:cNvGrpSpPr/>
          <p:nvPr/>
        </p:nvGrpSpPr>
        <p:grpSpPr>
          <a:xfrm>
            <a:off x="394331" y="1590321"/>
            <a:ext cx="359131" cy="331266"/>
            <a:chOff x="7034386" y="2897265"/>
            <a:chExt cx="887400" cy="887400"/>
          </a:xfrm>
        </p:grpSpPr>
        <p:sp>
          <p:nvSpPr>
            <p:cNvPr id="160" name="Google Shape;160;p25"/>
            <p:cNvSpPr/>
            <p:nvPr/>
          </p:nvSpPr>
          <p:spPr>
            <a:xfrm rot="10800000">
              <a:off x="7034386" y="2897265"/>
              <a:ext cx="887400" cy="887400"/>
            </a:xfrm>
            <a:prstGeom prst="ellipse">
              <a:avLst/>
            </a:prstGeom>
            <a:solidFill>
              <a:srgbClr val="D1D9E2"/>
            </a:solidFill>
            <a:ln w="69850" cap="flat" cmpd="sng">
              <a:solidFill>
                <a:srgbClr val="EE4B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sp>
          <p:nvSpPr>
            <p:cNvPr id="161" name="Google Shape;161;p25"/>
            <p:cNvSpPr/>
            <p:nvPr/>
          </p:nvSpPr>
          <p:spPr>
            <a:xfrm rot="10800000">
              <a:off x="7234893" y="3095141"/>
              <a:ext cx="494100" cy="496800"/>
            </a:xfrm>
            <a:prstGeom prst="ellipse">
              <a:avLst/>
            </a:prstGeom>
            <a:solidFill>
              <a:srgbClr val="173E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grpSp>
      <p:sp>
        <p:nvSpPr>
          <p:cNvPr id="162" name="Google Shape;162;p25"/>
          <p:cNvSpPr txBox="1">
            <a:spLocks noGrp="1"/>
          </p:cNvSpPr>
          <p:nvPr>
            <p:ph type="title"/>
          </p:nvPr>
        </p:nvSpPr>
        <p:spPr>
          <a:xfrm>
            <a:off x="838200" y="365127"/>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Campaign objectives</a:t>
            </a:r>
            <a:endParaRPr/>
          </a:p>
        </p:txBody>
      </p:sp>
      <p:grpSp>
        <p:nvGrpSpPr>
          <p:cNvPr id="163" name="Google Shape;163;p25"/>
          <p:cNvGrpSpPr/>
          <p:nvPr/>
        </p:nvGrpSpPr>
        <p:grpSpPr>
          <a:xfrm>
            <a:off x="394331" y="3248346"/>
            <a:ext cx="359131" cy="331266"/>
            <a:chOff x="7034386" y="2897265"/>
            <a:chExt cx="887400" cy="887400"/>
          </a:xfrm>
        </p:grpSpPr>
        <p:sp>
          <p:nvSpPr>
            <p:cNvPr id="164" name="Google Shape;164;p25"/>
            <p:cNvSpPr/>
            <p:nvPr/>
          </p:nvSpPr>
          <p:spPr>
            <a:xfrm rot="10800000">
              <a:off x="7034386" y="2897265"/>
              <a:ext cx="887400" cy="887400"/>
            </a:xfrm>
            <a:prstGeom prst="ellipse">
              <a:avLst/>
            </a:prstGeom>
            <a:solidFill>
              <a:srgbClr val="D1D9E2"/>
            </a:solidFill>
            <a:ln w="69850" cap="flat" cmpd="sng">
              <a:solidFill>
                <a:srgbClr val="EE4B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sp>
          <p:nvSpPr>
            <p:cNvPr id="165" name="Google Shape;165;p25"/>
            <p:cNvSpPr/>
            <p:nvPr/>
          </p:nvSpPr>
          <p:spPr>
            <a:xfrm rot="10800000">
              <a:off x="7234893" y="3095141"/>
              <a:ext cx="494100" cy="496800"/>
            </a:xfrm>
            <a:prstGeom prst="ellipse">
              <a:avLst/>
            </a:prstGeom>
            <a:solidFill>
              <a:srgbClr val="173E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1"/>
          <p:cNvSpPr txBox="1">
            <a:spLocks noGrp="1"/>
          </p:cNvSpPr>
          <p:nvPr>
            <p:ph type="title" idx="4294967295"/>
          </p:nvPr>
        </p:nvSpPr>
        <p:spPr>
          <a:xfrm>
            <a:off x="838200" y="365127"/>
            <a:ext cx="10515600" cy="865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2200">
                <a:solidFill>
                  <a:srgbClr val="0B5394"/>
                </a:solidFill>
                <a:latin typeface="Lato"/>
                <a:ea typeface="Lato"/>
                <a:cs typeface="Lato"/>
                <a:sym typeface="Lato"/>
              </a:rPr>
              <a:t>Recruitment to Upper GI Cancer Studies SWAG Region Apr 2024 - June 25</a:t>
            </a:r>
            <a:endParaRPr>
              <a:latin typeface="Lato"/>
              <a:ea typeface="Lato"/>
              <a:cs typeface="Lato"/>
              <a:sym typeface="Lato"/>
            </a:endParaRPr>
          </a:p>
        </p:txBody>
      </p:sp>
      <p:pic>
        <p:nvPicPr>
          <p:cNvPr id="133" name="Google Shape;133;p21"/>
          <p:cNvPicPr preferRelativeResize="0"/>
          <p:nvPr/>
        </p:nvPicPr>
        <p:blipFill>
          <a:blip r:embed="rId3">
            <a:alphaModFix/>
          </a:blip>
          <a:stretch>
            <a:fillRect/>
          </a:stretch>
        </p:blipFill>
        <p:spPr>
          <a:xfrm>
            <a:off x="838200" y="1393402"/>
            <a:ext cx="4362450" cy="2133600"/>
          </a:xfrm>
          <a:prstGeom prst="rect">
            <a:avLst/>
          </a:prstGeom>
          <a:noFill/>
          <a:ln>
            <a:noFill/>
          </a:ln>
        </p:spPr>
      </p:pic>
      <p:pic>
        <p:nvPicPr>
          <p:cNvPr id="134" name="Google Shape;134;p21"/>
          <p:cNvPicPr preferRelativeResize="0"/>
          <p:nvPr/>
        </p:nvPicPr>
        <p:blipFill>
          <a:blip r:embed="rId4">
            <a:alphaModFix/>
          </a:blip>
          <a:stretch>
            <a:fillRect/>
          </a:stretch>
        </p:blipFill>
        <p:spPr>
          <a:xfrm>
            <a:off x="5746550" y="1393402"/>
            <a:ext cx="4781550" cy="2190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838200" y="365127"/>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Key messages</a:t>
            </a:r>
            <a:endParaRPr/>
          </a:p>
        </p:txBody>
      </p:sp>
      <p:sp>
        <p:nvSpPr>
          <p:cNvPr id="171" name="Google Shape;171;p26"/>
          <p:cNvSpPr txBox="1">
            <a:spLocks noGrp="1"/>
          </p:cNvSpPr>
          <p:nvPr>
            <p:ph type="body" idx="1"/>
          </p:nvPr>
        </p:nvSpPr>
        <p:spPr>
          <a:xfrm>
            <a:off x="838200" y="1535065"/>
            <a:ext cx="10515600" cy="42564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a:t>Be Part of Research makes it easier than ever to find and take part in health and care research.</a:t>
            </a:r>
            <a:endParaRPr/>
          </a:p>
          <a:p>
            <a:pPr marL="457200" lvl="0" indent="0" algn="l" rtl="0">
              <a:spcBef>
                <a:spcPts val="1000"/>
              </a:spcBef>
              <a:spcAft>
                <a:spcPts val="0"/>
              </a:spcAft>
              <a:buNone/>
            </a:pPr>
            <a:endParaRPr/>
          </a:p>
          <a:p>
            <a:pPr marL="457200" lvl="0" indent="-381000" algn="l" rtl="0">
              <a:spcBef>
                <a:spcPts val="1000"/>
              </a:spcBef>
              <a:spcAft>
                <a:spcPts val="0"/>
              </a:spcAft>
              <a:buSzPts val="2400"/>
              <a:buChar char="•"/>
            </a:pPr>
            <a:r>
              <a:rPr lang="en-US"/>
              <a:t>Simply sign up online and choose the areas of research you’re interested in.</a:t>
            </a:r>
            <a:endParaRPr/>
          </a:p>
          <a:p>
            <a:pPr marL="457200" lvl="0" indent="0" algn="l" rtl="0">
              <a:spcBef>
                <a:spcPts val="1000"/>
              </a:spcBef>
              <a:spcAft>
                <a:spcPts val="0"/>
              </a:spcAft>
              <a:buNone/>
            </a:pPr>
            <a:endParaRPr/>
          </a:p>
          <a:p>
            <a:pPr marL="457200" lvl="0" indent="-381000" algn="l" rtl="0">
              <a:spcBef>
                <a:spcPts val="1000"/>
              </a:spcBef>
              <a:spcAft>
                <a:spcPts val="0"/>
              </a:spcAft>
              <a:buSzPts val="2400"/>
              <a:buChar char="•"/>
            </a:pPr>
            <a:r>
              <a:rPr lang="en-US"/>
              <a:t>You’ll then be matched to suitable studies and sent clear information about what’s involved and how you can take part.</a:t>
            </a:r>
            <a:endParaRPr/>
          </a:p>
          <a:p>
            <a:pPr marL="457200" lvl="0" indent="0" algn="l" rtl="0">
              <a:spcBef>
                <a:spcPts val="1000"/>
              </a:spcBef>
              <a:spcAft>
                <a:spcPts val="0"/>
              </a:spcAft>
              <a:buNone/>
            </a:pPr>
            <a:endParaRPr/>
          </a:p>
          <a:p>
            <a:pPr marL="457200" lvl="0" indent="-381000" algn="l" rtl="0">
              <a:spcBef>
                <a:spcPts val="1000"/>
              </a:spcBef>
              <a:spcAft>
                <a:spcPts val="0"/>
              </a:spcAft>
              <a:buSzPts val="2400"/>
              <a:buChar char="•"/>
            </a:pPr>
            <a:r>
              <a:rPr lang="en-US"/>
              <a:t>The decision on whether to take part is always yours.</a:t>
            </a:r>
            <a:endParaRPr/>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838200" y="365127"/>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Leaflets</a:t>
            </a:r>
            <a:endParaRPr/>
          </a:p>
        </p:txBody>
      </p:sp>
      <p:pic>
        <p:nvPicPr>
          <p:cNvPr id="177" name="Google Shape;177;p27" title="posterBPOR.PNG"/>
          <p:cNvPicPr preferRelativeResize="0"/>
          <p:nvPr/>
        </p:nvPicPr>
        <p:blipFill>
          <a:blip r:embed="rId3">
            <a:alphaModFix/>
          </a:blip>
          <a:stretch>
            <a:fillRect/>
          </a:stretch>
        </p:blipFill>
        <p:spPr>
          <a:xfrm>
            <a:off x="925000" y="1136700"/>
            <a:ext cx="3366934" cy="4654666"/>
          </a:xfrm>
          <a:prstGeom prst="rect">
            <a:avLst/>
          </a:prstGeom>
          <a:noFill/>
          <a:ln>
            <a:noFill/>
          </a:ln>
        </p:spPr>
      </p:pic>
      <p:pic>
        <p:nvPicPr>
          <p:cNvPr id="178" name="Google Shape;178;p27"/>
          <p:cNvPicPr preferRelativeResize="0"/>
          <p:nvPr/>
        </p:nvPicPr>
        <p:blipFill>
          <a:blip r:embed="rId4">
            <a:alphaModFix/>
          </a:blip>
          <a:stretch>
            <a:fillRect/>
          </a:stretch>
        </p:blipFill>
        <p:spPr>
          <a:xfrm>
            <a:off x="6314817" y="1136700"/>
            <a:ext cx="3308816" cy="4625567"/>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838200" y="365127"/>
            <a:ext cx="105156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Print posters: 5 designs</a:t>
            </a:r>
            <a:endParaRPr/>
          </a:p>
        </p:txBody>
      </p:sp>
      <p:pic>
        <p:nvPicPr>
          <p:cNvPr id="184" name="Google Shape;184;p28" title="poster1.jpg"/>
          <p:cNvPicPr preferRelativeResize="0"/>
          <p:nvPr/>
        </p:nvPicPr>
        <p:blipFill>
          <a:blip r:embed="rId3">
            <a:alphaModFix/>
          </a:blip>
          <a:stretch>
            <a:fillRect/>
          </a:stretch>
        </p:blipFill>
        <p:spPr>
          <a:xfrm>
            <a:off x="838199" y="1230625"/>
            <a:ext cx="3395708" cy="4563476"/>
          </a:xfrm>
          <a:prstGeom prst="rect">
            <a:avLst/>
          </a:prstGeom>
          <a:noFill/>
          <a:ln>
            <a:noFill/>
          </a:ln>
        </p:spPr>
      </p:pic>
      <p:pic>
        <p:nvPicPr>
          <p:cNvPr id="185" name="Google Shape;185;p28" title="poster2.jpg"/>
          <p:cNvPicPr preferRelativeResize="0"/>
          <p:nvPr/>
        </p:nvPicPr>
        <p:blipFill>
          <a:blip r:embed="rId4">
            <a:alphaModFix/>
          </a:blip>
          <a:stretch>
            <a:fillRect/>
          </a:stretch>
        </p:blipFill>
        <p:spPr>
          <a:xfrm>
            <a:off x="4278220" y="1255750"/>
            <a:ext cx="3394977" cy="4563475"/>
          </a:xfrm>
          <a:prstGeom prst="rect">
            <a:avLst/>
          </a:prstGeom>
          <a:noFill/>
          <a:ln>
            <a:noFill/>
          </a:ln>
        </p:spPr>
      </p:pic>
      <p:pic>
        <p:nvPicPr>
          <p:cNvPr id="186" name="Google Shape;186;p28" title="poster3.jpg"/>
          <p:cNvPicPr preferRelativeResize="0"/>
          <p:nvPr/>
        </p:nvPicPr>
        <p:blipFill>
          <a:blip r:embed="rId5">
            <a:alphaModFix/>
          </a:blip>
          <a:stretch>
            <a:fillRect/>
          </a:stretch>
        </p:blipFill>
        <p:spPr>
          <a:xfrm>
            <a:off x="7824920" y="1336167"/>
            <a:ext cx="3316456" cy="445793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29"/>
          <p:cNvSpPr txBox="1"/>
          <p:nvPr/>
        </p:nvSpPr>
        <p:spPr>
          <a:xfrm>
            <a:off x="764150" y="202175"/>
            <a:ext cx="11242500" cy="865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3200">
                <a:solidFill>
                  <a:srgbClr val="193E72"/>
                </a:solidFill>
                <a:latin typeface="Lato"/>
                <a:ea typeface="Lato"/>
                <a:cs typeface="Lato"/>
                <a:sym typeface="Lato"/>
              </a:rPr>
              <a:t>Associate Principal Investigator </a:t>
            </a:r>
            <a:endParaRPr sz="3200">
              <a:solidFill>
                <a:srgbClr val="193E72"/>
              </a:solidFill>
              <a:latin typeface="Lato"/>
              <a:ea typeface="Lato"/>
              <a:cs typeface="Lato"/>
              <a:sym typeface="Lato"/>
            </a:endParaRPr>
          </a:p>
          <a:p>
            <a:pPr marL="0" lvl="0" indent="0" algn="ctr" rtl="0">
              <a:lnSpc>
                <a:spcPct val="90000"/>
              </a:lnSpc>
              <a:spcBef>
                <a:spcPts val="0"/>
              </a:spcBef>
              <a:spcAft>
                <a:spcPts val="0"/>
              </a:spcAft>
              <a:buNone/>
            </a:pPr>
            <a:r>
              <a:rPr lang="en-US" sz="3200">
                <a:solidFill>
                  <a:srgbClr val="193E72"/>
                </a:solidFill>
                <a:latin typeface="Lato"/>
                <a:ea typeface="Lato"/>
                <a:cs typeface="Lato"/>
                <a:sym typeface="Lato"/>
              </a:rPr>
              <a:t>Scheme</a:t>
            </a:r>
            <a:endParaRPr sz="3200">
              <a:solidFill>
                <a:srgbClr val="193E72"/>
              </a:solidFill>
              <a:latin typeface="Lato"/>
              <a:ea typeface="Lato"/>
              <a:cs typeface="Lato"/>
              <a:sym typeface="Lato"/>
            </a:endParaRPr>
          </a:p>
        </p:txBody>
      </p:sp>
      <p:sp>
        <p:nvSpPr>
          <p:cNvPr id="192" name="Google Shape;192;p29"/>
          <p:cNvSpPr txBox="1"/>
          <p:nvPr/>
        </p:nvSpPr>
        <p:spPr>
          <a:xfrm>
            <a:off x="219500" y="1624250"/>
            <a:ext cx="11604900" cy="38496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2400">
              <a:solidFill>
                <a:srgbClr val="193E72"/>
              </a:solidFill>
              <a:latin typeface="Lato"/>
              <a:ea typeface="Lato"/>
              <a:cs typeface="Lato"/>
              <a:sym typeface="Lato"/>
            </a:endParaRPr>
          </a:p>
          <a:p>
            <a:pPr marL="0" lvl="0" indent="0" algn="l" rtl="0">
              <a:lnSpc>
                <a:spcPct val="90000"/>
              </a:lnSpc>
              <a:spcBef>
                <a:spcPts val="1000"/>
              </a:spcBef>
              <a:spcAft>
                <a:spcPts val="0"/>
              </a:spcAft>
              <a:buNone/>
            </a:pPr>
            <a:r>
              <a:rPr lang="en-US" sz="2400">
                <a:solidFill>
                  <a:srgbClr val="193E72"/>
                </a:solidFill>
                <a:latin typeface="Lato"/>
                <a:ea typeface="Lato"/>
                <a:cs typeface="Lato"/>
                <a:sym typeface="Lato"/>
              </a:rPr>
              <a:t>Six month in-work training opportunity, providing practical experience for healthcare professionals starting their research career.  </a:t>
            </a:r>
            <a:endParaRPr sz="2400">
              <a:solidFill>
                <a:srgbClr val="193E72"/>
              </a:solidFill>
              <a:latin typeface="Lato"/>
              <a:ea typeface="Lato"/>
              <a:cs typeface="Lato"/>
              <a:sym typeface="Lato"/>
            </a:endParaRPr>
          </a:p>
          <a:p>
            <a:pPr marL="0" lvl="0" indent="0" algn="l" rtl="0">
              <a:lnSpc>
                <a:spcPct val="90000"/>
              </a:lnSpc>
              <a:spcBef>
                <a:spcPts val="1000"/>
              </a:spcBef>
              <a:spcAft>
                <a:spcPts val="0"/>
              </a:spcAft>
              <a:buNone/>
            </a:pPr>
            <a:r>
              <a:rPr lang="en-US" sz="2400">
                <a:solidFill>
                  <a:srgbClr val="193E72"/>
                </a:solidFill>
                <a:latin typeface="Lato"/>
                <a:ea typeface="Lato"/>
                <a:cs typeface="Lato"/>
                <a:sym typeface="Lato"/>
              </a:rPr>
              <a:t>People who would not normally have the opportunity to take part in clinical research in their day to day role have the chance to experience what it means to work on and deliver a NIHR portfolio trial under the mentorship of an enthusiastic Local PI.</a:t>
            </a:r>
            <a:endParaRPr sz="2400">
              <a:solidFill>
                <a:srgbClr val="193E72"/>
              </a:solidFill>
              <a:latin typeface="Lato"/>
              <a:ea typeface="Lato"/>
              <a:cs typeface="Lato"/>
              <a:sym typeface="Lato"/>
            </a:endParaRPr>
          </a:p>
          <a:p>
            <a:pPr marL="0" lvl="0" indent="0" algn="l" rtl="0">
              <a:lnSpc>
                <a:spcPct val="90000"/>
              </a:lnSpc>
              <a:spcBef>
                <a:spcPts val="1000"/>
              </a:spcBef>
              <a:spcAft>
                <a:spcPts val="0"/>
              </a:spcAft>
              <a:buNone/>
            </a:pPr>
            <a:r>
              <a:rPr lang="en-US" sz="2400">
                <a:solidFill>
                  <a:srgbClr val="193E72"/>
                </a:solidFill>
                <a:latin typeface="Lato"/>
                <a:ea typeface="Lato"/>
                <a:cs typeface="Lato"/>
                <a:sym typeface="Lato"/>
              </a:rPr>
              <a:t>CIs working with a CTU can register their study on the scheme </a:t>
            </a:r>
            <a:endParaRPr sz="2400">
              <a:solidFill>
                <a:srgbClr val="193E72"/>
              </a:solidFill>
              <a:latin typeface="Lato"/>
              <a:ea typeface="Lato"/>
              <a:cs typeface="Lato"/>
              <a:sym typeface="Lato"/>
            </a:endParaRPr>
          </a:p>
          <a:p>
            <a:pPr marL="0" lvl="0" indent="0" algn="l" rtl="0">
              <a:lnSpc>
                <a:spcPct val="90000"/>
              </a:lnSpc>
              <a:spcBef>
                <a:spcPts val="1000"/>
              </a:spcBef>
              <a:spcAft>
                <a:spcPts val="0"/>
              </a:spcAft>
              <a:buNone/>
            </a:pPr>
            <a:r>
              <a:rPr lang="en-US" sz="2400" u="sng">
                <a:solidFill>
                  <a:srgbClr val="193E72"/>
                </a:solidFill>
                <a:latin typeface="Lato"/>
                <a:ea typeface="Lato"/>
                <a:cs typeface="Lato"/>
                <a:sym typeface="Lato"/>
                <a:hlinkClick r:id="rId3">
                  <a:extLst>
                    <a:ext uri="{A12FA001-AC4F-418D-AE19-62706E023703}">
                      <ahyp:hlinkClr xmlns:ahyp="http://schemas.microsoft.com/office/drawing/2018/hyperlinkcolor" val="tx"/>
                    </a:ext>
                  </a:extLst>
                </a:hlinkClick>
              </a:rPr>
              <a:t>https://www.nihr.ac.uk/health-and-care-professionals/career-development/associate-principal-investigator-scheme.htm</a:t>
            </a:r>
            <a:endParaRPr sz="2400" b="1">
              <a:solidFill>
                <a:srgbClr val="193E72"/>
              </a:solidFill>
              <a:latin typeface="Lato"/>
              <a:ea typeface="Lato"/>
              <a:cs typeface="Lato"/>
              <a:sym typeface="Lato"/>
            </a:endParaRPr>
          </a:p>
        </p:txBody>
      </p:sp>
      <p:pic>
        <p:nvPicPr>
          <p:cNvPr id="193" name="Google Shape;193;p29"/>
          <p:cNvPicPr preferRelativeResize="0"/>
          <p:nvPr/>
        </p:nvPicPr>
        <p:blipFill>
          <a:blip r:embed="rId4">
            <a:alphaModFix/>
          </a:blip>
          <a:stretch>
            <a:fillRect/>
          </a:stretch>
        </p:blipFill>
        <p:spPr>
          <a:xfrm>
            <a:off x="219498" y="85723"/>
            <a:ext cx="3075125" cy="1725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30"/>
          <p:cNvSpPr txBox="1">
            <a:spLocks noGrp="1"/>
          </p:cNvSpPr>
          <p:nvPr>
            <p:ph type="title" idx="4294967295"/>
          </p:nvPr>
        </p:nvSpPr>
        <p:spPr>
          <a:xfrm>
            <a:off x="838200" y="365125"/>
            <a:ext cx="10770000" cy="86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solidFill>
                  <a:srgbClr val="193E72"/>
                </a:solidFill>
              </a:rPr>
              <a:t>Principal Investigator Pipeline Programme</a:t>
            </a:r>
            <a:endParaRPr sz="3200">
              <a:solidFill>
                <a:srgbClr val="193E72"/>
              </a:solidFill>
            </a:endParaRPr>
          </a:p>
          <a:p>
            <a:pPr marL="0" lvl="0" indent="0" algn="l" rtl="0">
              <a:spcBef>
                <a:spcPts val="0"/>
              </a:spcBef>
              <a:spcAft>
                <a:spcPts val="0"/>
              </a:spcAft>
              <a:buNone/>
            </a:pPr>
            <a:r>
              <a:rPr lang="en-US" sz="3200">
                <a:solidFill>
                  <a:srgbClr val="193E72"/>
                </a:solidFill>
              </a:rPr>
              <a:t> (PIPP)</a:t>
            </a:r>
            <a:endParaRPr sz="3200">
              <a:solidFill>
                <a:srgbClr val="193E72"/>
              </a:solidFill>
            </a:endParaRPr>
          </a:p>
        </p:txBody>
      </p:sp>
      <p:sp>
        <p:nvSpPr>
          <p:cNvPr id="199" name="Google Shape;199;p30"/>
          <p:cNvSpPr txBox="1">
            <a:spLocks noGrp="1"/>
          </p:cNvSpPr>
          <p:nvPr>
            <p:ph type="body" idx="4294967295"/>
          </p:nvPr>
        </p:nvSpPr>
        <p:spPr>
          <a:xfrm>
            <a:off x="534100" y="1545540"/>
            <a:ext cx="10515600" cy="4256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a:solidFill>
                  <a:srgbClr val="193E72"/>
                </a:solidFill>
              </a:rPr>
              <a:t>Overview</a:t>
            </a:r>
            <a:endParaRPr sz="2400" b="1">
              <a:solidFill>
                <a:srgbClr val="193E72"/>
              </a:solidFill>
            </a:endParaRPr>
          </a:p>
          <a:p>
            <a:pPr marL="457200" lvl="0" indent="-381000" algn="l" rtl="0">
              <a:spcBef>
                <a:spcPts val="1000"/>
              </a:spcBef>
              <a:spcAft>
                <a:spcPts val="0"/>
              </a:spcAft>
              <a:buClr>
                <a:srgbClr val="193E72"/>
              </a:buClr>
              <a:buSzPts val="2400"/>
              <a:buChar char="•"/>
            </a:pPr>
            <a:r>
              <a:rPr lang="en-US" sz="2400">
                <a:solidFill>
                  <a:srgbClr val="193E72"/>
                </a:solidFill>
              </a:rPr>
              <a:t>Research delivery nurses or midwives</a:t>
            </a:r>
            <a:endParaRPr sz="2400">
              <a:solidFill>
                <a:srgbClr val="193E72"/>
              </a:solidFill>
            </a:endParaRPr>
          </a:p>
          <a:p>
            <a:pPr marL="457200" lvl="0" indent="-381000" algn="l" rtl="0">
              <a:spcBef>
                <a:spcPts val="0"/>
              </a:spcBef>
              <a:spcAft>
                <a:spcPts val="0"/>
              </a:spcAft>
              <a:buClr>
                <a:srgbClr val="193E72"/>
              </a:buClr>
              <a:buSzPts val="2400"/>
              <a:buChar char="•"/>
            </a:pPr>
            <a:r>
              <a:rPr lang="en-US" sz="2400">
                <a:solidFill>
                  <a:srgbClr val="193E72"/>
                </a:solidFill>
              </a:rPr>
              <a:t>12 to 18 months</a:t>
            </a:r>
            <a:endParaRPr sz="2400">
              <a:solidFill>
                <a:srgbClr val="193E72"/>
              </a:solidFill>
            </a:endParaRPr>
          </a:p>
          <a:p>
            <a:pPr marL="457200" lvl="0" indent="-381000" algn="l" rtl="0">
              <a:spcBef>
                <a:spcPts val="0"/>
              </a:spcBef>
              <a:spcAft>
                <a:spcPts val="0"/>
              </a:spcAft>
              <a:buClr>
                <a:srgbClr val="193E72"/>
              </a:buClr>
              <a:buSzPts val="2400"/>
              <a:buChar char="•"/>
            </a:pPr>
            <a:r>
              <a:rPr lang="en-US" sz="2400">
                <a:solidFill>
                  <a:srgbClr val="193E72"/>
                </a:solidFill>
              </a:rPr>
              <a:t>Free if you’re eligible</a:t>
            </a:r>
            <a:endParaRPr sz="2400">
              <a:solidFill>
                <a:srgbClr val="193E72"/>
              </a:solidFill>
            </a:endParaRPr>
          </a:p>
          <a:p>
            <a:pPr marL="457200" lvl="0" indent="-381000" algn="l" rtl="0">
              <a:spcBef>
                <a:spcPts val="0"/>
              </a:spcBef>
              <a:spcAft>
                <a:spcPts val="0"/>
              </a:spcAft>
              <a:buClr>
                <a:srgbClr val="193E72"/>
              </a:buClr>
              <a:buSzPts val="2400"/>
              <a:buChar char="•"/>
            </a:pPr>
            <a:r>
              <a:rPr lang="en-US" sz="2400">
                <a:solidFill>
                  <a:srgbClr val="193E72"/>
                </a:solidFill>
              </a:rPr>
              <a:t>Live virtual lessons, online learning and hands-on experience</a:t>
            </a:r>
            <a:endParaRPr sz="2400">
              <a:solidFill>
                <a:srgbClr val="193E72"/>
              </a:solidFill>
            </a:endParaRPr>
          </a:p>
          <a:p>
            <a:pPr marL="0" lvl="0" indent="0" algn="l" rtl="0">
              <a:spcBef>
                <a:spcPts val="1000"/>
              </a:spcBef>
              <a:spcAft>
                <a:spcPts val="0"/>
              </a:spcAft>
              <a:buNone/>
            </a:pPr>
            <a:endParaRPr sz="2400">
              <a:solidFill>
                <a:srgbClr val="193E72"/>
              </a:solidFill>
            </a:endParaRPr>
          </a:p>
          <a:p>
            <a:pPr marL="0" lvl="0" indent="0" algn="l" rtl="0">
              <a:spcBef>
                <a:spcPts val="1000"/>
              </a:spcBef>
              <a:spcAft>
                <a:spcPts val="0"/>
              </a:spcAft>
              <a:buNone/>
            </a:pPr>
            <a:r>
              <a:rPr lang="en-US" sz="2400">
                <a:solidFill>
                  <a:srgbClr val="193E72"/>
                </a:solidFill>
              </a:rPr>
              <a:t>Cohort 4 applications are now closed</a:t>
            </a:r>
            <a:endParaRPr sz="2400">
              <a:solidFill>
                <a:srgbClr val="193E72"/>
              </a:solidFill>
            </a:endParaRPr>
          </a:p>
          <a:p>
            <a:pPr marL="0" lvl="0" indent="0" algn="l" rtl="0">
              <a:spcBef>
                <a:spcPts val="1000"/>
              </a:spcBef>
              <a:spcAft>
                <a:spcPts val="0"/>
              </a:spcAft>
              <a:buNone/>
            </a:pPr>
            <a:r>
              <a:rPr lang="en-US" sz="2400">
                <a:solidFill>
                  <a:srgbClr val="193E72"/>
                </a:solidFill>
              </a:rPr>
              <a:t>Please email </a:t>
            </a:r>
            <a:r>
              <a:rPr lang="en-US" sz="2400" u="sng">
                <a:solidFill>
                  <a:srgbClr val="193E72"/>
                </a:solidFill>
                <a:hlinkClick r:id="rId3">
                  <a:extLst>
                    <a:ext uri="{A12FA001-AC4F-418D-AE19-62706E023703}">
                      <ahyp:hlinkClr xmlns:ahyp="http://schemas.microsoft.com/office/drawing/2018/hyperlinkcolor" val="tx"/>
                    </a:ext>
                  </a:extLst>
                </a:hlinkClick>
              </a:rPr>
              <a:t>nursingandmidwifery@nihr.ac.uk</a:t>
            </a:r>
            <a:r>
              <a:rPr lang="en-US" sz="2400">
                <a:solidFill>
                  <a:srgbClr val="193E72"/>
                </a:solidFill>
              </a:rPr>
              <a:t> for more information</a:t>
            </a:r>
            <a:endParaRPr sz="2400">
              <a:solidFill>
                <a:srgbClr val="193E72"/>
              </a:solidFill>
            </a:endParaRPr>
          </a:p>
          <a:p>
            <a:pPr marL="0" lvl="0" indent="0" algn="l" rtl="0">
              <a:spcBef>
                <a:spcPts val="1000"/>
              </a:spcBef>
              <a:spcAft>
                <a:spcPts val="0"/>
              </a:spcAft>
              <a:buNone/>
            </a:pPr>
            <a:r>
              <a:rPr lang="en-US" sz="2400">
                <a:solidFill>
                  <a:srgbClr val="193E72"/>
                </a:solidFill>
              </a:rPr>
              <a:t>https://www.nihr.ac.uk/career-development/clinical-research-courses-and-support/principal-investigator-pipeline-programme</a:t>
            </a:r>
            <a:endParaRPr sz="2400">
              <a:solidFill>
                <a:srgbClr val="193E72"/>
              </a:solidFill>
            </a:endParaRPr>
          </a:p>
        </p:txBody>
      </p:sp>
      <p:pic>
        <p:nvPicPr>
          <p:cNvPr id="200" name="Google Shape;200;p30"/>
          <p:cNvPicPr preferRelativeResize="0"/>
          <p:nvPr/>
        </p:nvPicPr>
        <p:blipFill>
          <a:blip r:embed="rId4">
            <a:alphaModFix/>
          </a:blip>
          <a:stretch>
            <a:fillRect/>
          </a:stretch>
        </p:blipFill>
        <p:spPr>
          <a:xfrm>
            <a:off x="8881848" y="193450"/>
            <a:ext cx="3110925" cy="1742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31"/>
          <p:cNvSpPr txBox="1">
            <a:spLocks noGrp="1"/>
          </p:cNvSpPr>
          <p:nvPr>
            <p:ph type="body" idx="4294967295"/>
          </p:nvPr>
        </p:nvSpPr>
        <p:spPr>
          <a:xfrm>
            <a:off x="776975" y="424478"/>
            <a:ext cx="10515600" cy="5430900"/>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1000"/>
              </a:spcBef>
              <a:spcAft>
                <a:spcPts val="0"/>
              </a:spcAft>
              <a:buSzPts val="2400"/>
              <a:buNone/>
            </a:pPr>
            <a:r>
              <a:rPr lang="en-US" sz="2220" b="1" u="sng">
                <a:solidFill>
                  <a:schemeClr val="hlink"/>
                </a:solidFill>
                <a:latin typeface="Lato"/>
                <a:ea typeface="Lato"/>
                <a:cs typeface="Lato"/>
                <a:sym typeface="Lato"/>
                <a:hlinkClick r:id="rId3"/>
              </a:rPr>
              <a:t>NIHR ODP https://odp.nihr.ac.uk/</a:t>
            </a:r>
            <a:endParaRPr b="1" u="sng">
              <a:solidFill>
                <a:srgbClr val="0000FF"/>
              </a:solidFill>
              <a:latin typeface="Lato"/>
              <a:ea typeface="Lato"/>
              <a:cs typeface="Lato"/>
              <a:sym typeface="Lato"/>
            </a:endParaRPr>
          </a:p>
          <a:p>
            <a:pPr marL="0" lvl="0" indent="0" algn="l" rtl="0">
              <a:lnSpc>
                <a:spcPct val="100000"/>
              </a:lnSpc>
              <a:spcBef>
                <a:spcPts val="500"/>
              </a:spcBef>
              <a:spcAft>
                <a:spcPts val="0"/>
              </a:spcAft>
              <a:buSzPts val="2400"/>
              <a:buNone/>
            </a:pPr>
            <a:r>
              <a:rPr lang="en-US" sz="2220">
                <a:solidFill>
                  <a:srgbClr val="193E72"/>
                </a:solidFill>
                <a:latin typeface="Lato"/>
                <a:ea typeface="Lato"/>
                <a:cs typeface="Lato"/>
                <a:sym typeface="Lato"/>
              </a:rPr>
              <a:t>Open data platform. Data on performance across whole RDN, including all specialty areas</a:t>
            </a:r>
            <a:endParaRPr sz="2220">
              <a:solidFill>
                <a:srgbClr val="193E72"/>
              </a:solidFill>
              <a:latin typeface="Lato"/>
              <a:ea typeface="Lato"/>
              <a:cs typeface="Lato"/>
              <a:sym typeface="Lato"/>
            </a:endParaRPr>
          </a:p>
          <a:p>
            <a:pPr marL="0" lvl="0" indent="0" algn="l" rtl="0">
              <a:lnSpc>
                <a:spcPct val="100000"/>
              </a:lnSpc>
              <a:spcBef>
                <a:spcPts val="2000"/>
              </a:spcBef>
              <a:spcAft>
                <a:spcPts val="0"/>
              </a:spcAft>
              <a:buSzPts val="2400"/>
              <a:buNone/>
            </a:pPr>
            <a:r>
              <a:rPr lang="en-US" sz="2220" b="1" u="sng">
                <a:solidFill>
                  <a:schemeClr val="hlink"/>
                </a:solidFill>
                <a:latin typeface="Lato"/>
                <a:ea typeface="Lato"/>
                <a:cs typeface="Lato"/>
                <a:sym typeface="Lato"/>
                <a:hlinkClick r:id="rId4"/>
              </a:rPr>
              <a:t>NIHR Be Part of Research https://bepartofresearch.nihr.ac.uk/</a:t>
            </a:r>
            <a:endParaRPr sz="2220" b="1" u="sng">
              <a:solidFill>
                <a:srgbClr val="0000FF"/>
              </a:solidFill>
              <a:latin typeface="Lato"/>
              <a:ea typeface="Lato"/>
              <a:cs typeface="Lato"/>
              <a:sym typeface="Lato"/>
              <a:hlinkClick r:id="rId5">
                <a:extLst>
                  <a:ext uri="{A12FA001-AC4F-418D-AE19-62706E023703}">
                    <ahyp:hlinkClr xmlns:ahyp="http://schemas.microsoft.com/office/drawing/2018/hyperlinkcolor" val="tx"/>
                  </a:ext>
                </a:extLst>
              </a:hlinkClick>
            </a:endParaRPr>
          </a:p>
          <a:p>
            <a:pPr marL="0" lvl="0" indent="0" algn="l" rtl="0">
              <a:lnSpc>
                <a:spcPct val="100000"/>
              </a:lnSpc>
              <a:spcBef>
                <a:spcPts val="2000"/>
              </a:spcBef>
              <a:spcAft>
                <a:spcPts val="0"/>
              </a:spcAft>
              <a:buSzPts val="2400"/>
              <a:buNone/>
            </a:pPr>
            <a:r>
              <a:rPr lang="en-US" sz="2220">
                <a:solidFill>
                  <a:schemeClr val="hlink"/>
                </a:solidFill>
                <a:uFill>
                  <a:noFill/>
                </a:uFill>
                <a:latin typeface="Lato"/>
                <a:ea typeface="Lato"/>
                <a:cs typeface="Lato"/>
                <a:sym typeface="Lato"/>
                <a:hlinkClick r:id="rId5"/>
              </a:rPr>
              <a:t>See which studies are open across the country </a:t>
            </a:r>
            <a:endParaRPr sz="2220" b="1">
              <a:solidFill>
                <a:srgbClr val="193E72"/>
              </a:solidFill>
              <a:latin typeface="Lato"/>
              <a:ea typeface="Lato"/>
              <a:cs typeface="Lato"/>
              <a:sym typeface="Lato"/>
            </a:endParaRPr>
          </a:p>
          <a:p>
            <a:pPr marL="0" lvl="0" indent="0" algn="l" rtl="0">
              <a:lnSpc>
                <a:spcPct val="100000"/>
              </a:lnSpc>
              <a:spcBef>
                <a:spcPts val="2000"/>
              </a:spcBef>
              <a:spcAft>
                <a:spcPts val="0"/>
              </a:spcAft>
              <a:buSzPts val="2400"/>
              <a:buNone/>
            </a:pPr>
            <a:r>
              <a:rPr lang="en-US" sz="2220" b="1" u="sng">
                <a:solidFill>
                  <a:schemeClr val="hlink"/>
                </a:solidFill>
                <a:latin typeface="Lato"/>
                <a:ea typeface="Lato"/>
                <a:cs typeface="Lato"/>
                <a:sym typeface="Lato"/>
                <a:hlinkClick r:id="rId6"/>
              </a:rPr>
              <a:t>Find a Clinical Research Study (ODP) http://csg.ncri.org.uk/portfolio/portfolio-maps/</a:t>
            </a:r>
            <a:endParaRPr b="1" u="sng">
              <a:solidFill>
                <a:srgbClr val="0000FF"/>
              </a:solidFill>
              <a:latin typeface="Lato"/>
              <a:ea typeface="Lato"/>
              <a:cs typeface="Lato"/>
              <a:sym typeface="Lato"/>
            </a:endParaRPr>
          </a:p>
          <a:p>
            <a:pPr marL="0" lvl="0" indent="0" algn="l" rtl="0">
              <a:lnSpc>
                <a:spcPct val="100000"/>
              </a:lnSpc>
              <a:spcBef>
                <a:spcPts val="500"/>
              </a:spcBef>
              <a:spcAft>
                <a:spcPts val="0"/>
              </a:spcAft>
              <a:buSzPts val="2400"/>
              <a:buNone/>
            </a:pPr>
            <a:r>
              <a:rPr lang="en-US" sz="2220">
                <a:solidFill>
                  <a:srgbClr val="193E72"/>
                </a:solidFill>
                <a:latin typeface="Lato"/>
                <a:ea typeface="Lato"/>
                <a:cs typeface="Lato"/>
                <a:sym typeface="Lato"/>
              </a:rPr>
              <a:t>Search for a study to fit criteria.  Good for horizon scanning, eligibility criteria</a:t>
            </a:r>
            <a:endParaRPr>
              <a:solidFill>
                <a:srgbClr val="193E72"/>
              </a:solidFill>
              <a:latin typeface="Lato"/>
              <a:ea typeface="Lato"/>
              <a:cs typeface="Lato"/>
              <a:sym typeface="Lato"/>
            </a:endParaRPr>
          </a:p>
          <a:p>
            <a:pPr marL="1143000" lvl="2" indent="25400" algn="l" rtl="0">
              <a:lnSpc>
                <a:spcPct val="80000"/>
              </a:lnSpc>
              <a:spcBef>
                <a:spcPts val="400"/>
              </a:spcBef>
              <a:spcAft>
                <a:spcPts val="0"/>
              </a:spcAft>
              <a:buClr>
                <a:schemeClr val="dk1"/>
              </a:buClr>
              <a:buSzPts val="2000"/>
              <a:buNone/>
            </a:pPr>
            <a:endParaRPr sz="1850">
              <a:solidFill>
                <a:schemeClr val="dk1"/>
              </a:solidFill>
              <a:latin typeface="Lato"/>
              <a:ea typeface="Lato"/>
              <a:cs typeface="Lato"/>
              <a:sym typeface="Lato"/>
            </a:endParaRPr>
          </a:p>
          <a:p>
            <a:pPr marL="228593" lvl="0" indent="-87622" algn="l" rtl="0">
              <a:lnSpc>
                <a:spcPct val="70000"/>
              </a:lnSpc>
              <a:spcBef>
                <a:spcPts val="1000"/>
              </a:spcBef>
              <a:spcAft>
                <a:spcPts val="0"/>
              </a:spcAft>
              <a:buClr>
                <a:srgbClr val="193E72"/>
              </a:buClr>
              <a:buSzPts val="2220"/>
              <a:buNone/>
            </a:pPr>
            <a:endParaRPr sz="2220">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a:spLocks noGrp="1"/>
          </p:cNvSpPr>
          <p:nvPr>
            <p:ph type="title" idx="4294967295"/>
          </p:nvPr>
        </p:nvSpPr>
        <p:spPr>
          <a:xfrm>
            <a:off x="838200" y="365127"/>
            <a:ext cx="10515600" cy="86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200"/>
              <a:buFont typeface="Arial"/>
              <a:buNone/>
            </a:pPr>
            <a:r>
              <a:rPr lang="en-US">
                <a:solidFill>
                  <a:schemeClr val="lt1"/>
                </a:solidFill>
                <a:latin typeface="Lato"/>
                <a:ea typeface="Lato"/>
                <a:cs typeface="Lato"/>
                <a:sym typeface="Lato"/>
              </a:rPr>
              <a:t>RRDN Contacts</a:t>
            </a:r>
            <a:endParaRPr>
              <a:solidFill>
                <a:schemeClr val="lt1"/>
              </a:solidFill>
              <a:latin typeface="Lato"/>
              <a:ea typeface="Lato"/>
              <a:cs typeface="Lato"/>
              <a:sym typeface="Lato"/>
            </a:endParaRPr>
          </a:p>
        </p:txBody>
      </p:sp>
      <p:sp>
        <p:nvSpPr>
          <p:cNvPr id="211" name="Google Shape;211;p32"/>
          <p:cNvSpPr txBox="1">
            <a:spLocks noGrp="1"/>
          </p:cNvSpPr>
          <p:nvPr>
            <p:ph type="body" idx="4294967295"/>
          </p:nvPr>
        </p:nvSpPr>
        <p:spPr>
          <a:xfrm>
            <a:off x="838200" y="1535065"/>
            <a:ext cx="10515600" cy="4256400"/>
          </a:xfrm>
          <a:prstGeom prst="rect">
            <a:avLst/>
          </a:prstGeom>
          <a:noFill/>
          <a:ln>
            <a:noFill/>
          </a:ln>
        </p:spPr>
        <p:txBody>
          <a:bodyPr spcFirstLastPara="1" wrap="square" lIns="91425" tIns="45700" rIns="91425" bIns="45700" anchor="t" anchorCtr="0">
            <a:noAutofit/>
          </a:bodyPr>
          <a:lstStyle/>
          <a:p>
            <a:pPr marL="228592" lvl="0" indent="-76192" algn="l" rtl="0">
              <a:lnSpc>
                <a:spcPct val="90000"/>
              </a:lnSpc>
              <a:spcBef>
                <a:spcPts val="0"/>
              </a:spcBef>
              <a:spcAft>
                <a:spcPts val="0"/>
              </a:spcAft>
              <a:buClr>
                <a:schemeClr val="lt1"/>
              </a:buClr>
              <a:buSzPts val="2400"/>
              <a:buNone/>
            </a:pPr>
            <a:r>
              <a:rPr lang="en-US" u="sng">
                <a:solidFill>
                  <a:schemeClr val="lt1"/>
                </a:solidFill>
                <a:latin typeface="Lato"/>
                <a:ea typeface="Lato"/>
                <a:cs typeface="Lato"/>
                <a:sym typeface="Lato"/>
                <a:hlinkClick r:id="rId3">
                  <a:extLst>
                    <a:ext uri="{A12FA001-AC4F-418D-AE19-62706E023703}">
                      <ahyp:hlinkClr xmlns:ahyp="http://schemas.microsoft.com/office/drawing/2018/hyperlinkcolor" val="tx"/>
                    </a:ext>
                  </a:extLst>
                </a:hlinkClick>
              </a:rPr>
              <a:t>swc.rrdn@nihr.ac.uk</a:t>
            </a:r>
            <a:endParaRPr>
              <a:solidFill>
                <a:schemeClr val="lt1"/>
              </a:solidFill>
              <a:latin typeface="Lato"/>
              <a:ea typeface="Lato"/>
              <a:cs typeface="Lato"/>
              <a:sym typeface="Lato"/>
            </a:endParaRPr>
          </a:p>
          <a:p>
            <a:pPr marL="228592" lvl="0" indent="-76192" algn="l" rtl="0">
              <a:lnSpc>
                <a:spcPct val="90000"/>
              </a:lnSpc>
              <a:spcBef>
                <a:spcPts val="0"/>
              </a:spcBef>
              <a:spcAft>
                <a:spcPts val="0"/>
              </a:spcAft>
              <a:buClr>
                <a:schemeClr val="lt1"/>
              </a:buClr>
              <a:buSzPts val="2400"/>
              <a:buNone/>
            </a:pPr>
            <a:endParaRPr>
              <a:solidFill>
                <a:schemeClr val="lt1"/>
              </a:solidFill>
              <a:latin typeface="Lato"/>
              <a:ea typeface="Lato"/>
              <a:cs typeface="Lato"/>
              <a:sym typeface="Lato"/>
            </a:endParaRPr>
          </a:p>
          <a:p>
            <a:pPr marL="228592" lvl="0" indent="-76192" algn="l" rtl="0">
              <a:lnSpc>
                <a:spcPct val="90000"/>
              </a:lnSpc>
              <a:spcBef>
                <a:spcPts val="0"/>
              </a:spcBef>
              <a:spcAft>
                <a:spcPts val="0"/>
              </a:spcAft>
              <a:buClr>
                <a:schemeClr val="lt1"/>
              </a:buClr>
              <a:buSzPts val="2400"/>
              <a:buNone/>
            </a:pPr>
            <a:r>
              <a:rPr lang="en-US">
                <a:solidFill>
                  <a:schemeClr val="lt1"/>
                </a:solidFill>
                <a:latin typeface="Lato"/>
                <a:ea typeface="Lato"/>
                <a:cs typeface="Lato"/>
                <a:sym typeface="Lato"/>
              </a:rPr>
              <a:t>Study Support Service Manager: claire.matthews@nihr.ac.uk</a:t>
            </a:r>
            <a:endParaRPr>
              <a:solidFill>
                <a:schemeClr val="lt1"/>
              </a:solidFill>
              <a:latin typeface="Lato"/>
              <a:ea typeface="Lato"/>
              <a:cs typeface="Lato"/>
              <a:sym typeface="Lato"/>
            </a:endParaRPr>
          </a:p>
          <a:p>
            <a:pPr marL="228592" lvl="0" indent="-76192" algn="l" rtl="0">
              <a:lnSpc>
                <a:spcPct val="90000"/>
              </a:lnSpc>
              <a:spcBef>
                <a:spcPts val="0"/>
              </a:spcBef>
              <a:spcAft>
                <a:spcPts val="0"/>
              </a:spcAft>
              <a:buClr>
                <a:schemeClr val="lt1"/>
              </a:buClr>
              <a:buSzPts val="2400"/>
              <a:buNone/>
            </a:pPr>
            <a:endParaRPr>
              <a:solidFill>
                <a:schemeClr val="lt1"/>
              </a:solidFill>
              <a:latin typeface="Lato"/>
              <a:ea typeface="Lato"/>
              <a:cs typeface="Lato"/>
              <a:sym typeface="Lato"/>
            </a:endParaRPr>
          </a:p>
          <a:p>
            <a:pPr marL="228593" lvl="0" indent="-76193" algn="l" rtl="0">
              <a:lnSpc>
                <a:spcPct val="90000"/>
              </a:lnSpc>
              <a:spcBef>
                <a:spcPts val="0"/>
              </a:spcBef>
              <a:spcAft>
                <a:spcPts val="0"/>
              </a:spcAft>
              <a:buClr>
                <a:schemeClr val="lt1"/>
              </a:buClr>
              <a:buSzPts val="2400"/>
              <a:buNone/>
            </a:pPr>
            <a:r>
              <a:rPr lang="en-US">
                <a:solidFill>
                  <a:schemeClr val="lt1"/>
                </a:solidFill>
                <a:latin typeface="Lato"/>
                <a:ea typeface="Lato"/>
                <a:cs typeface="Lato"/>
                <a:sym typeface="Lato"/>
              </a:rPr>
              <a:t>CAG Research Lead: </a:t>
            </a:r>
            <a:r>
              <a:rPr lang="en-US" sz="2920">
                <a:solidFill>
                  <a:schemeClr val="lt1"/>
                </a:solidFill>
                <a:latin typeface="Lato"/>
                <a:ea typeface="Lato"/>
                <a:cs typeface="Lato"/>
                <a:sym typeface="Lato"/>
              </a:rPr>
              <a:t>sharath.gangadhara@nhs.net</a:t>
            </a:r>
            <a:endParaRPr>
              <a:solidFill>
                <a:schemeClr val="l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22"/>
          <p:cNvSpPr txBox="1">
            <a:spLocks noGrp="1"/>
          </p:cNvSpPr>
          <p:nvPr>
            <p:ph type="title" idx="4294967295"/>
          </p:nvPr>
        </p:nvSpPr>
        <p:spPr>
          <a:xfrm>
            <a:off x="838200" y="155401"/>
            <a:ext cx="10515600" cy="369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93E72"/>
              </a:buClr>
              <a:buSzPts val="3200"/>
              <a:buFont typeface="Arial"/>
              <a:buNone/>
            </a:pPr>
            <a:r>
              <a:rPr lang="en-US" sz="3000">
                <a:latin typeface="Lato"/>
                <a:ea typeface="Lato"/>
                <a:cs typeface="Lato"/>
                <a:sym typeface="Lato"/>
              </a:rPr>
              <a:t>SWAG Sites Open - OG Cancer studies</a:t>
            </a:r>
            <a:endParaRPr sz="3000">
              <a:latin typeface="Lato"/>
              <a:ea typeface="Lato"/>
              <a:cs typeface="Lato"/>
              <a:sym typeface="Lato"/>
            </a:endParaRPr>
          </a:p>
        </p:txBody>
      </p:sp>
      <p:graphicFrame>
        <p:nvGraphicFramePr>
          <p:cNvPr id="140" name="Google Shape;140;p22"/>
          <p:cNvGraphicFramePr/>
          <p:nvPr/>
        </p:nvGraphicFramePr>
        <p:xfrm>
          <a:off x="120950" y="739650"/>
          <a:ext cx="11793700" cy="4722575"/>
        </p:xfrm>
        <a:graphic>
          <a:graphicData uri="http://schemas.openxmlformats.org/drawingml/2006/table">
            <a:tbl>
              <a:tblPr>
                <a:noFill/>
                <a:tableStyleId>{5CC92A8F-B04A-4ABE-9E4D-FD2419E5ECFB}</a:tableStyleId>
              </a:tblPr>
              <a:tblGrid>
                <a:gridCol w="970175">
                  <a:extLst>
                    <a:ext uri="{9D8B030D-6E8A-4147-A177-3AD203B41FA5}">
                      <a16:colId xmlns:a16="http://schemas.microsoft.com/office/drawing/2014/main" val="20000"/>
                    </a:ext>
                  </a:extLst>
                </a:gridCol>
                <a:gridCol w="3925075">
                  <a:extLst>
                    <a:ext uri="{9D8B030D-6E8A-4147-A177-3AD203B41FA5}">
                      <a16:colId xmlns:a16="http://schemas.microsoft.com/office/drawing/2014/main" val="20001"/>
                    </a:ext>
                  </a:extLst>
                </a:gridCol>
                <a:gridCol w="2441700">
                  <a:extLst>
                    <a:ext uri="{9D8B030D-6E8A-4147-A177-3AD203B41FA5}">
                      <a16:colId xmlns:a16="http://schemas.microsoft.com/office/drawing/2014/main" val="20002"/>
                    </a:ext>
                  </a:extLst>
                </a:gridCol>
                <a:gridCol w="1136925">
                  <a:extLst>
                    <a:ext uri="{9D8B030D-6E8A-4147-A177-3AD203B41FA5}">
                      <a16:colId xmlns:a16="http://schemas.microsoft.com/office/drawing/2014/main" val="20003"/>
                    </a:ext>
                  </a:extLst>
                </a:gridCol>
                <a:gridCol w="1227875">
                  <a:extLst>
                    <a:ext uri="{9D8B030D-6E8A-4147-A177-3AD203B41FA5}">
                      <a16:colId xmlns:a16="http://schemas.microsoft.com/office/drawing/2014/main" val="20004"/>
                    </a:ext>
                  </a:extLst>
                </a:gridCol>
                <a:gridCol w="1121775">
                  <a:extLst>
                    <a:ext uri="{9D8B030D-6E8A-4147-A177-3AD203B41FA5}">
                      <a16:colId xmlns:a16="http://schemas.microsoft.com/office/drawing/2014/main" val="20005"/>
                    </a:ext>
                  </a:extLst>
                </a:gridCol>
                <a:gridCol w="970175">
                  <a:extLst>
                    <a:ext uri="{9D8B030D-6E8A-4147-A177-3AD203B41FA5}">
                      <a16:colId xmlns:a16="http://schemas.microsoft.com/office/drawing/2014/main" val="20006"/>
                    </a:ext>
                  </a:extLst>
                </a:gridCol>
              </a:tblGrid>
              <a:tr h="342900">
                <a:tc>
                  <a:txBody>
                    <a:bodyPr/>
                    <a:lstStyle/>
                    <a:p>
                      <a:pPr marL="0" lvl="0" indent="0" algn="l" rtl="0">
                        <a:spcBef>
                          <a:spcPts val="0"/>
                        </a:spcBef>
                        <a:spcAft>
                          <a:spcPts val="0"/>
                        </a:spcAft>
                        <a:buNone/>
                      </a:pPr>
                      <a:r>
                        <a:rPr lang="en-US" b="1">
                          <a:solidFill>
                            <a:schemeClr val="lt1"/>
                          </a:solidFill>
                        </a:rPr>
                        <a:t>CPMS ID</a:t>
                      </a:r>
                      <a:endParaRPr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b="1">
                          <a:solidFill>
                            <a:schemeClr val="lt1"/>
                          </a:solidFill>
                        </a:rPr>
                        <a:t>Short Name</a:t>
                      </a:r>
                      <a:endParaRPr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b="1">
                          <a:solidFill>
                            <a:schemeClr val="lt1"/>
                          </a:solidFill>
                        </a:rPr>
                        <a:t>Sites</a:t>
                      </a:r>
                      <a:endParaRPr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b="1">
                          <a:solidFill>
                            <a:schemeClr val="lt1"/>
                          </a:solidFill>
                        </a:rPr>
                        <a:t>Open</a:t>
                      </a:r>
                      <a:endParaRPr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b="1">
                          <a:solidFill>
                            <a:schemeClr val="lt1"/>
                          </a:solidFill>
                        </a:rPr>
                        <a:t>Planned Closure</a:t>
                      </a:r>
                      <a:endParaRPr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b="1">
                          <a:solidFill>
                            <a:schemeClr val="lt1"/>
                          </a:solidFill>
                        </a:rPr>
                        <a:t>Sample Size Eng</a:t>
                      </a:r>
                      <a:endParaRPr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b="1">
                          <a:solidFill>
                            <a:schemeClr val="lt1"/>
                          </a:solidFill>
                        </a:rPr>
                        <a:t>Eng Recruits</a:t>
                      </a:r>
                      <a:endParaRPr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extLst>
                  <a:ext uri="{0D108BD9-81ED-4DB2-BD59-A6C34878D82A}">
                    <a16:rowId xmlns:a16="http://schemas.microsoft.com/office/drawing/2014/main" val="10000"/>
                  </a:ext>
                </a:extLst>
              </a:tr>
              <a:tr h="514350">
                <a:tc>
                  <a:txBody>
                    <a:bodyPr/>
                    <a:lstStyle/>
                    <a:p>
                      <a:pPr marL="0" lvl="0" indent="0" algn="r" rtl="0">
                        <a:lnSpc>
                          <a:spcPct val="115000"/>
                        </a:lnSpc>
                        <a:spcBef>
                          <a:spcPts val="0"/>
                        </a:spcBef>
                        <a:spcAft>
                          <a:spcPts val="0"/>
                        </a:spcAft>
                        <a:buNone/>
                      </a:pPr>
                      <a:r>
                        <a:rPr lang="en-US"/>
                        <a:t>55905</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dirty="0"/>
                        <a:t>Surveillance After Resection of Oesophageal </a:t>
                      </a:r>
                      <a:r>
                        <a:rPr lang="en-US" dirty="0" err="1"/>
                        <a:t>aNd</a:t>
                      </a:r>
                      <a:r>
                        <a:rPr lang="en-US" dirty="0"/>
                        <a:t> Gastric cancer trial</a:t>
                      </a:r>
                      <a:endParaRPr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UHBW, SOM</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09/06/2023</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31/10/2025</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800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577</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0">
                <a:tc>
                  <a:txBody>
                    <a:bodyPr/>
                    <a:lstStyle/>
                    <a:p>
                      <a:pPr marL="0" lvl="0" indent="0" algn="r" rtl="0">
                        <a:lnSpc>
                          <a:spcPct val="115000"/>
                        </a:lnSpc>
                        <a:spcBef>
                          <a:spcPts val="0"/>
                        </a:spcBef>
                        <a:spcAft>
                          <a:spcPts val="0"/>
                        </a:spcAft>
                        <a:buNone/>
                      </a:pPr>
                      <a:r>
                        <a:rPr lang="en-US"/>
                        <a:t>55713</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PICCOS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UHBW, RUH, SOM, SAL</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18/01/2024</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30/04/2026</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5</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0">
                <a:tc>
                  <a:txBody>
                    <a:bodyPr/>
                    <a:lstStyle/>
                    <a:p>
                      <a:pPr marL="0" lvl="0" indent="0" algn="r" rtl="0">
                        <a:lnSpc>
                          <a:spcPct val="115000"/>
                        </a:lnSpc>
                        <a:spcBef>
                          <a:spcPts val="0"/>
                        </a:spcBef>
                        <a:spcAft>
                          <a:spcPts val="0"/>
                        </a:spcAft>
                        <a:buNone/>
                      </a:pPr>
                      <a:r>
                        <a:rPr lang="en-US"/>
                        <a:t>54679</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dirty="0"/>
                        <a:t>VALUE</a:t>
                      </a:r>
                      <a:endParaRPr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SOM</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22/05/2024</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31/12/2025*</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150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44</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0">
                <a:tc>
                  <a:txBody>
                    <a:bodyPr/>
                    <a:lstStyle/>
                    <a:p>
                      <a:pPr marL="0" lvl="0" indent="0" algn="r" rtl="0">
                        <a:lnSpc>
                          <a:spcPct val="115000"/>
                        </a:lnSpc>
                        <a:spcBef>
                          <a:spcPts val="0"/>
                        </a:spcBef>
                        <a:spcAft>
                          <a:spcPts val="0"/>
                        </a:spcAft>
                        <a:buNone/>
                      </a:pPr>
                      <a:r>
                        <a:rPr lang="en-US"/>
                        <a:t>54168</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Gastric Platform Study</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SOM</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01/09/2023</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30/06/2025*</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6</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6</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14350">
                <a:tc>
                  <a:txBody>
                    <a:bodyPr/>
                    <a:lstStyle/>
                    <a:p>
                      <a:pPr marL="0" lvl="0" indent="0" algn="r" rtl="0">
                        <a:lnSpc>
                          <a:spcPct val="115000"/>
                        </a:lnSpc>
                        <a:spcBef>
                          <a:spcPts val="0"/>
                        </a:spcBef>
                        <a:spcAft>
                          <a:spcPts val="0"/>
                        </a:spcAft>
                        <a:buNone/>
                      </a:pPr>
                      <a:r>
                        <a:rPr lang="en-US"/>
                        <a:t>51510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MX39897: Registry in patients profiled with NGS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UHBW, SOM, GHFT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12/05/2023</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31/12/2026</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100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216</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0">
                <a:tc>
                  <a:txBody>
                    <a:bodyPr/>
                    <a:lstStyle/>
                    <a:p>
                      <a:pPr marL="0" lvl="0" indent="0" algn="r" rtl="0">
                        <a:lnSpc>
                          <a:spcPct val="115000"/>
                        </a:lnSpc>
                        <a:spcBef>
                          <a:spcPts val="0"/>
                        </a:spcBef>
                        <a:spcAft>
                          <a:spcPts val="0"/>
                        </a:spcAft>
                        <a:buNone/>
                      </a:pPr>
                      <a:r>
                        <a:rPr lang="en-US"/>
                        <a:t>45162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MOSAICC STUDY</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GHFT, SAL</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18/08/2020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30/06/2025*</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460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346</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0">
                <a:tc>
                  <a:txBody>
                    <a:bodyPr/>
                    <a:lstStyle/>
                    <a:p>
                      <a:pPr marL="0" lvl="0" indent="0" algn="r" rtl="0">
                        <a:lnSpc>
                          <a:spcPct val="115000"/>
                        </a:lnSpc>
                        <a:spcBef>
                          <a:spcPts val="0"/>
                        </a:spcBef>
                        <a:spcAft>
                          <a:spcPts val="0"/>
                        </a:spcAft>
                        <a:buNone/>
                      </a:pPr>
                      <a:r>
                        <a:rPr lang="en-US"/>
                        <a:t>44579</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DESTINY-Gastric 03</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UHBW</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15/07/2021</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30/06/2025*</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9 (290)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13</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857250">
                <a:tc>
                  <a:txBody>
                    <a:bodyPr/>
                    <a:lstStyle/>
                    <a:p>
                      <a:pPr marL="0" lvl="0" indent="0" algn="r" rtl="0">
                        <a:lnSpc>
                          <a:spcPct val="115000"/>
                        </a:lnSpc>
                        <a:spcBef>
                          <a:spcPts val="0"/>
                        </a:spcBef>
                        <a:spcAft>
                          <a:spcPts val="0"/>
                        </a:spcAft>
                        <a:buNone/>
                      </a:pPr>
                      <a:r>
                        <a:rPr lang="en-US"/>
                        <a:t>8880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dirty="0"/>
                        <a:t>OCCAMS: </a:t>
                      </a:r>
                      <a:r>
                        <a:rPr lang="en-US" dirty="0" err="1"/>
                        <a:t>Multicentre</a:t>
                      </a:r>
                      <a:r>
                        <a:rPr lang="en-US" dirty="0"/>
                        <a:t> Study Determining Predictive Biomarkers &amp; Targets for Oesophageal Adenocarcinoma</a:t>
                      </a:r>
                      <a:endParaRPr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GHFT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19/07/2010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31/03/2026</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5000</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dirty="0"/>
                        <a:t>4,032</a:t>
                      </a:r>
                      <a:endParaRPr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graphicFrame>
        <p:nvGraphicFramePr>
          <p:cNvPr id="145" name="Google Shape;145;p23"/>
          <p:cNvGraphicFramePr/>
          <p:nvPr>
            <p:extLst>
              <p:ext uri="{D42A27DB-BD31-4B8C-83A1-F6EECF244321}">
                <p14:modId xmlns:p14="http://schemas.microsoft.com/office/powerpoint/2010/main" val="2084104986"/>
              </p:ext>
            </p:extLst>
          </p:nvPr>
        </p:nvGraphicFramePr>
        <p:xfrm>
          <a:off x="197838" y="1008088"/>
          <a:ext cx="11689375" cy="3805770"/>
        </p:xfrm>
        <a:graphic>
          <a:graphicData uri="http://schemas.openxmlformats.org/drawingml/2006/table">
            <a:tbl>
              <a:tblPr>
                <a:noFill/>
                <a:tableStyleId>{5CC92A8F-B04A-4ABE-9E4D-FD2419E5ECFB}</a:tableStyleId>
              </a:tblPr>
              <a:tblGrid>
                <a:gridCol w="752776">
                  <a:extLst>
                    <a:ext uri="{9D8B030D-6E8A-4147-A177-3AD203B41FA5}">
                      <a16:colId xmlns:a16="http://schemas.microsoft.com/office/drawing/2014/main" val="20000"/>
                    </a:ext>
                  </a:extLst>
                </a:gridCol>
                <a:gridCol w="3100799">
                  <a:extLst>
                    <a:ext uri="{9D8B030D-6E8A-4147-A177-3AD203B41FA5}">
                      <a16:colId xmlns:a16="http://schemas.microsoft.com/office/drawing/2014/main" val="20001"/>
                    </a:ext>
                  </a:extLst>
                </a:gridCol>
                <a:gridCol w="1298750">
                  <a:extLst>
                    <a:ext uri="{9D8B030D-6E8A-4147-A177-3AD203B41FA5}">
                      <a16:colId xmlns:a16="http://schemas.microsoft.com/office/drawing/2014/main" val="20002"/>
                    </a:ext>
                  </a:extLst>
                </a:gridCol>
                <a:gridCol w="1306125">
                  <a:extLst>
                    <a:ext uri="{9D8B030D-6E8A-4147-A177-3AD203B41FA5}">
                      <a16:colId xmlns:a16="http://schemas.microsoft.com/office/drawing/2014/main" val="20003"/>
                    </a:ext>
                  </a:extLst>
                </a:gridCol>
                <a:gridCol w="762975">
                  <a:extLst>
                    <a:ext uri="{9D8B030D-6E8A-4147-A177-3AD203B41FA5}">
                      <a16:colId xmlns:a16="http://schemas.microsoft.com/office/drawing/2014/main" val="20004"/>
                    </a:ext>
                  </a:extLst>
                </a:gridCol>
                <a:gridCol w="1803450">
                  <a:extLst>
                    <a:ext uri="{9D8B030D-6E8A-4147-A177-3AD203B41FA5}">
                      <a16:colId xmlns:a16="http://schemas.microsoft.com/office/drawing/2014/main" val="20005"/>
                    </a:ext>
                  </a:extLst>
                </a:gridCol>
                <a:gridCol w="1332250">
                  <a:extLst>
                    <a:ext uri="{9D8B030D-6E8A-4147-A177-3AD203B41FA5}">
                      <a16:colId xmlns:a16="http://schemas.microsoft.com/office/drawing/2014/main" val="20006"/>
                    </a:ext>
                  </a:extLst>
                </a:gridCol>
                <a:gridCol w="1332250">
                  <a:extLst>
                    <a:ext uri="{9D8B030D-6E8A-4147-A177-3AD203B41FA5}">
                      <a16:colId xmlns:a16="http://schemas.microsoft.com/office/drawing/2014/main" val="20007"/>
                    </a:ext>
                  </a:extLst>
                </a:gridCol>
              </a:tblGrid>
              <a:tr h="518025">
                <a:tc>
                  <a:txBody>
                    <a:bodyPr/>
                    <a:lstStyle/>
                    <a:p>
                      <a:pPr marL="0" lvl="0" indent="0" algn="l" rtl="0">
                        <a:spcBef>
                          <a:spcPts val="0"/>
                        </a:spcBef>
                        <a:spcAft>
                          <a:spcPts val="0"/>
                        </a:spcAft>
                        <a:buNone/>
                      </a:pPr>
                      <a:r>
                        <a:rPr lang="en-US" sz="1200" b="1">
                          <a:solidFill>
                            <a:schemeClr val="lt1"/>
                          </a:solidFill>
                        </a:rPr>
                        <a:t>CPMS </a:t>
                      </a:r>
                      <a:endParaRPr sz="1200"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sz="1200" b="1">
                          <a:solidFill>
                            <a:schemeClr val="lt1"/>
                          </a:solidFill>
                        </a:rPr>
                        <a:t>Short Name</a:t>
                      </a:r>
                      <a:endParaRPr sz="1200"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sz="1200" b="1">
                          <a:solidFill>
                            <a:schemeClr val="lt1"/>
                          </a:solidFill>
                        </a:rPr>
                        <a:t>Planned Opening</a:t>
                      </a:r>
                      <a:endParaRPr sz="1200"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sz="1200" b="1">
                          <a:solidFill>
                            <a:schemeClr val="lt1"/>
                          </a:solidFill>
                        </a:rPr>
                        <a:t>Planned Closure</a:t>
                      </a:r>
                      <a:endParaRPr sz="1200"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sz="1200" b="1">
                          <a:solidFill>
                            <a:schemeClr val="lt1"/>
                          </a:solidFill>
                        </a:rPr>
                        <a:t>Sample Size UK</a:t>
                      </a:r>
                      <a:endParaRPr sz="1200"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sz="1200" b="1">
                          <a:solidFill>
                            <a:schemeClr val="lt1"/>
                          </a:solidFill>
                        </a:rPr>
                        <a:t>Sponsor</a:t>
                      </a:r>
                      <a:endParaRPr sz="1200"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sz="1200" b="1">
                          <a:solidFill>
                            <a:schemeClr val="lt1"/>
                          </a:solidFill>
                        </a:rPr>
                        <a:t>CI Name</a:t>
                      </a:r>
                      <a:endParaRPr sz="1200"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tc>
                  <a:txBody>
                    <a:bodyPr/>
                    <a:lstStyle/>
                    <a:p>
                      <a:pPr marL="0" lvl="0" indent="0" algn="l" rtl="0">
                        <a:spcBef>
                          <a:spcPts val="0"/>
                        </a:spcBef>
                        <a:spcAft>
                          <a:spcPts val="0"/>
                        </a:spcAft>
                        <a:buNone/>
                      </a:pPr>
                      <a:r>
                        <a:rPr lang="en-US" sz="1200" b="1">
                          <a:solidFill>
                            <a:schemeClr val="lt1"/>
                          </a:solidFill>
                        </a:rPr>
                        <a:t>Sites</a:t>
                      </a:r>
                      <a:endParaRPr sz="1200" b="1">
                        <a:solidFill>
                          <a:schemeClr val="lt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173E71"/>
                    </a:solidFill>
                  </a:tcPr>
                </a:tc>
                <a:extLst>
                  <a:ext uri="{0D108BD9-81ED-4DB2-BD59-A6C34878D82A}">
                    <a16:rowId xmlns:a16="http://schemas.microsoft.com/office/drawing/2014/main" val="10000"/>
                  </a:ext>
                </a:extLst>
              </a:tr>
              <a:tr h="709925">
                <a:tc>
                  <a:txBody>
                    <a:bodyPr/>
                    <a:lstStyle/>
                    <a:p>
                      <a:pPr marL="0" lvl="0" indent="0" algn="l" rtl="0">
                        <a:spcBef>
                          <a:spcPts val="0"/>
                        </a:spcBef>
                        <a:spcAft>
                          <a:spcPts val="0"/>
                        </a:spcAft>
                        <a:buNone/>
                      </a:pPr>
                      <a:r>
                        <a:rPr lang="en-US" sz="1200"/>
                        <a:t>63445</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Phase 1 study of GSK5733584 in advanced Solid Tumours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27/09/2024</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25/04/2025</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US" sz="1200"/>
                        <a:t>18</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GLAXOSMITHKLINE RESEARCH &amp; DEVELOPMENT LIMITED</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UHBW, GWH, NBT</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90500">
                <a:tc>
                  <a:txBody>
                    <a:bodyPr/>
                    <a:lstStyle/>
                    <a:p>
                      <a:pPr marL="0" lvl="0" indent="0" algn="l" rtl="0">
                        <a:spcBef>
                          <a:spcPts val="0"/>
                        </a:spcBef>
                        <a:spcAft>
                          <a:spcPts val="0"/>
                        </a:spcAft>
                        <a:buNone/>
                      </a:pPr>
                      <a:r>
                        <a:rPr lang="en-US"/>
                        <a:t>65751</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dirty="0"/>
                        <a:t>A Study of </a:t>
                      </a:r>
                      <a:r>
                        <a:rPr lang="en-US" dirty="0" err="1"/>
                        <a:t>Zolbetuximab</a:t>
                      </a:r>
                      <a:r>
                        <a:rPr lang="en-US" dirty="0"/>
                        <a:t> Together with Pembrolizumab and Chemotherapy in Adults with Gastric Cancer</a:t>
                      </a:r>
                      <a:endParaRPr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a:t>21/05/2025</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a:t>01/03/2028</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a:t>16</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Astellas Pharma Europe BV</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UHBW</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53250">
                <a:tc>
                  <a:txBody>
                    <a:bodyPr/>
                    <a:lstStyle/>
                    <a:p>
                      <a:pPr marL="0" lvl="0" indent="0" algn="l" rtl="0">
                        <a:spcBef>
                          <a:spcPts val="0"/>
                        </a:spcBef>
                        <a:spcAft>
                          <a:spcPts val="0"/>
                        </a:spcAft>
                        <a:buNone/>
                      </a:pPr>
                      <a:r>
                        <a:rPr lang="en-US" sz="1200"/>
                        <a:t>59351</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ROSE</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01/11/2024</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15/01/2026</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spcBef>
                          <a:spcPts val="0"/>
                        </a:spcBef>
                        <a:spcAft>
                          <a:spcPts val="0"/>
                        </a:spcAft>
                        <a:buNone/>
                      </a:pPr>
                      <a:r>
                        <a:rPr lang="en-US" sz="1200"/>
                        <a:t>206</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UHBW</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Kerry Avery</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a:t>UHBW</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53250">
                <a:tc>
                  <a:txBody>
                    <a:bodyPr/>
                    <a:lstStyle/>
                    <a:p>
                      <a:pPr marL="0" lvl="0" indent="0" algn="l" rtl="0">
                        <a:lnSpc>
                          <a:spcPct val="115000"/>
                        </a:lnSpc>
                        <a:spcBef>
                          <a:spcPts val="0"/>
                        </a:spcBef>
                        <a:spcAft>
                          <a:spcPts val="0"/>
                        </a:spcAft>
                        <a:buNone/>
                      </a:pPr>
                      <a:r>
                        <a:rPr lang="en-US"/>
                        <a:t>63295</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M24-977 - AndroMETa-GEA-977</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a:t>30/04/2025</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US"/>
                        <a:t>30/11/2026</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r" rtl="0">
                        <a:lnSpc>
                          <a:spcPct val="115000"/>
                        </a:lnSpc>
                        <a:spcBef>
                          <a:spcPts val="0"/>
                        </a:spcBef>
                        <a:spcAft>
                          <a:spcPts val="0"/>
                        </a:spcAft>
                        <a:buNone/>
                      </a:pPr>
                      <a:r>
                        <a:rPr lang="en-US" dirty="0"/>
                        <a:t>20</a:t>
                      </a:r>
                      <a:endParaRPr sz="1200"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a:t>ABBVIE INC.</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200" dirty="0"/>
                        <a:t>UHBW, SOM, GWH</a:t>
                      </a:r>
                      <a:endParaRPr sz="1200"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46" name="Google Shape;146;p23"/>
          <p:cNvSpPr txBox="1"/>
          <p:nvPr/>
        </p:nvSpPr>
        <p:spPr>
          <a:xfrm>
            <a:off x="45300" y="272600"/>
            <a:ext cx="118419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solidFill>
                  <a:srgbClr val="0B5394"/>
                </a:solidFill>
                <a:latin typeface="Lato"/>
                <a:ea typeface="Lato"/>
                <a:cs typeface="Lato"/>
                <a:sym typeface="Lato"/>
              </a:rPr>
              <a:t>SWAG region In Setup OG Cancer Studies </a:t>
            </a:r>
            <a:endParaRPr sz="2300">
              <a:solidFill>
                <a:srgbClr val="0B5394"/>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CCBE8-8FA4-8FF7-1EAB-A6BAE8EBD6C4}"/>
              </a:ext>
            </a:extLst>
          </p:cNvPr>
          <p:cNvSpPr>
            <a:spLocks noGrp="1"/>
          </p:cNvSpPr>
          <p:nvPr>
            <p:ph type="title"/>
          </p:nvPr>
        </p:nvSpPr>
        <p:spPr/>
        <p:txBody>
          <a:bodyPr/>
          <a:lstStyle/>
          <a:p>
            <a:pPr algn="ctr"/>
            <a:r>
              <a:rPr lang="en-US" dirty="0"/>
              <a:t>Topics for discussion</a:t>
            </a:r>
          </a:p>
        </p:txBody>
      </p:sp>
      <p:sp>
        <p:nvSpPr>
          <p:cNvPr id="3" name="Text Placeholder 2">
            <a:extLst>
              <a:ext uri="{FF2B5EF4-FFF2-40B4-BE49-F238E27FC236}">
                <a16:creationId xmlns:a16="http://schemas.microsoft.com/office/drawing/2014/main" id="{1B64B719-21F9-08F5-1D3A-379C1EEB23FC}"/>
              </a:ext>
            </a:extLst>
          </p:cNvPr>
          <p:cNvSpPr>
            <a:spLocks noGrp="1"/>
          </p:cNvSpPr>
          <p:nvPr>
            <p:ph type="body" idx="1"/>
          </p:nvPr>
        </p:nvSpPr>
        <p:spPr/>
        <p:txBody>
          <a:bodyPr/>
          <a:lstStyle/>
          <a:p>
            <a:endParaRPr lang="en-US" dirty="0"/>
          </a:p>
          <a:p>
            <a:r>
              <a:rPr lang="en-US" dirty="0"/>
              <a:t>OG Trials open in the Network</a:t>
            </a:r>
          </a:p>
          <a:p>
            <a:r>
              <a:rPr lang="en-US" dirty="0"/>
              <a:t>Other Targeted Platform trials open- DETERMINE</a:t>
            </a:r>
          </a:p>
          <a:p>
            <a:r>
              <a:rPr lang="en-US" dirty="0"/>
              <a:t>ASCO 2025 – Gastro-oesophageal- What is making headlines?</a:t>
            </a:r>
          </a:p>
          <a:p>
            <a:endParaRPr lang="en-US" dirty="0"/>
          </a:p>
          <a:p>
            <a:endParaRPr lang="en-US" dirty="0"/>
          </a:p>
        </p:txBody>
      </p:sp>
    </p:spTree>
    <p:extLst>
      <p:ext uri="{BB962C8B-B14F-4D97-AF65-F5344CB8AC3E}">
        <p14:creationId xmlns:p14="http://schemas.microsoft.com/office/powerpoint/2010/main" val="2472019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3ACE82-DE69-90C2-4040-B183B048A245}"/>
              </a:ext>
            </a:extLst>
          </p:cNvPr>
          <p:cNvSpPr>
            <a:spLocks noGrp="1"/>
          </p:cNvSpPr>
          <p:nvPr>
            <p:ph idx="1"/>
          </p:nvPr>
        </p:nvSpPr>
        <p:spPr>
          <a:xfrm>
            <a:off x="838200" y="1442847"/>
            <a:ext cx="10515600" cy="4532651"/>
          </a:xfrm>
        </p:spPr>
        <p:txBody>
          <a:bodyPr>
            <a:normAutofit fontScale="85000" lnSpcReduction="10000"/>
          </a:bodyPr>
          <a:lstStyle/>
          <a:p>
            <a:pPr algn="l">
              <a:buFont typeface="Arial" panose="020B0604020202020204" pitchFamily="34" charset="0"/>
              <a:buChar char="•"/>
            </a:pPr>
            <a:endParaRPr lang="en-GB" dirty="0">
              <a:solidFill>
                <a:srgbClr val="2B353B"/>
              </a:solidFill>
              <a:latin typeface="Lora" pitchFamily="2" charset="77"/>
            </a:endParaRPr>
          </a:p>
          <a:p>
            <a:pPr algn="l">
              <a:buFont typeface="Arial" panose="020B0604020202020204" pitchFamily="34" charset="0"/>
              <a:buChar char="•"/>
            </a:pPr>
            <a:r>
              <a:rPr lang="en-GB" dirty="0">
                <a:solidFill>
                  <a:srgbClr val="2B353B"/>
                </a:solidFill>
                <a:latin typeface="+mn-lt"/>
              </a:rPr>
              <a:t>M</a:t>
            </a:r>
            <a:r>
              <a:rPr lang="en-GB" b="0" i="0" u="none" strike="noStrike" dirty="0">
                <a:solidFill>
                  <a:srgbClr val="2B353B"/>
                </a:solidFill>
                <a:effectLst/>
                <a:latin typeface="+mn-lt"/>
              </a:rPr>
              <a:t>ulti-centre, open-label, two-arm, parallel design, superiority Randomised Controlled Trial.</a:t>
            </a:r>
          </a:p>
          <a:p>
            <a:pPr algn="l">
              <a:buFont typeface="Arial" panose="020B0604020202020204" pitchFamily="34" charset="0"/>
              <a:buChar char="•"/>
            </a:pPr>
            <a:r>
              <a:rPr lang="en-GB" b="0" i="0" u="none" strike="noStrike" dirty="0">
                <a:solidFill>
                  <a:srgbClr val="2B353B"/>
                </a:solidFill>
                <a:effectLst/>
                <a:latin typeface="+mn-lt"/>
              </a:rPr>
              <a:t>The study aims to determine whether intensive surveillance after completing curatively intended treatment improves survival and health-related quality of life in patients with oesophageal or gastric cancer.</a:t>
            </a:r>
          </a:p>
          <a:p>
            <a:pPr algn="l">
              <a:buFont typeface="Arial" panose="020B0604020202020204" pitchFamily="34" charset="0"/>
              <a:buChar char="•"/>
            </a:pPr>
            <a:r>
              <a:rPr lang="en-GB" b="0" i="0" u="none" strike="noStrike" dirty="0">
                <a:solidFill>
                  <a:srgbClr val="2B353B"/>
                </a:solidFill>
                <a:effectLst/>
                <a:latin typeface="+mn-lt"/>
              </a:rPr>
              <a:t>The SARONG study will recruit adults (aged 16 years or over) receiving surgical resection for curatively intended treatment of oesophageal or gastric cancer with or without neoadjuvant/adjuvant chemo(radio)therapy/ immunotherapy.</a:t>
            </a:r>
          </a:p>
          <a:p>
            <a:pPr algn="l">
              <a:buFont typeface="Arial" panose="020B0604020202020204" pitchFamily="34" charset="0"/>
              <a:buChar char="•"/>
            </a:pPr>
            <a:r>
              <a:rPr lang="en-GB" b="0" i="0" u="none" strike="noStrike" dirty="0">
                <a:solidFill>
                  <a:srgbClr val="2B353B"/>
                </a:solidFill>
                <a:effectLst/>
                <a:latin typeface="+mn-lt"/>
              </a:rPr>
              <a:t>Participant will be randomised to either standard of care or intense surveillance intensive surveillance (including radiological scans (chest and abdomen) and clinical review) every 6 months for 36 months post-randomisation along with an endoscopy at 12 months post-randomisation.</a:t>
            </a:r>
          </a:p>
          <a:p>
            <a:pPr algn="l"/>
            <a:r>
              <a:rPr lang="en-GB" b="1" i="0" u="none" strike="noStrike" dirty="0">
                <a:solidFill>
                  <a:srgbClr val="2B353B"/>
                </a:solidFill>
                <a:effectLst/>
                <a:latin typeface="+mn-lt"/>
              </a:rPr>
              <a:t>952 patients (476 in each of two trial arms) will be recruited over a period of 32 months from approximately 24 sites in the UK.</a:t>
            </a:r>
            <a:endParaRPr lang="en-GB" b="0" i="0" u="none" strike="noStrike" dirty="0">
              <a:solidFill>
                <a:srgbClr val="2B353B"/>
              </a:solidFill>
              <a:effectLst/>
              <a:latin typeface="+mn-lt"/>
            </a:endParaRPr>
          </a:p>
          <a:p>
            <a:endParaRPr lang="en-US" dirty="0"/>
          </a:p>
        </p:txBody>
      </p:sp>
      <p:pic>
        <p:nvPicPr>
          <p:cNvPr id="4" name="Picture 2" descr="Home">
            <a:extLst>
              <a:ext uri="{FF2B5EF4-FFF2-40B4-BE49-F238E27FC236}">
                <a16:creationId xmlns:a16="http://schemas.microsoft.com/office/drawing/2014/main" id="{C95A7356-1369-0F40-3F79-DA494EE86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100" y="172847"/>
            <a:ext cx="57658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406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5;p21">
            <a:extLst>
              <a:ext uri="{FF2B5EF4-FFF2-40B4-BE49-F238E27FC236}">
                <a16:creationId xmlns:a16="http://schemas.microsoft.com/office/drawing/2014/main" id="{70E0468D-FFF2-1E21-407A-02001E27408F}"/>
              </a:ext>
            </a:extLst>
          </p:cNvPr>
          <p:cNvSpPr txBox="1"/>
          <p:nvPr/>
        </p:nvSpPr>
        <p:spPr>
          <a:xfrm>
            <a:off x="45300" y="272600"/>
            <a:ext cx="118419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B5394"/>
                </a:solidFill>
                <a:latin typeface="+mn-lt"/>
                <a:ea typeface="Lato"/>
                <a:cs typeface="Lato"/>
                <a:sym typeface="Lato"/>
              </a:rPr>
              <a:t>ROSE-</a:t>
            </a:r>
            <a:r>
              <a:rPr lang="en-GB" sz="2400" b="0" i="0" dirty="0">
                <a:solidFill>
                  <a:srgbClr val="333333"/>
                </a:solidFill>
                <a:effectLst/>
                <a:latin typeface="+mn-lt"/>
              </a:rPr>
              <a:t>Reporting Outcomes and Symptoms Electronically after surgery</a:t>
            </a:r>
            <a:endParaRPr sz="2400" dirty="0">
              <a:solidFill>
                <a:srgbClr val="0B5394"/>
              </a:solidFill>
              <a:latin typeface="+mn-lt"/>
              <a:ea typeface="Lato"/>
              <a:cs typeface="Lato"/>
              <a:sym typeface="Lato"/>
            </a:endParaRPr>
          </a:p>
        </p:txBody>
      </p:sp>
      <p:sp>
        <p:nvSpPr>
          <p:cNvPr id="4" name="Text Placeholder 3">
            <a:extLst>
              <a:ext uri="{FF2B5EF4-FFF2-40B4-BE49-F238E27FC236}">
                <a16:creationId xmlns:a16="http://schemas.microsoft.com/office/drawing/2014/main" id="{A9E7FCB2-009F-E4A8-FE2D-514B75890255}"/>
              </a:ext>
            </a:extLst>
          </p:cNvPr>
          <p:cNvSpPr>
            <a:spLocks noGrp="1"/>
          </p:cNvSpPr>
          <p:nvPr>
            <p:ph type="body" idx="1"/>
          </p:nvPr>
        </p:nvSpPr>
        <p:spPr>
          <a:xfrm>
            <a:off x="838200" y="1127464"/>
            <a:ext cx="10515600" cy="4664001"/>
          </a:xfrm>
        </p:spPr>
        <p:txBody>
          <a:bodyPr/>
          <a:lstStyle/>
          <a:p>
            <a:r>
              <a:rPr lang="en-GB" b="0" i="0" dirty="0">
                <a:solidFill>
                  <a:srgbClr val="333333"/>
                </a:solidFill>
                <a:effectLst/>
                <a:latin typeface="+mn-lt"/>
              </a:rPr>
              <a:t>206 patients undergoing surgery for </a:t>
            </a:r>
            <a:r>
              <a:rPr lang="en-GB" b="0" i="0" dirty="0" err="1">
                <a:solidFill>
                  <a:srgbClr val="333333"/>
                </a:solidFill>
                <a:effectLst/>
                <a:latin typeface="+mn-lt"/>
              </a:rPr>
              <a:t>oesophago</a:t>
            </a:r>
            <a:r>
              <a:rPr lang="en-GB" b="0" i="0" dirty="0">
                <a:solidFill>
                  <a:srgbClr val="333333"/>
                </a:solidFill>
                <a:effectLst/>
                <a:latin typeface="+mn-lt"/>
              </a:rPr>
              <a:t>-gastric cancer at six NHS hospitals in England.</a:t>
            </a:r>
          </a:p>
          <a:p>
            <a:r>
              <a:rPr lang="en-GB" b="0" i="0" dirty="0">
                <a:solidFill>
                  <a:srgbClr val="333333"/>
                </a:solidFill>
                <a:effectLst/>
                <a:latin typeface="+mn-lt"/>
              </a:rPr>
              <a:t>Patients will be randomly placed in one of two groups. Patients in the ‘ROSE tool’ group will be asked to report their symptoms using an electronic (online/web-based) information tool while also receiving their usual care. </a:t>
            </a:r>
          </a:p>
          <a:p>
            <a:r>
              <a:rPr lang="en-GB" b="0" i="0" dirty="0">
                <a:solidFill>
                  <a:srgbClr val="333333"/>
                </a:solidFill>
                <a:effectLst/>
                <a:latin typeface="+mn-lt"/>
              </a:rPr>
              <a:t>Depending on the seriousness of reported symptoms, the ROSE tool will provide information about how to manage these symptoms and/or inform them to contact their healthcare team. </a:t>
            </a:r>
          </a:p>
          <a:p>
            <a:r>
              <a:rPr lang="en-GB" b="0" i="0" dirty="0">
                <a:solidFill>
                  <a:srgbClr val="333333"/>
                </a:solidFill>
                <a:effectLst/>
                <a:latin typeface="+mn-lt"/>
              </a:rPr>
              <a:t>Patients in the ‘usual care’ group will receive their usual clinical care and will not use the ROSE tool to complete the symptom-report questionnaire or to receive symptom management information.</a:t>
            </a:r>
            <a:endParaRPr lang="en-GB" dirty="0">
              <a:latin typeface="+mn-lt"/>
            </a:endParaRPr>
          </a:p>
        </p:txBody>
      </p:sp>
    </p:spTree>
    <p:extLst>
      <p:ext uri="{BB962C8B-B14F-4D97-AF65-F5344CB8AC3E}">
        <p14:creationId xmlns:p14="http://schemas.microsoft.com/office/powerpoint/2010/main" val="3610463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83D8-CABF-35B5-D6EE-7206AD8FC09D}"/>
              </a:ext>
            </a:extLst>
          </p:cNvPr>
          <p:cNvSpPr>
            <a:spLocks noGrp="1"/>
          </p:cNvSpPr>
          <p:nvPr>
            <p:ph type="title"/>
          </p:nvPr>
        </p:nvSpPr>
        <p:spPr/>
        <p:txBody>
          <a:bodyPr/>
          <a:lstStyle/>
          <a:p>
            <a:pPr algn="ctr"/>
            <a:r>
              <a:rPr lang="en-GB" sz="2000" b="1" i="0" u="none" strike="noStrike" dirty="0">
                <a:solidFill>
                  <a:srgbClr val="000000"/>
                </a:solidFill>
                <a:effectLst/>
                <a:latin typeface="+mj-lt"/>
              </a:rPr>
              <a:t>Pressurised </a:t>
            </a:r>
            <a:r>
              <a:rPr lang="en-GB" sz="2000" b="1" i="0" u="none" strike="noStrike" dirty="0" err="1">
                <a:solidFill>
                  <a:srgbClr val="000000"/>
                </a:solidFill>
                <a:effectLst/>
                <a:latin typeface="+mj-lt"/>
              </a:rPr>
              <a:t>IntraPeritoneal</a:t>
            </a:r>
            <a:r>
              <a:rPr lang="en-GB" sz="2000" b="1" i="0" u="none" strike="noStrike" dirty="0">
                <a:solidFill>
                  <a:srgbClr val="000000"/>
                </a:solidFill>
                <a:effectLst/>
                <a:latin typeface="+mj-lt"/>
              </a:rPr>
              <a:t> Aerosolised Chemotherapy (PIPAC) in the management of cancers of the colon, ovary and stomach: a randomised controlled phase II trial of efficacy in peritoneal metastases (PICCOS)</a:t>
            </a:r>
            <a:endParaRPr lang="en-US" sz="2000" dirty="0">
              <a:latin typeface="+mj-lt"/>
            </a:endParaRPr>
          </a:p>
        </p:txBody>
      </p:sp>
      <p:sp>
        <p:nvSpPr>
          <p:cNvPr id="3" name="Text Placeholder 2">
            <a:extLst>
              <a:ext uri="{FF2B5EF4-FFF2-40B4-BE49-F238E27FC236}">
                <a16:creationId xmlns:a16="http://schemas.microsoft.com/office/drawing/2014/main" id="{CA46A941-C646-54BA-3DE3-BF2B9DAB0CFD}"/>
              </a:ext>
            </a:extLst>
          </p:cNvPr>
          <p:cNvSpPr>
            <a:spLocks noGrp="1"/>
          </p:cNvSpPr>
          <p:nvPr>
            <p:ph type="body" idx="1"/>
          </p:nvPr>
        </p:nvSpPr>
        <p:spPr>
          <a:xfrm>
            <a:off x="838200" y="1230595"/>
            <a:ext cx="10515600" cy="4787434"/>
          </a:xfrm>
        </p:spPr>
        <p:txBody>
          <a:bodyPr/>
          <a:lstStyle/>
          <a:p>
            <a:pPr marL="76200" indent="0">
              <a:buNone/>
            </a:pPr>
            <a:r>
              <a:rPr lang="en-GB" sz="1800" dirty="0">
                <a:effectLst/>
                <a:latin typeface="+mn-lt"/>
              </a:rPr>
              <a:t>Inclusion Criteria</a:t>
            </a:r>
          </a:p>
          <a:p>
            <a:pPr>
              <a:buFont typeface="Arial" panose="020B0604020202020204" pitchFamily="34" charset="0"/>
              <a:buChar char="•"/>
            </a:pPr>
            <a:r>
              <a:rPr lang="en-GB" sz="1800" dirty="0">
                <a:effectLst/>
                <a:latin typeface="+mn-lt"/>
              </a:rPr>
              <a:t>Visible measurable peritoneal lesion(s) on computerised tomography (CT) imaging</a:t>
            </a:r>
          </a:p>
          <a:p>
            <a:pPr>
              <a:buFont typeface="Arial" panose="020B0604020202020204" pitchFamily="34" charset="0"/>
              <a:buChar char="•"/>
            </a:pPr>
            <a:r>
              <a:rPr lang="en-GB" sz="1800" dirty="0">
                <a:effectLst/>
                <a:latin typeface="+mn-lt"/>
              </a:rPr>
              <a:t>PM from histologically proven primary adenocarcinoma (any subtype) of stomach or Siewert </a:t>
            </a:r>
          </a:p>
          <a:p>
            <a:pPr>
              <a:buFont typeface="Arial" panose="020B0604020202020204" pitchFamily="34" charset="0"/>
              <a:buChar char="•"/>
            </a:pPr>
            <a:r>
              <a:rPr lang="en-GB" sz="1800" dirty="0">
                <a:effectLst/>
                <a:latin typeface="+mn-lt"/>
              </a:rPr>
              <a:t>type 3 gastro-oesophageal junction tumour </a:t>
            </a:r>
          </a:p>
          <a:p>
            <a:pPr>
              <a:buFont typeface="Arial" panose="020B0604020202020204" pitchFamily="34" charset="0"/>
              <a:buChar char="•"/>
            </a:pPr>
            <a:r>
              <a:rPr lang="en-GB" sz="1800" dirty="0">
                <a:effectLst/>
                <a:latin typeface="+mn-lt"/>
              </a:rPr>
              <a:t>Any Human Epidermal Growth Factor Receptor 2 (HER2) status or Combined Positive Score (CPS) </a:t>
            </a:r>
            <a:endParaRPr lang="en-US" sz="1800" dirty="0">
              <a:latin typeface="+mn-lt"/>
            </a:endParaRPr>
          </a:p>
          <a:p>
            <a:pPr marL="76200" indent="0">
              <a:buNone/>
            </a:pPr>
            <a:r>
              <a:rPr lang="en-US" sz="1800" dirty="0">
                <a:latin typeface="+mn-lt"/>
              </a:rPr>
              <a:t>Exclusion criteria</a:t>
            </a:r>
          </a:p>
          <a:p>
            <a:pPr>
              <a:buFont typeface="Arial" panose="020B0604020202020204" pitchFamily="34" charset="0"/>
              <a:buChar char="•"/>
            </a:pPr>
            <a:r>
              <a:rPr lang="en-GB" sz="1800" dirty="0">
                <a:effectLst/>
                <a:latin typeface="+mn-lt"/>
              </a:rPr>
              <a:t>Extra-peritoneal metastases (with the exception of retroperitoneal lymph nodes) </a:t>
            </a:r>
          </a:p>
          <a:p>
            <a:pPr>
              <a:buFont typeface="Arial" panose="020B0604020202020204" pitchFamily="34" charset="0"/>
              <a:buChar char="•"/>
            </a:pPr>
            <a:r>
              <a:rPr lang="en-GB" sz="1800" dirty="0">
                <a:effectLst/>
                <a:latin typeface="+mn-lt"/>
              </a:rPr>
              <a:t>Prior systemic anti-cancer therapy, radiotherapy or surgery for stomach cancer </a:t>
            </a:r>
          </a:p>
          <a:p>
            <a:pPr>
              <a:buFont typeface="Arial" panose="020B0604020202020204" pitchFamily="34" charset="0"/>
              <a:buChar char="•"/>
            </a:pPr>
            <a:r>
              <a:rPr lang="en-GB" sz="1800" dirty="0">
                <a:effectLst/>
                <a:latin typeface="+mn-lt"/>
              </a:rPr>
              <a:t>Gastric or duodenal stent in-situ </a:t>
            </a:r>
          </a:p>
          <a:p>
            <a:pPr>
              <a:buFont typeface="Arial" panose="020B0604020202020204" pitchFamily="34" charset="0"/>
              <a:buChar char="•"/>
            </a:pPr>
            <a:r>
              <a:rPr lang="en-GB" sz="1800" dirty="0">
                <a:effectLst/>
                <a:latin typeface="+mn-lt"/>
              </a:rPr>
              <a:t>Gastro-oesophageal junction Siewert Type 1 or Type 2 tumour </a:t>
            </a:r>
          </a:p>
          <a:p>
            <a:pPr>
              <a:buFont typeface="Arial" panose="020B0604020202020204" pitchFamily="34" charset="0"/>
              <a:buChar char="•"/>
            </a:pPr>
            <a:r>
              <a:rPr lang="en-GB" sz="1800" dirty="0">
                <a:effectLst/>
                <a:latin typeface="+mn-lt"/>
              </a:rPr>
              <a:t>Symptoms and/or radiology suggestive of impending and/or current bowel obstruction </a:t>
            </a:r>
          </a:p>
          <a:p>
            <a:pPr>
              <a:buFont typeface="Arial" panose="020B0604020202020204" pitchFamily="34" charset="0"/>
              <a:buChar char="•"/>
            </a:pPr>
            <a:r>
              <a:rPr lang="en-GB" sz="1800" dirty="0">
                <a:effectLst/>
                <a:latin typeface="+mn-lt"/>
              </a:rPr>
              <a:t>Uncontrolled and persistent ascites </a:t>
            </a:r>
          </a:p>
          <a:p>
            <a:pPr marL="76200" indent="0">
              <a:buNone/>
            </a:pPr>
            <a:endParaRPr lang="en-US" sz="1800" dirty="0">
              <a:latin typeface="+mn-lt"/>
            </a:endParaRPr>
          </a:p>
        </p:txBody>
      </p:sp>
    </p:spTree>
    <p:extLst>
      <p:ext uri="{BB962C8B-B14F-4D97-AF65-F5344CB8AC3E}">
        <p14:creationId xmlns:p14="http://schemas.microsoft.com/office/powerpoint/2010/main" val="3443997422"/>
      </p:ext>
    </p:extLst>
  </p:cSld>
  <p:clrMapOvr>
    <a:masterClrMapping/>
  </p:clrMapOvr>
</p:sld>
</file>

<file path=ppt/theme/theme1.xml><?xml version="1.0" encoding="utf-8"?>
<a:theme xmlns:a="http://schemas.openxmlformats.org/drawingml/2006/main" name="Custom Design">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7f7b61-7249-402e-9088-bb30bc752eb7" xsi:nil="true"/>
    <lcf76f155ced4ddcb4097134ff3c332f xmlns="28f492b9-0e1d-4676-9635-78fd8c5ab9d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58BEBCE60E1C4C87B869C7C38C0B3D" ma:contentTypeVersion="11" ma:contentTypeDescription="Create a new document." ma:contentTypeScope="" ma:versionID="ef6a93dc4e53927f1a3963e6a422272d">
  <xsd:schema xmlns:xsd="http://www.w3.org/2001/XMLSchema" xmlns:xs="http://www.w3.org/2001/XMLSchema" xmlns:p="http://schemas.microsoft.com/office/2006/metadata/properties" xmlns:ns2="28f492b9-0e1d-4676-9635-78fd8c5ab9d8" xmlns:ns3="d77f7b61-7249-402e-9088-bb30bc752eb7" targetNamespace="http://schemas.microsoft.com/office/2006/metadata/properties" ma:root="true" ma:fieldsID="f59c9dddaa3906bb48f9f6423261f6a4" ns2:_="" ns3:_="">
    <xsd:import namespace="28f492b9-0e1d-4676-9635-78fd8c5ab9d8"/>
    <xsd:import namespace="d77f7b61-7249-402e-9088-bb30bc752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f492b9-0e1d-4676-9635-78fd8c5ab9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73e9af6-01d4-423d-8bd2-cf099f328a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7f7b61-7249-402e-9088-bb30bc752e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c4ca98-7b55-4fcc-b8e5-81239fe53638}" ma:internalName="TaxCatchAll" ma:showField="CatchAllData" ma:web="d77f7b61-7249-402e-9088-bb30bc752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E51F1F-8A20-4CB4-8389-DD1D696408C7}">
  <ds:schemaRefs>
    <ds:schemaRef ds:uri="http://schemas.microsoft.com/office/2006/metadata/properties"/>
    <ds:schemaRef ds:uri="http://schemas.microsoft.com/office/infopath/2007/PartnerControls"/>
    <ds:schemaRef ds:uri="d77f7b61-7249-402e-9088-bb30bc752eb7"/>
    <ds:schemaRef ds:uri="28f492b9-0e1d-4676-9635-78fd8c5ab9d8"/>
  </ds:schemaRefs>
</ds:datastoreItem>
</file>

<file path=customXml/itemProps2.xml><?xml version="1.0" encoding="utf-8"?>
<ds:datastoreItem xmlns:ds="http://schemas.openxmlformats.org/officeDocument/2006/customXml" ds:itemID="{C5869D36-3944-4608-BE6F-2E4DF5BCB426}">
  <ds:schemaRefs>
    <ds:schemaRef ds:uri="http://schemas.microsoft.com/sharepoint/v3/contenttype/forms"/>
  </ds:schemaRefs>
</ds:datastoreItem>
</file>

<file path=customXml/itemProps3.xml><?xml version="1.0" encoding="utf-8"?>
<ds:datastoreItem xmlns:ds="http://schemas.openxmlformats.org/officeDocument/2006/customXml" ds:itemID="{0A0A745F-C3B0-4F40-8DF7-6FAF0396B9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f492b9-0e1d-4676-9635-78fd8c5ab9d8"/>
    <ds:schemaRef ds:uri="d77f7b61-7249-402e-9088-bb30bc752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195</TotalTime>
  <Words>1576</Words>
  <Application>Microsoft Office PowerPoint</Application>
  <PresentationFormat>Widescreen</PresentationFormat>
  <Paragraphs>210</Paragraphs>
  <Slides>36</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Lora</vt:lpstr>
      <vt:lpstr>Lato</vt:lpstr>
      <vt:lpstr>Custom Design</vt:lpstr>
      <vt:lpstr>PowerPoint Presentation</vt:lpstr>
      <vt:lpstr>National Recruitment to Upper GI Cancer Studies </vt:lpstr>
      <vt:lpstr>Recruitment to Upper GI Cancer Studies SWAG Region Apr 2024 - June 25</vt:lpstr>
      <vt:lpstr>SWAG Sites Open - OG Cancer studies</vt:lpstr>
      <vt:lpstr>PowerPoint Presentation</vt:lpstr>
      <vt:lpstr>Topics for discussion</vt:lpstr>
      <vt:lpstr>PowerPoint Presentation</vt:lpstr>
      <vt:lpstr>PowerPoint Presentation</vt:lpstr>
      <vt:lpstr>Pressurised IntraPeritoneal Aerosolised Chemotherapy (PIPAC) in the management of cancers of the colon, ovary and stomach: a randomised controlled phase II trial of efficacy in peritoneal metastases (PICCOS)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MATTERHORN trial</vt:lpstr>
      <vt:lpstr>PowerPoint Presentation</vt:lpstr>
      <vt:lpstr>Summary of results: MATTERHORN</vt:lpstr>
      <vt:lpstr>PowerPoint Presentation</vt:lpstr>
      <vt:lpstr>PowerPoint Presentation</vt:lpstr>
      <vt:lpstr>PowerPoint Presentation</vt:lpstr>
      <vt:lpstr>PowerPoint Presentation</vt:lpstr>
      <vt:lpstr>PowerPoint Presentation</vt:lpstr>
      <vt:lpstr>PowerPoint Presentation</vt:lpstr>
      <vt:lpstr>Safety and Tolerability</vt:lpstr>
      <vt:lpstr>What People Are Saying About the DESTINY-Gastric04 Trial?</vt:lpstr>
      <vt:lpstr>Be Part of Research</vt:lpstr>
      <vt:lpstr>Campaign objectives</vt:lpstr>
      <vt:lpstr>Key messages</vt:lpstr>
      <vt:lpstr>Leaflets</vt:lpstr>
      <vt:lpstr>Print posters: 5 designs</vt:lpstr>
      <vt:lpstr>PowerPoint Presentation</vt:lpstr>
      <vt:lpstr>Principal Investigator Pipeline Programme  (PIPP)</vt:lpstr>
      <vt:lpstr>PowerPoint Presentation</vt:lpstr>
      <vt:lpstr>RRDN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Helen Dunderdale</cp:lastModifiedBy>
  <cp:revision>9</cp:revision>
  <dcterms:modified xsi:type="dcterms:W3CDTF">2025-06-20T11:08:06Z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0x0101004758BEBCE60E1C4C87B869C7C38C0B3D</vt:lpwstr>
  </property>
  <property fmtid="{D5CDD505-2E9C-101B-9397-08002B2CF9AE}" pid="3" name="MediaServiceImageTags">
    <vt:lpwstr/>
  </property>
</Properties>
</file>