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3684054C-C1A2-492A-B34F-157E6804AE5A}"/>
    <pc:docChg chg="modShowInfo">
      <pc:chgData name="Helen Dunderdale" userId="18a57383-fa13-4764-88a8-9272bfc7f4aa" providerId="ADAL" clId="{3684054C-C1A2-492A-B34F-157E6804AE5A}" dt="2025-06-20T14:24:00.652" v="0" actId="2744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D840-DE1F-DEC4-B811-113CA8DAD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B332A-38A5-4144-8C4B-4E96D2445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F00-FC90-CDC3-03FA-73526FBA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44396-D78E-ED74-D9FC-7559FBAC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C9F85-810F-F638-C82D-BA23B427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7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AAF0-B30D-F7CF-FA24-F88EA410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C0A0A-6B8A-1551-A07C-B9395F167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38F02-5E84-7694-5365-28C985F0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27C6D-CD6A-7551-0435-6A62A2E7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EA7DB-FF3A-515F-1478-E1380A7C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2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79107-BE9B-950D-47B2-DFBEAD32A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768B9-94A4-6700-AFDF-88F2D1893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F025-823F-127E-10D6-9341C26F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41745-FDE7-F2B2-E38D-3D2CC293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9F31A-6AF0-23F1-61BD-574D56E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9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6C59-6E3E-CF0C-4204-8DB281D4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AE91-66C4-C2DC-0EBE-77560F7D7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9FA29-7450-0D38-CD50-217F3DF2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B6ABB-735C-3B76-A330-CD630C06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828F-73E3-A628-0FB5-D4F35A45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7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F78-00E2-1932-A7B2-E5CCCEB8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50E88-C327-BB77-3BEF-793AE255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65FD9-B8E9-C885-B6CF-23FEED6F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5859A-DE96-72AF-05D0-D874A104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075BF-EB09-4630-A6DD-4D3468F9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9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0108-8E83-9CF5-CE96-EA9FA558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9BE97-9A0F-06D6-0A6C-C45C455E4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91D7E-C55F-84B8-E686-ADB1F800D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C42D-4CA4-9EA7-BF24-E0033B2D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CB52-C493-C8BC-B42B-E7E5AA2F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3D8D1-5289-4C1F-7FE7-8E3803D7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4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4485-0EC7-9AF0-C658-C2D2C83D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17C5B-5097-3E21-E0F7-9CB8CD05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2A401-8A34-375C-EBE3-F0D41A2F5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3A9A-F2AA-5CB8-54F8-9BEEBD070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31A82-31E9-ED7C-A670-33CA0809E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B8FFD-1B5C-8729-0C2F-2B907293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57B6F-6393-0AAA-8DB7-8B6F7EC4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9100C-41AE-DB36-1859-DEBD1CBC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0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66D4-38A1-3360-1C54-F871F5B0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BE2B0-31FA-B582-976B-94A5C79B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A7BE7-5FEE-2508-6747-7C3EA3B0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CA49E-22BF-AC44-1276-0FC5098A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5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F3166-3679-DE0B-7819-AF7B1939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D937B-C60D-149F-DE7C-28E7B865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3A9E-7F05-07DC-D8DC-999696F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3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0C1B-51D4-9765-33F0-296DC48C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22285-9340-E8E4-0805-D62B7B1FF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B1845-1E6E-7EBC-D7DC-3CDE89974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4B0B7-6628-EC31-CAF7-FC0A2A16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572E6-0B4D-F269-4AB6-DAB4D2C4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4F758-BF72-E843-09A6-389ED6EC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D761-54DB-5E2B-17E7-D01493C3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C39A2-A950-0555-628A-C0FEDF29E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E86FE-BD83-AD8A-3C58-6B94721FD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74E4B-CF28-E923-A500-5DFF86AC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9ECF8-71FE-867F-5D00-CA640362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412DC-CF07-15C2-01F8-E0CD294A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14C73-E6FD-AB59-1040-3C909678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346D8-A54A-BF12-1A9D-8A9F32F74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A7ECD-B237-C907-4D98-A10CE6684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FFE471-8CFF-4460-A616-9D4DAC0EAF9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97861-34EC-A0C4-71AD-389463C0A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37B2-5506-660B-1CD4-E2311BAB9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00150-381A-42BF-B6C6-3EDB7226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292A-8FF6-31AC-41EC-B45943D9C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Management of pT1b cancer after complete endoscopic resection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BBCFD-0E6C-C70A-1C58-BBAED3AFC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Interim Results of the PREFER Study</a:t>
            </a:r>
          </a:p>
          <a:p>
            <a:endParaRPr lang="en-GB" dirty="0"/>
          </a:p>
          <a:p>
            <a:r>
              <a:rPr lang="en-GB" dirty="0"/>
              <a:t>SWAG CAG 20/6/25</a:t>
            </a:r>
          </a:p>
        </p:txBody>
      </p:sp>
    </p:spTree>
    <p:extLst>
      <p:ext uri="{BB962C8B-B14F-4D97-AF65-F5344CB8AC3E}">
        <p14:creationId xmlns:p14="http://schemas.microsoft.com/office/powerpoint/2010/main" val="159296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538D-F22E-8041-D6CB-B63F8161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4BFF-D285-F834-3EA2-4E7EC2346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Management of pT1a and T2+ cancer is relatively straight forward.</a:t>
            </a:r>
          </a:p>
          <a:p>
            <a:r>
              <a:rPr lang="en-GB" dirty="0"/>
              <a:t>pT1b primary tumours are endoscopically </a:t>
            </a:r>
            <a:r>
              <a:rPr lang="en-GB" dirty="0" err="1"/>
              <a:t>resectable</a:t>
            </a:r>
            <a:endParaRPr lang="en-GB" dirty="0"/>
          </a:p>
          <a:p>
            <a:r>
              <a:rPr lang="en-GB" dirty="0"/>
              <a:t>But what about LNs</a:t>
            </a:r>
          </a:p>
          <a:p>
            <a:endParaRPr lang="en-GB" dirty="0"/>
          </a:p>
          <a:p>
            <a:r>
              <a:rPr lang="en-GB" dirty="0"/>
              <a:t>Risk of synchronous LN </a:t>
            </a:r>
            <a:r>
              <a:rPr lang="en-GB" dirty="0" err="1"/>
              <a:t>mets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pT1a 0-1%</a:t>
            </a:r>
          </a:p>
          <a:p>
            <a:pPr lvl="1"/>
            <a:r>
              <a:rPr lang="en-GB" dirty="0"/>
              <a:t>pT1b 0-46%</a:t>
            </a:r>
          </a:p>
          <a:p>
            <a:endParaRPr lang="en-GB" dirty="0"/>
          </a:p>
          <a:p>
            <a:r>
              <a:rPr lang="en-GB" dirty="0"/>
              <a:t>But are we comparing apples and oranges</a:t>
            </a:r>
          </a:p>
        </p:txBody>
      </p:sp>
    </p:spTree>
    <p:extLst>
      <p:ext uri="{BB962C8B-B14F-4D97-AF65-F5344CB8AC3E}">
        <p14:creationId xmlns:p14="http://schemas.microsoft.com/office/powerpoint/2010/main" val="131357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EB9-9AC4-A5AC-5AB2-5A41D9C6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5E01-9559-5243-13BE-1B7FCC60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Basis was the retrospective series suggesting recurrence rates following surgery or surveillance after ER are similar (6% vs 8%)</a:t>
            </a:r>
          </a:p>
          <a:p>
            <a:endParaRPr lang="en-GB" dirty="0"/>
          </a:p>
          <a:p>
            <a:r>
              <a:rPr lang="en-GB" dirty="0"/>
              <a:t>PREFER protocol:</a:t>
            </a:r>
          </a:p>
          <a:p>
            <a:pPr lvl="1"/>
            <a:r>
              <a:rPr lang="en-GB" dirty="0"/>
              <a:t>All patients with R0 resection of ANY pT1b cancer (oesophagus)</a:t>
            </a:r>
          </a:p>
          <a:p>
            <a:pPr lvl="1"/>
            <a:r>
              <a:rPr lang="en-GB" dirty="0"/>
              <a:t>EUS c Bite-on-bite </a:t>
            </a:r>
            <a:r>
              <a:rPr lang="en-GB" dirty="0" err="1"/>
              <a:t>bx</a:t>
            </a:r>
            <a:r>
              <a:rPr lang="en-GB" dirty="0"/>
              <a:t> +/- FNA of abnormal LNs</a:t>
            </a:r>
          </a:p>
          <a:p>
            <a:pPr lvl="1"/>
            <a:r>
              <a:rPr lang="en-GB" dirty="0"/>
              <a:t>3/12ly for 2 years</a:t>
            </a:r>
          </a:p>
          <a:p>
            <a:pPr lvl="1"/>
            <a:r>
              <a:rPr lang="en-GB" dirty="0"/>
              <a:t>6/12ly for 2 years</a:t>
            </a:r>
          </a:p>
          <a:p>
            <a:pPr lvl="1"/>
            <a:r>
              <a:rPr lang="en-GB" dirty="0"/>
              <a:t>Annual after.</a:t>
            </a:r>
          </a:p>
          <a:p>
            <a:pPr lvl="1"/>
            <a:r>
              <a:rPr lang="en-GB" dirty="0"/>
              <a:t>PET 6/52 after ER, then at 1 year</a:t>
            </a:r>
          </a:p>
          <a:p>
            <a:r>
              <a:rPr lang="en-GB" dirty="0"/>
              <a:t>Primary outcome = 5yr DFS and OS. </a:t>
            </a:r>
          </a:p>
          <a:p>
            <a:r>
              <a:rPr lang="en-GB" dirty="0"/>
              <a:t>Secondary outcomes = LN </a:t>
            </a:r>
            <a:r>
              <a:rPr lang="en-GB" dirty="0" err="1"/>
              <a:t>mets</a:t>
            </a:r>
            <a:r>
              <a:rPr lang="en-GB" dirty="0"/>
              <a:t>, unresectable LR, Distant </a:t>
            </a:r>
            <a:r>
              <a:rPr lang="en-GB" dirty="0" err="1"/>
              <a:t>mets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So… not an RCT…but at least prospective and with excellent histological assessment at inclusion</a:t>
            </a:r>
          </a:p>
        </p:txBody>
      </p:sp>
    </p:spTree>
    <p:extLst>
      <p:ext uri="{BB962C8B-B14F-4D97-AF65-F5344CB8AC3E}">
        <p14:creationId xmlns:p14="http://schemas.microsoft.com/office/powerpoint/2010/main" val="210122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7217-A582-BEF4-C0A1-60981910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923F-537D-4F07-4C37-9AA643FDC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Median 30 month FU</a:t>
            </a:r>
          </a:p>
          <a:p>
            <a:r>
              <a:rPr lang="en-GB" dirty="0"/>
              <a:t>Classified cases into low and high risk:</a:t>
            </a:r>
          </a:p>
          <a:p>
            <a:pPr lvl="1"/>
            <a:r>
              <a:rPr lang="en-GB" dirty="0"/>
              <a:t>Low risk = sm1, no LVI/PNI, not poorly differentiated, not SCC</a:t>
            </a:r>
          </a:p>
          <a:p>
            <a:pPr lvl="1"/>
            <a:r>
              <a:rPr lang="en-GB" dirty="0"/>
              <a:t>High risk = all other pT1b</a:t>
            </a:r>
          </a:p>
          <a:p>
            <a:r>
              <a:rPr lang="en-GB" dirty="0"/>
              <a:t>Centres include:</a:t>
            </a:r>
          </a:p>
          <a:p>
            <a:pPr lvl="1"/>
            <a:r>
              <a:rPr lang="en-GB" dirty="0"/>
              <a:t>Netherlands (8 units)</a:t>
            </a:r>
          </a:p>
          <a:p>
            <a:pPr lvl="1"/>
            <a:r>
              <a:rPr lang="en-GB" dirty="0"/>
              <a:t>Germany (4 units)</a:t>
            </a:r>
          </a:p>
          <a:p>
            <a:pPr lvl="1"/>
            <a:r>
              <a:rPr lang="en-GB" dirty="0"/>
              <a:t>Belgium (4 units)</a:t>
            </a:r>
          </a:p>
          <a:p>
            <a:pPr lvl="1"/>
            <a:r>
              <a:rPr lang="en-GB" dirty="0"/>
              <a:t>UK (2 units)</a:t>
            </a:r>
          </a:p>
          <a:p>
            <a:pPr lvl="1"/>
            <a:r>
              <a:rPr lang="en-GB" dirty="0"/>
              <a:t>Switzerland (1 unit)</a:t>
            </a:r>
          </a:p>
          <a:p>
            <a:pPr lvl="1"/>
            <a:r>
              <a:rPr lang="en-GB" dirty="0"/>
              <a:t>Australia (1 unit)</a:t>
            </a:r>
          </a:p>
        </p:txBody>
      </p:sp>
    </p:spTree>
    <p:extLst>
      <p:ext uri="{BB962C8B-B14F-4D97-AF65-F5344CB8AC3E}">
        <p14:creationId xmlns:p14="http://schemas.microsoft.com/office/powerpoint/2010/main" val="124478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DB4F-9624-5207-52FB-96295CEF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results</a:t>
            </a:r>
          </a:p>
        </p:txBody>
      </p:sp>
      <p:pic>
        <p:nvPicPr>
          <p:cNvPr id="5" name="Content Placeholder 4" descr="A close-up of a paper&#10;&#10;AI-generated content may be incorrect.">
            <a:extLst>
              <a:ext uri="{FF2B5EF4-FFF2-40B4-BE49-F238E27FC236}">
                <a16:creationId xmlns:a16="http://schemas.microsoft.com/office/drawing/2014/main" id="{8EEA2D72-C2A2-6AA0-908B-50C3A47F2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r="1394" b="5702"/>
          <a:stretch/>
        </p:blipFill>
        <p:spPr>
          <a:xfrm>
            <a:off x="1075648" y="1268361"/>
            <a:ext cx="9724072" cy="5589639"/>
          </a:xfrm>
        </p:spPr>
      </p:pic>
    </p:spTree>
    <p:extLst>
      <p:ext uri="{BB962C8B-B14F-4D97-AF65-F5344CB8AC3E}">
        <p14:creationId xmlns:p14="http://schemas.microsoft.com/office/powerpoint/2010/main" val="326770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94F7-95CB-F93D-3F09-E0AE6E11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what about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A7E7-2DB2-A33D-5DF9-E78DEE019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National UK </a:t>
            </a:r>
            <a:r>
              <a:rPr lang="en-GB" b="1" dirty="0"/>
              <a:t>Retrospective</a:t>
            </a:r>
            <a:r>
              <a:rPr lang="en-GB" dirty="0"/>
              <a:t> audit</a:t>
            </a:r>
          </a:p>
          <a:p>
            <a:r>
              <a:rPr lang="en-GB" dirty="0"/>
              <a:t>All T1 cases</a:t>
            </a:r>
          </a:p>
          <a:p>
            <a:r>
              <a:rPr lang="en-GB" dirty="0"/>
              <a:t>217 Pts had surgical resection after ER. Excluding R1 ER:</a:t>
            </a:r>
          </a:p>
          <a:p>
            <a:pPr lvl="1"/>
            <a:r>
              <a:rPr lang="en-GB" dirty="0"/>
              <a:t>Stage migration in remaining 110 pts: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9C3AA-1122-D103-AD7B-71F2EBC6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42" y="3702255"/>
            <a:ext cx="7571802" cy="3052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9A7E8-65D9-0992-C816-EB15241F87AA}"/>
              </a:ext>
            </a:extLst>
          </p:cNvPr>
          <p:cNvSpPr txBox="1"/>
          <p:nvPr/>
        </p:nvSpPr>
        <p:spPr>
          <a:xfrm>
            <a:off x="9994958" y="4145638"/>
            <a:ext cx="130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8/110 (7.2%) cases showed upward stage migration to pT2</a:t>
            </a:r>
          </a:p>
        </p:txBody>
      </p:sp>
    </p:spTree>
    <p:extLst>
      <p:ext uri="{BB962C8B-B14F-4D97-AF65-F5344CB8AC3E}">
        <p14:creationId xmlns:p14="http://schemas.microsoft.com/office/powerpoint/2010/main" val="400106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4684-15B6-C4F6-6266-161A6863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 LN met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B7CE-CE66-432A-BE56-20521DB6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Overall 13.5%</a:t>
            </a:r>
          </a:p>
          <a:p>
            <a:r>
              <a:rPr lang="en-GB" dirty="0"/>
              <a:t>Predictors include:</a:t>
            </a:r>
          </a:p>
          <a:p>
            <a:pPr lvl="1"/>
            <a:r>
              <a:rPr lang="en-GB" dirty="0"/>
              <a:t>Sm2-3</a:t>
            </a:r>
          </a:p>
          <a:p>
            <a:pPr lvl="1"/>
            <a:r>
              <a:rPr lang="en-GB" dirty="0"/>
              <a:t>LVI</a:t>
            </a:r>
          </a:p>
          <a:p>
            <a:pPr lvl="1"/>
            <a:r>
              <a:rPr lang="en-GB" dirty="0"/>
              <a:t>Signet Ring Cells</a:t>
            </a:r>
          </a:p>
          <a:p>
            <a:pPr lvl="1"/>
            <a:r>
              <a:rPr lang="en-GB" dirty="0"/>
              <a:t>But, not in Multivariate </a:t>
            </a:r>
          </a:p>
          <a:p>
            <a:pPr marL="457200" lvl="1" indent="0">
              <a:buNone/>
            </a:pPr>
            <a:r>
              <a:rPr lang="en-GB" dirty="0"/>
              <a:t>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5E4FC-DC58-0B42-E32E-C9618997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94" y="1294739"/>
            <a:ext cx="6703435" cy="5563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1D2543-CD37-0A71-4719-CB1BC42F2D69}"/>
              </a:ext>
            </a:extLst>
          </p:cNvPr>
          <p:cNvSpPr/>
          <p:nvPr/>
        </p:nvSpPr>
        <p:spPr>
          <a:xfrm>
            <a:off x="5643716" y="3303639"/>
            <a:ext cx="1425678" cy="1337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2064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4289-86F5-C817-1AAA-A6DF29FF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what should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862D-9D2B-C303-0085-752AD324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Shared Decision Making and Patient Autonomy</a:t>
            </a:r>
          </a:p>
          <a:p>
            <a:r>
              <a:rPr lang="en-GB" b="1" dirty="0"/>
              <a:t>Proposal</a:t>
            </a:r>
            <a:r>
              <a:rPr lang="en-GB" dirty="0"/>
              <a:t>:</a:t>
            </a:r>
          </a:p>
          <a:p>
            <a:r>
              <a:rPr lang="en-GB" dirty="0"/>
              <a:t>Low Risk pT1b R0 Barrett’s-associated </a:t>
            </a:r>
            <a:r>
              <a:rPr lang="en-GB" dirty="0" err="1"/>
              <a:t>adenoca</a:t>
            </a:r>
            <a:endParaRPr lang="en-GB" dirty="0"/>
          </a:p>
          <a:p>
            <a:pPr lvl="1"/>
            <a:r>
              <a:rPr lang="en-GB" dirty="0"/>
              <a:t>Offer patients surveillance (as per PREFER protocol) OR surgery</a:t>
            </a:r>
          </a:p>
          <a:p>
            <a:pPr lvl="1"/>
            <a:r>
              <a:rPr lang="en-GB" dirty="0"/>
              <a:t>Ablate Barrett’s if </a:t>
            </a:r>
            <a:r>
              <a:rPr lang="en-GB"/>
              <a:t>accepts surveillance</a:t>
            </a:r>
            <a:endParaRPr lang="en-GB" dirty="0"/>
          </a:p>
          <a:p>
            <a:r>
              <a:rPr lang="en-GB" dirty="0"/>
              <a:t>High Risk pT1b</a:t>
            </a:r>
          </a:p>
          <a:p>
            <a:pPr lvl="1"/>
            <a:r>
              <a:rPr lang="en-GB" dirty="0"/>
              <a:t>Continue to offer surgery and review position after final 5yr outcomes published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19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1781-09E1-CF88-F417-BBE7BB40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FADBE-16BD-92B0-8B6A-E3DE875D2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ER for local control of high risk pT1b, followed by adjuvant chemo +/- nivolumab?</a:t>
            </a:r>
          </a:p>
          <a:p>
            <a:pPr lvl="1"/>
            <a:r>
              <a:rPr lang="en-GB" dirty="0"/>
              <a:t>Preserve function</a:t>
            </a:r>
          </a:p>
          <a:p>
            <a:pPr lvl="1"/>
            <a:r>
              <a:rPr lang="en-GB" dirty="0"/>
              <a:t>Local control achievable by repeated ER if needed</a:t>
            </a:r>
          </a:p>
          <a:p>
            <a:pPr lvl="1"/>
            <a:r>
              <a:rPr lang="en-GB" dirty="0"/>
              <a:t>82% DFS at 30/12 compares</a:t>
            </a:r>
          </a:p>
          <a:p>
            <a:pPr marL="457200" lvl="1" indent="0">
              <a:buNone/>
            </a:pPr>
            <a:r>
              <a:rPr lang="en-GB" dirty="0"/>
              <a:t>Favourably with surgical series…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B8014-D429-4B1C-D16C-2EDF5C75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26" y="3391152"/>
            <a:ext cx="6027174" cy="34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0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FD1E-39B4-4CDA-9916-5434FB54F980}">
  <ds:schemaRefs>
    <ds:schemaRef ds:uri="http://schemas.microsoft.com/office/2006/metadata/properties"/>
    <ds:schemaRef ds:uri="http://schemas.microsoft.com/office/infopath/2007/PartnerControls"/>
    <ds:schemaRef ds:uri="d77f7b61-7249-402e-9088-bb30bc752eb7"/>
    <ds:schemaRef ds:uri="28f492b9-0e1d-4676-9635-78fd8c5ab9d8"/>
  </ds:schemaRefs>
</ds:datastoreItem>
</file>

<file path=customXml/itemProps2.xml><?xml version="1.0" encoding="utf-8"?>
<ds:datastoreItem xmlns:ds="http://schemas.openxmlformats.org/officeDocument/2006/customXml" ds:itemID="{F6715D64-C108-4F47-87FC-41A866262D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C926E-5CC9-4216-8423-4AFFD383C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92b9-0e1d-4676-9635-78fd8c5ab9d8"/>
    <ds:schemaRef ds:uri="d77f7b61-7249-402e-9088-bb30bc752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388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Management of pT1b cancer after complete endoscopic resection</vt:lpstr>
      <vt:lpstr>Background</vt:lpstr>
      <vt:lpstr>PREFER</vt:lpstr>
      <vt:lpstr>Interim results</vt:lpstr>
      <vt:lpstr>Interim results</vt:lpstr>
      <vt:lpstr>But what about CONGRESS</vt:lpstr>
      <vt:lpstr>And the LN met rate?</vt:lpstr>
      <vt:lpstr>So, what should we do?</vt:lpstr>
      <vt:lpstr>Future prospects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Wilkerson</dc:creator>
  <cp:lastModifiedBy>Helen Dunderdale</cp:lastModifiedBy>
  <cp:revision>1</cp:revision>
  <dcterms:created xsi:type="dcterms:W3CDTF">2025-06-20T05:43:52Z</dcterms:created>
  <dcterms:modified xsi:type="dcterms:W3CDTF">2025-06-20T14:24:03Z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