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3" r:id="rId7"/>
    <p:sldId id="271" r:id="rId8"/>
    <p:sldId id="272" r:id="rId9"/>
    <p:sldId id="274" r:id="rId10"/>
    <p:sldId id="264" r:id="rId11"/>
    <p:sldId id="275" r:id="rId12"/>
    <p:sldId id="276" r:id="rId13"/>
    <p:sldId id="265" r:id="rId14"/>
    <p:sldId id="277" r:id="rId15"/>
    <p:sldId id="266" r:id="rId16"/>
    <p:sldId id="278" r:id="rId17"/>
    <p:sldId id="270" r:id="rId18"/>
    <p:sldId id="280" r:id="rId19"/>
    <p:sldId id="281" r:id="rId20"/>
    <p:sldId id="262" r:id="rId21"/>
    <p:sldId id="279" r:id="rId22"/>
    <p:sldId id="261" r:id="rId23"/>
    <p:sldId id="282" r:id="rId24"/>
    <p:sldId id="267" r:id="rId25"/>
    <p:sldId id="283" r:id="rId26"/>
    <p:sldId id="268" r:id="rId27"/>
    <p:sldId id="269" r:id="rId28"/>
    <p:sldId id="285" r:id="rId29"/>
    <p:sldId id="286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A0108B54-5A9C-433F-A630-554EAA67DF71}"/>
    <pc:docChg chg="modShowInfo">
      <pc:chgData name="Helen Dunderdale" userId="18a57383-fa13-4764-88a8-9272bfc7f4aa" providerId="ADAL" clId="{A0108B54-5A9C-433F-A630-554EAA67DF71}" dt="2025-06-11T11:15:03.467" v="0" actId="274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8288 469 24513,'-5'17'0,"-4"1"0,-5-1 0,-10 1 0,-4-1 0,-5 0 0,-9 0 0,-5 0 0,-4-1 0,-10 0 0,-5 0 0,-4 0 0,-6-1 0,-8 1 0,-1-2 0,-8 1 0,-6-2 0,-4 1 0,-5-1 0,-5 0 0,-4-1 0,-5-1 0,0 0 0,-9 0 0,-1-1 0,-4-1 0,-5 0 0,-4-1 0,-1 0 0,-4-1 0,0-1 0,0 0 0,-5-1 0,-5 0 0,1-2 0,-1 1 0,1-2 0,-1 0 0,-4-1 0,4-1 0,-4 0 0,0-1 0,4-1 0,1 0 0,-1-2 0,1 1 0,-1-2 0,5 0 0,5-1 0,0 0 0,0-1 0,4-1 0,1 0 0,4-1 0,5 0 0,4-1 0,1-1 0,9 0 0,0 0 0,5-1 0,4-1 0,5 0 0,5-1 0,4 1 0,6-2 0,8 1 0,1-2 0,9 1 0,4-1 0,5 0 0,5 0 0,10 0 0,4-1 0,5 0 0,9 0 0,5 0 0,4-1 0,10 1 0,5-1 0,4 1 0,10 0 0,4-1 0,5 1 0,10-1 0,4 1 0,5 0 0,9 0 0,5 0 0,4 1 0,10 0 0,5 0 0,5 0 0,4 1 0,9-1 0,1 2 0,8-1 0,6 2 0,4-1 0,5 1 0,5 0 0,4 1 0,5 1 0,0 0 0,9 0 0,1 1 0,4 1 0,5 0 0,4 1 0,1 0 0,4 1 0,0 1 0,0 0 0,5 1 0,5 0 0,-1 2 0,1-1 0,-1 2 0,1 0 0,4 1 0,0 1 0,-4 0 0,4 1 0,-4 1 0,-1 0 0,1 2 0,-1-1 0,1 2 0,-5 0 0,-5 1 0,0 0 0,0 1 0,-4 1 0,-1 0 0,-4 1 0,-5 0 0,-4 1 0,-1 1 0,-9 0 0,0 0 0,-5 1 0,-4 1 0,-5 0 0,-5 1 0,-4-1 0,-6 2 0,-8-1 0,-1 2 0,-8-1 0,-6 1 0,-4 0 0,-5 0 0,-10 0 0,-4 1 0,-5 0 0,-9 0 0,-5 0 0,-4 1 0,-10-1 0,-5 1 0,-4-1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3850 469 24513,'-2'17'0,"-2"1"0,-3-1 0,-4 1 0,-2-1 0,-2 0 0,-4 0 0,-3 0 0,-2-1 0,-4 0 0,-3 0 0,-1 0 0,-3-1 0,-4 1 0,0-2 0,-5 1 0,-1-2 0,-3 1 0,-2-1 0,-2 0 0,-3-1 0,-1-1 0,-1 0 0,-3 0 0,-1-1 0,-2-1 0,-2 0 0,-3-1 0,1 0 0,-3-1 0,1-1 0,-1 0 0,-1-1 0,-3 0 0,0-2 0,0 1 0,0-2 0,0 0 0,-2-1 0,2-1 0,-2 0 0,0-1 0,2-1 0,0 0 0,1-2 0,-1 1 0,0-2 0,2 0 0,3-1 0,-1 0 0,0-1 0,3-1 0,0 0 0,2-1 0,2 0 0,2-1 0,0-1 0,4 0 0,1 0 0,2-1 0,1-1 0,3 0 0,3-1 0,1 1 0,3-2 0,3 1 0,1-2 0,5 1 0,1-1 0,3 0 0,1 0 0,5 0 0,3-1 0,1 0 0,5 0 0,2 0 0,2-1 0,5 1 0,1-1 0,3 1 0,4 0 0,3-1 0,1 1 0,5-1 0,2 1 0,2 0 0,5 0 0,1 0 0,3 1 0,5 0 0,1 0 0,3 0 0,1 1 0,5-1 0,1 2 0,3-1 0,3 2 0,1-1 0,3 1 0,3 0 0,1 1 0,2 1 0,1 0 0,4 0 0,0 1 0,2 1 0,2 0 0,2 1 0,0 0 0,3 1 0,0 1 0,-1 0 0,3 1 0,2 0 0,0 2 0,-1-1 0,1 2 0,0 0 0,2 1 0,0 1 0,-2 0 0,2 1 0,-2 1 0,0 0 0,0 2 0,0-1 0,0 2 0,-3 0 0,-1 1 0,-1 0 0,1 1 0,-3 1 0,1 0 0,-3 1 0,-2 0 0,-2 1 0,-1 1 0,-3 0 0,-1 0 0,-1 1 0,-3 1 0,-2 0 0,-2 1 0,-3-1 0,-1 2 0,-5-1 0,0 2 0,-4-1 0,-3 1 0,-1 0 0,-3 0 0,-4 0 0,-2 1 0,-3 0 0,-4 0 0,-2 0 0,-2 1 0,-4-1 0,-3 1 0,-2-1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544 24513,'-1'20'0,"-1"1"0,-1-1 0,-2 1 0,-1-1 0,-1 0 0,-2 0 0,-1 0 0,-1-2 0,-2 1 0,-1 0 0,-1-1 0,-1 0 0,-2 1 0,0-3 0,-2 2 0,-1-3 0,-1 1 0,-1-1 0,-1 0 0,-1 0 0,-1-3 0,0 1 0,-2 0 0,0-1 0,-1-2 0,-1 1 0,-1-2 0,0 1 0,-1-2 0,0-1 0,0 0 0,-1-1 0,-1-1 0,0-1 0,0 1 0,0-3 0,0 0 0,-1-1 0,1-1 0,-1 0 0,0-1 0,1-1 0,0 0 0,0-3 0,0 1 0,0-1 0,1-1 0,1-1 0,0 0 0,0-1 0,1-2 0,0 1 0,1-2 0,1 1 0,1-2 0,0-1 0,2 0 0,0 1 0,1-3 0,1 0 0,1 0 0,1-1 0,1 1 0,1-3 0,2 2 0,0-3 0,2 1 0,1 0 0,1-1 0,1 0 0,2 1 0,1-2 0,1 0 0,2 0 0,1 0 0,1-1 0,2 1 0,1-1 0,1 1 0,2 0 0,1-1 0,1 1 0,2-1 0,1 2 0,1-1 0,2 0 0,1 0 0,1 1 0,2 0 0,1 1 0,1-1 0,1 2 0,2-2 0,0 2 0,2 0 0,1 2 0,1-2 0,1 2 0,1 0 0,1 1 0,1 1 0,0 0 0,2 0 0,0 2 0,1 0 0,1 1 0,1 0 0,0 1 0,1 1 0,0 1 0,0 0 0,1 1 0,1 0 0,0 3 0,0-2 0,0 3 0,0-1 0,1 2 0,0 1 0,-1 0 0,1 1 0,-1 2 0,0-1 0,0 3 0,0-2 0,0 3 0,-1 0 0,-1 1 0,0 0 0,0 1 0,-1 1 0,0 1 0,-1 0 0,-1 1 0,-1 0 0,0 2 0,-2 0 0,0 0 0,-1 1 0,-1 1 0,-1 0 0,-1 2 0,-1-2 0,-1 2 0,-2 0 0,0 2 0,-2-2 0,-1 2 0,-1-1 0,-1 1 0,-2 0 0,-1 1 0,-1 0 0,-2 0 0,-1-1 0,-1 2 0,-2-1 0,-1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3073 469 24513,'-2'17'0,"-1"1"0,-2-1 0,-4 1 0,-1-1 0,-3 0 0,-2 0 0,-2 0 0,-2-1 0,-4 0 0,-1 0 0,-2 0 0,-2-1 0,-3 1 0,0-2 0,-4 1 0,-1-2 0,-2 1 0,-2-1 0,-2 0 0,-1-1 0,-2-1 0,0 0 0,-3 0 0,-1-1 0,-1-1 0,-2 0 0,-2-1 0,1 0 0,-3-1 0,1-1 0,-1 0 0,-1-1 0,-2 0 0,0-2 0,1 1 0,-1-2 0,0 0 0,-2-1 0,2-1 0,-1 0 0,-1-1 0,2-1 0,0 0 0,1-2 0,-1 1 0,0-2 0,2 0 0,1-1 0,1 0 0,-1-1 0,3-1 0,-1 0 0,2-1 0,2 0 0,2-1 0,-1-1 0,4 0 0,0 0 0,2-1 0,1-1 0,2 0 0,2-1 0,2 1 0,1-2 0,4 1 0,0-2 0,3 1 0,2-1 0,2 0 0,1 0 0,4 0 0,2-1 0,2 0 0,2 0 0,3 0 0,1-1 0,4 1 0,2-1 0,1 1 0,4 0 0,1-1 0,2 1 0,4-1 0,1 1 0,3 0 0,2 0 0,2 0 0,2 1 0,4 0 0,1 0 0,2 0 0,2 1 0,3-1 0,0 2 0,4-1 0,1 2 0,2-1 0,2 1 0,2 0 0,1 1 0,2 1 0,0 0 0,4 0 0,-1 1 0,2 1 0,2 0 0,2 1 0,-1 0 0,3 1 0,-1 1 0,1 0 0,1 1 0,2 0 0,0 2 0,-1-1 0,1 2 0,0 0 0,2 1 0,-1 1 0,-1 0 0,2 1 0,-2 1 0,0 0 0,-1 2 0,1-1 0,0 2 0,-2 0 0,-1 1 0,-1 0 0,1 1 0,-3 1 0,1 0 0,-2 1 0,-2 0 0,-1 1 0,-1 1 0,-3 0 0,0 0 0,-2 1 0,-1 1 0,-2 0 0,-2 1 0,-2-1 0,-1 2 0,-4-1 0,0 2 0,-3-1 0,-2 1 0,-2 0 0,-1 0 0,-4 0 0,-2 1 0,-2 0 0,-2 0 0,-3 0 0,-1 1 0,-4-1 0,-2 1 0,-1-1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605 24513,'-1'22'0,"-1"2"0,-1-2 0,-2 2 0,-1-2 0,-1 0 0,-2 0 0,-1 0 0,-1-1 0,-2 0 0,-1 0 0,-1 0 0,-1-1 0,-2 1 0,0-3 0,-2 1 0,-1-2 0,-1 2 0,-1-2 0,-1 0 0,-1-2 0,-1 0 0,0-1 0,-2 0 0,0 0 0,-1-3 0,-1 1 0,-1-2 0,0 1 0,-1-2 0,0-1 0,0 0 0,-1-2 0,-1 1 0,0-3 0,0 1 0,0-2 0,0-1 0,-1-1 0,1-1 0,-1 0 0,0-1 0,1-1 0,0-1 0,0-2 0,0 1 0,0-3 0,1 1 0,1-2 0,0 0 0,0-1 0,1-2 0,0 1 0,1-2 0,1 1 0,1-3 0,0 0 0,2 0 0,0-1 0,1 0 0,1-2 0,1 0 0,1-2 0,1 2 0,1-2 0,2 1 0,0-3 0,2 1 0,1-1 0,1 0 0,1 0 0,2 0 0,1-1 0,1 0 0,2 0 0,1 0 0,1-2 0,2 2 0,1-2 0,1 2 0,2 0 0,1-1 0,1 0 0,2 0 0,1 1 0,1-1 0,2 1 0,1 0 0,1 1 0,2 0 0,1 0 0,1 0 0,1 2 0,2-2 0,0 3 0,2-2 0,1 3 0,1-1 0,1 1 0,1 0 0,1 1 0,1 2 0,0-1 0,2 1 0,0 1 0,1 1 0,1 0 0,1 2 0,0 0 0,1 0 0,0 3 0,0-1 0,1 1 0,1 1 0,0 2 0,0-1 0,0 2 0,0 0 0,1 2 0,0 1 0,-1 0 0,1 1 0,-1 2 0,0 0 0,0 2 0,0-1 0,0 2 0,-1 1 0,-1 1 0,0-1 0,0 3 0,-1 0 0,0 0 0,-1 2 0,-1 0 0,-1 1 0,0 1 0,-2 1 0,0-1 0,-1 2 0,-1 1 0,-1 0 0,-1 1 0,-1-1 0,-1 3 0,-2-2 0,0 3 0,-2-2 0,-1 2 0,-1 0 0,-1 0 0,-2 0 0,-1 1 0,-1 0 0,-2 1 0,-1-1 0,-1 1 0,-2 0 0,-1 0 0,-1-1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5T16:29:26.6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873 437 24460,'0'17'0,"-1"0"0,-1 0 0,0 0 0,-1 0 0,-1 0 0,0-1 0,-1 1 0,-1-1 0,0 0 0,-1-1 0,0 1 0,-1-1 0,-1 0 0,0-1 0,-1 0 0,0 0 0,-1-1 0,-1 0 0,0-1 0,0 0 0,-1 0 0,0-1 0,-1-1 0,0 0 0,0-1 0,-1 0 0,0-1 0,-1-1 0,1 0 0,-1-1 0,0 0 0,-1-1 0,1-1 0,-1 0 0,0-1 0,0-1 0,0 0 0,0-1 0,0-1 0,0 0 0,-1-1 0,1-1 0,0 0 0,0-1 0,1-1 0,-1 0 0,1-1 0,0-1 0,0 0 0,0-1 0,0 0 0,1-1 0,1-1 0,-1 0 0,1-1 0,0 0 0,1-1 0,0-1 0,1 0 0,0 0 0,1-1 0,0 0 0,0-1 0,2 0 0,-1 0 0,2-1 0,0 0 0,0-1 0,1 1 0,1-1 0,0 0 0,1-1 0,1 1 0,0-1 0,1 0 0,1 0 0,0 0 0,1 0 0,1 0 0,0 0 0,1-1 0,1 1 0,0 0 0,1 0 0,1 1 0,0-1 0,1 1 0,1 0 0,0 0 0,1 0 0,1 0 0,0 1 0,0 1 0,2-1 0,-1 1 0,2 0 0,0 1 0,0 0 0,1 1 0,0 0 0,1 1 0,0 0 0,1 0 0,0 2 0,1-1 0,-1 2 0,1 0 0,1 0 0,0 1 0,0 1 0,0 0 0,0 1 0,1 1 0,-1 0 0,1 1 0,0 1 0,0 0 0,1 1 0,-1 1 0,0 0 0,0 1 0,0 1 0,0 0 0,0 1 0,0 1 0,-1 0 0,1 1 0,-1 1 0,0 0 0,-1 1 0,1 1 0,-1 0 0,0 0 0,-1 2 0,0-1 0,0 2 0,-1 0 0,0 0 0,-1 1 0,0 0 0,0 1 0,-1 0 0,-1 1 0,0 0 0,-1 1 0,0-1 0,-1 1 0,-1 1 0,0 0 0,-1 0 0,0 0 0,-1 0 0,-1 1 0,0-1 0,-1 1 0,-1 0 0,0 0 0,-1 1 0,-1-1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5T16:29:07.8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4476 355 24514,'-2'13'0,"-3"1"0,-4 0 0,-2 0 0,-5-1 0,-4 1 0,-1-1 0,-4 1 0,-5-1 0,-1-1 0,-4 1 0,-4 0 0,-3 0 0,-2-2 0,-4 2 0,-2-2 0,-3 0 0,-2-1 0,-3 2 0,-3-3 0,-3 0 0,-2 1 0,-2-2 0,-2 1 0,-2-1 0,-1-1 0,-4 0 0,0 1 0,-3-3 0,0 1 0,-1-1 0,-2 0 0,-2-1 0,0-1 0,0 0 0,-3-1 0,2 0 0,-2-1 0,1 1 0,-1-2 0,0 0 0,0-2 0,1 1 0,0-1 0,0 0 0,2-1 0,0 0 0,0-1 0,2-1 0,2 0 0,0-1 0,2 1 0,1-3 0,2 1 0,2 0 0,2-1 0,3-1 0,1 1 0,2-2 0,2 1 0,3 0 0,3-3 0,3 2 0,1-1 0,5 0 0,1-2 0,4 2 0,1-2 0,5 0 0,3 0 0,4 1 0,1-1 0,4-1 0,5 1 0,1-1 0,5 1 0,4-1 0,2 0 0,3 0 0,5 1 0,2-1 0,5 0 0,3 0 0,2-1 0,4 3 0,5-2 0,1 1 0,5-1 0,4 1 0,1 0 0,4 1 0,3-1 0,5 0 0,1 2 0,4-2 0,1 2 0,5-1 0,1 2 0,3-1 0,3 1 0,3 2 0,2-2 0,2 1 0,1 1 0,3-1 0,2 2 0,2 0 0,2 0 0,1 2 0,2-1 0,0 0 0,2 2 0,2 0 0,0 1 0,0 0 0,2 0 0,0 2 0,0-1 0,1 1 0,0 1 0,0 0 0,-1 1 0,1 1 0,-2-1 0,2 2 0,-3 0 0,0 0 0,0 1 0,-2 0 0,-2 2 0,-1 0 0,0-1 0,-3 2 0,0 0 0,-4 0 0,-1 2 0,-2-1 0,-2 1 0,-2 1 0,-2-2 0,-3 2 0,-3 1 0,-3-1 0,-2 2 0,-3-1 0,-2 2 0,-4-2 0,-2 2 0,-3 0 0,-4-1 0,-4 1 0,-1 0 0,-5 1 0,-4-1 0,-1 1 0,-4-2 0,-5 3 0,-2-1 0,-4 0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5T16:34:00.7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1081 382 24483,'0'15'0,"-1"0"0,-2 0 0,0 0 0,1 0 0,-4-1 0,2 1 0,-3-1 0,-1 0 0,1 0 0,-1 0 0,-2-1 0,0 1 0,0-1 0,-1-1 0,-2 1 0,1-2 0,-3 1 0,1-1 0,0 0 0,-1 0 0,-1-2 0,-1 1 0,0-1 0,0 0 0,-1-1 0,-1-1 0,1 0 0,0 0 0,-2-1 0,0-1 0,0 0 0,-1 0 0,1-2 0,-1 1 0,0-2 0,0 0 0,1 0 0,-1-1 0,-1-1 0,0 0 0,1-1 0,1-1 0,-1 0 0,-1 0 0,1-2 0,1 1 0,-1-2 0,1 0 0,1 0 0,-1-1 0,1-1 0,1 0 0,0 0 0,-1-1 0,2-1 0,0 0 0,0-1 0,2 1 0,-1-2 0,2 0 0,0 0 0,0-1 0,1 1 0,0-2 0,2 1 0,1-1 0,0-1 0,0 1 0,2-1 0,1 0 0,0 0 0,0 0 0,3-1 0,-2 1 0,3-1 0,0 0 0,0 0 0,2 0 0,1 0 0,0 0 0,1 0 0,2 0 0,0 0 0,0 0 0,3 1 0,-2-1 0,3 1 0,0 0 0,0 0 0,1 0 0,2 1 0,0-1 0,0 1 0,1 1 0,2-1 0,0 2 0,1-1 0,0 1 0,0 0 0,2 0 0,-1 2 0,2-1 0,0 1 0,0 0 0,2 1 0,-1 1 0,0 0 0,1 0 0,1 1 0,-1 1 0,1 0 0,1 0 0,-1 2 0,1-1 0,1 2 0,-1 0 0,-1 0 0,1 1 0,1 1 0,0 0 0,-1 1 0,-1 1 0,1 0 0,0 0 0,0 2 0,-1-1 0,1 2 0,-1 0 0,0 0 0,0 1 0,-2 1 0,0 0 0,1 0 0,-1 1 0,-1 1 0,0 0 0,0 1 0,-1-1 0,-1 2 0,-1 0 0,0 0 0,1 1 0,-3-1 0,1 2 0,-2-1 0,-1 1 0,0 1 0,0-1 0,-2 1 0,-1 0 0,1 0 0,-1 0 0,-3 1 0,2-1 0,-4 1 0,1 0 0,0 0 0,-2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1761 445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5873 469 24513,'-3'17'0,"-4"1"0,-3-1 0,-7 1 0,-3-1 0,-3 0 0,-7 0 0,-3 0 0,-3-1 0,-8 0 0,-2 0 0,-4 0 0,-3-1 0,-7 1 0,0-2 0,-6 1 0,-4-2 0,-3 1 0,-3-1 0,-4 0 0,-3-1 0,-3-1 0,-1 0 0,-6 0 0,0-1 0,-3-1 0,-4 0 0,-3-1 0,0 0 0,-3-1 0,0-1 0,0 0 0,-4-1 0,-3 0 0,0-2 0,0 1 0,0-2 0,0 0 0,-3-1 0,3-1 0,-3 0 0,0-1 0,3-1 0,0 0 0,0-2 0,0 1 0,0-2 0,3 0 0,4-1 0,0 0 0,0-1 0,3-1 0,0 0 0,3-1 0,4 0 0,3-1 0,0-1 0,6 0 0,1 0 0,3-1 0,3-1 0,4 0 0,3-1 0,3 1 0,4-2 0,6 1 0,0-2 0,7 1 0,3-1 0,4 0 0,2 0 0,8 0 0,3-1 0,3 0 0,6 0 0,5 0 0,2-1 0,7 1 0,3-1 0,4 1 0,6 0 0,4-1 0,3 1 0,7-1 0,2 1 0,5 0 0,6 0 0,3 0 0,3 1 0,8 0 0,2 0 0,4 0 0,3 1 0,7-1 0,0 2 0,6-1 0,4 2 0,3-1 0,3 1 0,4 0 0,3 1 0,3 1 0,1 0 0,6 0 0,0 1 0,3 1 0,4 0 0,3 1 0,0 0 0,3 1 0,0 1 0,0 0 0,4 1 0,3 0 0,0 2 0,0-1 0,0 2 0,0 0 0,3 1 0,0 1 0,-3 0 0,3 1 0,-3 1 0,0 0 0,0 2 0,0-1 0,0 2 0,-3 0 0,-4 1 0,0 0 0,0 1 0,-3 1 0,0 0 0,-3 1 0,-4 0 0,-3 1 0,0 1 0,-6 0 0,-1 0 0,-3 1 0,-3 1 0,-4 0 0,-3 1 0,-3-1 0,-4 2 0,-6-1 0,0 2 0,-7-1 0,-3 1 0,-4 0 0,-2 0 0,-8 0 0,-3 1 0,-3 0 0,-7 0 0,-3 0 0,-3 1 0,-7-1 0,-3 1 0,-4-1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16:21:0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1785 469 24513,'-1'17'0,"-1"1"0,-1-1 0,-2 1 0,-1-1 0,-1 0 0,-2 0 0,-1 0 0,-1-1 0,-2 0 0,-1 0 0,-1 0 0,-1-1 0,-2 1 0,0-2 0,-2 1 0,-1-2 0,-1 1 0,-1-1 0,-1 0 0,-1-1 0,-1-1 0,0 0 0,-2 0 0,0-1 0,-1-1 0,-1 0 0,-1-1 0,0 0 0,-1-1 0,0-1 0,0 0 0,-1-1 0,-1 0 0,0-2 0,0 1 0,0-2 0,0 0 0,-1-1 0,1-1 0,-1 0 0,0-1 0,1-1 0,0 0 0,0-2 0,0 1 0,0-2 0,1 0 0,1-1 0,0 0 0,0-1 0,1-1 0,0 0 0,1-1 0,1 0 0,1-1 0,0-1 0,2 0 0,0 0 0,1-1 0,1-1 0,1 0 0,1-1 0,1 1 0,1-2 0,2 1 0,0-2 0,2 1 0,1-1 0,1 0 0,1 0 0,2 0 0,1-1 0,1 0 0,2 0 0,1 0 0,1-1 0,2 1 0,1-1 0,1 1 0,2 0 0,1-1 0,1 1 0,2-1 0,1 1 0,1 0 0,2 0 0,1 0 0,1 1 0,2 0 0,1 0 0,1 0 0,1 1 0,2-1 0,0 2 0,2-1 0,1 2 0,1-1 0,1 1 0,1 0 0,1 1 0,1 1 0,0 0 0,2 0 0,0 1 0,1 1 0,1 0 0,1 1 0,0 0 0,1 1 0,0 1 0,0 0 0,1 1 0,1 0 0,0 2 0,0-1 0,0 2 0,0 0 0,1 1 0,0 1 0,-1 0 0,1 1 0,-1 1 0,0 0 0,0 2 0,0-1 0,0 2 0,-1 0 0,-1 1 0,0 0 0,0 1 0,-1 1 0,0 0 0,-1 1 0,-1 0 0,-1 1 0,0 1 0,-2 0 0,0 0 0,-1 1 0,-1 1 0,-1 0 0,-1 1 0,-1-1 0,-1 2 0,-2-1 0,0 2 0,-2-1 0,-1 1 0,-1 0 0,-1 0 0,-2 0 0,-1 1 0,-1 0 0,-2 0 0,-1 0 0,-1 1 0,-2-1 0,-1 1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53467-1931-423C-9D7C-B0E28727E1AF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5BF4B-A395-4914-A569-95196BFA4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5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01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Slightly complicated randomisation and results as some countries didn’t randomise to 60Gy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4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39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21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5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96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Grey  zone patients should continue to have TMZ as not certain- small numbers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71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145AB-E2AC-2C13-29A8-4A61F5A73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8F06B-6F5A-952A-4A7B-6947326F3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78DD5-CFF6-A581-CF15-AC833C062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contribution of QoL at baseline to predict survival on top of clinical variables was only 2-4%.</a:t>
            </a:r>
          </a:p>
          <a:p>
            <a:r>
              <a:rPr lang="en-GB" dirty="0"/>
              <a:t>One comorbidity ok, but 2-3 worse.</a:t>
            </a:r>
          </a:p>
          <a:p>
            <a:endParaRPr lang="en-GB" dirty="0"/>
          </a:p>
          <a:p>
            <a:r>
              <a:rPr lang="en-GB"/>
              <a:t>schneider </a:t>
            </a:r>
            <a:r>
              <a:rPr lang="en-GB" dirty="0"/>
              <a:t>M, Potthoff AL, </a:t>
            </a:r>
            <a:r>
              <a:rPr lang="en-GB" dirty="0" err="1"/>
              <a:t>Scharnbock</a:t>
            </a:r>
            <a:r>
              <a:rPr lang="en-GB" dirty="0"/>
              <a:t> E, et al. Newly diagnosed glioblastoma in geriatric (65 +) patients: impact of patients frailty, comorbidity burden and obesity on overall survival. J </a:t>
            </a:r>
            <a:r>
              <a:rPr lang="en-GB" dirty="0" err="1"/>
              <a:t>Neurooncol</a:t>
            </a:r>
            <a:r>
              <a:rPr lang="en-GB" dirty="0"/>
              <a:t>. 2020;149(3):421–427. </a:t>
            </a:r>
          </a:p>
          <a:p>
            <a:r>
              <a:rPr lang="en-GB" dirty="0"/>
              <a:t>Lombardi G, Bergo E, Caccese M, et al. Validation of the comprehensive geriatric assessment as a predictor of mortality in elderly glioblastoma patients. Cancers (Basel). 2019;11(10):1509.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82C3B-5BAB-1B10-60DD-E8C07C15F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04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Brighton, RMH, Glasgow</a:t>
            </a:r>
          </a:p>
          <a:p>
            <a:r>
              <a:rPr lang="en-GB" dirty="0"/>
              <a:t>One pall rt patient on 20# didn’t complete RT.  Rest all did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36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78734-5D50-608A-2BDC-75DE0CFC2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CF0731-717E-CB3D-F766-01D71B08B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50978A-8E05-7F91-7EF5-3273B515A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Age not a significant factor when PS and treatment factors taken into account</a:t>
            </a:r>
          </a:p>
          <a:p>
            <a:r>
              <a:rPr lang="en-GB" dirty="0"/>
              <a:t>“chronological age alone should not be used to determine treatment offered, as it is a poor representative of physiological reserve”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37C85-7602-B3B1-4CDB-F7045BC0D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6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E2003-873F-EF0F-7181-BB04E867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E2017-47B2-F897-19D3-CDDED0F27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B11DC-8550-3DFB-2376-FAAF6676A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effect of comorbidities or comedication on outcomes in this series (note there was re if 2-3 comorbidities HT/DM/CVA in the combined </a:t>
            </a:r>
            <a:r>
              <a:rPr lang="en-GB" dirty="0" err="1"/>
              <a:t>noa</a:t>
            </a:r>
            <a:r>
              <a:rPr lang="en-GB" dirty="0"/>
              <a:t>/Nordic/perry)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9BDC8-D1B1-1AB9-2FDE-392E110CE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2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Red line GBM, brown pituitary, blue vest schwannoma, orange diffuse/anaplastic astro, yellow ODG, green 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80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49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PS &gt;70 v &lt;70 6 v 3m</a:t>
            </a:r>
          </a:p>
          <a:p>
            <a:r>
              <a:rPr lang="en-GB" dirty="0" err="1"/>
              <a:t>Sx</a:t>
            </a:r>
            <a:r>
              <a:rPr lang="en-GB" dirty="0"/>
              <a:t> v </a:t>
            </a:r>
            <a:r>
              <a:rPr lang="en-GB" dirty="0" err="1"/>
              <a:t>Bx</a:t>
            </a:r>
            <a:r>
              <a:rPr lang="en-GB" dirty="0"/>
              <a:t> only 12 v 4 m</a:t>
            </a:r>
          </a:p>
          <a:p>
            <a:r>
              <a:rPr lang="en-GB" dirty="0"/>
              <a:t>Rt v nil 10 v 1.5m</a:t>
            </a:r>
          </a:p>
          <a:p>
            <a:r>
              <a:rPr lang="en-GB" dirty="0"/>
              <a:t>Chemo </a:t>
            </a:r>
            <a:r>
              <a:rPr lang="en-GB"/>
              <a:t>v nil 11 v 4 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19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80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small cohort had 30-35 in 10 as the </a:t>
            </a:r>
            <a:r>
              <a:rPr lang="en-GB" dirty="0" err="1"/>
              <a:t>hypofractioned</a:t>
            </a:r>
            <a:r>
              <a:rPr lang="en-GB" dirty="0"/>
              <a:t>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01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Old </a:t>
            </a:r>
            <a:r>
              <a:rPr lang="en-GB" dirty="0" err="1"/>
              <a:t>brian</a:t>
            </a:r>
            <a:r>
              <a:rPr lang="en-GB" dirty="0"/>
              <a:t> tumour studies showed dose response relationship with OS between 50 and 60Gy. Walker et al successfully showed that when increasing the dose from ≤45 to 50, 55, and 60 Gy in 1.8- to 2.0- Gy fractions, the median survival progressed from 13.5 to 28, 36, and 42 weeks, respectively.</a:t>
            </a:r>
          </a:p>
          <a:p>
            <a:endParaRPr lang="en-GB" dirty="0"/>
          </a:p>
          <a:p>
            <a:r>
              <a:rPr lang="en-GB" dirty="0"/>
              <a:t>One trial the SIB was 67.5Gy</a:t>
            </a:r>
          </a:p>
          <a:p>
            <a:r>
              <a:rPr lang="en-GB" dirty="0"/>
              <a:t>2 patients grade 3 neuro tox (seizures)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74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Neither age or neurological disability or biopsy only related to completion of c-rt.</a:t>
            </a:r>
          </a:p>
          <a:p>
            <a:r>
              <a:rPr lang="en-GB" dirty="0"/>
              <a:t>20% had early neurological progression/death (during or &lt;1month from CRT)</a:t>
            </a:r>
          </a:p>
          <a:p>
            <a:endParaRPr lang="en-GB" dirty="0"/>
          </a:p>
          <a:p>
            <a:r>
              <a:rPr lang="en-GB" dirty="0"/>
              <a:t>1y OS 49%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56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7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GBM per year had RT</a:t>
            </a:r>
          </a:p>
          <a:p>
            <a:r>
              <a:rPr lang="en-GB" dirty="0"/>
              <a:t>2 patients had chemo per year</a:t>
            </a:r>
          </a:p>
          <a:p>
            <a:endParaRPr lang="en-GB" dirty="0"/>
          </a:p>
          <a:p>
            <a:r>
              <a:rPr lang="en-GB" dirty="0"/>
              <a:t>Cancer stats wont give data on age groups for brain tumours in our region- but from 5 year national data (75-80y 2256pt; 1685 80-85, 1053 85-90, 508  &gt;90y malignant brain tumour)- so given our population maybe 4% f </a:t>
            </a:r>
            <a:r>
              <a:rPr lang="en-GB" dirty="0" err="1"/>
              <a:t>england</a:t>
            </a:r>
            <a:r>
              <a:rPr lang="en-GB" dirty="0"/>
              <a:t>- expect 44 patients per year &gt;75 with malignant brain tumour coming through he MDT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47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28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Based on about 130,000 cases for the survival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Stupp trial didn’t see a sig survival benefit for those &gt;60yr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But: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French series of stupp in those &gt;=70y- 1 yr OS 49%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NOA-08 study (median 72y) 1 year OS 33% and if MGMT positive 41% if had RT and 67% if had TMZ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1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pic data from </a:t>
            </a:r>
            <a:r>
              <a:rPr lang="en-GB" dirty="0" err="1"/>
              <a:t>german</a:t>
            </a:r>
            <a:r>
              <a:rPr lang="en-GB" dirty="0"/>
              <a:t> study (first)</a:t>
            </a:r>
          </a:p>
          <a:p>
            <a:r>
              <a:rPr lang="en-GB" dirty="0"/>
              <a:t>Bottom pic from seer data (third)- in all age groups GTR better than STR better than no surgery</a:t>
            </a:r>
          </a:p>
          <a:p>
            <a:endParaRPr lang="en-GB" dirty="0"/>
          </a:p>
          <a:p>
            <a:r>
              <a:rPr lang="en-GB" dirty="0"/>
              <a:t>However there is some contradictory data and in later studies the impact of surgery is lost in MVA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9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RT about 7 month </a:t>
            </a:r>
            <a:r>
              <a:rPr lang="en-GB" dirty="0" err="1"/>
              <a:t>mOS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5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German/</a:t>
            </a:r>
            <a:r>
              <a:rPr lang="en-GB" dirty="0" err="1"/>
              <a:t>swiss</a:t>
            </a:r>
            <a:r>
              <a:rPr lang="en-GB" dirty="0"/>
              <a:t> study</a:t>
            </a:r>
          </a:p>
          <a:p>
            <a:r>
              <a:rPr lang="en-GB" dirty="0"/>
              <a:t>62% TMZ and 70% RT group had salvage therapy at time of progression</a:t>
            </a:r>
          </a:p>
          <a:p>
            <a:r>
              <a:rPr lang="en-GB" dirty="0"/>
              <a:t>Surgery was </a:t>
            </a:r>
            <a:r>
              <a:rPr lang="en-GB" dirty="0" err="1"/>
              <a:t>aindependant</a:t>
            </a:r>
            <a:r>
              <a:rPr lang="en-GB" dirty="0"/>
              <a:t> prognostic factor</a:t>
            </a:r>
          </a:p>
          <a:p>
            <a:endParaRPr lang="en-GB" dirty="0"/>
          </a:p>
          <a:p>
            <a:r>
              <a:rPr lang="en-GB" dirty="0"/>
              <a:t>2020 update: (7.5y fu) 221 </a:t>
            </a:r>
            <a:r>
              <a:rPr lang="en-GB" dirty="0" err="1"/>
              <a:t>patietns</a:t>
            </a:r>
            <a:r>
              <a:rPr lang="en-GB" dirty="0"/>
              <a:t> with MGMT status-37%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C7166-E2D3-3B6B-9670-20895B082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F50ED-6FED-A8A2-EE9D-D9EA1A5A6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88A6A9-B0BA-9424-E231-1139EF080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Reuslts</a:t>
            </a:r>
            <a:r>
              <a:rPr lang="en-GB" dirty="0"/>
              <a:t> of TMZ in MGMT methylated surprisingly good- is this:</a:t>
            </a:r>
          </a:p>
          <a:p>
            <a:r>
              <a:rPr lang="en-GB" dirty="0"/>
              <a:t>Dose dense chemo 9but RTOS 0525 didn’t show an advantage just more SE for dose dense albeit a different regime</a:t>
            </a:r>
          </a:p>
          <a:p>
            <a:r>
              <a:rPr lang="en-GB" dirty="0"/>
              <a:t>Stat quirk</a:t>
            </a:r>
          </a:p>
          <a:p>
            <a:r>
              <a:rPr lang="en-GB" dirty="0"/>
              <a:t>No RT to “get in the way” and delay TMZ admin</a:t>
            </a:r>
          </a:p>
          <a:p>
            <a:endParaRPr lang="en-GB" dirty="0"/>
          </a:p>
          <a:p>
            <a:r>
              <a:rPr lang="en-GB" dirty="0"/>
              <a:t>Also note: predictive benefit of MGMT and TMZ best in “receptor tyrosine </a:t>
            </a:r>
            <a:r>
              <a:rPr lang="en-GB" dirty="0" err="1"/>
              <a:t>kinese</a:t>
            </a:r>
            <a:r>
              <a:rPr lang="en-GB" dirty="0"/>
              <a:t> II” subgroup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D035-FCF4-5E8F-BE72-8C1C844FD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7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CF2E2-77D4-1B79-B365-868D4632B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0D3684-FF57-C13C-CFA0-4E5ECC947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0808DD-37E4-413D-2309-1626C679A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well tolerated.  18% grade ¾ infection with </a:t>
            </a:r>
            <a:r>
              <a:rPr lang="en-GB" dirty="0" err="1"/>
              <a:t>tmz</a:t>
            </a:r>
            <a:r>
              <a:rPr lang="en-GB" dirty="0"/>
              <a:t> but 13% had this with RT- so much of this likely related to the steroids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0D48E-5CE8-97BA-E030-C57C462D8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6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Editorial 2020 from Columbia university </a:t>
            </a:r>
            <a:r>
              <a:rPr lang="en-GB" dirty="0" err="1"/>
              <a:t>irving</a:t>
            </a:r>
            <a:r>
              <a:rPr lang="en-GB" dirty="0"/>
              <a:t> medical centre in new </a:t>
            </a:r>
            <a:r>
              <a:rPr lang="en-GB" dirty="0" err="1"/>
              <a:t>york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BF4B-A395-4914-A569-95196BFA41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5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727D-0711-EFEF-3071-AF38E5B4E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13300-32C5-452A-7BF4-223D04EC9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92B6C-33E4-7CB6-472C-03398FB0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8A722-7C46-5F86-B940-4653E9B1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38A79-7785-B509-8399-A36C750F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8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39D2-6EFB-15D4-A3D6-6BFB0431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30A43-6554-2A6E-403D-23162A5B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3386-25C6-B79D-DE29-F224CFD5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833B-3668-E58C-1859-9986F460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06C20-9FE2-AF84-9B58-0395AA2E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3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94D73-2930-3E53-8A57-585FEC684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22242-6812-B496-D3A0-0C79591DF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94CCE-82C8-EE70-BDC9-A70A410C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49275-3533-4AC9-518A-46A82F31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0CCF-8C58-F44A-B733-9EB38281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2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2FF7-A42E-3497-68B3-A0C83D45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E246-D7DF-E3DE-2FCA-CD7485C1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ACD4C-09DA-50F2-6E33-72E0C90D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27FE8-ECFF-3612-C027-171CCFE6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62FAD-A2A9-7FF5-85A4-85A06282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2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E116-874F-609B-13E0-9F7340BA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7503B-EE24-6AA7-155D-150FAA51B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45D8B-F4EE-2731-1553-C2B3F780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93582-010F-BB6D-6BAB-FE1D7295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1132A-CA9F-7474-363F-F1FF9876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6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EFB1-A4ED-AD42-F2C0-9555B1BD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603D0-D525-9F5C-E9AF-4C3B7E761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0D299-968E-1148-335E-0090DB403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2E6F5-7799-5384-9922-6DE1E0CF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CFC63-981D-DDB7-0301-926C834A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2C8B-9D8C-EC5C-08DD-A787F5F3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3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A037-07A3-982D-F4DC-1A3A5D17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2B2D6-400E-92B0-EE31-345E9A2D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2073B-93A7-FAB8-0C48-7C90DC90C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30F62-0B0F-17CA-5EDE-071CC8EBA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D8186-93E7-B8E4-BFC5-053FA948A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12449-1366-1331-2CFC-63A8624F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29E82-0205-65B1-04FF-D30D9F52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77D47-B907-90D5-4698-AE510801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9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7C0C-FBB9-5666-EFDA-91B250E9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389B7-651C-84D7-5708-61AA73B8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2C89D-EEDA-D3FD-166F-A82016CA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6AD-56DE-B694-0E7A-13014804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1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98972-9A5C-03CC-FE2F-865AB096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3BF8E-D062-A263-93BC-9EF33B67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CA4B9-1D47-833C-89A7-43033AE2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0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C728-6178-DC5D-5D17-6CF6B707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9432-522A-D961-726D-937C27CD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A156E-73A3-9BA8-8E8D-A9CD9F499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6EF41-3CA5-5C1B-21B2-D95D205E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618E0-C8A0-C4C0-47E8-4B6F0D3B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5E0BE-7183-CE23-167E-32A9C36A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2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5650-F9D7-CCA0-B9FA-87EAFD6C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BBD2C-F7F4-18B8-72F1-945873DB7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EAFFA-48E2-3DA7-0DC3-EE9D30855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F6CB6-2D69-CB41-5E7D-12786F37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F91E-9AED-D977-85C8-05590C20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C4711-69CA-2CA8-F2B7-24A761A7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3023A-0E81-6FDE-A6D3-783AECC7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0BD8A-0922-E028-294E-A3A2D39B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2F22-87CE-EE92-2C58-A28BC3A6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1AAEA8-B327-4727-8CBC-3E21520C459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7D5A-3F1F-E264-6068-62CAE7CF0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FD94F-B3FD-EF0C-397F-AF771EBFF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089B04-FB1F-45CB-A364-1D027F7F2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8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customXml" Target="../ink/ink12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customXml" Target="../ink/ink11.xml"/><Relationship Id="rId5" Type="http://schemas.openxmlformats.org/officeDocument/2006/relationships/image" Target="../media/image210.png"/><Relationship Id="rId15" Type="http://schemas.openxmlformats.org/officeDocument/2006/relationships/customXml" Target="../ink/ink14.xml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0.png"/><Relationship Id="rId1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customXml" Target="../ink/ink22.xml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customXml" Target="../ink/ink21.xml"/><Relationship Id="rId5" Type="http://schemas.openxmlformats.org/officeDocument/2006/relationships/image" Target="../media/image10.png"/><Relationship Id="rId15" Type="http://schemas.openxmlformats.org/officeDocument/2006/relationships/customXml" Target="../ink/ink23.xml"/><Relationship Id="rId10" Type="http://schemas.openxmlformats.org/officeDocument/2006/relationships/customXml" Target="../ink/ink20.xml"/><Relationship Id="rId4" Type="http://schemas.openxmlformats.org/officeDocument/2006/relationships/customXml" Target="../ink/ink16.xml"/><Relationship Id="rId9" Type="http://schemas.openxmlformats.org/officeDocument/2006/relationships/customXml" Target="../ink/ink19.xml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24.xml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50.png"/><Relationship Id="rId9" Type="http://schemas.openxmlformats.org/officeDocument/2006/relationships/customXml" Target="../ink/ink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F1C1-28BA-6195-E321-8C244782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Glioblastoma in Elderly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8E81C-F009-38D5-7614-11C04D04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7088"/>
            <a:ext cx="9144000" cy="129071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Dr Alison Cameron</a:t>
            </a:r>
          </a:p>
          <a:p>
            <a:r>
              <a:rPr lang="en-GB" dirty="0"/>
              <a:t>Consultant Neurooncologist</a:t>
            </a:r>
          </a:p>
          <a:p>
            <a:r>
              <a:rPr lang="en-GB" dirty="0"/>
              <a:t>UHBW</a:t>
            </a:r>
          </a:p>
        </p:txBody>
      </p:sp>
    </p:spTree>
    <p:extLst>
      <p:ext uri="{BB962C8B-B14F-4D97-AF65-F5344CB8AC3E}">
        <p14:creationId xmlns:p14="http://schemas.microsoft.com/office/powerpoint/2010/main" val="64424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64A2-8661-2CB5-2FB0-EA6BF4C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TMZ v 60Gy in 30# v 34Gy in 10#</a:t>
            </a:r>
            <a:br>
              <a:rPr lang="en-GB" dirty="0"/>
            </a:br>
            <a:r>
              <a:rPr lang="en-GB" sz="3200" i="1" dirty="0"/>
              <a:t>Nordic study Malmstrom et al Lancet Oncol 2012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5E93-0790-47E8-B42A-47BFAC7A1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536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342 patients, 2000-2009, PS0-2, MGMT + 45%,  73% surgery</a:t>
            </a:r>
          </a:p>
          <a:p>
            <a:r>
              <a:rPr lang="en-GB" dirty="0"/>
              <a:t>&gt;60yr (60-65 excluded after 2004)-median 70y [60-88y], </a:t>
            </a:r>
          </a:p>
          <a:p>
            <a:r>
              <a:rPr lang="en-GB" dirty="0"/>
              <a:t>MVA- prognostic- surgery, PS and 60-70 v &gt;70y</a:t>
            </a:r>
          </a:p>
          <a:p>
            <a:r>
              <a:rPr lang="en-GB" dirty="0"/>
              <a:t>TMZ 200mg/m2 D1-5q28 x6 (35% completed 6 cycles)</a:t>
            </a:r>
          </a:p>
          <a:p>
            <a:r>
              <a:rPr lang="en-GB" dirty="0"/>
              <a:t>RT: 34Gy- 2% discontinued treatment; 60Gy – 23% discontinued(trend to older worse)</a:t>
            </a:r>
          </a:p>
          <a:p>
            <a:r>
              <a:rPr lang="en-GB" dirty="0"/>
              <a:t>OS median 8.3m TMZ v 7.5m 34Gy v 6.0m 60Gy (</a:t>
            </a:r>
            <a:r>
              <a:rPr lang="en-GB" b="1" dirty="0"/>
              <a:t>long course sig worse)</a:t>
            </a:r>
          </a:p>
          <a:p>
            <a:endParaRPr lang="en-GB" dirty="0"/>
          </a:p>
          <a:p>
            <a:r>
              <a:rPr lang="en-GB" dirty="0"/>
              <a:t>QOL- generally better in the TMZ group than the RT group (</a:t>
            </a:r>
            <a:r>
              <a:rPr lang="en-GB" dirty="0" err="1"/>
              <a:t>eg</a:t>
            </a:r>
            <a:r>
              <a:rPr lang="en-GB" dirty="0"/>
              <a:t> for cognitive, role, physical drowsiness) but global ISQ</a:t>
            </a:r>
          </a:p>
        </p:txBody>
      </p:sp>
    </p:spTree>
    <p:extLst>
      <p:ext uri="{BB962C8B-B14F-4D97-AF65-F5344CB8AC3E}">
        <p14:creationId xmlns:p14="http://schemas.microsoft.com/office/powerpoint/2010/main" val="426006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AA708-600F-E028-C834-826B04340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CBEC-8D53-FA9D-0952-63A93C90D82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TMZ v 60Gy in 30# v 34Gy in 10#</a:t>
            </a:r>
            <a:br>
              <a:rPr lang="en-GB" dirty="0"/>
            </a:br>
            <a:r>
              <a:rPr lang="en-GB" sz="3200" i="1" dirty="0"/>
              <a:t>Nordic study Malmstrom et al Lancet Oncol 2012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E2C42-6770-2AFA-EE6B-DEAB4EAA5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17" y="2303443"/>
            <a:ext cx="3705742" cy="3915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49A8C1-E2F7-24EA-BF40-C393A9888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63" y="1980376"/>
            <a:ext cx="6619837" cy="4072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105ABB-D6E4-31C7-A5AF-80D14D010FEB}"/>
              </a:ext>
            </a:extLst>
          </p:cNvPr>
          <p:cNvSpPr txBox="1"/>
          <p:nvPr/>
        </p:nvSpPr>
        <p:spPr>
          <a:xfrm>
            <a:off x="6766560" y="3059668"/>
            <a:ext cx="98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60-70yr</a:t>
            </a:r>
          </a:p>
          <a:p>
            <a:r>
              <a:rPr lang="en-GB" dirty="0"/>
              <a:t>Not sig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E9B573-9FBA-3697-B6A1-E19B82280524}"/>
              </a:ext>
            </a:extLst>
          </p:cNvPr>
          <p:cNvSpPr txBox="1"/>
          <p:nvPr/>
        </p:nvSpPr>
        <p:spPr>
          <a:xfrm>
            <a:off x="10277856" y="3094458"/>
            <a:ext cx="98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&gt;70yr</a:t>
            </a:r>
          </a:p>
          <a:p>
            <a:r>
              <a:rPr lang="en-GB" dirty="0"/>
              <a:t>sig</a:t>
            </a:r>
          </a:p>
        </p:txBody>
      </p:sp>
    </p:spTree>
    <p:extLst>
      <p:ext uri="{BB962C8B-B14F-4D97-AF65-F5344CB8AC3E}">
        <p14:creationId xmlns:p14="http://schemas.microsoft.com/office/powerpoint/2010/main" val="285216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2927F-537D-BCB4-9B1B-2B0A6E1FC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00C1-D0CA-6DEA-ABA5-569AC641C8E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TMZ v 60Gy in 30# v 34Gy in 10#</a:t>
            </a:r>
            <a:br>
              <a:rPr lang="en-GB" dirty="0"/>
            </a:br>
            <a:r>
              <a:rPr lang="en-GB" sz="3200" i="1" dirty="0"/>
              <a:t>Nordic study Malmstrom et al Lancet Oncol 2012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00C82-C3DD-2F58-0596-98932B6D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47" y="1890975"/>
            <a:ext cx="9302428" cy="48498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41994B-2971-B3B6-1280-E723A7F646D2}"/>
                  </a:ext>
                </a:extLst>
              </p14:cNvPr>
              <p14:cNvContentPartPr/>
              <p14:nvPr/>
            </p14:nvContentPartPr>
            <p14:xfrm>
              <a:off x="3797299" y="4239678"/>
              <a:ext cx="635000" cy="32067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41994B-2971-B3B6-1280-E723A7F646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1172" y="4233560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8F4CD3-6777-E240-DD41-D330363119E9}"/>
                  </a:ext>
                </a:extLst>
              </p14:cNvPr>
              <p14:cNvContentPartPr/>
              <p14:nvPr/>
            </p14:nvContentPartPr>
            <p14:xfrm>
              <a:off x="8782957" y="3529920"/>
              <a:ext cx="635000" cy="32067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8F4CD3-6777-E240-DD41-D330363119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6830" y="3523802"/>
                <a:ext cx="647253" cy="3329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84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E9EC-1F02-C0C7-E999-2F1CDCBE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06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40Gy in 15# v 40Gy in 15#+TMZ</a:t>
            </a:r>
            <a:br>
              <a:rPr lang="en-GB" dirty="0"/>
            </a:br>
            <a:r>
              <a:rPr lang="en-GB" sz="3600" i="1" dirty="0"/>
              <a:t>Perry et al NEJM 2017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1EFF0-D7C7-9C80-79AE-4C20B6EFD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564 patients 2007-2013, PS=0-2, 68% surgery, 75% on steroids, 47% MGMT+</a:t>
            </a:r>
          </a:p>
          <a:p>
            <a:r>
              <a:rPr lang="en-GB" dirty="0"/>
              <a:t>&gt;=65y –median 73yr [65-90](30% &gt;=76yr)</a:t>
            </a:r>
          </a:p>
          <a:p>
            <a:r>
              <a:rPr lang="en-GB" dirty="0"/>
              <a:t>TMZ concurrent 75mg/m2 D1-21 then 150-200mg/m2 D1-5q28 x12 (median 5) (31% didn’t receive any adjuvant TMZ)</a:t>
            </a:r>
          </a:p>
          <a:p>
            <a:r>
              <a:rPr lang="en-GB" dirty="0"/>
              <a:t>2 deaths in each group related to treatment</a:t>
            </a:r>
          </a:p>
          <a:p>
            <a:r>
              <a:rPr lang="en-GB" dirty="0"/>
              <a:t>Median OS 7.6m v 9.3m- </a:t>
            </a:r>
            <a:r>
              <a:rPr lang="en-GB" b="1" dirty="0"/>
              <a:t>bigger</a:t>
            </a:r>
            <a:r>
              <a:rPr lang="en-GB" dirty="0"/>
              <a:t> effect with older age (7.1 v 10.0m &gt;75yr)</a:t>
            </a:r>
          </a:p>
        </p:txBody>
      </p:sp>
    </p:spTree>
    <p:extLst>
      <p:ext uri="{BB962C8B-B14F-4D97-AF65-F5344CB8AC3E}">
        <p14:creationId xmlns:p14="http://schemas.microsoft.com/office/powerpoint/2010/main" val="46761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6274-273B-C467-71C1-DAD2AF747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D91A-FF07-2724-B2DD-2A885E2D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06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40Gy in 15# v 40Gy in 15#+TMZ</a:t>
            </a:r>
            <a:br>
              <a:rPr lang="en-GB" dirty="0"/>
            </a:br>
            <a:r>
              <a:rPr lang="en-GB" sz="3600" i="1" dirty="0"/>
              <a:t>Perry et al NEJM 2017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5EA78-7F43-084F-7426-D87796396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98" y="1866682"/>
            <a:ext cx="9911501" cy="47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EB33-BDA8-9C78-5257-8AAFE820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8137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4000" dirty="0"/>
              <a:t>Combined analysis NOA-08, Nordic and Perry:</a:t>
            </a:r>
            <a:br>
              <a:rPr lang="en-GB" sz="4000" dirty="0"/>
            </a:br>
            <a:r>
              <a:rPr lang="en-GB" sz="4000" dirty="0"/>
              <a:t>Truly unmethylated MGMT do not benefit from TMZ</a:t>
            </a:r>
            <a:br>
              <a:rPr lang="en-GB" sz="4000" dirty="0"/>
            </a:br>
            <a:r>
              <a:rPr lang="en-GB" sz="3100" i="1" dirty="0"/>
              <a:t>Hegi et al </a:t>
            </a:r>
            <a:r>
              <a:rPr lang="en-GB" sz="3100" i="1" dirty="0" err="1"/>
              <a:t>Neuro-oncology</a:t>
            </a:r>
            <a:r>
              <a:rPr lang="en-GB" sz="3100" i="1" dirty="0"/>
              <a:t> 2024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3CBA7-6974-FF76-E8BD-22461C5D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96" y="1967728"/>
            <a:ext cx="8811855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03FC7-397E-5446-CB7B-EE9CA798B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2255-8E7D-F7FA-2FDF-1C378585714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4000" dirty="0"/>
              <a:t>Combined analysis NOA-08, Nordic and Perry:</a:t>
            </a:r>
            <a:br>
              <a:rPr lang="en-GB" sz="4000" dirty="0"/>
            </a:br>
            <a:r>
              <a:rPr lang="en-GB" sz="4000" dirty="0"/>
              <a:t>Prognostic factors</a:t>
            </a:r>
            <a:br>
              <a:rPr lang="en-GB" sz="4000" dirty="0"/>
            </a:br>
            <a:r>
              <a:rPr lang="en-GB" sz="3100" i="1" dirty="0"/>
              <a:t>Malmstrom et al </a:t>
            </a:r>
            <a:r>
              <a:rPr lang="en-GB" sz="3100" i="1" dirty="0" err="1"/>
              <a:t>Neuro-oncology</a:t>
            </a:r>
            <a:r>
              <a:rPr lang="en-GB" sz="3100" i="1" dirty="0"/>
              <a:t> Advances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C251-D461-E190-FD26-DBB91F58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2751"/>
          </a:xfrm>
        </p:spPr>
        <p:txBody>
          <a:bodyPr/>
          <a:lstStyle/>
          <a:p>
            <a:r>
              <a:rPr lang="en-GB" dirty="0"/>
              <a:t>1277 patients average age approx. 72y [60-92y]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0BC3C-5A71-8F8D-F654-66A00C01D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08" y="2631405"/>
            <a:ext cx="10177872" cy="34101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0BEE2EE-E6ED-0502-C448-647D6F9BC11A}"/>
                  </a:ext>
                </a:extLst>
              </p14:cNvPr>
              <p14:cNvContentPartPr/>
              <p14:nvPr/>
            </p14:nvContentPartPr>
            <p14:xfrm>
              <a:off x="1059408" y="4289256"/>
              <a:ext cx="634320" cy="320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0BEE2EE-E6ED-0502-C448-647D6F9BC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3288" y="4283136"/>
                <a:ext cx="646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A9233E-09CC-0FF6-B64A-433B7305B458}"/>
                  </a:ext>
                </a:extLst>
              </p14:cNvPr>
              <p14:cNvContentPartPr/>
              <p14:nvPr/>
            </p14:nvContentPartPr>
            <p14:xfrm>
              <a:off x="1059408" y="4833895"/>
              <a:ext cx="2109070" cy="32067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A9233E-09CC-0FF6-B64A-433B7305B4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279" y="4827777"/>
                <a:ext cx="2121328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52039E-B2E3-4012-1646-3420F3D662D6}"/>
                  </a:ext>
                </a:extLst>
              </p14:cNvPr>
              <p14:cNvContentPartPr/>
              <p14:nvPr/>
            </p14:nvContentPartPr>
            <p14:xfrm>
              <a:off x="1113101" y="5154570"/>
              <a:ext cx="635000" cy="32067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52039E-B2E3-4012-1646-3420F3D662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6974" y="5148452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FBFC14-5126-837A-C24C-E312D85F4099}"/>
                  </a:ext>
                </a:extLst>
              </p14:cNvPr>
              <p14:cNvContentPartPr/>
              <p14:nvPr/>
            </p14:nvContentPartPr>
            <p14:xfrm>
              <a:off x="7660514" y="5154569"/>
              <a:ext cx="635000" cy="3206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FBFC14-5126-837A-C24C-E312D85F40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4387" y="5148451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3F03C4-CC8C-8847-8808-6152D4864C89}"/>
                  </a:ext>
                </a:extLst>
              </p14:cNvPr>
              <p14:cNvContentPartPr/>
              <p14:nvPr/>
            </p14:nvContentPartPr>
            <p14:xfrm>
              <a:off x="9544957" y="5154568"/>
              <a:ext cx="635000" cy="32067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3F03C4-CC8C-8847-8808-6152D4864C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38830" y="5148450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F5FECA-109D-AE12-6158-3AF656084B99}"/>
                  </a:ext>
                </a:extLst>
              </p14:cNvPr>
              <p14:cNvContentPartPr/>
              <p14:nvPr/>
            </p14:nvContentPartPr>
            <p14:xfrm>
              <a:off x="1113101" y="5720896"/>
              <a:ext cx="2979928" cy="32067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F5FECA-109D-AE12-6158-3AF656084B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6972" y="5714778"/>
                <a:ext cx="2992187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EDA1A-D368-A39C-6B0A-FF3BE4320FFE}"/>
                  </a:ext>
                </a:extLst>
              </p14:cNvPr>
              <p14:cNvContentPartPr/>
              <p14:nvPr/>
            </p14:nvContentPartPr>
            <p14:xfrm>
              <a:off x="7660514" y="5731782"/>
              <a:ext cx="635000" cy="32067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EDA1A-D368-A39C-6B0A-FF3BE4320F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4387" y="5725664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99E4C81-D9BF-5FF7-B27E-87CB63332DA9}"/>
                  </a:ext>
                </a:extLst>
              </p14:cNvPr>
              <p14:cNvContentPartPr/>
              <p14:nvPr/>
            </p14:nvContentPartPr>
            <p14:xfrm>
              <a:off x="9544957" y="5742667"/>
              <a:ext cx="635000" cy="32067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99E4C81-D9BF-5FF7-B27E-87CB63332D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38830" y="5736549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FCC347-A3F7-9B10-4145-E34ACD676FF9}"/>
                  </a:ext>
                </a:extLst>
              </p14:cNvPr>
              <p14:cNvContentPartPr/>
              <p14:nvPr/>
            </p14:nvContentPartPr>
            <p14:xfrm>
              <a:off x="1113101" y="4602228"/>
              <a:ext cx="1379728" cy="32067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FCC347-A3F7-9B10-4145-E34ACD676F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6972" y="4596110"/>
                <a:ext cx="1391986" cy="3329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099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4FF1-FDF1-8C33-E703-3A751EE70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593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UK 3 centre Series</a:t>
            </a:r>
            <a:br>
              <a:rPr lang="en-GB" dirty="0"/>
            </a:br>
            <a:r>
              <a:rPr lang="en-GB" sz="3200" i="1" dirty="0"/>
              <a:t>Lorimer et al Clinical Oncology 2017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588E9-FA72-9391-5FB0-1F13B154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339 patients 2010-2015 &gt;70yr, median 75y [70-90] (17% 80-84; 7% 85-89)</a:t>
            </a:r>
          </a:p>
          <a:p>
            <a:r>
              <a:rPr lang="en-GB" dirty="0"/>
              <a:t>PS0-2 69%; 97% </a:t>
            </a:r>
            <a:r>
              <a:rPr lang="en-GB" dirty="0" err="1"/>
              <a:t>charlston</a:t>
            </a:r>
            <a:r>
              <a:rPr lang="en-GB" dirty="0"/>
              <a:t> comorbidity index &lt;=3; 68% seen by oncology</a:t>
            </a:r>
          </a:p>
          <a:p>
            <a:r>
              <a:rPr lang="en-GB" dirty="0"/>
              <a:t>Surgery: </a:t>
            </a:r>
          </a:p>
          <a:p>
            <a:pPr lvl="1"/>
            <a:r>
              <a:rPr lang="en-GB" dirty="0"/>
              <a:t>nil 48% (13% of these had pall RT, rest BSC); </a:t>
            </a:r>
          </a:p>
          <a:p>
            <a:pPr lvl="1"/>
            <a:r>
              <a:rPr lang="en-GB" dirty="0" err="1"/>
              <a:t>Bx</a:t>
            </a:r>
            <a:r>
              <a:rPr lang="en-GB" dirty="0"/>
              <a:t> 20%; STR 21%; GTR 11%. (34% then BSC)</a:t>
            </a:r>
          </a:p>
          <a:p>
            <a:r>
              <a:rPr lang="en-GB" dirty="0" err="1"/>
              <a:t>Onc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BSC 60%; </a:t>
            </a:r>
          </a:p>
          <a:p>
            <a:pPr lvl="1"/>
            <a:r>
              <a:rPr lang="en-GB" dirty="0"/>
              <a:t>Pall RT 27% (97% 30Gy in 6#); </a:t>
            </a:r>
          </a:p>
          <a:p>
            <a:pPr lvl="1"/>
            <a:r>
              <a:rPr lang="en-GB" dirty="0"/>
              <a:t>Rad RT 2%; </a:t>
            </a:r>
          </a:p>
          <a:p>
            <a:pPr lvl="1"/>
            <a:r>
              <a:rPr lang="en-GB" dirty="0"/>
              <a:t>stupp C-RT 5% (17% discontinued </a:t>
            </a:r>
            <a:r>
              <a:rPr lang="en-GB" dirty="0" err="1"/>
              <a:t>concom</a:t>
            </a:r>
            <a:r>
              <a:rPr lang="en-GB" dirty="0"/>
              <a:t> TMZ; 22% completed 6 ad TMZ); </a:t>
            </a:r>
          </a:p>
          <a:p>
            <a:pPr lvl="1"/>
            <a:r>
              <a:rPr lang="en-GB" dirty="0"/>
              <a:t>TMZ only 6%</a:t>
            </a:r>
          </a:p>
        </p:txBody>
      </p:sp>
    </p:spTree>
    <p:extLst>
      <p:ext uri="{BB962C8B-B14F-4D97-AF65-F5344CB8AC3E}">
        <p14:creationId xmlns:p14="http://schemas.microsoft.com/office/powerpoint/2010/main" val="159501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BB538-921B-1071-5654-929A720D0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D113-F6A6-4D96-509F-A0968739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UK 3 centre Series</a:t>
            </a:r>
            <a:br>
              <a:rPr lang="en-GB" dirty="0"/>
            </a:br>
            <a:r>
              <a:rPr lang="en-GB" sz="3200" i="1" dirty="0"/>
              <a:t>Lorimer et al Clinical Oncology 2017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AD11-0D35-D181-6346-BF0A95F5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8704" cy="452755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Med OS 3.8m</a:t>
            </a:r>
          </a:p>
          <a:p>
            <a:pPr lvl="1"/>
            <a:r>
              <a:rPr lang="en-GB" dirty="0"/>
              <a:t>BSC 2.5m</a:t>
            </a:r>
          </a:p>
          <a:p>
            <a:pPr lvl="1"/>
            <a:r>
              <a:rPr lang="en-GB" dirty="0"/>
              <a:t>Pall RT 6.8m</a:t>
            </a:r>
          </a:p>
          <a:p>
            <a:pPr lvl="1"/>
            <a:r>
              <a:rPr lang="en-GB" dirty="0"/>
              <a:t>Rad RT 9.7m</a:t>
            </a:r>
          </a:p>
          <a:p>
            <a:pPr lvl="1"/>
            <a:r>
              <a:rPr lang="en-GB" dirty="0"/>
              <a:t>TMZ alone 13.1m</a:t>
            </a:r>
          </a:p>
          <a:p>
            <a:pPr lvl="1"/>
            <a:r>
              <a:rPr lang="en-GB" dirty="0"/>
              <a:t>Stupp 16.7m</a:t>
            </a:r>
          </a:p>
          <a:p>
            <a:r>
              <a:rPr lang="en-GB" dirty="0"/>
              <a:t>Age not prognostic on MVA</a:t>
            </a:r>
          </a:p>
          <a:p>
            <a:r>
              <a:rPr lang="en-GB" dirty="0"/>
              <a:t>Prognostic:</a:t>
            </a:r>
          </a:p>
          <a:p>
            <a:pPr lvl="1"/>
            <a:r>
              <a:rPr lang="en-GB" dirty="0"/>
              <a:t>PS</a:t>
            </a:r>
          </a:p>
          <a:p>
            <a:pPr lvl="1"/>
            <a:r>
              <a:rPr lang="en-GB" dirty="0"/>
              <a:t>Surgery</a:t>
            </a:r>
          </a:p>
          <a:p>
            <a:pPr lvl="1"/>
            <a:r>
              <a:rPr lang="en-GB" dirty="0"/>
              <a:t>Seizures</a:t>
            </a:r>
          </a:p>
          <a:p>
            <a:pPr lvl="1"/>
            <a:r>
              <a:rPr lang="en-GB" dirty="0"/>
              <a:t>Hemispheric/no mass effect/ not multifocal</a:t>
            </a:r>
          </a:p>
          <a:p>
            <a:pPr lvl="1"/>
            <a:r>
              <a:rPr lang="en-GB" dirty="0"/>
              <a:t>Stupp/TMZ/pall 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66EEA-3E5F-DF32-50D9-F4584AE36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048" y="1690687"/>
            <a:ext cx="6370834" cy="50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49A24-B75F-A60F-E78E-EFC4371B3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B78B-30C8-68B8-152C-7813129D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UK 3 centre Series</a:t>
            </a:r>
            <a:br>
              <a:rPr lang="en-GB" dirty="0"/>
            </a:br>
            <a:r>
              <a:rPr lang="en-GB" sz="3200" i="1" dirty="0"/>
              <a:t>Lorimer et al Clinical Oncology 2017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2A256-ECBB-81B6-41E3-542BD5401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5" y="1627171"/>
            <a:ext cx="8873246" cy="48657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1AD02A-C90B-1D64-95FB-B2C8055DCED6}"/>
                  </a:ext>
                </a:extLst>
              </p14:cNvPr>
              <p14:cNvContentPartPr/>
              <p14:nvPr/>
            </p14:nvContentPartPr>
            <p14:xfrm>
              <a:off x="3470728" y="2267177"/>
              <a:ext cx="635000" cy="32067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1AD02A-C90B-1D64-95FB-B2C8055DCE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4601" y="2261059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9ACADE-07E4-205A-B067-857E44E80F1B}"/>
                  </a:ext>
                </a:extLst>
              </p14:cNvPr>
              <p14:cNvContentPartPr/>
              <p14:nvPr/>
            </p14:nvContentPartPr>
            <p14:xfrm>
              <a:off x="3470728" y="3183896"/>
              <a:ext cx="635000" cy="37489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9ACADE-07E4-205A-B067-857E44E80F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4601" y="3177774"/>
                <a:ext cx="647253" cy="387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2EE3A7-B2E9-22FD-AB0A-D3965487A777}"/>
                  </a:ext>
                </a:extLst>
              </p14:cNvPr>
              <p14:cNvContentPartPr/>
              <p14:nvPr/>
            </p14:nvContentPartPr>
            <p14:xfrm>
              <a:off x="3470728" y="4188539"/>
              <a:ext cx="635000" cy="32067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2EE3A7-B2E9-22FD-AB0A-D3965487A7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4601" y="4182421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D9CFF9-6A34-C16C-FF84-1EF07C540545}"/>
                  </a:ext>
                </a:extLst>
              </p14:cNvPr>
              <p14:cNvContentPartPr/>
              <p14:nvPr/>
            </p14:nvContentPartPr>
            <p14:xfrm>
              <a:off x="3470728" y="5230829"/>
              <a:ext cx="635000" cy="32067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D9CFF9-6A34-C16C-FF84-1EF07C5405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4601" y="5224711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8A9872-A42F-B22F-48E2-BD5500E22C02}"/>
                  </a:ext>
                </a:extLst>
              </p14:cNvPr>
              <p14:cNvContentPartPr/>
              <p14:nvPr/>
            </p14:nvContentPartPr>
            <p14:xfrm>
              <a:off x="838200" y="5230828"/>
              <a:ext cx="635000" cy="32067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8A9872-A42F-B22F-48E2-BD5500E22C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073" y="5224710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B20575-CA8C-28A4-7ED2-8D9B69C37F97}"/>
                  </a:ext>
                </a:extLst>
              </p14:cNvPr>
              <p14:cNvContentPartPr/>
              <p14:nvPr/>
            </p14:nvContentPartPr>
            <p14:xfrm>
              <a:off x="838199" y="4188539"/>
              <a:ext cx="1099457" cy="32067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B20575-CA8C-28A4-7ED2-8D9B69C37F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071" y="4182421"/>
                <a:ext cx="111171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3D925D-F8F2-EECF-3E10-0BE6F3BC09B0}"/>
                  </a:ext>
                </a:extLst>
              </p14:cNvPr>
              <p14:cNvContentPartPr/>
              <p14:nvPr/>
            </p14:nvContentPartPr>
            <p14:xfrm>
              <a:off x="838200" y="3183896"/>
              <a:ext cx="635000" cy="41885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3D925D-F8F2-EECF-3E10-0BE6F3BC09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2073" y="3177773"/>
                <a:ext cx="647253" cy="43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0483EA-04F2-BB24-37A4-A9314A5042DD}"/>
                  </a:ext>
                </a:extLst>
              </p14:cNvPr>
              <p14:cNvContentPartPr/>
              <p14:nvPr/>
            </p14:nvContentPartPr>
            <p14:xfrm>
              <a:off x="838199" y="2277434"/>
              <a:ext cx="635000" cy="32067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0483EA-04F2-BB24-37A4-A9314A5042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072" y="2271316"/>
                <a:ext cx="647253" cy="3329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63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D70E-1812-48D4-3AC8-1B4486D8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this important?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67380-7E3C-35C6-48D1-3FE4A076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9" y="1488301"/>
            <a:ext cx="5963140" cy="3885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D6271-5104-DF93-3E55-7D123097FB1D}"/>
              </a:ext>
            </a:extLst>
          </p:cNvPr>
          <p:cNvSpPr txBox="1"/>
          <p:nvPr/>
        </p:nvSpPr>
        <p:spPr>
          <a:xfrm>
            <a:off x="1047597" y="5575026"/>
            <a:ext cx="479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Annual incidence per 100,000 in USA 2014-18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6DFD7-006B-34A6-8E81-63641595F1AC}"/>
              </a:ext>
            </a:extLst>
          </p:cNvPr>
          <p:cNvSpPr txBox="1"/>
          <p:nvPr/>
        </p:nvSpPr>
        <p:spPr>
          <a:xfrm>
            <a:off x="7277100" y="1690688"/>
            <a:ext cx="40767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Our gold standard treatment (Stupp protocol) is based on a trial where median age was 56 years, and those &gt;70yr were excluded</a:t>
            </a:r>
          </a:p>
          <a:p>
            <a:endParaRPr lang="en-GB" dirty="0"/>
          </a:p>
          <a:p>
            <a:r>
              <a:rPr lang="en-GB" dirty="0"/>
              <a:t>Median OS was 14.5m with RT and TMZ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74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514C-A918-532C-1646-DA5B417E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6"/>
            <a:ext cx="10848975" cy="90679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Australian Series</a:t>
            </a:r>
            <a:br>
              <a:rPr lang="en-GB" dirty="0"/>
            </a:br>
            <a:r>
              <a:rPr lang="en-GB" sz="3600" i="1" dirty="0"/>
              <a:t>Harris et al Red J 2017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9045-02C1-AC62-50EF-900DE44F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30232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108 patients 2006-2016 &gt;75 yr: median 79yr (38% &gt;80years) [74-87y]</a:t>
            </a:r>
          </a:p>
          <a:p>
            <a:r>
              <a:rPr lang="en-GB" dirty="0"/>
              <a:t>57% GTR; 84% &lt;=40Gy; 65%PS 0-1; 50% MGMT methylated</a:t>
            </a:r>
          </a:p>
          <a:p>
            <a:r>
              <a:rPr lang="en-GB" dirty="0"/>
              <a:t>32% BSC (48% had a resection); 1% TMZ alone; 37% RT alone; 30% RT+TMZ</a:t>
            </a:r>
          </a:p>
          <a:p>
            <a:endParaRPr lang="en-GB" dirty="0"/>
          </a:p>
          <a:p>
            <a:r>
              <a:rPr lang="en-GB" dirty="0"/>
              <a:t>OS: BSC 2m; RT alone 6m; C-RT 13m</a:t>
            </a:r>
          </a:p>
          <a:p>
            <a:r>
              <a:rPr lang="en-GB" dirty="0"/>
              <a:t>No admission for treatment related toxicity</a:t>
            </a:r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C5E284-AEAC-588D-9619-AB6E7120372A}"/>
                  </a:ext>
                </a:extLst>
              </p14:cNvPr>
              <p14:cNvContentPartPr/>
              <p14:nvPr/>
            </p14:nvContentPartPr>
            <p14:xfrm rot="-967360">
              <a:off x="5846075" y="5721803"/>
              <a:ext cx="314786" cy="31478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C5E284-AEAC-588D-9619-AB6E71203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-967360">
                <a:off x="5839952" y="5715680"/>
                <a:ext cx="327032" cy="327032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A6981E2-8935-46BE-6AF2-4584E0EC0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9976"/>
            <a:ext cx="7964011" cy="1952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41B821-402E-6D9E-6635-8807420FD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522" y="2724498"/>
            <a:ext cx="4463161" cy="2141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C36628-B2DF-FE94-3E52-458BB210FC2E}"/>
                  </a:ext>
                </a:extLst>
              </p14:cNvPr>
              <p14:cNvContentPartPr/>
              <p14:nvPr/>
            </p14:nvContentPartPr>
            <p14:xfrm>
              <a:off x="0" y="5761255"/>
              <a:ext cx="1611761" cy="25564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C36628-B2DF-FE94-3E52-458BB210FC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120" y="5755134"/>
                <a:ext cx="1624001" cy="267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5F44F4E-275A-65EF-FEB7-43A80A186931}"/>
                  </a:ext>
                </a:extLst>
              </p14:cNvPr>
              <p14:cNvContentPartPr/>
              <p14:nvPr/>
            </p14:nvContentPartPr>
            <p14:xfrm>
              <a:off x="5551909" y="5741496"/>
              <a:ext cx="389820" cy="275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5F44F4E-275A-65EF-FEB7-43A80A1869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45784" y="5735376"/>
                <a:ext cx="402069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70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E32C2-4EE7-D94C-320C-E258735A4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B89B-D3AC-72F8-FDEC-8C80046C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250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Frankfurt series</a:t>
            </a:r>
            <a:br>
              <a:rPr lang="en-GB" dirty="0"/>
            </a:br>
            <a:r>
              <a:rPr lang="en-GB" sz="3200" i="1" dirty="0"/>
              <a:t>Baumgarten et al J of Neuro-Oncol 2023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05A00-3B2B-1B32-E00A-6DBADA874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825625"/>
            <a:ext cx="1101852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143 patients 2010-2018 &gt;=75yr, median 79 [75-110]</a:t>
            </a:r>
          </a:p>
          <a:p>
            <a:r>
              <a:rPr lang="en-GB" dirty="0"/>
              <a:t>Pre-op KPS &gt;=70 in 54% (74% if resection; 46% </a:t>
            </a:r>
            <a:r>
              <a:rPr lang="en-GB" dirty="0" err="1"/>
              <a:t>Bx</a:t>
            </a:r>
            <a:r>
              <a:rPr lang="en-GB" dirty="0"/>
              <a:t> only) (</a:t>
            </a:r>
            <a:r>
              <a:rPr lang="en-GB" dirty="0" err="1"/>
              <a:t>mOS</a:t>
            </a:r>
            <a:r>
              <a:rPr lang="en-GB" dirty="0"/>
              <a:t> 6 v 3m)</a:t>
            </a:r>
          </a:p>
          <a:p>
            <a:r>
              <a:rPr lang="en-GB" dirty="0"/>
              <a:t>MGMT + 40%</a:t>
            </a:r>
          </a:p>
          <a:p>
            <a:r>
              <a:rPr lang="en-GB" dirty="0"/>
              <a:t>27% surgery (rest </a:t>
            </a:r>
            <a:r>
              <a:rPr lang="en-GB" dirty="0" err="1"/>
              <a:t>Bx</a:t>
            </a:r>
            <a:r>
              <a:rPr lang="en-GB" dirty="0"/>
              <a:t>)- </a:t>
            </a:r>
            <a:r>
              <a:rPr lang="en-GB" dirty="0" err="1"/>
              <a:t>mOS</a:t>
            </a:r>
            <a:r>
              <a:rPr lang="en-GB" dirty="0"/>
              <a:t> 12 v 4m</a:t>
            </a:r>
          </a:p>
          <a:p>
            <a:r>
              <a:rPr lang="en-GB" dirty="0"/>
              <a:t>66% RT- </a:t>
            </a:r>
            <a:r>
              <a:rPr lang="en-GB" dirty="0" err="1"/>
              <a:t>mOS</a:t>
            </a:r>
            <a:r>
              <a:rPr lang="en-GB" dirty="0"/>
              <a:t> 10 v 1.5m</a:t>
            </a:r>
          </a:p>
          <a:p>
            <a:r>
              <a:rPr lang="en-GB" dirty="0"/>
              <a:t>41% Chemo- </a:t>
            </a:r>
            <a:r>
              <a:rPr lang="en-GB" dirty="0" err="1"/>
              <a:t>mOS</a:t>
            </a:r>
            <a:r>
              <a:rPr lang="en-GB" dirty="0"/>
              <a:t> 11 v 4m</a:t>
            </a:r>
          </a:p>
          <a:p>
            <a:endParaRPr lang="en-GB" dirty="0"/>
          </a:p>
          <a:p>
            <a:r>
              <a:rPr lang="en-GB" dirty="0"/>
              <a:t>In MVA- only treatment with RT/chemo were independent prognostic factors (not surgery)</a:t>
            </a:r>
          </a:p>
        </p:txBody>
      </p:sp>
    </p:spTree>
    <p:extLst>
      <p:ext uri="{BB962C8B-B14F-4D97-AF65-F5344CB8AC3E}">
        <p14:creationId xmlns:p14="http://schemas.microsoft.com/office/powerpoint/2010/main" val="150425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AD32-CF34-97F4-B73D-B1DA408E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33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RT dose: RCT 25Gy/5# v 40Gy/15#</a:t>
            </a:r>
            <a:br>
              <a:rPr lang="en-GB" dirty="0"/>
            </a:br>
            <a:r>
              <a:rPr lang="en-GB" sz="3600" i="1" dirty="0"/>
              <a:t>Roa et al JCO 2015 (IAEA study)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A733-A56C-1FD4-CB5A-C6E93BADE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98 patients GBM &gt;=50yr+PS 50-70/&gt;=65yr+PS 80-100</a:t>
            </a:r>
          </a:p>
          <a:p>
            <a:r>
              <a:rPr lang="en-GB" dirty="0"/>
              <a:t>2010-2013, limited health resource countries</a:t>
            </a:r>
          </a:p>
          <a:p>
            <a:r>
              <a:rPr lang="en-GB" dirty="0"/>
              <a:t>82% surgery; 62% &gt;=65 yr</a:t>
            </a:r>
          </a:p>
          <a:p>
            <a:r>
              <a:rPr lang="en-GB" dirty="0"/>
              <a:t>No &gt;= grade 3 toxicity and </a:t>
            </a:r>
            <a:r>
              <a:rPr lang="en-GB" dirty="0" err="1"/>
              <a:t>dex</a:t>
            </a:r>
            <a:r>
              <a:rPr lang="en-GB" dirty="0"/>
              <a:t> dose same at BL-3 months post RT</a:t>
            </a:r>
          </a:p>
          <a:p>
            <a:r>
              <a:rPr lang="en-GB" dirty="0"/>
              <a:t>QOL similar</a:t>
            </a:r>
          </a:p>
          <a:p>
            <a:r>
              <a:rPr lang="en-GB" dirty="0"/>
              <a:t>OS 7.9 v 6.4m</a:t>
            </a:r>
          </a:p>
          <a:p>
            <a:r>
              <a:rPr lang="en-GB" dirty="0"/>
              <a:t>PFS 4.2 v 4.2m</a:t>
            </a:r>
          </a:p>
        </p:txBody>
      </p:sp>
    </p:spTree>
    <p:extLst>
      <p:ext uri="{BB962C8B-B14F-4D97-AF65-F5344CB8AC3E}">
        <p14:creationId xmlns:p14="http://schemas.microsoft.com/office/powerpoint/2010/main" val="176852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2C04-0FFE-9E99-1482-CABEDC16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Perry (</a:t>
            </a:r>
            <a:r>
              <a:rPr lang="en-GB" dirty="0" err="1"/>
              <a:t>ish</a:t>
            </a:r>
            <a:r>
              <a:rPr lang="en-GB" dirty="0"/>
              <a:t>) v Stupp (</a:t>
            </a:r>
            <a:r>
              <a:rPr lang="en-GB" dirty="0" err="1"/>
              <a:t>ish</a:t>
            </a:r>
            <a:r>
              <a:rPr lang="en-GB" dirty="0"/>
              <a:t>) C-RT meta-analysis</a:t>
            </a:r>
            <a:br>
              <a:rPr lang="en-GB" dirty="0"/>
            </a:br>
            <a:r>
              <a:rPr lang="en-GB" sz="3200" i="1" dirty="0"/>
              <a:t>Lu et al J of Neuro-</a:t>
            </a:r>
            <a:r>
              <a:rPr lang="en-GB" sz="3200" i="1" dirty="0" err="1"/>
              <a:t>oncol</a:t>
            </a:r>
            <a:r>
              <a:rPr lang="en-GB" sz="3200" i="1" dirty="0"/>
              <a:t> 2019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278DB-CECC-37C6-5EE8-BC02F9CD7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 studies all retrospective cohort &gt;65/&gt;70 year 917 patients (65% stupp), resection in 53%; MGMT+45%</a:t>
            </a:r>
          </a:p>
          <a:p>
            <a:r>
              <a:rPr lang="en-GB" dirty="0"/>
              <a:t>Based on 2 studies (334 patients)- PFS ISQ- 5.2 v6.1m</a:t>
            </a:r>
          </a:p>
          <a:p>
            <a:r>
              <a:rPr lang="en-GB" b="1" dirty="0"/>
              <a:t>OS 3.5m worse for </a:t>
            </a:r>
            <a:r>
              <a:rPr lang="en-GB" b="1" dirty="0" err="1"/>
              <a:t>hypofractioned</a:t>
            </a:r>
            <a:r>
              <a:rPr lang="en-GB" b="1" dirty="0"/>
              <a:t> </a:t>
            </a:r>
            <a:r>
              <a:rPr lang="en-GB" dirty="0"/>
              <a:t>(917 patients) 9.9 v 13.5m</a:t>
            </a:r>
          </a:p>
          <a:p>
            <a:r>
              <a:rPr lang="en-GB" dirty="0"/>
              <a:t>No difference if defined elderly as &gt;65 yr or &gt;70yr</a:t>
            </a:r>
          </a:p>
        </p:txBody>
      </p:sp>
    </p:spTree>
    <p:extLst>
      <p:ext uri="{BB962C8B-B14F-4D97-AF65-F5344CB8AC3E}">
        <p14:creationId xmlns:p14="http://schemas.microsoft.com/office/powerpoint/2010/main" val="2963419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15AE-4CC8-4DC9-2F8A-F906051C5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818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52.5Gy in 15#</a:t>
            </a:r>
            <a:br>
              <a:rPr lang="en-GB" dirty="0"/>
            </a:br>
            <a:r>
              <a:rPr lang="en-GB" sz="3200" i="1" dirty="0"/>
              <a:t>Perlow et al Cancer 2022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1B37-8FE4-9C94-D3CC-806EF478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88"/>
            <a:ext cx="10515600" cy="45584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52.5Gy is biologically equivalent (tumour) to 60gy in 30#</a:t>
            </a:r>
          </a:p>
          <a:p>
            <a:r>
              <a:rPr lang="en-GB" dirty="0"/>
              <a:t>62 patients from pooled analysis of 4 prospective trials &gt;=65y +/or KPS&lt;70.  </a:t>
            </a:r>
          </a:p>
          <a:p>
            <a:r>
              <a:rPr lang="en-GB" dirty="0"/>
              <a:t>median age 73y; 66% KPS&lt;70; 54% MGMT+; 18% multifocal</a:t>
            </a:r>
          </a:p>
          <a:p>
            <a:r>
              <a:rPr lang="en-GB" dirty="0"/>
              <a:t>97% surgery, 66% concurrent chemo (chemo prog factor on MVA)</a:t>
            </a:r>
          </a:p>
          <a:p>
            <a:r>
              <a:rPr lang="en-GB" dirty="0"/>
              <a:t>Median OS=10.3m</a:t>
            </a:r>
          </a:p>
          <a:p>
            <a:pPr lvl="1"/>
            <a:r>
              <a:rPr lang="en-GB" dirty="0"/>
              <a:t>KPS &gt;=70 15.3m</a:t>
            </a:r>
          </a:p>
          <a:p>
            <a:pPr lvl="1"/>
            <a:r>
              <a:rPr lang="en-GB" dirty="0"/>
              <a:t>KPS &lt;70 9.3m</a:t>
            </a:r>
          </a:p>
          <a:p>
            <a:pPr lvl="1"/>
            <a:endParaRPr lang="en-GB" dirty="0"/>
          </a:p>
          <a:p>
            <a:r>
              <a:rPr lang="en-GB" dirty="0"/>
              <a:t>BED tumour: stupp=75Gy; IAEA/perry= 53Gy</a:t>
            </a:r>
          </a:p>
          <a:p>
            <a:r>
              <a:rPr lang="en-GB" dirty="0"/>
              <a:t>BED brain: stupp=120Gy; perry= 94Gy; this regime=144Gy  </a:t>
            </a:r>
          </a:p>
          <a:p>
            <a:r>
              <a:rPr lang="en-GB" dirty="0"/>
              <a:t>Need additional studies to confirm findings.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019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6522-575B-F5A9-3E74-BD92E13C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62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French series Stupp</a:t>
            </a:r>
            <a:br>
              <a:rPr lang="en-GB" dirty="0"/>
            </a:br>
            <a:r>
              <a:rPr lang="en-GB" sz="2800" i="1" dirty="0" err="1"/>
              <a:t>Vaugier</a:t>
            </a:r>
            <a:r>
              <a:rPr lang="en-GB" sz="2800" i="1" dirty="0"/>
              <a:t> et al Nature 2021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CABC-D0F2-72EF-1034-D73D9C60E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128 Patients 2004-2018 &gt;=70y All Stupp regime, PS0-2, median 74yr [70-88] (43%&gt;=75.5; 15%&gt;80y), 60% neurological disability (8% cognitive disability/22% communication)</a:t>
            </a:r>
          </a:p>
          <a:p>
            <a:r>
              <a:rPr lang="en-GB" dirty="0"/>
              <a:t>50% GTR/14% STR/37%Bx</a:t>
            </a:r>
          </a:p>
          <a:p>
            <a:r>
              <a:rPr lang="en-GB" dirty="0"/>
              <a:t>81% completed 6w CRT- 10% progressed; 9% </a:t>
            </a:r>
            <a:r>
              <a:rPr lang="en-GB" dirty="0" err="1"/>
              <a:t>discon</a:t>
            </a:r>
            <a:r>
              <a:rPr lang="en-GB" dirty="0"/>
              <a:t> TMZ</a:t>
            </a:r>
          </a:p>
          <a:p>
            <a:r>
              <a:rPr lang="en-GB" dirty="0"/>
              <a:t>Ad TMZ- median 2 cycles, 28% all 6 (those had </a:t>
            </a:r>
            <a:r>
              <a:rPr lang="en-GB" dirty="0" err="1"/>
              <a:t>mOS</a:t>
            </a:r>
            <a:r>
              <a:rPr lang="en-GB" dirty="0"/>
              <a:t> 17.5m)</a:t>
            </a:r>
          </a:p>
          <a:p>
            <a:r>
              <a:rPr lang="en-GB" dirty="0" err="1"/>
              <a:t>mPFS</a:t>
            </a:r>
            <a:r>
              <a:rPr lang="en-GB" dirty="0"/>
              <a:t>- 9.4m; </a:t>
            </a:r>
            <a:r>
              <a:rPr lang="en-GB" dirty="0" err="1"/>
              <a:t>mOS</a:t>
            </a:r>
            <a:r>
              <a:rPr lang="en-GB" dirty="0"/>
              <a:t> 11.7m (15% alive at 2 years)</a:t>
            </a:r>
          </a:p>
          <a:p>
            <a:r>
              <a:rPr lang="en-GB" dirty="0"/>
              <a:t>Age&gt;=80 not related to outcome- </a:t>
            </a:r>
            <a:r>
              <a:rPr lang="en-GB" dirty="0" err="1"/>
              <a:t>mOS</a:t>
            </a:r>
            <a:r>
              <a:rPr lang="en-GB" dirty="0"/>
              <a:t> 12.1m, </a:t>
            </a:r>
            <a:r>
              <a:rPr lang="en-GB" dirty="0" err="1"/>
              <a:t>mPFS</a:t>
            </a:r>
            <a:r>
              <a:rPr lang="en-GB" dirty="0"/>
              <a:t> 9.2m</a:t>
            </a:r>
          </a:p>
        </p:txBody>
      </p:sp>
    </p:spTree>
    <p:extLst>
      <p:ext uri="{BB962C8B-B14F-4D97-AF65-F5344CB8AC3E}">
        <p14:creationId xmlns:p14="http://schemas.microsoft.com/office/powerpoint/2010/main" val="36215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41CF-1B44-D9DB-4853-82210AE9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2517"/>
            <a:ext cx="10515600" cy="9333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Comprehensive Geriatric Assessment in GBM</a:t>
            </a:r>
            <a:br>
              <a:rPr lang="en-GB" dirty="0"/>
            </a:br>
            <a:r>
              <a:rPr lang="en-GB" sz="2800" i="1" dirty="0"/>
              <a:t>Lombardi et al Cancers 2019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7CA55-A74E-26B2-5B4C-021C2085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1179577"/>
            <a:ext cx="10722864" cy="287121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113 patients &gt;=65y median 72y [65-84y]</a:t>
            </a:r>
          </a:p>
          <a:p>
            <a:r>
              <a:rPr lang="en-GB" dirty="0"/>
              <a:t>44% MGMT +; 80% KPS 70-100</a:t>
            </a:r>
          </a:p>
          <a:p>
            <a:r>
              <a:rPr lang="en-GB" dirty="0"/>
              <a:t>Fit (35%): functionally independent without serious co-morbidity</a:t>
            </a:r>
          </a:p>
          <a:p>
            <a:r>
              <a:rPr lang="en-GB" dirty="0"/>
              <a:t>Vulnerable (30%): dependant for &gt;=1 IADL/1-2 non severe co-morbidity</a:t>
            </a:r>
          </a:p>
          <a:p>
            <a:r>
              <a:rPr lang="en-GB" dirty="0"/>
              <a:t>Frail (35%): &gt;2 Gd3 comorbidity/ &gt;=1 Gd 4 comorbidity /geriatric syndrome/dependent for &gt;=1 ADL / &gt;=85yr</a:t>
            </a:r>
          </a:p>
          <a:p>
            <a:r>
              <a:rPr lang="en-GB" dirty="0"/>
              <a:t>Median OS: 16.5m v 12.1m v 10.3m (NS UVA, but was sig on MVA)</a:t>
            </a:r>
          </a:p>
          <a:p>
            <a:r>
              <a:rPr lang="en-GB" dirty="0"/>
              <a:t>Prognostic MVA: fit v not; MGMT; KPS 100-70 v&lt;70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EB1ED-A6DB-6707-596A-A03C621F3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" y="4343400"/>
            <a:ext cx="7940737" cy="2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78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7DCA-ED4D-350E-551D-BA258AE3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65125"/>
            <a:ext cx="11734800" cy="8601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800" dirty="0"/>
              <a:t>People with brain tumour: 5y Bristol RT and Chemo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9E87-E92E-DA64-4894-80DE63FC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504"/>
            <a:ext cx="10899648" cy="474637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2019-2024 34 patients &gt;=75yr received RT</a:t>
            </a:r>
          </a:p>
          <a:p>
            <a:pPr lvl="1"/>
            <a:r>
              <a:rPr lang="en-GB" dirty="0"/>
              <a:t>11 for meningioma aged 75-88 years</a:t>
            </a:r>
          </a:p>
          <a:p>
            <a:pPr lvl="1"/>
            <a:r>
              <a:rPr lang="en-GB" dirty="0"/>
              <a:t>1 for paraganglioma  and 1 chordoma (both 80y)</a:t>
            </a:r>
          </a:p>
          <a:p>
            <a:pPr lvl="1"/>
            <a:r>
              <a:rPr lang="en-GB" dirty="0"/>
              <a:t>21 for GBM aged 75-81 years.  2 received 30Gy in 6#; 19x 40Gy in 15#</a:t>
            </a:r>
          </a:p>
          <a:p>
            <a:pPr lvl="2"/>
            <a:r>
              <a:rPr lang="en-GB" dirty="0"/>
              <a:t> average 268 days (from RT date) for 14 who have died (8.9m)</a:t>
            </a:r>
          </a:p>
          <a:p>
            <a:pPr lvl="2"/>
            <a:r>
              <a:rPr lang="en-GB" dirty="0"/>
              <a:t>2 likely to have died- last seen at 185 days</a:t>
            </a:r>
          </a:p>
          <a:p>
            <a:pPr lvl="2"/>
            <a:r>
              <a:rPr lang="en-GB" dirty="0"/>
              <a:t>5 well in FU- </a:t>
            </a:r>
            <a:r>
              <a:rPr lang="en-GB" dirty="0" err="1"/>
              <a:t>av</a:t>
            </a:r>
            <a:r>
              <a:rPr lang="en-GB" dirty="0"/>
              <a:t> 238 days (7.9m) FU so far</a:t>
            </a:r>
          </a:p>
          <a:p>
            <a:pPr lvl="2"/>
            <a:endParaRPr lang="en-GB" dirty="0"/>
          </a:p>
          <a:p>
            <a:r>
              <a:rPr lang="en-GB" dirty="0"/>
              <a:t>2019-2024 12 patients &gt;=75 yr received chemo</a:t>
            </a:r>
          </a:p>
          <a:p>
            <a:pPr lvl="1"/>
            <a:r>
              <a:rPr lang="en-GB" dirty="0"/>
              <a:t>1 with multiple co-morbidities  aged 80 had 6 cycles for recurrent prolactinoma with good effect and tolerance</a:t>
            </a:r>
          </a:p>
          <a:p>
            <a:pPr lvl="1"/>
            <a:r>
              <a:rPr lang="en-GB" dirty="0"/>
              <a:t>11  aged 75-81yr had TMZ for GBM- 3 concurrent only, 7 concurrent and adjuvant and 2 for recurrence (1 despite unmethylated)</a:t>
            </a:r>
          </a:p>
          <a:p>
            <a:pPr lvl="2"/>
            <a:r>
              <a:rPr lang="en-GB" dirty="0"/>
              <a:t>1 was aged 81 yr- MGMT+, debulked, PS1 but multiple co-morbidities- only had concurrent TMZ (tolerated well but adjuvant not given due to start of COVID pandemic)-lived 8.3 months</a:t>
            </a:r>
          </a:p>
          <a:p>
            <a:pPr lvl="1"/>
            <a:r>
              <a:rPr lang="en-GB" dirty="0"/>
              <a:t>1 had PCV on recurrence</a:t>
            </a:r>
          </a:p>
        </p:txBody>
      </p:sp>
    </p:spTree>
    <p:extLst>
      <p:ext uri="{BB962C8B-B14F-4D97-AF65-F5344CB8AC3E}">
        <p14:creationId xmlns:p14="http://schemas.microsoft.com/office/powerpoint/2010/main" val="238434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CD5E-4228-8034-18CD-C6718B44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505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E147-9A7B-7C14-2B02-ABEBE9F5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822"/>
            <a:ext cx="10515600" cy="499905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Elderly – once &gt;65/70 years age is not prognostic once variation in treatment (and PS/comorbidities) taken into account</a:t>
            </a:r>
          </a:p>
          <a:p>
            <a:endParaRPr lang="en-GB" dirty="0"/>
          </a:p>
          <a:p>
            <a:r>
              <a:rPr lang="en-GB" dirty="0"/>
              <a:t>Patients with good PS/ few comorbidities are suitable to be offered treatment for GBM</a:t>
            </a:r>
          </a:p>
          <a:p>
            <a:endParaRPr lang="en-GB" dirty="0"/>
          </a:p>
          <a:p>
            <a:r>
              <a:rPr lang="en-GB" dirty="0"/>
              <a:t>Treatment Options:</a:t>
            </a:r>
          </a:p>
          <a:p>
            <a:r>
              <a:rPr lang="en-GB" dirty="0"/>
              <a:t>MGMT+ </a:t>
            </a:r>
          </a:p>
          <a:p>
            <a:pPr lvl="1"/>
            <a:r>
              <a:rPr lang="en-GB" dirty="0"/>
              <a:t>TMZ alone (</a:t>
            </a:r>
            <a:r>
              <a:rPr lang="en-GB" dirty="0" err="1"/>
              <a:t>mOS</a:t>
            </a:r>
            <a:r>
              <a:rPr lang="en-GB" dirty="0"/>
              <a:t> 18 months in NOA-08; 10m in </a:t>
            </a:r>
            <a:r>
              <a:rPr lang="en-GB" dirty="0" err="1"/>
              <a:t>nordic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Perry C-RT (</a:t>
            </a:r>
            <a:r>
              <a:rPr lang="en-GB" dirty="0" err="1"/>
              <a:t>mOS</a:t>
            </a:r>
            <a:r>
              <a:rPr lang="en-GB" dirty="0"/>
              <a:t> 13.5m)</a:t>
            </a:r>
          </a:p>
          <a:p>
            <a:pPr lvl="1"/>
            <a:r>
              <a:rPr lang="en-GB" dirty="0"/>
              <a:t>Stupp C-RT (</a:t>
            </a:r>
            <a:r>
              <a:rPr lang="en-GB" dirty="0" err="1"/>
              <a:t>mOS</a:t>
            </a:r>
            <a:r>
              <a:rPr lang="en-GB" dirty="0"/>
              <a:t> 11.7-16.7 months)</a:t>
            </a:r>
          </a:p>
          <a:p>
            <a:pPr lvl="1"/>
            <a:r>
              <a:rPr lang="en-GB" dirty="0"/>
              <a:t>EORTC GOLD study (proposed) would randomise between TMZ alone and Perry C-RT (hypothesis- TMZ alone may be superior)</a:t>
            </a:r>
          </a:p>
          <a:p>
            <a:r>
              <a:rPr lang="en-GB" dirty="0"/>
              <a:t>MGMT-</a:t>
            </a:r>
          </a:p>
          <a:p>
            <a:pPr lvl="1"/>
            <a:r>
              <a:rPr lang="en-GB" dirty="0"/>
              <a:t>Palliative RT- 30Gy in 6#; 25Gy in 5#; 40Gy in 15#- approx. 6-10 month OS</a:t>
            </a:r>
          </a:p>
          <a:p>
            <a:pPr lvl="1"/>
            <a:r>
              <a:rPr lang="en-GB" dirty="0"/>
              <a:t>Stupp C-RT ?</a:t>
            </a:r>
          </a:p>
          <a:p>
            <a:pPr lvl="1"/>
            <a:r>
              <a:rPr lang="en-GB" dirty="0"/>
              <a:t>EORTC GOLD study (proposed) would randomise between Perry C-RT and RT (40 in 15) alone (hypothesis- RT alone not inferior to Perry C-RT)</a:t>
            </a:r>
          </a:p>
        </p:txBody>
      </p:sp>
    </p:spTree>
    <p:extLst>
      <p:ext uri="{BB962C8B-B14F-4D97-AF65-F5344CB8AC3E}">
        <p14:creationId xmlns:p14="http://schemas.microsoft.com/office/powerpoint/2010/main" val="5761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83BC-E003-B817-6CBF-D94B4D61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E3A9-0E11-6242-ACDD-940BB7C3D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Should all patients PS0-3 be offered review by member of </a:t>
            </a:r>
            <a:r>
              <a:rPr lang="en-GB" dirty="0" err="1"/>
              <a:t>neuro-oncology</a:t>
            </a:r>
            <a:r>
              <a:rPr lang="en-GB" dirty="0"/>
              <a:t> team (Nurse/Oncologist/Surgeon) to discuss diagnosis and assess suitability for treatment?</a:t>
            </a:r>
          </a:p>
        </p:txBody>
      </p:sp>
    </p:spTree>
    <p:extLst>
      <p:ext uri="{BB962C8B-B14F-4D97-AF65-F5344CB8AC3E}">
        <p14:creationId xmlns:p14="http://schemas.microsoft.com/office/powerpoint/2010/main" val="19427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319C-63BE-D706-1ABD-741B7848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5" y="365125"/>
            <a:ext cx="11434526" cy="190729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Survival is worse the older the person is at diagnosis….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But is this data skewed by BSC only where </a:t>
            </a:r>
            <a:r>
              <a:rPr lang="en-GB" sz="4000" dirty="0" err="1"/>
              <a:t>mOS</a:t>
            </a:r>
            <a:r>
              <a:rPr lang="en-GB" sz="4000" dirty="0"/>
              <a:t> 2-4 months?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F50430-75E4-E06E-82FC-AE0A7D126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40520"/>
              </p:ext>
            </p:extLst>
          </p:nvPr>
        </p:nvGraphicFramePr>
        <p:xfrm>
          <a:off x="926592" y="2557864"/>
          <a:ext cx="5481712" cy="276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428">
                  <a:extLst>
                    <a:ext uri="{9D8B030D-6E8A-4147-A177-3AD203B41FA5}">
                      <a16:colId xmlns:a16="http://schemas.microsoft.com/office/drawing/2014/main" val="3045174428"/>
                    </a:ext>
                  </a:extLst>
                </a:gridCol>
                <a:gridCol w="1370428">
                  <a:extLst>
                    <a:ext uri="{9D8B030D-6E8A-4147-A177-3AD203B41FA5}">
                      <a16:colId xmlns:a16="http://schemas.microsoft.com/office/drawing/2014/main" val="3475031217"/>
                    </a:ext>
                  </a:extLst>
                </a:gridCol>
                <a:gridCol w="1370428">
                  <a:extLst>
                    <a:ext uri="{9D8B030D-6E8A-4147-A177-3AD203B41FA5}">
                      <a16:colId xmlns:a16="http://schemas.microsoft.com/office/drawing/2014/main" val="2530518239"/>
                    </a:ext>
                  </a:extLst>
                </a:gridCol>
                <a:gridCol w="1370428">
                  <a:extLst>
                    <a:ext uri="{9D8B030D-6E8A-4147-A177-3AD203B41FA5}">
                      <a16:colId xmlns:a16="http://schemas.microsoft.com/office/drawing/2014/main" val="4240826552"/>
                    </a:ext>
                  </a:extLst>
                </a:gridCol>
              </a:tblGrid>
              <a:tr h="881960">
                <a:tc>
                  <a:txBody>
                    <a:bodyPr/>
                    <a:lstStyle/>
                    <a:p>
                      <a:r>
                        <a:rPr lang="en-GB" dirty="0"/>
                        <a:t>Age</a:t>
                      </a:r>
                    </a:p>
                    <a:p>
                      <a:r>
                        <a:rPr lang="en-GB" dirty="0"/>
                        <a:t>(USA 2001-2017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1y relative 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5y 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10y 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869685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r>
                        <a:rPr lang="en-GB" dirty="0"/>
                        <a:t>20-44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734340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r>
                        <a:rPr lang="en-GB" dirty="0"/>
                        <a:t>45-54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79074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r>
                        <a:rPr lang="en-GB" dirty="0"/>
                        <a:t>55-64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82955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r>
                        <a:rPr lang="en-GB" dirty="0"/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6368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r>
                        <a:rPr lang="en-GB" dirty="0"/>
                        <a:t>75+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855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50AA10-E4CF-E1A8-9DEA-0657E0C9CCE9}"/>
              </a:ext>
            </a:extLst>
          </p:cNvPr>
          <p:cNvSpPr txBox="1"/>
          <p:nvPr/>
        </p:nvSpPr>
        <p:spPr>
          <a:xfrm>
            <a:off x="7388352" y="2639356"/>
            <a:ext cx="38770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Swiss registry  data 1980-1994:</a:t>
            </a:r>
          </a:p>
          <a:p>
            <a:r>
              <a:rPr lang="en-GB" dirty="0"/>
              <a:t>only 25% of those &gt;75 years received surgery +/or RT, compared to 82% of those &lt;65 yr</a:t>
            </a:r>
          </a:p>
        </p:txBody>
      </p:sp>
    </p:spTree>
    <p:extLst>
      <p:ext uri="{BB962C8B-B14F-4D97-AF65-F5344CB8AC3E}">
        <p14:creationId xmlns:p14="http://schemas.microsoft.com/office/powerpoint/2010/main" val="224625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52F54E-A37A-561B-F4DC-B981DCBC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85407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Surgery: extent of resection is probably important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EE4AD-306F-42DE-3F79-452CF54A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1" y="1257300"/>
            <a:ext cx="6888480" cy="559082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Osvald et al J </a:t>
            </a:r>
            <a:r>
              <a:rPr lang="en-GB" dirty="0" err="1"/>
              <a:t>Neurosurg</a:t>
            </a:r>
            <a:r>
              <a:rPr lang="en-GB" dirty="0"/>
              <a:t> 2012 </a:t>
            </a:r>
          </a:p>
          <a:p>
            <a:pPr lvl="1"/>
            <a:r>
              <a:rPr lang="en-GB" dirty="0"/>
              <a:t>German data 2000-2006, 146&gt;=65y v 215&lt;65y</a:t>
            </a:r>
          </a:p>
          <a:p>
            <a:pPr lvl="1"/>
            <a:r>
              <a:rPr lang="en-GB" dirty="0"/>
              <a:t>55 v 72% resection- but those resected did equally well whatever age</a:t>
            </a:r>
          </a:p>
          <a:p>
            <a:pPr lvl="1"/>
            <a:endParaRPr lang="en-GB" dirty="0"/>
          </a:p>
          <a:p>
            <a:r>
              <a:rPr lang="en-GB" dirty="0"/>
              <a:t>Harris et al Red J 2017</a:t>
            </a:r>
          </a:p>
          <a:p>
            <a:pPr lvl="1"/>
            <a:r>
              <a:rPr lang="en-GB" dirty="0"/>
              <a:t>Australia 2007-2015 108 patients &gt;=75 year</a:t>
            </a:r>
          </a:p>
          <a:p>
            <a:pPr lvl="1"/>
            <a:r>
              <a:rPr lang="en-GB" dirty="0"/>
              <a:t>OS 12m GTR v 6.7m STR/</a:t>
            </a:r>
            <a:r>
              <a:rPr lang="en-GB" dirty="0" err="1"/>
              <a:t>Bx</a:t>
            </a:r>
            <a:r>
              <a:rPr lang="en-GB" dirty="0"/>
              <a:t> (1 year 47 v 21%)</a:t>
            </a:r>
          </a:p>
          <a:p>
            <a:pPr lvl="1"/>
            <a:endParaRPr lang="en-GB" dirty="0"/>
          </a:p>
          <a:p>
            <a:r>
              <a:rPr lang="en-GB" dirty="0" err="1"/>
              <a:t>Noorbakhsh</a:t>
            </a:r>
            <a:r>
              <a:rPr lang="en-GB" dirty="0"/>
              <a:t> et al J </a:t>
            </a:r>
            <a:r>
              <a:rPr lang="en-GB" dirty="0" err="1"/>
              <a:t>Neurosurg</a:t>
            </a:r>
            <a:r>
              <a:rPr lang="en-GB" dirty="0"/>
              <a:t> 2014</a:t>
            </a:r>
          </a:p>
          <a:p>
            <a:pPr lvl="1"/>
            <a:r>
              <a:rPr lang="en-GB" dirty="0"/>
              <a:t>Seer data 1998-2009 &gt;20k patients, 3631&gt;=75y</a:t>
            </a:r>
          </a:p>
          <a:p>
            <a:pPr lvl="1"/>
            <a:r>
              <a:rPr lang="en-GB" dirty="0"/>
              <a:t>GTR added 2m OS in those &gt;=75y, 3m younger</a:t>
            </a:r>
          </a:p>
          <a:p>
            <a:pPr lvl="1"/>
            <a:endParaRPr lang="en-GB" dirty="0"/>
          </a:p>
          <a:p>
            <a:r>
              <a:rPr lang="en-GB" dirty="0" err="1"/>
              <a:t>Almenawer</a:t>
            </a:r>
            <a:r>
              <a:rPr lang="en-GB" dirty="0"/>
              <a:t> et al </a:t>
            </a:r>
            <a:r>
              <a:rPr lang="en-GB" dirty="0" err="1"/>
              <a:t>Neurooncol</a:t>
            </a:r>
            <a:r>
              <a:rPr lang="en-GB" dirty="0"/>
              <a:t> 2015</a:t>
            </a:r>
          </a:p>
          <a:p>
            <a:pPr lvl="1"/>
            <a:r>
              <a:rPr lang="en-GB" dirty="0" err="1"/>
              <a:t>Metaanalysis</a:t>
            </a:r>
            <a:r>
              <a:rPr lang="en-GB" dirty="0"/>
              <a:t> of surgery in &gt;=60y</a:t>
            </a:r>
          </a:p>
          <a:p>
            <a:pPr lvl="1"/>
            <a:r>
              <a:rPr lang="en-GB" dirty="0"/>
              <a:t>Morbidity and mortality was better in those resection v biopsy</a:t>
            </a:r>
          </a:p>
          <a:p>
            <a:pPr lvl="1"/>
            <a:r>
              <a:rPr lang="en-GB" dirty="0"/>
              <a:t>OS/PFS and post –op performance status better if resection v biopsy, and even better is GTR v STR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4B53B-D808-AAB9-2799-0812352C7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42" y="3162568"/>
            <a:ext cx="5081058" cy="368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EBFD41-8CE9-1745-2347-B68C751F3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343" y="1057276"/>
            <a:ext cx="4492393" cy="208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2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8CCD-FD90-08CC-5CC3-F76A6F1B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237110"/>
            <a:ext cx="10515600" cy="113925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RCT RT (50GY in 28#) v BSC </a:t>
            </a:r>
            <a:br>
              <a:rPr lang="en-GB" dirty="0"/>
            </a:br>
            <a:r>
              <a:rPr lang="en-GB" sz="3200" i="1" dirty="0"/>
              <a:t>Kieme-Guilbert et al NEJM 2007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46DE7-95BE-7DA6-25D7-3FCFAF40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84592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81 patients GBM, PS 70-100, &gt;=70y [70-85y]</a:t>
            </a:r>
          </a:p>
          <a:p>
            <a:r>
              <a:rPr lang="en-GB" dirty="0"/>
              <a:t>2001-2005, France</a:t>
            </a:r>
          </a:p>
          <a:p>
            <a:r>
              <a:rPr lang="en-GB" dirty="0"/>
              <a:t>Discontinued early because RT was superior </a:t>
            </a:r>
          </a:p>
          <a:p>
            <a:r>
              <a:rPr lang="en-GB" dirty="0"/>
              <a:t>48% debulking surgery</a:t>
            </a:r>
          </a:p>
          <a:p>
            <a:r>
              <a:rPr lang="en-GB" dirty="0"/>
              <a:t>28% interrupted or delayed RT</a:t>
            </a:r>
          </a:p>
          <a:p>
            <a:r>
              <a:rPr lang="en-GB" dirty="0"/>
              <a:t>15% discontinued RT</a:t>
            </a:r>
          </a:p>
          <a:p>
            <a:r>
              <a:rPr lang="en-GB" dirty="0"/>
              <a:t>No difference in QOL/symptoms/cognition between groups</a:t>
            </a:r>
          </a:p>
          <a:p>
            <a:r>
              <a:rPr lang="en-GB" dirty="0"/>
              <a:t>OS 29 v 17 weeks (3 month improvement)</a:t>
            </a:r>
          </a:p>
          <a:p>
            <a:r>
              <a:rPr lang="en-GB" dirty="0"/>
              <a:t>PFS 15 v 5 weeks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F0718-B760-CD19-363A-5FA0154E9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09" y="1458659"/>
            <a:ext cx="4058216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0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FF6F-679A-34EE-EEC2-E180325A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72" y="291973"/>
            <a:ext cx="10515600" cy="12625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TMZ alone v RT alone (NOA-08)</a:t>
            </a:r>
            <a:br>
              <a:rPr lang="en-GB" dirty="0"/>
            </a:br>
            <a:r>
              <a:rPr lang="en-GB" sz="3600" i="1" dirty="0"/>
              <a:t>Wick et al Lancet Oncol 2012 and Neuro-</a:t>
            </a:r>
            <a:r>
              <a:rPr lang="en-GB" sz="3600" i="1" dirty="0" err="1"/>
              <a:t>oncol</a:t>
            </a:r>
            <a:r>
              <a:rPr lang="en-GB" sz="3600" i="1" dirty="0"/>
              <a:t> 2020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3971-DC1C-E55E-CBA3-75FBDFA99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8" y="1825625"/>
            <a:ext cx="8046718" cy="48424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373 patients (331 GBM, 40AA)  PS 60-100, 2005-2009</a:t>
            </a:r>
          </a:p>
          <a:p>
            <a:r>
              <a:rPr lang="en-GB" dirty="0"/>
              <a:t>&gt;=65y (median 72; [66-84])</a:t>
            </a:r>
          </a:p>
          <a:p>
            <a:r>
              <a:rPr lang="en-GB" dirty="0"/>
              <a:t>MGMT 20%+/36%-/44% </a:t>
            </a:r>
            <a:r>
              <a:rPr lang="en-GB" dirty="0" err="1"/>
              <a:t>unK</a:t>
            </a:r>
            <a:r>
              <a:rPr lang="en-GB" dirty="0"/>
              <a:t>; 2020: 82pt +/139pt -</a:t>
            </a:r>
          </a:p>
          <a:p>
            <a:r>
              <a:rPr lang="en-GB" dirty="0" err="1"/>
              <a:t>Sx</a:t>
            </a:r>
            <a:r>
              <a:rPr lang="en-GB" dirty="0"/>
              <a:t>: 28% GTR; 33% STR; 39% </a:t>
            </a:r>
            <a:r>
              <a:rPr lang="en-GB" dirty="0" err="1"/>
              <a:t>Bx</a:t>
            </a:r>
            <a:endParaRPr lang="en-GB" dirty="0"/>
          </a:p>
          <a:p>
            <a:r>
              <a:rPr lang="en-GB" dirty="0"/>
              <a:t>1:1 randomisation TMZ v RT</a:t>
            </a:r>
          </a:p>
          <a:p>
            <a:r>
              <a:rPr lang="en-GB" dirty="0"/>
              <a:t>TMZ (100mg/m2 D1-7 q14 until progression; 76% completed at least 4 cycles (24% 1-3; 41% 4-6; 13% 7-9; 23% 10+cycle))</a:t>
            </a:r>
          </a:p>
          <a:p>
            <a:r>
              <a:rPr lang="en-GB" dirty="0"/>
              <a:t>60Gy in 30-33# (GTV+2cm;84% completed) </a:t>
            </a:r>
          </a:p>
          <a:p>
            <a:r>
              <a:rPr lang="en-GB" dirty="0"/>
              <a:t>Median OS 8.2 v 9.4m; EFS 3.4 v 4.6m (non-inferior)</a:t>
            </a:r>
          </a:p>
          <a:p>
            <a:r>
              <a:rPr lang="en-GB" dirty="0"/>
              <a:t>Age not an independent prognostic factor (either above/below 70yr or as a continuous variable.)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0D334-7D29-A121-6B44-A492A824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456" y="1730736"/>
            <a:ext cx="3536880" cy="1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1A850-EDCD-6F5F-402B-CC6EF363B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B2C2-9DF3-62C3-9FD9-FF3FE639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72" y="291973"/>
            <a:ext cx="10515600" cy="12625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TMZ alone v RT alone (NOA-08)</a:t>
            </a:r>
            <a:br>
              <a:rPr lang="en-GB" dirty="0"/>
            </a:br>
            <a:r>
              <a:rPr lang="en-GB" sz="3600" i="1" dirty="0"/>
              <a:t>Wick et al Lancet Oncol 2012 and Neuro-</a:t>
            </a:r>
            <a:r>
              <a:rPr lang="en-GB" sz="3600" i="1" dirty="0" err="1"/>
              <a:t>oncol</a:t>
            </a:r>
            <a:r>
              <a:rPr lang="en-GB" sz="3600" i="1" dirty="0"/>
              <a:t> 2020</a:t>
            </a:r>
            <a:endParaRPr lang="en-GB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DC913B-118A-2636-6AD3-21F82E89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7" y="2248538"/>
            <a:ext cx="9412013" cy="16480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8AEA4E-57B3-FB55-1AF9-F71449AE8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80" y="1753169"/>
            <a:ext cx="9192908" cy="495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B9C57D-E89E-A3AE-AC5A-3FAAD3EEF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80" y="3896593"/>
            <a:ext cx="4867551" cy="28470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B831EE-7337-DD4C-58ED-2C90B9736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59" y="3907242"/>
            <a:ext cx="4706787" cy="28103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E8BD8D-E475-2535-047A-2DBE928C6206}"/>
                  </a:ext>
                </a:extLst>
              </p14:cNvPr>
              <p14:cNvContentPartPr/>
              <p14:nvPr/>
            </p14:nvContentPartPr>
            <p14:xfrm>
              <a:off x="2659046" y="3511729"/>
              <a:ext cx="635000" cy="32067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E8BD8D-E475-2535-047A-2DBE928C62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2919" y="3505611"/>
                <a:ext cx="647253" cy="3329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61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B9B3-9873-ECB4-4721-1D5EEE8D8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96F7-6C01-1714-0F09-DCDD78CF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72" y="291973"/>
            <a:ext cx="10515600" cy="12625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TMZ alone v RT alone (NOA-08)</a:t>
            </a:r>
            <a:br>
              <a:rPr lang="en-GB" dirty="0"/>
            </a:br>
            <a:r>
              <a:rPr lang="en-GB" sz="3600" i="1" dirty="0"/>
              <a:t>Wick et al Lancet Oncol 2012 and Neuro-</a:t>
            </a:r>
            <a:r>
              <a:rPr lang="en-GB" sz="3600" i="1" dirty="0" err="1"/>
              <a:t>oncol</a:t>
            </a:r>
            <a:r>
              <a:rPr lang="en-GB" sz="3600" i="1" dirty="0"/>
              <a:t> 2020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105B8-4BB8-63F8-96F9-1405BC57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8623"/>
            <a:ext cx="6302017" cy="1373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52BF4-0CED-2D3C-AB67-9030F1503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8" y="1765710"/>
            <a:ext cx="5610920" cy="252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F00C3A-E7E2-6308-557B-B698F7242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753" y="2018623"/>
            <a:ext cx="6459609" cy="48393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3FB962-567D-7161-35B9-B821A61397A1}"/>
                  </a:ext>
                </a:extLst>
              </p14:cNvPr>
              <p14:cNvContentPartPr/>
              <p14:nvPr/>
            </p14:nvContentPartPr>
            <p14:xfrm>
              <a:off x="3329214" y="2162091"/>
              <a:ext cx="635000" cy="32067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3FB962-567D-7161-35B9-B821A61397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3087" y="2155973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18FAD1-A71F-8659-9E7E-38EEF8DFE098}"/>
                  </a:ext>
                </a:extLst>
              </p14:cNvPr>
              <p14:cNvContentPartPr/>
              <p14:nvPr/>
            </p14:nvContentPartPr>
            <p14:xfrm>
              <a:off x="11232243" y="3845607"/>
              <a:ext cx="635000" cy="32067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18FAD1-A71F-8659-9E7E-38EEF8DFE0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26116" y="3839489"/>
                <a:ext cx="647253" cy="33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46699A-CC6F-5D8E-F001-68C7F36EBD5B}"/>
                  </a:ext>
                </a:extLst>
              </p14:cNvPr>
              <p14:cNvContentPartPr/>
              <p14:nvPr/>
            </p14:nvContentPartPr>
            <p14:xfrm>
              <a:off x="9359900" y="3834721"/>
              <a:ext cx="635000" cy="32067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46699A-CC6F-5D8E-F001-68C7F36EBD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53773" y="3828603"/>
                <a:ext cx="647253" cy="3329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76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717EA-B895-018E-AD69-5A043603D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1" y="499465"/>
            <a:ext cx="8888065" cy="2257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56E98-3EFF-5418-12AB-0C0ED292B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94" y="3050596"/>
            <a:ext cx="9105348" cy="31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9AF8A0-B090-4458-9336-1FAE8B3B3C98}"/>
</file>

<file path=customXml/itemProps2.xml><?xml version="1.0" encoding="utf-8"?>
<ds:datastoreItem xmlns:ds="http://schemas.openxmlformats.org/officeDocument/2006/customXml" ds:itemID="{EF21E246-EF60-450F-A7C9-9A9C2404EFFA}"/>
</file>

<file path=customXml/itemProps3.xml><?xml version="1.0" encoding="utf-8"?>
<ds:datastoreItem xmlns:ds="http://schemas.openxmlformats.org/officeDocument/2006/customXml" ds:itemID="{9258D509-399A-4E9C-97E7-137C4D5D55E2}"/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2848</Words>
  <Application>Microsoft Office PowerPoint</Application>
  <PresentationFormat>Widescreen</PresentationFormat>
  <Paragraphs>300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Glioblastoma in Elderly People</vt:lpstr>
      <vt:lpstr>Why is this important?</vt:lpstr>
      <vt:lpstr>Survival is worse the older the person is at diagnosis….  But is this data skewed by BSC only where mOS 2-4 months? </vt:lpstr>
      <vt:lpstr>Surgery: extent of resection is probably important</vt:lpstr>
      <vt:lpstr>RCT RT (50GY in 28#) v BSC  Kieme-Guilbert et al NEJM 2007</vt:lpstr>
      <vt:lpstr>TMZ alone v RT alone (NOA-08) Wick et al Lancet Oncol 2012 and Neuro-oncol 2020</vt:lpstr>
      <vt:lpstr>TMZ alone v RT alone (NOA-08) Wick et al Lancet Oncol 2012 and Neuro-oncol 2020</vt:lpstr>
      <vt:lpstr>TMZ alone v RT alone (NOA-08) Wick et al Lancet Oncol 2012 and Neuro-oncol 2020</vt:lpstr>
      <vt:lpstr>PowerPoint Presentation</vt:lpstr>
      <vt:lpstr>TMZ v 60Gy in 30# v 34Gy in 10# Nordic study Malmstrom et al Lancet Oncol 2012</vt:lpstr>
      <vt:lpstr>TMZ v 60Gy in 30# v 34Gy in 10# Nordic study Malmstrom et al Lancet Oncol 2012</vt:lpstr>
      <vt:lpstr>TMZ v 60Gy in 30# v 34Gy in 10# Nordic study Malmstrom et al Lancet Oncol 2012</vt:lpstr>
      <vt:lpstr>40Gy in 15# v 40Gy in 15#+TMZ Perry et al NEJM 2017</vt:lpstr>
      <vt:lpstr>40Gy in 15# v 40Gy in 15#+TMZ Perry et al NEJM 2017</vt:lpstr>
      <vt:lpstr>Combined analysis NOA-08, Nordic and Perry: Truly unmethylated MGMT do not benefit from TMZ Hegi et al Neuro-oncology 2024</vt:lpstr>
      <vt:lpstr>Combined analysis NOA-08, Nordic and Perry: Prognostic factors Malmstrom et al Neuro-oncology Advances 2024</vt:lpstr>
      <vt:lpstr>UK 3 centre Series Lorimer et al Clinical Oncology 2017</vt:lpstr>
      <vt:lpstr>UK 3 centre Series Lorimer et al Clinical Oncology 2017</vt:lpstr>
      <vt:lpstr>UK 3 centre Series Lorimer et al Clinical Oncology 2017</vt:lpstr>
      <vt:lpstr>Australian Series Harris et al Red J 2017</vt:lpstr>
      <vt:lpstr>Frankfurt series Baumgarten et al J of Neuro-Oncol 2023</vt:lpstr>
      <vt:lpstr>RT dose: RCT 25Gy/5# v 40Gy/15# Roa et al JCO 2015 (IAEA study)</vt:lpstr>
      <vt:lpstr>Perry (ish) v Stupp (ish) C-RT meta-analysis Lu et al J of Neuro-oncol 2019</vt:lpstr>
      <vt:lpstr>52.5Gy in 15# Perlow et al Cancer 2022</vt:lpstr>
      <vt:lpstr>French series Stupp Vaugier et al Nature 2021</vt:lpstr>
      <vt:lpstr>Comprehensive Geriatric Assessment in GBM Lombardi et al Cancers 2019</vt:lpstr>
      <vt:lpstr>People with brain tumour: 5y Bristol RT and Chemo delivery</vt:lpstr>
      <vt:lpstr>Conclusion</vt:lpstr>
      <vt:lpstr>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Alison Cameron</dc:creator>
  <cp:lastModifiedBy>Helen Dunderdale</cp:lastModifiedBy>
  <cp:revision>2</cp:revision>
  <cp:lastPrinted>2025-06-09T18:33:55Z</cp:lastPrinted>
  <dcterms:created xsi:type="dcterms:W3CDTF">2025-06-05T10:06:07Z</dcterms:created>
  <dcterms:modified xsi:type="dcterms:W3CDTF">2025-06-11T11:15:14Z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