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3" r:id="rId3"/>
    <p:sldId id="325" r:id="rId4"/>
    <p:sldId id="279" r:id="rId5"/>
    <p:sldId id="321" r:id="rId6"/>
    <p:sldId id="324" r:id="rId7"/>
    <p:sldId id="257" r:id="rId8"/>
    <p:sldId id="258" r:id="rId9"/>
    <p:sldId id="332" r:id="rId10"/>
    <p:sldId id="259" r:id="rId11"/>
    <p:sldId id="326" r:id="rId12"/>
    <p:sldId id="329" r:id="rId13"/>
    <p:sldId id="330" r:id="rId14"/>
    <p:sldId id="327" r:id="rId15"/>
    <p:sldId id="328" r:id="rId16"/>
    <p:sldId id="264" r:id="rId17"/>
    <p:sldId id="260" r:id="rId18"/>
    <p:sldId id="261" r:id="rId19"/>
    <p:sldId id="262" r:id="rId20"/>
    <p:sldId id="263" r:id="rId21"/>
    <p:sldId id="334" r:id="rId22"/>
    <p:sldId id="265" r:id="rId23"/>
    <p:sldId id="266" r:id="rId24"/>
    <p:sldId id="333" r:id="rId25"/>
    <p:sldId id="268" r:id="rId26"/>
    <p:sldId id="33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84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23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4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6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75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8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9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38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3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18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2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8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7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98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9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42ACBE-896C-48E2-90EF-242A1067FAD3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3198A4-BC7A-4445-AE3B-DD930A00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18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67/jnumed.119.22796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89/fonc.2022.87508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D26F-D0F7-8E28-761D-F4DEC69B4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Gallium-68 FAPI PET/CT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86CC7-0785-1E55-135C-89AFB46D9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Dr Randeep K Kulshrestha</a:t>
            </a:r>
          </a:p>
          <a:p>
            <a:r>
              <a:rPr lang="en-GB" dirty="0"/>
              <a:t>Trust Clinical Lead for Nuclear Medicine &amp; Consultant Radiologist</a:t>
            </a:r>
          </a:p>
          <a:p>
            <a:r>
              <a:rPr lang="en-GB" dirty="0"/>
              <a:t>UHBW, Bristol</a:t>
            </a:r>
          </a:p>
        </p:txBody>
      </p:sp>
    </p:spTree>
    <p:extLst>
      <p:ext uri="{BB962C8B-B14F-4D97-AF65-F5344CB8AC3E}">
        <p14:creationId xmlns:p14="http://schemas.microsoft.com/office/powerpoint/2010/main" val="929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E5DF-A4B8-FB70-0848-63D9E065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 of Ga-68-FAPI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33EA0-70E2-BF83-9EFB-A93DC57B4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Improved Tumour-to-background Contrast:</a:t>
            </a:r>
          </a:p>
          <a:p>
            <a:r>
              <a:rPr lang="en-GB" dirty="0"/>
              <a:t>Offers better contrast </a:t>
            </a:r>
            <a:r>
              <a:rPr lang="en-GB" dirty="0" err="1"/>
              <a:t>cf</a:t>
            </a:r>
            <a:r>
              <a:rPr lang="en-GB" dirty="0"/>
              <a:t> 18F-FDG-easier to visualize tumours &amp; extent.</a:t>
            </a:r>
          </a:p>
          <a:p>
            <a:r>
              <a:rPr lang="en-GB" b="1" dirty="0">
                <a:solidFill>
                  <a:srgbClr val="FF0000"/>
                </a:solidFill>
              </a:rPr>
              <a:t>Potential for better staging:</a:t>
            </a:r>
          </a:p>
          <a:p>
            <a:r>
              <a:rPr lang="en-GB" dirty="0"/>
              <a:t>More sensitive at detecting LN </a:t>
            </a:r>
            <a:r>
              <a:rPr lang="en-GB" dirty="0" err="1"/>
              <a:t>mets</a:t>
            </a:r>
            <a:r>
              <a:rPr lang="en-GB" dirty="0"/>
              <a:t>-potentially leads to change in staging </a:t>
            </a:r>
            <a:r>
              <a:rPr lang="en-GB" dirty="0" err="1"/>
              <a:t>cf</a:t>
            </a:r>
            <a:r>
              <a:rPr lang="en-GB" dirty="0"/>
              <a:t> CT &amp; EUS.</a:t>
            </a:r>
          </a:p>
          <a:p>
            <a:r>
              <a:rPr lang="en-GB" b="1" dirty="0">
                <a:solidFill>
                  <a:srgbClr val="FF0000"/>
                </a:solidFill>
              </a:rPr>
              <a:t>Target volume delineation:  </a:t>
            </a:r>
            <a:r>
              <a:rPr lang="en-GB" dirty="0"/>
              <a:t>Improved image quality-can accurately define target volume for radiation therapy, reducing geographic misses.</a:t>
            </a:r>
          </a:p>
        </p:txBody>
      </p:sp>
    </p:spTree>
    <p:extLst>
      <p:ext uri="{BB962C8B-B14F-4D97-AF65-F5344CB8AC3E}">
        <p14:creationId xmlns:p14="http://schemas.microsoft.com/office/powerpoint/2010/main" val="17367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62ED-1A6B-3229-03C2-8E94A97D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 of Ga-68-FAPI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40EC7-B790-EBC8-D667-A38CFBBA3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Detection of Primary Tumours:</a:t>
            </a:r>
          </a:p>
          <a:p>
            <a:r>
              <a:rPr lang="en-GB" dirty="0"/>
              <a:t>Can detect primary oesophageal tumours with high sensitivity.</a:t>
            </a:r>
          </a:p>
          <a:p>
            <a:r>
              <a:rPr lang="en-GB" dirty="0">
                <a:solidFill>
                  <a:srgbClr val="FF0000"/>
                </a:solidFill>
              </a:rPr>
              <a:t>Monitoring Treatment Response: </a:t>
            </a:r>
            <a:r>
              <a:rPr lang="en-GB" dirty="0"/>
              <a:t>Some studies showing Ga-68-FAPI PET/CT may be useful in monitoring response to chemoradiotherapy.</a:t>
            </a:r>
          </a:p>
        </p:txBody>
      </p:sp>
    </p:spTree>
    <p:extLst>
      <p:ext uri="{BB962C8B-B14F-4D97-AF65-F5344CB8AC3E}">
        <p14:creationId xmlns:p14="http://schemas.microsoft.com/office/powerpoint/2010/main" val="26668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F885-BB5A-3F36-7562-8E0AA027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sz="3600" dirty="0"/>
              <a:t>Potential Uses Ga-68 FAPI</a:t>
            </a:r>
            <a:br>
              <a:rPr lang="en-GB" sz="3600" dirty="0"/>
            </a:br>
            <a:r>
              <a:rPr lang="en-GB" sz="1800" dirty="0" err="1"/>
              <a:t>Kratochilwil</a:t>
            </a:r>
            <a:r>
              <a:rPr lang="en-GB" sz="1800" dirty="0"/>
              <a:t>, Flechsig, Giesel et al, Heidelberg, Germany, J </a:t>
            </a:r>
            <a:r>
              <a:rPr lang="en-GB" sz="1800" dirty="0" err="1"/>
              <a:t>Nucl</a:t>
            </a:r>
            <a:r>
              <a:rPr lang="en-GB" sz="1800" dirty="0"/>
              <a:t> Med. 2019 Jun;6096):801-805.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D6810B-542F-5FC9-A644-2D5A3FDF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/>
              <a:t>Can potentially be used in x15 different histological proven </a:t>
            </a:r>
            <a:r>
              <a:rPr lang="en-US" dirty="0" err="1"/>
              <a:t>tumour</a:t>
            </a:r>
            <a:r>
              <a:rPr lang="en-US" dirty="0"/>
              <a:t> entities.</a:t>
            </a:r>
          </a:p>
          <a:p>
            <a:r>
              <a:rPr lang="en-US" dirty="0"/>
              <a:t>Traditionally not seen well on 18F-FDG.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906DA4-82EE-6F25-957C-6916A23F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96" y="343260"/>
            <a:ext cx="4198157" cy="626590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05C98F2-F797-CE36-F4A9-7FD6925B3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. 2019 Jun;60(6):801–805. doi: </a:t>
            </a:r>
            <a:r>
              <a:rPr kumimoji="0" lang="en-US" altLang="en-US" sz="1200" b="0" i="0" u="sng" strike="noStrike" cap="none" normalizeH="0" baseline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10.2967/jnumed.119.227967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9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570A-F0CF-4832-F56B-0F81A062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Comparing SUV max…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2F2AD2-0E1D-0041-1EDE-A9E85B194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Highest SUV max (&gt;12)</a:t>
            </a:r>
            <a:r>
              <a:rPr lang="en-US" dirty="0"/>
              <a:t> found in sarcomas, </a:t>
            </a:r>
            <a:r>
              <a:rPr lang="en-US" dirty="0" err="1">
                <a:solidFill>
                  <a:srgbClr val="FF0000"/>
                </a:solidFill>
              </a:rPr>
              <a:t>oesophageal</a:t>
            </a:r>
            <a:r>
              <a:rPr lang="en-US" dirty="0"/>
              <a:t>, breast, cholangiocarcinoma and lung cancer.</a:t>
            </a:r>
          </a:p>
          <a:p>
            <a:r>
              <a:rPr lang="en-US" b="1" dirty="0"/>
              <a:t>Lowest (SUV max &lt;6), </a:t>
            </a:r>
            <a:r>
              <a:rPr lang="en-US" dirty="0"/>
              <a:t>found in RCC, diff thyroid, adenoid cystic, gastric, phaeochromocytoma.</a:t>
            </a:r>
          </a:p>
          <a:p>
            <a:r>
              <a:rPr lang="en-US" b="1" dirty="0"/>
              <a:t>Intermediates (SUV max 6-12), </a:t>
            </a:r>
            <a:r>
              <a:rPr lang="en-US" dirty="0"/>
              <a:t>found in HCC, colorectal, Head &amp; neck, ovarian, pancreatic &amp; prostate.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B7A6BB-7396-BA87-058C-6B5A323A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997240"/>
            <a:ext cx="4777381" cy="469377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945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10AD-FB3F-118B-50CD-7E632BDA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with 18F-FDG PET/CT?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B964-01D7-8248-B0E4-A3914579F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18F-FDG PET/CT—widely used technique for staging.</a:t>
            </a:r>
          </a:p>
          <a:p>
            <a:r>
              <a:rPr lang="en-GB" dirty="0"/>
              <a:t>Relies on glucose metabolism.</a:t>
            </a:r>
          </a:p>
          <a:p>
            <a:r>
              <a:rPr lang="en-GB" dirty="0"/>
              <a:t>May not always accurately reflect tumour burden.</a:t>
            </a:r>
          </a:p>
          <a:p>
            <a:r>
              <a:rPr lang="en-GB" dirty="0"/>
              <a:t>Ga-68 FAPI PET/CT--Higher tracer uptake.</a:t>
            </a:r>
          </a:p>
          <a:p>
            <a:r>
              <a:rPr lang="en-GB" dirty="0"/>
              <a:t>Ga-68 FAPI-Can detect lesions missed by 18F-FDG.</a:t>
            </a:r>
          </a:p>
        </p:txBody>
      </p:sp>
    </p:spTree>
    <p:extLst>
      <p:ext uri="{BB962C8B-B14F-4D97-AF65-F5344CB8AC3E}">
        <p14:creationId xmlns:p14="http://schemas.microsoft.com/office/powerpoint/2010/main" val="13183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CC24-130D-9E30-F9BD-7F0CD17B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PET/CT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25EF0-5CB3-DD61-84BD-C0CA71A6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2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2194-B0D8-86B5-DAC4-6FACF61D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Paper- 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Source Sans Pro Web"/>
              </a:rPr>
              <a:t>Comparison of [</a:t>
            </a:r>
            <a:r>
              <a:rPr lang="en-GB" sz="1800" b="1" i="0" baseline="30000" dirty="0">
                <a:solidFill>
                  <a:srgbClr val="FF0000"/>
                </a:solidFill>
                <a:effectLst/>
                <a:latin typeface="Source Sans Pro Web"/>
              </a:rPr>
              <a:t>68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Source Sans Pro Web"/>
              </a:rPr>
              <a:t>Ga]Ga-DOTA-FAPI-04 and [</a:t>
            </a:r>
            <a:r>
              <a:rPr lang="en-GB" sz="1800" b="1" i="0" baseline="30000" dirty="0">
                <a:solidFill>
                  <a:srgbClr val="FF0000"/>
                </a:solidFill>
                <a:effectLst/>
                <a:latin typeface="Source Sans Pro Web"/>
              </a:rPr>
              <a:t>18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Source Sans Pro Web"/>
              </a:rPr>
              <a:t>F]FDG Uptake in </a:t>
            </a:r>
            <a:r>
              <a:rPr lang="en-GB" sz="1800" b="1" i="0" dirty="0" err="1">
                <a:solidFill>
                  <a:srgbClr val="FF0000"/>
                </a:solidFill>
                <a:effectLst/>
                <a:latin typeface="Source Sans Pro Web"/>
              </a:rPr>
              <a:t>Esophageal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Source Sans Pro Web"/>
              </a:rPr>
              <a:t> Cancer – Liu et al. Frontiers in Oncol., 16 </a:t>
            </a:r>
            <a:r>
              <a:rPr lang="en-GB" sz="1800" b="1" dirty="0">
                <a:solidFill>
                  <a:srgbClr val="FF0000"/>
                </a:solidFill>
                <a:latin typeface="Source Sans Pro Web"/>
              </a:rPr>
              <a:t>June 2022 - </a:t>
            </a:r>
            <a:r>
              <a:rPr lang="en-GB" sz="900" b="0" i="0" dirty="0">
                <a:solidFill>
                  <a:srgbClr val="FF0000"/>
                </a:solidFill>
                <a:effectLst/>
                <a:latin typeface="InftyFallback"/>
              </a:rPr>
              <a:t>Volume </a:t>
            </a:r>
            <a:r>
              <a:rPr lang="en-GB" sz="900" b="0" i="0" dirty="0">
                <a:solidFill>
                  <a:srgbClr val="282828"/>
                </a:solidFill>
                <a:effectLst/>
                <a:latin typeface="InftyFallback"/>
              </a:rPr>
              <a:t>12 - 2022 | </a:t>
            </a:r>
            <a:r>
              <a:rPr lang="en-GB" sz="900" b="0" i="0" u="none" strike="noStrike" dirty="0">
                <a:effectLst/>
                <a:latin typeface="InftyFallback"/>
                <a:hlinkClick r:id="rId2"/>
              </a:rPr>
              <a:t>https://doi.org/10.3389/fonc.2022.875081</a:t>
            </a:r>
            <a:br>
              <a:rPr lang="en-GB" sz="1800" b="1" i="0" dirty="0">
                <a:solidFill>
                  <a:srgbClr val="1B1B1B"/>
                </a:solidFill>
                <a:effectLst/>
                <a:latin typeface="Source Sans Pro Web"/>
              </a:rPr>
            </a:br>
            <a:br>
              <a:rPr lang="en-GB" sz="1800" b="1" i="0" dirty="0">
                <a:solidFill>
                  <a:srgbClr val="1B1B1B"/>
                </a:solidFill>
                <a:effectLst/>
                <a:latin typeface="Source Sans Pro Web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010B-F9FF-04B4-0047-736246033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Comparison of Ga-68 DOTA-FAPI-04 and 18F-FDG PET/CT</a:t>
            </a:r>
          </a:p>
          <a:p>
            <a:r>
              <a:rPr lang="en-GB" dirty="0"/>
              <a:t>35 patients, 44-83 yrs.</a:t>
            </a:r>
          </a:p>
          <a:p>
            <a:r>
              <a:rPr lang="en-GB" dirty="0"/>
              <a:t>x1 patient not </a:t>
            </a:r>
            <a:r>
              <a:rPr lang="en-GB" dirty="0" err="1"/>
              <a:t>detetected</a:t>
            </a:r>
            <a:r>
              <a:rPr lang="en-GB" dirty="0"/>
              <a:t> with 18F-FDG—all detected with FAPI.</a:t>
            </a:r>
          </a:p>
          <a:p>
            <a:r>
              <a:rPr lang="en-GB" dirty="0"/>
              <a:t>Uptake in primary lesion (SUV max 13.8 vs 6.8), nodes (SUV max 9.3 vs 5.9), bone &amp; visceral </a:t>
            </a:r>
            <a:r>
              <a:rPr lang="en-GB" dirty="0" err="1"/>
              <a:t>mets</a:t>
            </a:r>
            <a:r>
              <a:rPr lang="en-GB" dirty="0"/>
              <a:t> (SUV </a:t>
            </a:r>
            <a:r>
              <a:rPr lang="en-GB" dirty="0" err="1"/>
              <a:t>m,ax</a:t>
            </a:r>
            <a:r>
              <a:rPr lang="en-GB" dirty="0"/>
              <a:t> 10.4 vs 6.1) respectively higher with Ga-68 FAPI vs 18F-FDG PET/CT.</a:t>
            </a:r>
          </a:p>
          <a:p>
            <a:r>
              <a:rPr lang="en-GB" dirty="0"/>
              <a:t>Ga-68-DOTA-FAPI-04 PET/CT has higher tracer uptake value &amp; is superior to 18F-FDG PET/CT in detecting primary &amp; metastatic lesions in patients with oesophageal cancer.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4631EAA-7348-C0C8-0173-9E3B0F30F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. 2022 Jun 16;12:875081. doi: </a:t>
            </a:r>
            <a:r>
              <a:rPr kumimoji="0" lang="en-US" altLang="en-US" sz="1200" b="0" i="0" u="sng" strike="noStrike" cap="none" normalizeH="0" baseline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2"/>
              </a:rPr>
              <a:t>10.3389/fonc.2022.875081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5858-CE1E-0950-9DA9-17E2406D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PET/CT Imaging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7F6D0F-4EB3-8F1E-ADEF-AD87AEA2C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840" y="1770054"/>
            <a:ext cx="4868584" cy="4351338"/>
          </a:xfrm>
        </p:spPr>
      </p:pic>
    </p:spTree>
    <p:extLst>
      <p:ext uri="{BB962C8B-B14F-4D97-AF65-F5344CB8AC3E}">
        <p14:creationId xmlns:p14="http://schemas.microsoft.com/office/powerpoint/2010/main" val="8892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E68A-9021-4F10-53C2-0EE72117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PET/CT Imaging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65D98-6E67-6D90-B10A-7B7A15B5F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798" y="2141538"/>
            <a:ext cx="7873428" cy="3649662"/>
          </a:xfrm>
        </p:spPr>
      </p:pic>
    </p:spTree>
    <p:extLst>
      <p:ext uri="{BB962C8B-B14F-4D97-AF65-F5344CB8AC3E}">
        <p14:creationId xmlns:p14="http://schemas.microsoft.com/office/powerpoint/2010/main" val="130836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156A-FB00-2EC8-451F-0FED77F0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PET/CT Imaging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D6C70-2024-3DB4-45F9-47713CEF3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83" y="2141538"/>
            <a:ext cx="3644859" cy="3649662"/>
          </a:xfrm>
        </p:spPr>
      </p:pic>
    </p:spTree>
    <p:extLst>
      <p:ext uri="{BB962C8B-B14F-4D97-AF65-F5344CB8AC3E}">
        <p14:creationId xmlns:p14="http://schemas.microsoft.com/office/powerpoint/2010/main" val="8432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Beautiful Bristol &amp; Sunny Weston…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4593" y="1898766"/>
            <a:ext cx="6137407" cy="324127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0" y="1898766"/>
            <a:ext cx="5206651" cy="32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DFD4-95F4-EA55-8596-2D6CEB00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Ga-68 FAPI PET/CT Imaging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33D21E-9B78-4415-FC1E-001CCA584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241" y="2141538"/>
            <a:ext cx="7086542" cy="3649662"/>
          </a:xfrm>
        </p:spPr>
      </p:pic>
    </p:spTree>
    <p:extLst>
      <p:ext uri="{BB962C8B-B14F-4D97-AF65-F5344CB8AC3E}">
        <p14:creationId xmlns:p14="http://schemas.microsoft.com/office/powerpoint/2010/main" val="1924303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3C43-7F13-51FB-4355-839D4FE6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GB" dirty="0"/>
              <a:t>Another example…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3D17E3-D5FB-1E80-76CC-C6ADF05CF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19" y="643463"/>
            <a:ext cx="6623568" cy="558035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8AB37D-89A5-16B0-A69D-04BB3CD60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7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2B2F-24F4-D792-5D0F-041D911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Gross Tumour Volume Delineation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D5171C-306E-6614-6469-025BAB92C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/>
              <a:t>Radiation &amp; Oncology.</a:t>
            </a:r>
          </a:p>
          <a:p>
            <a:r>
              <a:rPr lang="en-US" dirty="0"/>
              <a:t>21 patients .</a:t>
            </a:r>
          </a:p>
          <a:p>
            <a:r>
              <a:rPr lang="en-US" dirty="0"/>
              <a:t>5 patients had GTV altered due to Ga-68 FAPI PET/CT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F99F33-C027-4CFE-D06D-3362125C9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733537"/>
            <a:ext cx="4777381" cy="52211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9163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12ED-E117-4513-D361-8E6F8F8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sz="2800" dirty="0"/>
              <a:t>Ga-68 FAPI More sensitive than 18F-FDG &amp; GTV altered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4401FE-0EFC-8883-27BD-EE47E8A27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7617" y="2398291"/>
            <a:ext cx="4106631" cy="3649662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1E57D-3D4F-6A2E-2B63-C24446242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48" y="511293"/>
            <a:ext cx="3696849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5334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58B1-A422-D31E-AC84-D862A9BA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BA88-F63E-06CB-EC83-DE60A353D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Needs more justification from high quality research.</a:t>
            </a:r>
          </a:p>
          <a:p>
            <a:r>
              <a:rPr lang="en-GB" dirty="0"/>
              <a:t>No funding yet from NHS for clinical applications.</a:t>
            </a:r>
          </a:p>
          <a:p>
            <a:r>
              <a:rPr lang="en-GB" dirty="0"/>
              <a:t>PET/CT scanner on-site ideally-half life Ga-68 is 68 mins.</a:t>
            </a:r>
          </a:p>
          <a:p>
            <a:r>
              <a:rPr lang="en-GB" dirty="0"/>
              <a:t>Cost of Gallium generator--£100,000 per year—have to justify with use for Ga-68 DOTATATE &amp; other cancers maybe.</a:t>
            </a:r>
          </a:p>
          <a:p>
            <a:r>
              <a:rPr lang="en-GB" dirty="0"/>
              <a:t>Both on-going projects for UHBW!</a:t>
            </a:r>
          </a:p>
        </p:txBody>
      </p:sp>
    </p:spTree>
    <p:extLst>
      <p:ext uri="{BB962C8B-B14F-4D97-AF65-F5344CB8AC3E}">
        <p14:creationId xmlns:p14="http://schemas.microsoft.com/office/powerpoint/2010/main" val="37253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0F62-AD9D-53B9-762A-C06A7C02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699F6-4E19-3014-991D-F387415A5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Gallium-68 labelled fibroblast activation protein (FAP) inhibitor (FAPI) PET/CT can help to </a:t>
            </a:r>
            <a:r>
              <a:rPr lang="en-GB" dirty="0" err="1"/>
              <a:t>dtect</a:t>
            </a:r>
            <a:r>
              <a:rPr lang="en-GB" dirty="0"/>
              <a:t> small primary or metastatic lesions in crucial organs like the brain, liver, pancreas &amp; GI tract.</a:t>
            </a:r>
          </a:p>
          <a:p>
            <a:r>
              <a:rPr lang="en-GB" dirty="0"/>
              <a:t>Ga-68 FAPI PET/CT (FAPI-04 &amp; FAPI-174)is a </a:t>
            </a:r>
            <a:r>
              <a:rPr lang="en-GB" dirty="0">
                <a:solidFill>
                  <a:srgbClr val="FF0000"/>
                </a:solidFill>
              </a:rPr>
              <a:t>very promising </a:t>
            </a:r>
            <a:r>
              <a:rPr lang="en-GB" dirty="0"/>
              <a:t>new imaging modality for oesophageal cancer, &amp; many other cancers, such as lung, breast, colorectal, cholangiocarcinoma, pancreatic, sarcomas, Head &amp; neck etc.</a:t>
            </a:r>
          </a:p>
          <a:p>
            <a:r>
              <a:rPr lang="en-GB" dirty="0"/>
              <a:t>Rapid &amp; stable tracer accumulation in target lesions.</a:t>
            </a:r>
          </a:p>
          <a:p>
            <a:r>
              <a:rPr lang="en-GB" dirty="0">
                <a:solidFill>
                  <a:srgbClr val="FF0000"/>
                </a:solidFill>
              </a:rPr>
              <a:t>Improved diagnostic accuracy in staging </a:t>
            </a:r>
            <a:r>
              <a:rPr lang="en-GB" dirty="0"/>
              <a:t>&amp; </a:t>
            </a:r>
            <a:r>
              <a:rPr lang="en-GB" dirty="0">
                <a:solidFill>
                  <a:srgbClr val="FF0000"/>
                </a:solidFill>
              </a:rPr>
              <a:t>target volume delineation.</a:t>
            </a:r>
          </a:p>
          <a:p>
            <a:r>
              <a:rPr lang="en-GB" dirty="0">
                <a:solidFill>
                  <a:srgbClr val="FF0000"/>
                </a:solidFill>
              </a:rPr>
              <a:t>Shows great potential for therapeutic applications due to DOTA chelator &amp; coupling to lutetium-177 or Yttrium-90.</a:t>
            </a:r>
          </a:p>
          <a:p>
            <a:r>
              <a:rPr lang="en-GB" dirty="0">
                <a:solidFill>
                  <a:srgbClr val="FF0000"/>
                </a:solidFill>
              </a:rPr>
              <a:t>Can image wound healing, fibrosis (liver, </a:t>
            </a:r>
            <a:r>
              <a:rPr lang="en-GB" dirty="0" err="1">
                <a:solidFill>
                  <a:srgbClr val="FF0000"/>
                </a:solidFill>
              </a:rPr>
              <a:t>kidney,lungs</a:t>
            </a:r>
            <a:r>
              <a:rPr lang="en-GB" dirty="0">
                <a:solidFill>
                  <a:srgbClr val="FF0000"/>
                </a:solidFill>
              </a:rPr>
              <a:t>) and inflammation (rheumatoid arthritis, Crohn’s, atherosclerosis. Myocardial </a:t>
            </a:r>
            <a:r>
              <a:rPr lang="en-GB" dirty="0" err="1">
                <a:solidFill>
                  <a:srgbClr val="FF0000"/>
                </a:solidFill>
              </a:rPr>
              <a:t>iscahaemia</a:t>
            </a:r>
            <a:r>
              <a:rPr lang="en-GB" dirty="0">
                <a:solidFill>
                  <a:srgbClr val="FF0000"/>
                </a:solidFill>
              </a:rPr>
              <a:t>)—great potential.</a:t>
            </a:r>
          </a:p>
          <a:p>
            <a:r>
              <a:rPr lang="en-GB" dirty="0">
                <a:solidFill>
                  <a:srgbClr val="FF0000"/>
                </a:solidFill>
              </a:rPr>
              <a:t>Further research is ongoing </a:t>
            </a:r>
            <a:r>
              <a:rPr lang="en-GB" dirty="0"/>
              <a:t>to fully evaluate its exact role in the management of oesophageal cancer</a:t>
            </a:r>
          </a:p>
        </p:txBody>
      </p:sp>
    </p:spTree>
    <p:extLst>
      <p:ext uri="{BB962C8B-B14F-4D97-AF65-F5344CB8AC3E}">
        <p14:creationId xmlns:p14="http://schemas.microsoft.com/office/powerpoint/2010/main" val="35875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Thank you!</a:t>
            </a:r>
            <a:br>
              <a:rPr lang="en-US" sz="5400" dirty="0"/>
            </a:br>
            <a:r>
              <a:rPr lang="en-US" sz="5400" dirty="0"/>
              <a:t>All the very best to you all </a:t>
            </a:r>
            <a:r>
              <a:rPr lang="en-US" sz="5400" dirty="0">
                <a:sym typeface="Wingdings" pitchFamily="2" charset="2"/>
              </a:rPr>
              <a:t>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BBD72F-E2A9-7E02-1D82-709331E1A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8" r="6196" b="-1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387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96A6A7-3010-1C49-3773-BDB32E98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…to Bath of course!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7DD8C75-02D5-A5E2-E600-4E9D09001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855" y="2152123"/>
            <a:ext cx="7095051" cy="3384795"/>
          </a:xfrm>
        </p:spPr>
      </p:pic>
    </p:spTree>
    <p:extLst>
      <p:ext uri="{BB962C8B-B14F-4D97-AF65-F5344CB8AC3E}">
        <p14:creationId xmlns:p14="http://schemas.microsoft.com/office/powerpoint/2010/main" val="358349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2E57-02F5-B432-1C3B-360A1CA0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6670D-ECB6-526D-2655-01374A0C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Introduction-68Ga-FAPI PET/CT—what is it?</a:t>
            </a:r>
          </a:p>
          <a:p>
            <a:r>
              <a:rPr lang="en-GB" dirty="0"/>
              <a:t>FAPI.</a:t>
            </a:r>
          </a:p>
          <a:p>
            <a:r>
              <a:rPr lang="en-GB" dirty="0"/>
              <a:t>Ga-68.</a:t>
            </a:r>
          </a:p>
          <a:p>
            <a:r>
              <a:rPr lang="en-GB" dirty="0"/>
              <a:t>PET/CT.</a:t>
            </a:r>
          </a:p>
          <a:p>
            <a:r>
              <a:rPr lang="en-GB" dirty="0"/>
              <a:t>How is it used?</a:t>
            </a:r>
          </a:p>
          <a:p>
            <a:r>
              <a:rPr lang="en-GB" dirty="0"/>
              <a:t>Advantages over 18F-FDG PET/CT.</a:t>
            </a:r>
          </a:p>
          <a:p>
            <a:r>
              <a:rPr lang="en-GB" dirty="0"/>
              <a:t>Limitations/Challenges.</a:t>
            </a:r>
          </a:p>
          <a:p>
            <a:r>
              <a:rPr lang="en-GB" dirty="0"/>
              <a:t>Imaging examples.</a:t>
            </a:r>
          </a:p>
          <a:p>
            <a:r>
              <a:rPr lang="en-GB" dirty="0"/>
              <a:t>Conclusion.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02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This is PET/CT!!!</a:t>
            </a:r>
          </a:p>
        </p:txBody>
      </p:sp>
      <p:pic>
        <p:nvPicPr>
          <p:cNvPr id="4" name="Picture 2" descr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64" y="1113063"/>
            <a:ext cx="5934305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60718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02F3-84C4-CFC0-9E41-E6B82304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DAB1-5957-0F9A-824D-D75A22090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But---we can do better??</a:t>
            </a:r>
          </a:p>
        </p:txBody>
      </p:sp>
    </p:spTree>
    <p:extLst>
      <p:ext uri="{BB962C8B-B14F-4D97-AF65-F5344CB8AC3E}">
        <p14:creationId xmlns:p14="http://schemas.microsoft.com/office/powerpoint/2010/main" val="396926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7403-A968-1775-5610-A61F02CD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53584-A4B7-1573-C56D-8A042FE91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Gallium-68 FAPI PET/CT?</a:t>
            </a:r>
          </a:p>
          <a:p>
            <a:r>
              <a:rPr lang="en-GB" dirty="0"/>
              <a:t>Showing promise as a diagnostic tool for oesophageal cancer.</a:t>
            </a:r>
          </a:p>
          <a:p>
            <a:r>
              <a:rPr lang="en-GB" dirty="0"/>
              <a:t>Advs over traditional 18F-FDG PET/CT.</a:t>
            </a:r>
          </a:p>
          <a:p>
            <a:r>
              <a:rPr lang="en-GB" dirty="0"/>
              <a:t>May provide better tumour-to-background contrast.</a:t>
            </a:r>
          </a:p>
          <a:p>
            <a:r>
              <a:rPr lang="en-GB" dirty="0"/>
              <a:t>Better target volume delineation.</a:t>
            </a:r>
          </a:p>
          <a:p>
            <a:r>
              <a:rPr lang="en-GB" dirty="0"/>
              <a:t>Therefore, is useful for radiation therapy planning.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5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5E61-01B1-6778-EDBA-165A71A3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2C47-DD8B-FEBC-D5B5-588BAE67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FAPI?</a:t>
            </a:r>
          </a:p>
          <a:p>
            <a:r>
              <a:rPr lang="en-GB" b="1" dirty="0"/>
              <a:t>F</a:t>
            </a:r>
            <a:r>
              <a:rPr lang="en-GB" dirty="0"/>
              <a:t>ibroblast </a:t>
            </a:r>
            <a:r>
              <a:rPr lang="en-GB" b="1" dirty="0"/>
              <a:t>A</a:t>
            </a:r>
            <a:r>
              <a:rPr lang="en-GB" dirty="0"/>
              <a:t>ctivation </a:t>
            </a:r>
            <a:r>
              <a:rPr lang="en-GB" b="1" dirty="0"/>
              <a:t>P</a:t>
            </a:r>
            <a:r>
              <a:rPr lang="en-GB" dirty="0"/>
              <a:t>rotein </a:t>
            </a:r>
            <a:r>
              <a:rPr lang="en-GB" b="1" dirty="0"/>
              <a:t>I</a:t>
            </a:r>
            <a:r>
              <a:rPr lang="en-GB" dirty="0"/>
              <a:t>nhibitor.</a:t>
            </a:r>
          </a:p>
          <a:p>
            <a:r>
              <a:rPr lang="en-GB" dirty="0"/>
              <a:t>Molecule </a:t>
            </a:r>
            <a:r>
              <a:rPr lang="en-GB" dirty="0">
                <a:solidFill>
                  <a:srgbClr val="FF0000"/>
                </a:solidFill>
              </a:rPr>
              <a:t>binds to fibroblast activation protein produced from cancers</a:t>
            </a:r>
            <a:r>
              <a:rPr lang="en-GB" dirty="0"/>
              <a:t>.</a:t>
            </a:r>
          </a:p>
          <a:p>
            <a:r>
              <a:rPr lang="en-GB" dirty="0"/>
              <a:t>A protein </a:t>
            </a:r>
            <a:r>
              <a:rPr lang="en-GB" dirty="0">
                <a:solidFill>
                  <a:srgbClr val="FF0000"/>
                </a:solidFill>
              </a:rPr>
              <a:t>highly expressed in the tumour microenvironment of many cancers,</a:t>
            </a:r>
            <a:r>
              <a:rPr lang="en-GB" dirty="0"/>
              <a:t> including oesophageal cancer. </a:t>
            </a:r>
          </a:p>
          <a:p>
            <a:r>
              <a:rPr lang="en-GB" dirty="0"/>
              <a:t>Tumour stromal fibroblasts- </a:t>
            </a:r>
            <a:r>
              <a:rPr lang="en-GB" dirty="0">
                <a:solidFill>
                  <a:srgbClr val="FF0000"/>
                </a:solidFill>
              </a:rPr>
              <a:t>Cancer Associated Fibroblasts.</a:t>
            </a:r>
          </a:p>
          <a:p>
            <a:r>
              <a:rPr lang="en-GB" dirty="0"/>
              <a:t>Ga-68-radioactive isotope-can be attached to FAPI-PET tracer Ga-68-FAPI.</a:t>
            </a:r>
          </a:p>
          <a:p>
            <a:r>
              <a:rPr lang="en-GB" dirty="0">
                <a:solidFill>
                  <a:srgbClr val="FF0000"/>
                </a:solidFill>
              </a:rPr>
              <a:t>Allows for PET/CT imaging of tumours </a:t>
            </a:r>
            <a:r>
              <a:rPr lang="en-GB" dirty="0"/>
              <a:t>&amp; surrounding environment.</a:t>
            </a:r>
          </a:p>
          <a:p>
            <a:r>
              <a:rPr lang="en-GB" dirty="0"/>
              <a:t>FAPI-PET/CT- </a:t>
            </a:r>
            <a:r>
              <a:rPr lang="en-GB" dirty="0">
                <a:solidFill>
                  <a:srgbClr val="FF0000"/>
                </a:solidFill>
              </a:rPr>
              <a:t>relatively new imaging technique </a:t>
            </a:r>
            <a:r>
              <a:rPr lang="en-GB" dirty="0"/>
              <a:t>-targets tumour </a:t>
            </a:r>
            <a:r>
              <a:rPr lang="en-GB" dirty="0" err="1"/>
              <a:t>microenviroment</a:t>
            </a:r>
            <a:r>
              <a:rPr lang="en-GB" dirty="0"/>
              <a:t>.</a:t>
            </a:r>
          </a:p>
          <a:p>
            <a:r>
              <a:rPr lang="en-GB" dirty="0"/>
              <a:t>Due to low background in tissues, can see Primary or met lesions in brain, liver, pancreas &amp; GI tract.</a:t>
            </a:r>
          </a:p>
          <a:p>
            <a:r>
              <a:rPr lang="en-GB" dirty="0"/>
              <a:t>DOTA chelator can couple with yttrtium-90 for potential </a:t>
            </a:r>
            <a:r>
              <a:rPr lang="en-GB" dirty="0" err="1"/>
              <a:t>theranostic</a:t>
            </a:r>
            <a:r>
              <a:rPr lang="en-GB" dirty="0"/>
              <a:t>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7255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9B0D-9E28-5E9C-1CB3-F15DFB22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Pathology—FAP (Cancer associated fibroblasts) –</a:t>
            </a:r>
            <a:r>
              <a:rPr lang="en-GB" sz="2000" dirty="0"/>
              <a:t> membrane bound type 2 serine protease-most specific surface marker-2-3 mm stroma-90% malignant mass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4A503B-E146-D66D-BF6D-10BB0F27A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672" y="2296879"/>
            <a:ext cx="6409406" cy="36496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8120E-09A9-DAF4-0A4D-7C674B13F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778" y="3131041"/>
            <a:ext cx="44291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8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437</TotalTime>
  <Words>995</Words>
  <Application>Microsoft Office PowerPoint</Application>
  <PresentationFormat>Widescreen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InftyFallback</vt:lpstr>
      <vt:lpstr>Source Sans Pro Web</vt:lpstr>
      <vt:lpstr>Wingdings</vt:lpstr>
      <vt:lpstr>Celestial</vt:lpstr>
      <vt:lpstr>Gallium-68 FAPI PET/CT</vt:lpstr>
      <vt:lpstr>Beautiful Bristol &amp; Sunny Weston…</vt:lpstr>
      <vt:lpstr>…to Bath of course!</vt:lpstr>
      <vt:lpstr>Outline</vt:lpstr>
      <vt:lpstr>This is PET/CT!!!</vt:lpstr>
      <vt:lpstr>PowerPoint Presentation</vt:lpstr>
      <vt:lpstr>Introduction</vt:lpstr>
      <vt:lpstr>Introduction</vt:lpstr>
      <vt:lpstr>Pathology—FAP (Cancer associated fibroblasts) – membrane bound type 2 serine protease-most specific surface marker-2-3 mm stroma-90% malignant mass</vt:lpstr>
      <vt:lpstr>Advantages of Ga-68-FAPI</vt:lpstr>
      <vt:lpstr>Advantages of Ga-68-FAPI</vt:lpstr>
      <vt:lpstr>Potential Uses Ga-68 FAPI Kratochilwil, Flechsig, Giesel et al, Heidelberg, Germany, J Nucl Med. 2019 Jun;6096):801-805.</vt:lpstr>
      <vt:lpstr>Comparing SUV max…</vt:lpstr>
      <vt:lpstr>Comparison with 18F-FDG PET/CT?</vt:lpstr>
      <vt:lpstr>PET/CT Imaging</vt:lpstr>
      <vt:lpstr>Paper- Comparison of [68Ga]Ga-DOTA-FAPI-04 and [18F]FDG Uptake in Esophageal Cancer – Liu et al. Frontiers in Oncol., 16 June 2022 - Volume 12 - 2022 | https://doi.org/10.3389/fonc.2022.875081  </vt:lpstr>
      <vt:lpstr>Ga-68 FAPI PET/CT Imaging 1</vt:lpstr>
      <vt:lpstr>Ga-68 FAPI PET/CT Imaging 1</vt:lpstr>
      <vt:lpstr>Ga-68 FAPI PET/CT Imaging 2</vt:lpstr>
      <vt:lpstr>Ga-68 FAPI PET/CT Imaging 2</vt:lpstr>
      <vt:lpstr>Another example…</vt:lpstr>
      <vt:lpstr>Gross Tumour Volume Delineation</vt:lpstr>
      <vt:lpstr>Ga-68 FAPI More sensitive than 18F-FDG &amp; GTV altered</vt:lpstr>
      <vt:lpstr>Limitations</vt:lpstr>
      <vt:lpstr>Conclusion</vt:lpstr>
      <vt:lpstr>Thank you! All the very best to you all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Randeep Kulshrestha</dc:creator>
  <cp:lastModifiedBy>Helen Dunderdale</cp:lastModifiedBy>
  <cp:revision>5</cp:revision>
  <dcterms:created xsi:type="dcterms:W3CDTF">2025-06-20T07:08:16Z</dcterms:created>
  <dcterms:modified xsi:type="dcterms:W3CDTF">2025-06-23T09:47:04Z</dcterms:modified>
</cp:coreProperties>
</file>