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7" r:id="rId7"/>
    <p:sldId id="262" r:id="rId8"/>
    <p:sldId id="264" r:id="rId9"/>
    <p:sldId id="256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90F0-AD54-71C7-5142-6F81D6A1A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B08577-3202-141E-BFB6-6A7BD4F28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6F011-552F-36B9-B9B4-C4DDB79A2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A3FC4-B44C-D286-3FA7-74937EBE9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43473-E051-4B29-8432-9BE15269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0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97E6-5F09-5451-E7D3-A5C4FE87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180E8-475F-613B-BD5D-60D4EFA88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03EBC-C40C-56EC-7BFA-9DAD3B93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755A8-8938-B7CE-EB8A-207987BC2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EC52D-BE48-D3BD-EE8A-5C75C425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BA55A-D05F-7EC8-2626-C4966B593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7BF9B-9891-C10A-0B70-B951FDA4C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8EFDC-7925-7F5C-9B65-7674C896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41199-6868-B13B-837C-59BA8454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BE8A8-9891-785C-5FFC-0C900488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2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F5ED-9A17-CBE4-B9A2-4690D5A7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2EC3E-C256-0087-D0BC-C2E7B91A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482A6-56BB-4D34-15FD-AF5928EF4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E3CA3-5193-4C46-F5F1-4D9584A1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71320-F278-AC32-F601-A6700DFF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2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A7442-90EC-EC53-A8A0-2489587BC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8B8C2-C8AC-6580-C16D-6ADA7EA42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56B59-6277-E117-8B7E-BD5F44C83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6ABE2-E007-8A1D-DAD8-62B7C822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D8F07-9395-CB74-6B11-F720A3F4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01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8BFA-D7A1-CA2C-44B6-6A779D26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BEC7D-35C6-527F-F42B-257A5CF55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364CD-CAA5-CD57-F552-5D38E7057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3E17D-6D54-8070-CBFF-3BA09F10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6EB80-7CB0-9E9B-22A5-C70C886E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353C8-7A84-3409-3E39-EDB19F07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2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6CFE-F55C-EB67-D627-8A254DA30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EAE02-36FA-501D-5496-5872FF99A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6B0C0-9498-68CA-361E-D9CE841CA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9592F-F680-878A-9CC8-53C20280E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3EB080-CAFD-B747-1619-A2255CB56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8AA6F-EAC3-E448-D03F-F1CD5F11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0F0B1D-1566-E662-FD97-C136B262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93A130-884F-E64D-3C25-16F1F273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1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43A1-093F-3014-D061-BF453C17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8A34A-A56C-60F3-2888-D2E4C282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6F983-B4C4-DD87-8F17-2C5AD26C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728F6-03D1-4723-8428-1E5D64E4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BCEE30-810D-B45B-5CCA-68368652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0D1BE-448C-2107-8899-E11E4A95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07C53-0EC1-4704-482D-E2DCA3E1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4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C0C6-9E5F-8105-19F8-96A2AF6E6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70674-B646-120B-AE84-000B140A2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3AFB8-377E-05C3-5817-D41EC6D8A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A9769-BB80-657A-8A92-DBA74979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73F76-F6B5-F896-1540-EAECE10CA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95956-3E92-71F0-FF4A-1CCBA415D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1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DD7D-1763-6963-8F14-6F9F07DB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6B04B-7553-130C-D25E-03C241542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5CB15-0BA6-4BB0-382C-1E79E3C15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D8223-98B9-AB4F-DEE5-B2C04D0D5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4FB6C-6BEA-2718-234F-185EB4D3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84AF4-B870-BF75-5EBD-52A238E4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8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D17AE-6019-BB46-2589-A431AFED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75713-D386-12E9-77D4-743693684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E015B-83FD-7D4A-4E47-EA30CD5CD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556F9-AB50-4C5E-BB03-60751842D21C}" type="datetimeFigureOut">
              <a:rPr lang="en-GB" smtClean="0"/>
              <a:t>04/06/2025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E3B8D-1371-B848-2A07-3D07F3EE8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EA88E-69F8-465E-F4C8-DF6113A00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9FBFF1-67DC-4FC2-A17C-A001478B7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2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AA4A4F-ACA9-3C78-7365-9ECC8CFD6C32}"/>
              </a:ext>
            </a:extLst>
          </p:cNvPr>
          <p:cNvSpPr txBox="1"/>
          <p:nvPr/>
        </p:nvSpPr>
        <p:spPr>
          <a:xfrm>
            <a:off x="2713278" y="2013625"/>
            <a:ext cx="67654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/>
              <a:t>Cancer Vaccine Launch Pad 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/>
              <a:t>CVLP</a:t>
            </a:r>
          </a:p>
        </p:txBody>
      </p:sp>
    </p:spTree>
    <p:extLst>
      <p:ext uri="{BB962C8B-B14F-4D97-AF65-F5344CB8AC3E}">
        <p14:creationId xmlns:p14="http://schemas.microsoft.com/office/powerpoint/2010/main" val="2144870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6D3936-B9CC-03EA-9E03-26BA6A654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231" y="110904"/>
            <a:ext cx="9910410" cy="55710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C95F15-2ABA-79E2-0459-0B09B3B72C9D}"/>
              </a:ext>
            </a:extLst>
          </p:cNvPr>
          <p:cNvSpPr txBox="1"/>
          <p:nvPr/>
        </p:nvSpPr>
        <p:spPr>
          <a:xfrm>
            <a:off x="2230734" y="5823766"/>
            <a:ext cx="7378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referral per month</a:t>
            </a:r>
          </a:p>
          <a:p>
            <a:r>
              <a:rPr lang="en-GB" dirty="0"/>
              <a:t>All referral goes via CVLP</a:t>
            </a:r>
          </a:p>
          <a:p>
            <a:r>
              <a:rPr lang="en-GB" dirty="0"/>
              <a:t>Advanced communication helps us plan and ensure can offer timely NPA</a:t>
            </a:r>
          </a:p>
        </p:txBody>
      </p:sp>
    </p:spTree>
    <p:extLst>
      <p:ext uri="{BB962C8B-B14F-4D97-AF65-F5344CB8AC3E}">
        <p14:creationId xmlns:p14="http://schemas.microsoft.com/office/powerpoint/2010/main" val="407911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1E6722-97CD-ACD3-B8EF-5A1694BAD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42" y="624907"/>
            <a:ext cx="10246516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5EAC39-7EA0-086B-D1B9-695DDC143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879" y="549000"/>
            <a:ext cx="10246516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5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8423D5-EBFA-E55A-29E6-7F2BD7F7A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795" y="643466"/>
            <a:ext cx="99104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956B24-DB76-3B27-2A47-A8EAD6835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795" y="643466"/>
            <a:ext cx="99104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6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5B382D-A3A1-9D04-D85B-26E29628B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10449"/>
            <a:ext cx="10905066" cy="503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7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8999B9-40C0-9DE3-9C23-69E92C443B7C}"/>
              </a:ext>
            </a:extLst>
          </p:cNvPr>
          <p:cNvSpPr txBox="1"/>
          <p:nvPr/>
        </p:nvSpPr>
        <p:spPr>
          <a:xfrm>
            <a:off x="486383" y="2110903"/>
            <a:ext cx="116111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Cohort 1		</a:t>
            </a:r>
            <a:r>
              <a:rPr lang="en-GB" dirty="0" err="1"/>
              <a:t>ipi</a:t>
            </a:r>
            <a:r>
              <a:rPr lang="en-GB" dirty="0"/>
              <a:t>/</a:t>
            </a:r>
            <a:r>
              <a:rPr lang="en-GB" dirty="0" err="1"/>
              <a:t>nivo</a:t>
            </a:r>
            <a:r>
              <a:rPr lang="en-GB" dirty="0"/>
              <a:t> + SCIB 1 						(recruited)</a:t>
            </a:r>
          </a:p>
          <a:p>
            <a:endParaRPr lang="en-GB" dirty="0"/>
          </a:p>
          <a:p>
            <a:r>
              <a:rPr lang="en-GB" dirty="0"/>
              <a:t>Cohort 2		</a:t>
            </a:r>
            <a:r>
              <a:rPr lang="en-GB" dirty="0" err="1"/>
              <a:t>pembro</a:t>
            </a:r>
            <a:r>
              <a:rPr lang="en-GB" dirty="0"/>
              <a:t> + SCIB1 						(closed early, slow recruitment)</a:t>
            </a:r>
          </a:p>
          <a:p>
            <a:endParaRPr lang="en-GB" dirty="0"/>
          </a:p>
          <a:p>
            <a:r>
              <a:rPr lang="en-GB" dirty="0"/>
              <a:t>Cohort 3		</a:t>
            </a:r>
            <a:r>
              <a:rPr lang="en-GB" dirty="0" err="1"/>
              <a:t>ipi</a:t>
            </a:r>
            <a:r>
              <a:rPr lang="en-GB" dirty="0"/>
              <a:t>/</a:t>
            </a:r>
            <a:r>
              <a:rPr lang="en-GB" dirty="0" err="1"/>
              <a:t>nivo</a:t>
            </a:r>
            <a:r>
              <a:rPr lang="en-GB" dirty="0"/>
              <a:t> + iSCIB1+ (IM) 					(just completed recruitment)</a:t>
            </a:r>
          </a:p>
          <a:p>
            <a:endParaRPr lang="en-GB" dirty="0"/>
          </a:p>
          <a:p>
            <a:r>
              <a:rPr lang="en-GB" b="1" dirty="0"/>
              <a:t>Cohort 4		</a:t>
            </a:r>
            <a:r>
              <a:rPr lang="en-GB" b="1" dirty="0" err="1"/>
              <a:t>ipi</a:t>
            </a:r>
            <a:r>
              <a:rPr lang="en-GB" b="1" dirty="0"/>
              <a:t>/</a:t>
            </a:r>
            <a:r>
              <a:rPr lang="en-GB" b="1" dirty="0" err="1"/>
              <a:t>nivo</a:t>
            </a:r>
            <a:r>
              <a:rPr lang="en-GB" b="1" dirty="0"/>
              <a:t> + </a:t>
            </a:r>
            <a:r>
              <a:rPr lang="en-GB" b="1" dirty="0" err="1"/>
              <a:t>iSCIB</a:t>
            </a:r>
            <a:r>
              <a:rPr lang="en-GB" b="1" dirty="0"/>
              <a:t> 1+ (ID) accelerated vaccine dosing		(open)</a:t>
            </a:r>
          </a:p>
        </p:txBody>
      </p:sp>
    </p:spTree>
    <p:extLst>
      <p:ext uri="{BB962C8B-B14F-4D97-AF65-F5344CB8AC3E}">
        <p14:creationId xmlns:p14="http://schemas.microsoft.com/office/powerpoint/2010/main" val="11034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65C912-7352-DAAF-5E6E-5A7D237FF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597177"/>
            <a:ext cx="10905066" cy="46186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97D99C-DC59-095A-B3D8-F4DD0366CAA6}"/>
              </a:ext>
            </a:extLst>
          </p:cNvPr>
          <p:cNvSpPr txBox="1"/>
          <p:nvPr/>
        </p:nvSpPr>
        <p:spPr>
          <a:xfrm>
            <a:off x="1547446" y="5345724"/>
            <a:ext cx="8509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Currently cohort 4 not HLA restricted</a:t>
            </a:r>
          </a:p>
          <a:p>
            <a:r>
              <a:rPr lang="en-GB" dirty="0"/>
              <a:t>All patients to be HLA tested, but eligible regardless of HLA  status</a:t>
            </a:r>
          </a:p>
          <a:p>
            <a:endParaRPr lang="en-GB" dirty="0"/>
          </a:p>
          <a:p>
            <a:r>
              <a:rPr lang="en-GB" dirty="0"/>
              <a:t>Cap on unmatched patients – so at some point only matched patients will be eligible</a:t>
            </a:r>
          </a:p>
        </p:txBody>
      </p:sp>
    </p:spTree>
    <p:extLst>
      <p:ext uri="{BB962C8B-B14F-4D97-AF65-F5344CB8AC3E}">
        <p14:creationId xmlns:p14="http://schemas.microsoft.com/office/powerpoint/2010/main" val="114175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777433-D9D8-4460-46F0-9CF385BE7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72" y="729000"/>
            <a:ext cx="10752854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9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B71F4B9-FF04-4A18-8B70-B0911264256E}"/>
</file>

<file path=customXml/itemProps2.xml><?xml version="1.0" encoding="utf-8"?>
<ds:datastoreItem xmlns:ds="http://schemas.openxmlformats.org/officeDocument/2006/customXml" ds:itemID="{1CBABC4B-1B15-4070-B9A7-322C76A297F7}"/>
</file>

<file path=customXml/itemProps3.xml><?xml version="1.0" encoding="utf-8"?>
<ds:datastoreItem xmlns:ds="http://schemas.openxmlformats.org/officeDocument/2006/customXml" ds:itemID="{86F4BD6C-59B6-4C7A-9F2C-8CA0E9A6D6AA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143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Clare Barlow</dc:creator>
  <cp:lastModifiedBy>Helen Dunderdale</cp:lastModifiedBy>
  <cp:revision>1</cp:revision>
  <dcterms:created xsi:type="dcterms:W3CDTF">2025-06-03T21:45:55Z</dcterms:created>
  <dcterms:modified xsi:type="dcterms:W3CDTF">2025-06-04T08:45:43Z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</Properties>
</file>