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"/>
  </p:notesMasterIdLst>
  <p:sldIdLst>
    <p:sldId id="256" r:id="rId6"/>
    <p:sldId id="266" r:id="rId7"/>
    <p:sldId id="268" r:id="rId8"/>
    <p:sldId id="269" r:id="rId9"/>
    <p:sldId id="267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265618-A5FF-469D-9779-E16112062697}" v="7" dt="2025-06-16T11:11:03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u="sng" dirty="0"/>
              <a:t>Differences Between</a:t>
            </a:r>
            <a:r>
              <a:rPr lang="en-GB" b="1" u="sng" baseline="0" dirty="0"/>
              <a:t> Q4 &amp; Q3 in SWAG</a:t>
            </a:r>
            <a:endParaRPr lang="en-GB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FDS!$C$17:$C$22</c:f>
              <c:strCache>
                <c:ptCount val="6"/>
                <c:pt idx="0">
                  <c:v>University Hospitals Bristol And Weston Nhs Foundation Trust</c:v>
                </c:pt>
                <c:pt idx="1">
                  <c:v>Royal United Hospitals Bath Nhs Foundation Trust</c:v>
                </c:pt>
                <c:pt idx="2">
                  <c:v>Somerset Nhs Foundation Trust</c:v>
                </c:pt>
                <c:pt idx="3">
                  <c:v>Salisbury Nhs Foundation Trust</c:v>
                </c:pt>
                <c:pt idx="4">
                  <c:v>Gloucestershire Hospitals Nhs Foundation Trust</c:v>
                </c:pt>
                <c:pt idx="5">
                  <c:v>North Bristol Nhs Trust</c:v>
                </c:pt>
              </c:strCache>
            </c:strRef>
          </c:cat>
          <c:val>
            <c:numRef>
              <c:f>FDS!$Q$17:$Q$22</c:f>
              <c:numCache>
                <c:formatCode>0.0%</c:formatCode>
                <c:ptCount val="6"/>
                <c:pt idx="0">
                  <c:v>3.5886631168219885E-2</c:v>
                </c:pt>
                <c:pt idx="1">
                  <c:v>2.5649472891566272E-2</c:v>
                </c:pt>
                <c:pt idx="2">
                  <c:v>6.708064983789197E-2</c:v>
                </c:pt>
                <c:pt idx="3">
                  <c:v>1.2818432986500206E-2</c:v>
                </c:pt>
                <c:pt idx="4">
                  <c:v>0.21974780014922357</c:v>
                </c:pt>
                <c:pt idx="5">
                  <c:v>4.8179957999030742E-2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30-45D7-BA12-9E9A085D7C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84300000"/>
        <c:axId val="1984300480"/>
      </c:barChart>
      <c:catAx>
        <c:axId val="198430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4300480"/>
        <c:crosses val="autoZero"/>
        <c:auto val="1"/>
        <c:lblAlgn val="ctr"/>
        <c:lblOffset val="100"/>
        <c:noMultiLvlLbl val="0"/>
      </c:catAx>
      <c:valAx>
        <c:axId val="198430048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98430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sng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Differences Between Q4 &amp; Q3 in SWAG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'62-Day'!$C$17:$C$22</c:f>
              <c:strCache>
                <c:ptCount val="6"/>
                <c:pt idx="0">
                  <c:v>University Hospitals Bristol And Weston Nhs Foundation Trust</c:v>
                </c:pt>
                <c:pt idx="1">
                  <c:v>Royal United Hospitals Bath Nhs Foundation Trust</c:v>
                </c:pt>
                <c:pt idx="2">
                  <c:v>Somerset Nhs Foundation Trust</c:v>
                </c:pt>
                <c:pt idx="3">
                  <c:v>Salisbury Nhs Foundation Trust</c:v>
                </c:pt>
                <c:pt idx="4">
                  <c:v>Gloucestershire Hospitals Nhs Foundation Trust</c:v>
                </c:pt>
                <c:pt idx="5">
                  <c:v>North Bristol Nhs Trust</c:v>
                </c:pt>
              </c:strCache>
            </c:strRef>
          </c:cat>
          <c:val>
            <c:numRef>
              <c:f>'62-Day'!$Q$17:$Q$22</c:f>
              <c:numCache>
                <c:formatCode>0.0%</c:formatCode>
                <c:ptCount val="6"/>
                <c:pt idx="0">
                  <c:v>5.0900905091020743E-2</c:v>
                </c:pt>
                <c:pt idx="1">
                  <c:v>0.16251411062731813</c:v>
                </c:pt>
                <c:pt idx="2">
                  <c:v>0.13508624787907131</c:v>
                </c:pt>
                <c:pt idx="3">
                  <c:v>1.7085537918871352E-2</c:v>
                </c:pt>
                <c:pt idx="4">
                  <c:v>0.12502701322174414</c:v>
                </c:pt>
                <c:pt idx="5">
                  <c:v>2.9032258064516148E-2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9-412D-AE24-594B050CEF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327248"/>
        <c:axId val="1522327728"/>
      </c:barChart>
      <c:catAx>
        <c:axId val="152232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327728"/>
        <c:crosses val="autoZero"/>
        <c:auto val="1"/>
        <c:lblAlgn val="ctr"/>
        <c:lblOffset val="100"/>
        <c:noMultiLvlLbl val="0"/>
      </c:catAx>
      <c:valAx>
        <c:axId val="15223277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52232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D359D-C078-4D4F-B6C7-5D00BCEE58DF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DE30B-5346-4969-BE9A-5A81FC2D3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8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DBDE0-8C63-489F-87C0-A1128B1D7D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26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DBDE0-8C63-489F-87C0-A1128B1D7D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77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DBDE0-8C63-489F-87C0-A1128B1D7D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96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DBDE0-8C63-489F-87C0-A1128B1D7D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090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DBDE0-8C63-489F-87C0-A1128B1D7D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72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0CA1-0AF8-3EA2-F109-33B0BB3C9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2EDAF-9714-A0E3-D9D7-50459BB6F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A6DE1-AB54-7D06-07CA-918ED127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1811-D0E6-49E9-A11E-B6BEDD2C499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4E6CE-EEFC-31F5-56C8-BF7DB205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8DE96-CA6C-714C-FA0F-DB5A3458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7EB3-7D10-479C-9409-23B8CB6F4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23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F8F8B-0F78-C550-D68D-3A03440C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036FA-AF10-9E56-4F6D-37468CEA1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BCC47-4523-232F-396D-2505AFD0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1811-D0E6-49E9-A11E-B6BEDD2C499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95DC6-2EAC-C227-967B-189070E33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BBE8-BF0E-7AAF-202C-0E394B06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7EB3-7D10-479C-9409-23B8CB6F4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4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4324C2-5175-AD96-5FB3-315BD12A3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B0A25-4BBA-E0E0-0784-366C9D8D0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A6833-FA79-53D2-D1EB-B9644D552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1811-D0E6-49E9-A11E-B6BEDD2C499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C3804-4EB5-B29E-D609-94686CD7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8FD23-08FC-ACF6-A6B2-E50CACBD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7EB3-7D10-479C-9409-23B8CB6F4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187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B53D1-DC81-8CB8-CA8C-3C789374C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9E2C6-BD77-FC01-787A-634EE485F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49117-B272-D089-ACB3-729754FE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302-0E87-474F-B784-856635844E6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913F1-E9C5-7351-704D-ACF0230E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FDD41-FCD1-F962-F744-4EFA4F5B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DF2-DA55-4E7A-876C-19704F28AC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6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9A91-101B-A1CE-F8AF-ED5E4B25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7B353-0A3D-48E9-1710-24C75CA04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B947B-D08B-401E-CBF4-6871E079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302-0E87-474F-B784-856635844E6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28CF2-CD99-CB6D-9536-1F4FBE48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FAB94-235D-E54E-D860-BD62032B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DF2-DA55-4E7A-876C-19704F28AC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281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3235-FA81-B131-4740-7C93A168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EE984-8354-BE1E-C092-2A6607D35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12649-1B32-CA9D-626A-C3FB54BD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302-0E87-474F-B784-856635844E6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F0379-F535-5CD7-3991-AF7A6108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CBBE4-A615-B27B-2F40-C4E8363B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DF2-DA55-4E7A-876C-19704F28AC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194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9C03-A75F-348C-BD12-6EA24BE1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633C8-221C-F841-9334-1F4798D41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AE0A8-B23A-F1E8-02DC-A5D3CBBF8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52C4D-6A84-580F-52E4-B28B99276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302-0E87-474F-B784-856635844E6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28C04-1B22-820C-74BC-D577AD45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8EC90-0226-607C-1D7B-61B88B78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DF2-DA55-4E7A-876C-19704F28AC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3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EDE7C-B4E9-E18C-C002-DE6CAB6E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3799B-9625-03C7-3921-817A71C7A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98F1E-9A7A-5F4D-9848-D2C4933EB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19CD30-D4E0-5767-1728-5C792D9B9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9D2253-3F99-09FA-AC52-4B83E3105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DB7F96-1119-7812-D393-BFC589BD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302-0E87-474F-B784-856635844E6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DF7657-2A03-895A-B4CE-631FDAAD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C0DA74-A1D0-5AE3-F055-5AD96382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DF2-DA55-4E7A-876C-19704F28AC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561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B629-6FB8-378A-C9FE-28534E30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4A6117-0192-1B84-8CDF-33796FBA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302-0E87-474F-B784-856635844E6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CAEEC-09FB-D592-E10A-580FA3DC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E3A56-D267-F47C-4016-607547DA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DF2-DA55-4E7A-876C-19704F28AC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192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923C97-C430-C401-F186-5B6A7A3A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302-0E87-474F-B784-856635844E6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4AED4-BBF1-A6AA-17DC-780B1D88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F9BD9-C574-B250-E20A-4FCC0307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DF2-DA55-4E7A-876C-19704F28AC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556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521A-E4A9-01BF-D187-83961986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9E45E-517B-1B0B-4E93-B22324FDA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97809-CC0C-1C7C-C414-EE4B1CBB2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31092-4512-9B22-4995-C9E0C95F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302-0E87-474F-B784-856635844E6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4D3BC-E6B8-D302-495B-FC5BC71E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195E2-F9F9-BED5-2AB6-655251E1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DF2-DA55-4E7A-876C-19704F28AC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2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888A-9B2E-5EF4-0738-783FE743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20617-3C39-7EF6-9127-ECA4279FF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76A9B-74EB-3538-86CE-F02AB9F84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1811-D0E6-49E9-A11E-B6BEDD2C499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F7194-2D55-E5CF-EE13-5AAC9ACC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A034D-0C8A-3B1A-9598-5F700D1B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7EB3-7D10-479C-9409-23B8CB6F4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977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C3D36-D64D-04E7-CE3D-9491AD31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A02EEA-A99D-73C7-2262-30BD11209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A4976-0BE2-0E36-A7A4-262F6FB76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76F29-CE0B-9F12-34B8-0048106B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302-0E87-474F-B784-856635844E6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31595-AACC-3001-0713-EF783993D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0BFB1-FD21-861C-F20B-21C0D9668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DF2-DA55-4E7A-876C-19704F28AC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68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EF84-2189-96F0-A6C5-A6C099A7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D91F64-14E1-F193-7537-EAEE3685D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5EE46-41C8-AB8C-CB66-60E5E06D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302-0E87-474F-B784-856635844E6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146E-8CC3-8E5F-E409-CB15A586F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42FA9-588C-B4AB-F571-8E28CF40D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DF2-DA55-4E7A-876C-19704F28AC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54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F372D-AB71-2B86-1DCC-F47EEC9E4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6C9CD-587F-7279-F0BA-C82B954C7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F80A0-F363-B97E-2D25-E42471AEC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302-0E87-474F-B784-856635844E6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A8AC5-F80F-2B64-1662-F0795A60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55528-31A5-E226-4501-6218129B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DF2-DA55-4E7A-876C-19704F28AC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40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79B6-A8B7-0BB4-5448-86741776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BDDB8-F628-2FFC-DA11-22CC46A5C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B2928-AB79-F712-3EAC-C257DE92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1811-D0E6-49E9-A11E-B6BEDD2C499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F840C-1CE3-3AAC-7725-6DE077ED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FFC42-2DEA-CB37-5944-53E17D08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7EB3-7D10-479C-9409-23B8CB6F4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2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37CB-2B71-8BB4-75D6-E72A6231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D6214-0211-49EB-278C-0C28D8899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4EED7-A276-D89E-BDBA-7532FEB25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099D5-CAA3-5DE9-F1B6-7610F9559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1811-D0E6-49E9-A11E-B6BEDD2C499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73EF2-1E07-3AC0-5921-E04FCCAF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FE71E-120E-9B84-17A7-664452C7A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7EB3-7D10-479C-9409-23B8CB6F4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44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F165D-FE2B-B8EC-FED4-954AA210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860E1-99C8-B811-DC71-49CAD29B3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FDAF2-8ACF-7F5B-C74D-51419BC2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BB3A1-9F99-EBAB-BD1E-39FD0A594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2304F-DC4E-DE44-7B1D-C2AB7DFF3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1E9CB-4AA9-C207-5374-94D56B2C6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1811-D0E6-49E9-A11E-B6BEDD2C499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B0BBC9-5262-8281-ED79-01C8798E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D9625E-56AF-D619-B9F0-202E12E0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7EB3-7D10-479C-9409-23B8CB6F4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83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3C2C-7287-4FA1-5951-5B98498C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6EC2B-D8E3-B83E-32E2-D63DE86C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1811-D0E6-49E9-A11E-B6BEDD2C499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265F7-252B-DA79-B0F8-69D05D42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71596-6C74-73BF-9CC0-FCE8524A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7EB3-7D10-479C-9409-23B8CB6F4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24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B719A4-DCB7-D2BD-E062-57D3A2984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1811-D0E6-49E9-A11E-B6BEDD2C499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43B8F-3470-A026-BA65-07B513A9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EC335-10AA-4CA2-7CD1-2AAFBD56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7EB3-7D10-479C-9409-23B8CB6F4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96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F530-1D44-4C31-5AC1-C6F8236AB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9FE83-CAC1-BF65-02B6-3E5047F45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CFE32-DA43-63FC-AC45-EDFB2608B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1865C-CA93-987C-1C71-9D878EB2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1811-D0E6-49E9-A11E-B6BEDD2C499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BE79F-C497-F70E-5B45-3AB079057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A461-50DB-220F-E611-A7A44129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7EB3-7D10-479C-9409-23B8CB6F4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16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D068-08A6-1ACA-6768-CAC768AB8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22B111-01A6-7AE0-DC9E-4AFA06CD7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23BBE-F8B9-997A-004C-265024636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497E6-7750-5B2E-0F89-294B6C03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1811-D0E6-49E9-A11E-B6BEDD2C499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5BB8E-A96D-01ED-D1CB-BED62689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60571-0A6C-BE4D-FE9D-34AACC95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7EB3-7D10-479C-9409-23B8CB6F4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5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5BEE6-8261-3EC9-29BB-7B03B2A5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8661C-D0DB-1D8A-2D5F-2DB8C433A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95F7F-C8DE-2D53-FD9E-38C6FA633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D1811-D0E6-49E9-A11E-B6BEDD2C499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A29BC-A4B2-025D-D543-6AC99BDFF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3E51-222C-9AF6-8698-B9E358937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37EB3-7D10-479C-9409-23B8CB6F4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1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47BF39-F36E-B779-6FC3-CCDA87665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68019-400A-53D2-428C-7ADFF5D69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0E656-8987-0FF7-1497-9475516F4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74D302-0E87-474F-B784-856635844E6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7F76F-7F51-8B54-670C-C106A4A34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90025-D18C-DAAE-257F-A877A8FE7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179DF2-DA55-4E7A-876C-19704F28AC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34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29B6-0F3E-CF5D-9E28-C96D99ABA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4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u="sng" dirty="0"/>
              <a:t>SWAG Skin </a:t>
            </a:r>
            <a:br>
              <a:rPr lang="en-GB" u="sng" dirty="0"/>
            </a:br>
            <a:r>
              <a:rPr lang="en-GB" u="sng" dirty="0"/>
              <a:t>Performance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7C524-FCA1-DD84-7318-344DD94CD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7030A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GB" sz="2800" b="1" dirty="0"/>
          </a:p>
          <a:p>
            <a:r>
              <a:rPr lang="en-GB" sz="2800" b="1" dirty="0"/>
              <a:t>April 2024 -  April 2025</a:t>
            </a:r>
          </a:p>
        </p:txBody>
      </p:sp>
    </p:spTree>
    <p:extLst>
      <p:ext uri="{BB962C8B-B14F-4D97-AF65-F5344CB8AC3E}">
        <p14:creationId xmlns:p14="http://schemas.microsoft.com/office/powerpoint/2010/main" val="110804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47849" y="139320"/>
            <a:ext cx="2316764" cy="854500"/>
          </a:xfrm>
          <a:custGeom>
            <a:avLst/>
            <a:gdLst/>
            <a:ahLst/>
            <a:cxnLst/>
            <a:rect l="l" t="t" r="r" b="b"/>
            <a:pathLst>
              <a:path w="4258834" h="1639447">
                <a:moveTo>
                  <a:pt x="0" y="0"/>
                </a:moveTo>
                <a:lnTo>
                  <a:pt x="4258834" y="0"/>
                </a:lnTo>
                <a:lnTo>
                  <a:pt x="4258834" y="1639448"/>
                </a:lnTo>
                <a:lnTo>
                  <a:pt x="0" y="16394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858" b="-11858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72861" y="923026"/>
            <a:ext cx="11029120" cy="854499"/>
          </a:xfrm>
          <a:custGeom>
            <a:avLst/>
            <a:gdLst/>
            <a:ahLst/>
            <a:cxnLst/>
            <a:rect l="l" t="t" r="r" b="b"/>
            <a:pathLst>
              <a:path w="13188915" h="2390315">
                <a:moveTo>
                  <a:pt x="0" y="0"/>
                </a:moveTo>
                <a:lnTo>
                  <a:pt x="13188916" y="0"/>
                </a:lnTo>
                <a:lnTo>
                  <a:pt x="13188916" y="2390315"/>
                </a:lnTo>
                <a:lnTo>
                  <a:pt x="0" y="2390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8134" y="778974"/>
            <a:ext cx="9251954" cy="1066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87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Skin FDS Peer Review </a:t>
            </a:r>
            <a:r>
              <a:rPr kumimoji="0" lang="en-US" sz="6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April 24-Mar 2025</a:t>
            </a:r>
            <a:endParaRPr kumimoji="0" lang="en-US" sz="6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54973" y="3954736"/>
            <a:ext cx="2682057" cy="560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"/>
                <a:ea typeface="Frutiger"/>
                <a:cs typeface="Frutiger"/>
                <a:sym typeface="Frutiger"/>
              </a:rPr>
              <a:t>Sub-heading</a:t>
            </a:r>
          </a:p>
        </p:txBody>
      </p:sp>
      <p:sp>
        <p:nvSpPr>
          <p:cNvPr id="7" name="Freeform 7"/>
          <p:cNvSpPr/>
          <p:nvPr/>
        </p:nvSpPr>
        <p:spPr>
          <a:xfrm>
            <a:off x="-166815" y="-157783"/>
            <a:ext cx="1404949" cy="1390065"/>
          </a:xfrm>
          <a:custGeom>
            <a:avLst/>
            <a:gdLst/>
            <a:ahLst/>
            <a:cxnLst/>
            <a:rect l="l" t="t" r="r" b="b"/>
            <a:pathLst>
              <a:path w="2107423" h="2085098">
                <a:moveTo>
                  <a:pt x="0" y="0"/>
                </a:moveTo>
                <a:lnTo>
                  <a:pt x="2107422" y="0"/>
                </a:lnTo>
                <a:lnTo>
                  <a:pt x="2107422" y="2085099"/>
                </a:lnTo>
                <a:lnTo>
                  <a:pt x="0" y="20850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D17EC0-6964-C6B2-D728-E5A86181C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499" y="1916280"/>
            <a:ext cx="7499418" cy="4657047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A4965AE-9EA8-A2B0-9CBD-29059EE89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903150"/>
              </p:ext>
            </p:extLst>
          </p:nvPr>
        </p:nvGraphicFramePr>
        <p:xfrm>
          <a:off x="8050455" y="2758723"/>
          <a:ext cx="4014158" cy="277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147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47849" y="139320"/>
            <a:ext cx="2316764" cy="854500"/>
          </a:xfrm>
          <a:custGeom>
            <a:avLst/>
            <a:gdLst/>
            <a:ahLst/>
            <a:cxnLst/>
            <a:rect l="l" t="t" r="r" b="b"/>
            <a:pathLst>
              <a:path w="4258834" h="1639447">
                <a:moveTo>
                  <a:pt x="0" y="0"/>
                </a:moveTo>
                <a:lnTo>
                  <a:pt x="4258834" y="0"/>
                </a:lnTo>
                <a:lnTo>
                  <a:pt x="4258834" y="1639448"/>
                </a:lnTo>
                <a:lnTo>
                  <a:pt x="0" y="16394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858" b="-11858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38324" y="733069"/>
            <a:ext cx="11029120" cy="854499"/>
          </a:xfrm>
          <a:custGeom>
            <a:avLst/>
            <a:gdLst/>
            <a:ahLst/>
            <a:cxnLst/>
            <a:rect l="l" t="t" r="r" b="b"/>
            <a:pathLst>
              <a:path w="13188915" h="2390315">
                <a:moveTo>
                  <a:pt x="0" y="0"/>
                </a:moveTo>
                <a:lnTo>
                  <a:pt x="13188916" y="0"/>
                </a:lnTo>
                <a:lnTo>
                  <a:pt x="13188916" y="2390315"/>
                </a:lnTo>
                <a:lnTo>
                  <a:pt x="0" y="2390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8134" y="566570"/>
            <a:ext cx="9251954" cy="974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87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Skin – SWAG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(April 2024-April 2025) </a:t>
            </a:r>
            <a:endParaRPr kumimoji="0" lang="en-US" sz="6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54973" y="3954736"/>
            <a:ext cx="2682057" cy="560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"/>
                <a:ea typeface="Frutiger"/>
                <a:cs typeface="Frutiger"/>
                <a:sym typeface="Frutiger"/>
              </a:rPr>
              <a:t>Sub-heading</a:t>
            </a:r>
          </a:p>
        </p:txBody>
      </p:sp>
      <p:sp>
        <p:nvSpPr>
          <p:cNvPr id="7" name="Freeform 7"/>
          <p:cNvSpPr/>
          <p:nvPr/>
        </p:nvSpPr>
        <p:spPr>
          <a:xfrm>
            <a:off x="-101246" y="-283786"/>
            <a:ext cx="1404949" cy="1390065"/>
          </a:xfrm>
          <a:custGeom>
            <a:avLst/>
            <a:gdLst/>
            <a:ahLst/>
            <a:cxnLst/>
            <a:rect l="l" t="t" r="r" b="b"/>
            <a:pathLst>
              <a:path w="2107423" h="2085098">
                <a:moveTo>
                  <a:pt x="0" y="0"/>
                </a:moveTo>
                <a:lnTo>
                  <a:pt x="2107422" y="0"/>
                </a:lnTo>
                <a:lnTo>
                  <a:pt x="2107422" y="2085099"/>
                </a:lnTo>
                <a:lnTo>
                  <a:pt x="0" y="20850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244FF-99EE-1DB9-B74D-8F643F865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10" y="2040458"/>
            <a:ext cx="5345500" cy="2249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E26288-845C-2378-6521-569519A42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604" y="4417938"/>
            <a:ext cx="5515704" cy="24166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61050B-036A-F060-10B1-F6808AB924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2603" y="2004013"/>
            <a:ext cx="5515704" cy="23058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53B8E75-4349-D545-B915-9CC9A21B20DC}"/>
              </a:ext>
            </a:extLst>
          </p:cNvPr>
          <p:cNvSpPr txBox="1"/>
          <p:nvPr/>
        </p:nvSpPr>
        <p:spPr>
          <a:xfrm>
            <a:off x="601229" y="1671126"/>
            <a:ext cx="2626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sng" dirty="0"/>
              <a:t>FDS Performance (28-Day)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3DF358-33AF-727C-D480-C61D474A902A}"/>
              </a:ext>
            </a:extLst>
          </p:cNvPr>
          <p:cNvSpPr txBox="1"/>
          <p:nvPr/>
        </p:nvSpPr>
        <p:spPr>
          <a:xfrm>
            <a:off x="6162603" y="1712216"/>
            <a:ext cx="2054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sng" dirty="0"/>
              <a:t>62 Day Performance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2362964-0E5D-1E29-8365-AF7DA2A22F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910" y="4376848"/>
            <a:ext cx="5345500" cy="236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5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47849" y="139320"/>
            <a:ext cx="2316764" cy="854500"/>
          </a:xfrm>
          <a:custGeom>
            <a:avLst/>
            <a:gdLst/>
            <a:ahLst/>
            <a:cxnLst/>
            <a:rect l="l" t="t" r="r" b="b"/>
            <a:pathLst>
              <a:path w="4258834" h="1639447">
                <a:moveTo>
                  <a:pt x="0" y="0"/>
                </a:moveTo>
                <a:lnTo>
                  <a:pt x="4258834" y="0"/>
                </a:lnTo>
                <a:lnTo>
                  <a:pt x="4258834" y="1639448"/>
                </a:lnTo>
                <a:lnTo>
                  <a:pt x="0" y="16394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858" b="-11858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72861" y="923026"/>
            <a:ext cx="11029120" cy="854499"/>
          </a:xfrm>
          <a:custGeom>
            <a:avLst/>
            <a:gdLst/>
            <a:ahLst/>
            <a:cxnLst/>
            <a:rect l="l" t="t" r="r" b="b"/>
            <a:pathLst>
              <a:path w="13188915" h="2390315">
                <a:moveTo>
                  <a:pt x="0" y="0"/>
                </a:moveTo>
                <a:lnTo>
                  <a:pt x="13188916" y="0"/>
                </a:lnTo>
                <a:lnTo>
                  <a:pt x="13188916" y="2390315"/>
                </a:lnTo>
                <a:lnTo>
                  <a:pt x="0" y="2390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8134" y="778974"/>
            <a:ext cx="9251954" cy="974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87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Skin FDS – SWAG Trusts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(April 2024-April 2025) </a:t>
            </a:r>
            <a:endParaRPr kumimoji="0" lang="en-US" sz="6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54973" y="3954736"/>
            <a:ext cx="2682057" cy="560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"/>
                <a:ea typeface="Frutiger"/>
                <a:cs typeface="Frutiger"/>
                <a:sym typeface="Frutiger"/>
              </a:rPr>
              <a:t>Sub-heading</a:t>
            </a:r>
          </a:p>
        </p:txBody>
      </p:sp>
      <p:sp>
        <p:nvSpPr>
          <p:cNvPr id="7" name="Freeform 7"/>
          <p:cNvSpPr/>
          <p:nvPr/>
        </p:nvSpPr>
        <p:spPr>
          <a:xfrm>
            <a:off x="-166815" y="-157783"/>
            <a:ext cx="1404949" cy="1390065"/>
          </a:xfrm>
          <a:custGeom>
            <a:avLst/>
            <a:gdLst/>
            <a:ahLst/>
            <a:cxnLst/>
            <a:rect l="l" t="t" r="r" b="b"/>
            <a:pathLst>
              <a:path w="2107423" h="2085098">
                <a:moveTo>
                  <a:pt x="0" y="0"/>
                </a:moveTo>
                <a:lnTo>
                  <a:pt x="2107422" y="0"/>
                </a:lnTo>
                <a:lnTo>
                  <a:pt x="2107422" y="2085099"/>
                </a:lnTo>
                <a:lnTo>
                  <a:pt x="0" y="20850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C4937E-869F-D677-C5AD-8E6C25139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97" y="4118716"/>
            <a:ext cx="3880409" cy="19603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1A56B2-F2F4-ED79-E80B-3281790E49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5795" y="1928135"/>
            <a:ext cx="3880409" cy="1950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815480-8CEA-9F90-1A8C-B59E539E8A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6996" y="4108741"/>
            <a:ext cx="3880409" cy="1970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C6BCBC-21BD-CD21-CD8F-83AF561BE1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87" y="1923500"/>
            <a:ext cx="3885524" cy="19603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43B4A8-BB7E-16D5-C59D-3AC45CBD8B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4164" y="4118716"/>
            <a:ext cx="3910593" cy="19603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9853CF-C2B9-EFF5-F523-0F95E01FF6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9059" y="1934625"/>
            <a:ext cx="3905554" cy="19502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05AF6DD-8470-2127-6349-CA9A5CC691F6}"/>
              </a:ext>
            </a:extLst>
          </p:cNvPr>
          <p:cNvSpPr txBox="1"/>
          <p:nvPr/>
        </p:nvSpPr>
        <p:spPr>
          <a:xfrm>
            <a:off x="322217" y="6209918"/>
            <a:ext cx="71845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NHS Faster Diagnosis Standard (FDS) requires patients to be diagnosed or have cancer ruled out within </a:t>
            </a:r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days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of being referred urgently by their GP for suspected cancer. Interim Target is </a:t>
            </a:r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80.</a:t>
            </a:r>
          </a:p>
          <a:p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Reports were extracted from SWAG performance Dashboard</a:t>
            </a:r>
          </a:p>
        </p:txBody>
      </p:sp>
    </p:spTree>
    <p:extLst>
      <p:ext uri="{BB962C8B-B14F-4D97-AF65-F5344CB8AC3E}">
        <p14:creationId xmlns:p14="http://schemas.microsoft.com/office/powerpoint/2010/main" val="361216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47849" y="139320"/>
            <a:ext cx="2316764" cy="854500"/>
          </a:xfrm>
          <a:custGeom>
            <a:avLst/>
            <a:gdLst/>
            <a:ahLst/>
            <a:cxnLst/>
            <a:rect l="l" t="t" r="r" b="b"/>
            <a:pathLst>
              <a:path w="4258834" h="1639447">
                <a:moveTo>
                  <a:pt x="0" y="0"/>
                </a:moveTo>
                <a:lnTo>
                  <a:pt x="4258834" y="0"/>
                </a:lnTo>
                <a:lnTo>
                  <a:pt x="4258834" y="1639448"/>
                </a:lnTo>
                <a:lnTo>
                  <a:pt x="0" y="16394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858" b="-11858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72861" y="923026"/>
            <a:ext cx="11029120" cy="854499"/>
          </a:xfrm>
          <a:custGeom>
            <a:avLst/>
            <a:gdLst/>
            <a:ahLst/>
            <a:cxnLst/>
            <a:rect l="l" t="t" r="r" b="b"/>
            <a:pathLst>
              <a:path w="13188915" h="2390315">
                <a:moveTo>
                  <a:pt x="0" y="0"/>
                </a:moveTo>
                <a:lnTo>
                  <a:pt x="13188916" y="0"/>
                </a:lnTo>
                <a:lnTo>
                  <a:pt x="13188916" y="2390315"/>
                </a:lnTo>
                <a:lnTo>
                  <a:pt x="0" y="2390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8134" y="778974"/>
            <a:ext cx="9251954" cy="1066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87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Skin 62-Day Peer Review </a:t>
            </a:r>
            <a:r>
              <a:rPr kumimoji="0" lang="en-US" sz="6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April 24-Mar 2025</a:t>
            </a:r>
            <a:endParaRPr kumimoji="0" lang="en-US" sz="6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54973" y="3954736"/>
            <a:ext cx="2682057" cy="560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"/>
                <a:ea typeface="Frutiger"/>
                <a:cs typeface="Frutiger"/>
                <a:sym typeface="Frutiger"/>
              </a:rPr>
              <a:t>Sub-heading</a:t>
            </a:r>
          </a:p>
        </p:txBody>
      </p:sp>
      <p:sp>
        <p:nvSpPr>
          <p:cNvPr id="7" name="Freeform 7"/>
          <p:cNvSpPr/>
          <p:nvPr/>
        </p:nvSpPr>
        <p:spPr>
          <a:xfrm>
            <a:off x="-166815" y="-157783"/>
            <a:ext cx="1404949" cy="1390065"/>
          </a:xfrm>
          <a:custGeom>
            <a:avLst/>
            <a:gdLst/>
            <a:ahLst/>
            <a:cxnLst/>
            <a:rect l="l" t="t" r="r" b="b"/>
            <a:pathLst>
              <a:path w="2107423" h="2085098">
                <a:moveTo>
                  <a:pt x="0" y="0"/>
                </a:moveTo>
                <a:lnTo>
                  <a:pt x="2107422" y="0"/>
                </a:lnTo>
                <a:lnTo>
                  <a:pt x="2107422" y="2085099"/>
                </a:lnTo>
                <a:lnTo>
                  <a:pt x="0" y="20850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0ECDAF-AF58-F87A-C1F9-C9D80CD3D4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79" y="2016847"/>
            <a:ext cx="6966298" cy="4539228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E407791-B0BB-981E-0544-A17DDC08A1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419124"/>
              </p:ext>
            </p:extLst>
          </p:nvPr>
        </p:nvGraphicFramePr>
        <p:xfrm>
          <a:off x="7289321" y="2485267"/>
          <a:ext cx="4691800" cy="2923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685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47849" y="139320"/>
            <a:ext cx="2316764" cy="854500"/>
          </a:xfrm>
          <a:custGeom>
            <a:avLst/>
            <a:gdLst/>
            <a:ahLst/>
            <a:cxnLst/>
            <a:rect l="l" t="t" r="r" b="b"/>
            <a:pathLst>
              <a:path w="4258834" h="1639447">
                <a:moveTo>
                  <a:pt x="0" y="0"/>
                </a:moveTo>
                <a:lnTo>
                  <a:pt x="4258834" y="0"/>
                </a:lnTo>
                <a:lnTo>
                  <a:pt x="4258834" y="1639448"/>
                </a:lnTo>
                <a:lnTo>
                  <a:pt x="0" y="16394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858" b="-11858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72861" y="923026"/>
            <a:ext cx="11029120" cy="854499"/>
          </a:xfrm>
          <a:custGeom>
            <a:avLst/>
            <a:gdLst/>
            <a:ahLst/>
            <a:cxnLst/>
            <a:rect l="l" t="t" r="r" b="b"/>
            <a:pathLst>
              <a:path w="13188915" h="2390315">
                <a:moveTo>
                  <a:pt x="0" y="0"/>
                </a:moveTo>
                <a:lnTo>
                  <a:pt x="13188916" y="0"/>
                </a:lnTo>
                <a:lnTo>
                  <a:pt x="13188916" y="2390315"/>
                </a:lnTo>
                <a:lnTo>
                  <a:pt x="0" y="2390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8134" y="778974"/>
            <a:ext cx="9251954" cy="974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87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Skin 62-Day – SWAG Trusts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(April 2024-April 2025) </a:t>
            </a:r>
            <a:endParaRPr kumimoji="0" lang="en-US" sz="6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54973" y="3954736"/>
            <a:ext cx="2682057" cy="560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"/>
                <a:ea typeface="Frutiger"/>
                <a:cs typeface="Frutiger"/>
                <a:sym typeface="Frutiger"/>
              </a:rPr>
              <a:t>Sub-heading</a:t>
            </a:r>
          </a:p>
        </p:txBody>
      </p:sp>
      <p:sp>
        <p:nvSpPr>
          <p:cNvPr id="7" name="Freeform 7"/>
          <p:cNvSpPr/>
          <p:nvPr/>
        </p:nvSpPr>
        <p:spPr>
          <a:xfrm>
            <a:off x="-166815" y="-157783"/>
            <a:ext cx="1404949" cy="1390065"/>
          </a:xfrm>
          <a:custGeom>
            <a:avLst/>
            <a:gdLst/>
            <a:ahLst/>
            <a:cxnLst/>
            <a:rect l="l" t="t" r="r" b="b"/>
            <a:pathLst>
              <a:path w="2107423" h="2085098">
                <a:moveTo>
                  <a:pt x="0" y="0"/>
                </a:moveTo>
                <a:lnTo>
                  <a:pt x="2107422" y="0"/>
                </a:lnTo>
                <a:lnTo>
                  <a:pt x="2107422" y="2085099"/>
                </a:lnTo>
                <a:lnTo>
                  <a:pt x="0" y="20850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F70BC1-1E49-6BFB-C673-02E683252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110" y="1934494"/>
            <a:ext cx="3910592" cy="19603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D0615D-3A7F-F17E-7DF6-4E4194A55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124" y="1906082"/>
            <a:ext cx="3910592" cy="19603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072E0B-2E56-8065-79CA-2E8D7A5E0C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5193" y="4030380"/>
            <a:ext cx="3910592" cy="2048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A6FC6F-39F9-267F-9535-39CAE48931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110" y="4051776"/>
            <a:ext cx="3910591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8AF9A5-6F54-DDFF-F6B0-641A865595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0278" y="1865532"/>
            <a:ext cx="3910592" cy="2041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F1009F9-CE2F-A95E-3BEF-8BB3BAF3AB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0277" y="3994949"/>
            <a:ext cx="3924453" cy="2048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F6C2B62-7320-3855-54E2-7DC38FE0BC35}"/>
              </a:ext>
            </a:extLst>
          </p:cNvPr>
          <p:cNvSpPr txBox="1"/>
          <p:nvPr/>
        </p:nvSpPr>
        <p:spPr>
          <a:xfrm>
            <a:off x="339634" y="6154670"/>
            <a:ext cx="71845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62-day cancer pathway is a national guideline that ensures patients diagnosed with cancer start treatment within </a:t>
            </a:r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days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of an urgent referral. Interim Target is </a:t>
            </a:r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Reports were extracted from SWAG performance Dashboard</a:t>
            </a:r>
          </a:p>
        </p:txBody>
      </p:sp>
    </p:spTree>
    <p:extLst>
      <p:ext uri="{BB962C8B-B14F-4D97-AF65-F5344CB8AC3E}">
        <p14:creationId xmlns:p14="http://schemas.microsoft.com/office/powerpoint/2010/main" val="1425198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7f7b61-7249-402e-9088-bb30bc752eb7" xsi:nil="true"/>
    <lcf76f155ced4ddcb4097134ff3c332f xmlns="28f492b9-0e1d-4676-9635-78fd8c5ab9d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8BEBCE60E1C4C87B869C7C38C0B3D" ma:contentTypeVersion="11" ma:contentTypeDescription="Create a new document." ma:contentTypeScope="" ma:versionID="ef6a93dc4e53927f1a3963e6a422272d">
  <xsd:schema xmlns:xsd="http://www.w3.org/2001/XMLSchema" xmlns:xs="http://www.w3.org/2001/XMLSchema" xmlns:p="http://schemas.microsoft.com/office/2006/metadata/properties" xmlns:ns2="28f492b9-0e1d-4676-9635-78fd8c5ab9d8" xmlns:ns3="d77f7b61-7249-402e-9088-bb30bc752eb7" targetNamespace="http://schemas.microsoft.com/office/2006/metadata/properties" ma:root="true" ma:fieldsID="f59c9dddaa3906bb48f9f6423261f6a4" ns2:_="" ns3:_="">
    <xsd:import namespace="28f492b9-0e1d-4676-9635-78fd8c5ab9d8"/>
    <xsd:import namespace="d77f7b61-7249-402e-9088-bb30bc752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92b9-0e1d-4676-9635-78fd8c5ab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7b61-7249-402e-9088-bb30bc752e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c4ca98-7b55-4fcc-b8e5-81239fe53638}" ma:internalName="TaxCatchAll" ma:showField="CatchAllData" ma:web="d77f7b61-7249-402e-9088-bb30bc752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FB25CD-EDB9-4E88-9754-7B82FD9D1D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153431-01EE-4C18-BEAC-2A209E8D598A}">
  <ds:schemaRefs>
    <ds:schemaRef ds:uri="http://schemas.microsoft.com/office/2006/metadata/properties"/>
    <ds:schemaRef ds:uri="http://schemas.microsoft.com/office/infopath/2007/PartnerControls"/>
    <ds:schemaRef ds:uri="e2187767-90b3-4883-b7e5-3532ba822f20"/>
    <ds:schemaRef ds:uri="83bf93d6-90ef-4c40-b432-3688ee462b88"/>
  </ds:schemaRefs>
</ds:datastoreItem>
</file>

<file path=customXml/itemProps3.xml><?xml version="1.0" encoding="utf-8"?>
<ds:datastoreItem xmlns:ds="http://schemas.openxmlformats.org/officeDocument/2006/customXml" ds:itemID="{B417B894-8DB2-4239-AAA8-2D91734B761D}"/>
</file>

<file path=docProps/app.xml><?xml version="1.0" encoding="utf-8"?>
<Properties xmlns="http://schemas.openxmlformats.org/officeDocument/2006/extended-properties" xmlns:vt="http://schemas.openxmlformats.org/officeDocument/2006/docPropsVTypes">
  <TotalTime>6395</TotalTime>
  <Words>166</Words>
  <Application>Microsoft Office PowerPoint</Application>
  <PresentationFormat>Widescreen</PresentationFormat>
  <Paragraphs>26</Paragraphs>
  <Slides>6</Slides>
  <Notes>5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Frutiger</vt:lpstr>
      <vt:lpstr>Office Theme</vt:lpstr>
      <vt:lpstr>1_Office Theme</vt:lpstr>
      <vt:lpstr>SWAG Skin  Performance Report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Funmilayo Oladipo</dc:creator>
  <cp:lastModifiedBy>Helen Dunderdale</cp:lastModifiedBy>
  <cp:revision>2</cp:revision>
  <dcterms:created xsi:type="dcterms:W3CDTF">2025-06-11T10:28:25Z</dcterms:created>
  <dcterms:modified xsi:type="dcterms:W3CDTF">2025-06-16T13:11:10Z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0x0101004758BEBCE60E1C4C87B869C7C38C0B3D</vt:lpwstr>
  </property>
  <property fmtid="{D5CDD505-2E9C-101B-9397-08002B2CF9AE}" pid="3" name="MediaServiceImageTags">
    <vt:lpwstr/>
  </property>
</Properties>
</file>