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Lato" panose="020F0502020204030203"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5A9B16-069E-481F-ADCC-DDA21320360E}">
  <a:tblStyle styleId="{B55A9B16-069E-481F-ADCC-DDA21320360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ED563009-9E8E-4E7C-8414-3C4EABD12111}"/>
    <pc:docChg chg="modShowInfo">
      <pc:chgData name="Helen Dunderdale" userId="18a57383-fa13-4764-88a8-9272bfc7f4aa" providerId="ADAL" clId="{ED563009-9E8E-4E7C-8414-3C4EABD12111}" dt="2025-06-09T16:03:30.402" v="0"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1c0eee7f8c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g31c0eee7f8c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1c0eee7f8c_0_8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g31c0eee7f8c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1c0eee7f8c_0_3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g31c0eee7f8c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1c0eee7f8c_0_6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g31c0eee7f8c_0_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1c0eee7f8c_0_5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31c0eee7f8c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1c0eee7f8c_0_7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g31c0eee7f8c_0_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1c0eee7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1c0eee7f8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31c0eee7f8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1c0eee7f8c_0_8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g31c0eee7f8c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1c0eee7f8c_0_8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31c0eee7f8c_0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1c0eee7f8c_0_8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g31c0eee7f8c_0_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87"/>
        <p:cNvGrpSpPr/>
        <p:nvPr/>
      </p:nvGrpSpPr>
      <p:grpSpPr>
        <a:xfrm>
          <a:off x="0" y="0"/>
          <a:ext cx="0" cy="0"/>
          <a:chOff x="0" y="0"/>
          <a:chExt cx="0" cy="0"/>
        </a:xfrm>
      </p:grpSpPr>
      <p:pic>
        <p:nvPicPr>
          <p:cNvPr id="88" name="Google Shape;88;p11"/>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89" name="Google Shape;89;p1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0" name="Google Shape;90;p11"/>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1" name="Google Shape;91;p11"/>
          <p:cNvPicPr preferRelativeResize="0"/>
          <p:nvPr/>
        </p:nvPicPr>
        <p:blipFill rotWithShape="1">
          <a:blip r:embed="rId3">
            <a:alphaModFix/>
          </a:blip>
          <a:srcRect/>
          <a:stretch/>
        </p:blipFill>
        <p:spPr>
          <a:xfrm>
            <a:off x="436034" y="360198"/>
            <a:ext cx="3264610" cy="388644"/>
          </a:xfrm>
          <a:prstGeom prst="rect">
            <a:avLst/>
          </a:prstGeom>
          <a:noFill/>
          <a:ln>
            <a:noFill/>
          </a:ln>
        </p:spPr>
      </p:pic>
      <p:pic>
        <p:nvPicPr>
          <p:cNvPr id="92" name="Google Shape;92;p11" descr="A red and blue circle with a black background&#10;&#10;Description automatically generated"/>
          <p:cNvPicPr preferRelativeResize="0"/>
          <p:nvPr/>
        </p:nvPicPr>
        <p:blipFill rotWithShape="1">
          <a:blip r:embed="rId4">
            <a:alphaModFix/>
          </a:blip>
          <a:srcRect l="50000" b="49819"/>
          <a:stretch/>
        </p:blipFill>
        <p:spPr>
          <a:xfrm>
            <a:off x="0" y="4502426"/>
            <a:ext cx="2347133" cy="2355575"/>
          </a:xfrm>
          <a:prstGeom prst="rect">
            <a:avLst/>
          </a:prstGeom>
          <a:noFill/>
          <a:ln>
            <a:noFill/>
          </a:ln>
        </p:spPr>
      </p:pic>
      <p:pic>
        <p:nvPicPr>
          <p:cNvPr id="93" name="Google Shape;93;p11" descr="A white rectangles on a black background&#10;&#10;Description automatically generated"/>
          <p:cNvPicPr preferRelativeResize="0"/>
          <p:nvPr/>
        </p:nvPicPr>
        <p:blipFill rotWithShape="1">
          <a:blip r:embed="rId5">
            <a:alphaModFix/>
          </a:blip>
          <a:srcRect/>
          <a:stretch/>
        </p:blipFill>
        <p:spPr>
          <a:xfrm rot="-3696787">
            <a:off x="9781541" y="1171119"/>
            <a:ext cx="1662512" cy="236152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94"/>
        <p:cNvGrpSpPr/>
        <p:nvPr/>
      </p:nvGrpSpPr>
      <p:grpSpPr>
        <a:xfrm>
          <a:off x="0" y="0"/>
          <a:ext cx="0" cy="0"/>
          <a:chOff x="0" y="0"/>
          <a:chExt cx="0" cy="0"/>
        </a:xfrm>
      </p:grpSpPr>
      <p:pic>
        <p:nvPicPr>
          <p:cNvPr id="95" name="Google Shape;95;p12"/>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96" name="Google Shape;96;p12"/>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98" name="Google Shape;98;p12"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99" name="Google Shape;99;p12"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100" name="Google Shape;100;p12"/>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101"/>
        <p:cNvGrpSpPr/>
        <p:nvPr/>
      </p:nvGrpSpPr>
      <p:grpSpPr>
        <a:xfrm>
          <a:off x="0" y="0"/>
          <a:ext cx="0" cy="0"/>
          <a:chOff x="0" y="0"/>
          <a:chExt cx="0" cy="0"/>
        </a:xfrm>
      </p:grpSpPr>
      <p:pic>
        <p:nvPicPr>
          <p:cNvPr id="102" name="Google Shape;102;p13"/>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03" name="Google Shape;103;p13"/>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3"/>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5" name="Google Shape;105;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06" name="Google Shape;106;p13"/>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107" name="Google Shape;107;p13"/>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4"/>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11" name="Google Shape;111;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2" name="Google Shape;112;p14"/>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113" name="Google Shape;113;p14"/>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114" name="Google Shape;114;p14"/>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18" name="Google Shape;118;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9" name="Google Shape;119;p15"/>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120" name="Google Shape;120;p15"/>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121" name="Google Shape;121;p15"/>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5">
  <p:cSld name="OBJECT_5">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4" name="Google Shape;124;p16"/>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5" name="Google Shape;125;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26" name="Google Shape;126;p16"/>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127" name="Google Shape;127;p16"/>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0" name="Google Shape;130;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1" name="Google Shape;131;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7"/>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133" name="Google Shape;133;p17"/>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6" name="Google Shape;136;p1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7" name="Google Shape;137;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8" name="Google Shape;138;p18"/>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139" name="Google Shape;139;p18"/>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6">
  <p:cSld name="OBJECT_6">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2" name="Google Shape;142;p1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3" name="Google Shape;143;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4" name="Google Shape;144;p19"/>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145" name="Google Shape;145;p19"/>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7">
  <p:cSld name="OBJECT_7">
    <p:spTree>
      <p:nvGrpSpPr>
        <p:cNvPr id="1" name="Shape 146"/>
        <p:cNvGrpSpPr/>
        <p:nvPr/>
      </p:nvGrpSpPr>
      <p:grpSpPr>
        <a:xfrm>
          <a:off x="0" y="0"/>
          <a:ext cx="0" cy="0"/>
          <a:chOff x="0" y="0"/>
          <a:chExt cx="0" cy="0"/>
        </a:xfrm>
      </p:grpSpPr>
      <p:sp>
        <p:nvSpPr>
          <p:cNvPr id="147" name="Google Shape;147;p20"/>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8" name="Google Shape;148;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9" name="Google Shape;149;p20"/>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8">
  <p:cSld name="OBJECT_8">
    <p:spTree>
      <p:nvGrpSpPr>
        <p:cNvPr id="1" name="Shape 150"/>
        <p:cNvGrpSpPr/>
        <p:nvPr/>
      </p:nvGrpSpPr>
      <p:grpSpPr>
        <a:xfrm>
          <a:off x="0" y="0"/>
          <a:ext cx="0" cy="0"/>
          <a:chOff x="0" y="0"/>
          <a:chExt cx="0" cy="0"/>
        </a:xfrm>
      </p:grpSpPr>
      <p:sp>
        <p:nvSpPr>
          <p:cNvPr id="151" name="Google Shape;151;p21"/>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2" name="Google Shape;152;p2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3" name="Google Shape;153;p21"/>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9">
  <p:cSld name="OBJECT_9">
    <p:spTree>
      <p:nvGrpSpPr>
        <p:cNvPr id="1" name="Shape 154"/>
        <p:cNvGrpSpPr/>
        <p:nvPr/>
      </p:nvGrpSpPr>
      <p:grpSpPr>
        <a:xfrm>
          <a:off x="0" y="0"/>
          <a:ext cx="0" cy="0"/>
          <a:chOff x="0" y="0"/>
          <a:chExt cx="0" cy="0"/>
        </a:xfrm>
      </p:grpSpPr>
      <p:sp>
        <p:nvSpPr>
          <p:cNvPr id="155" name="Google Shape;155;p22"/>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6" name="Google Shape;156;p2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7" name="Google Shape;157;p22"/>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2">
  <p:cSld name="2_Title and Content 2">
    <p:spTree>
      <p:nvGrpSpPr>
        <p:cNvPr id="1" name="Shape 158"/>
        <p:cNvGrpSpPr/>
        <p:nvPr/>
      </p:nvGrpSpPr>
      <p:grpSpPr>
        <a:xfrm>
          <a:off x="0" y="0"/>
          <a:ext cx="0" cy="0"/>
          <a:chOff x="0" y="0"/>
          <a:chExt cx="0" cy="0"/>
        </a:xfrm>
      </p:grpSpPr>
      <p:sp>
        <p:nvSpPr>
          <p:cNvPr id="159" name="Google Shape;159;p23"/>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0" name="Google Shape;160;p23"/>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1" name="Google Shape;161;p2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2" name="Google Shape;162;p23"/>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10">
  <p:cSld name="OBJECT_10">
    <p:spTree>
      <p:nvGrpSpPr>
        <p:cNvPr id="1" name="Shape 163"/>
        <p:cNvGrpSpPr/>
        <p:nvPr/>
      </p:nvGrpSpPr>
      <p:grpSpPr>
        <a:xfrm>
          <a:off x="0" y="0"/>
          <a:ext cx="0" cy="0"/>
          <a:chOff x="0" y="0"/>
          <a:chExt cx="0" cy="0"/>
        </a:xfrm>
      </p:grpSpPr>
      <p:sp>
        <p:nvSpPr>
          <p:cNvPr id="164" name="Google Shape;164;p24"/>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5" name="Google Shape;165;p2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6" name="Google Shape;166;p24"/>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Content 3">
  <p:cSld name="1_Title and Content_2">
    <p:spTree>
      <p:nvGrpSpPr>
        <p:cNvPr id="1" name="Shape 167"/>
        <p:cNvGrpSpPr/>
        <p:nvPr/>
      </p:nvGrpSpPr>
      <p:grpSpPr>
        <a:xfrm>
          <a:off x="0" y="0"/>
          <a:ext cx="0" cy="0"/>
          <a:chOff x="0" y="0"/>
          <a:chExt cx="0" cy="0"/>
        </a:xfrm>
      </p:grpSpPr>
      <p:pic>
        <p:nvPicPr>
          <p:cNvPr id="168" name="Google Shape;168;p25"/>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69" name="Google Shape;169;p25"/>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0" name="Google Shape;170;p2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1" name="Google Shape;171;p25"/>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hyperlink" Target="mailto:claire.matthews@nih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hyperlink" Target="https://bepartofresearch.nihr.ac.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5"/>
        <p:cNvGrpSpPr/>
        <p:nvPr/>
      </p:nvGrpSpPr>
      <p:grpSpPr>
        <a:xfrm>
          <a:off x="0" y="0"/>
          <a:ext cx="0" cy="0"/>
          <a:chOff x="0" y="0"/>
          <a:chExt cx="0" cy="0"/>
        </a:xfrm>
      </p:grpSpPr>
      <p:sp>
        <p:nvSpPr>
          <p:cNvPr id="176" name="Google Shape;176;p26"/>
          <p:cNvSpPr txBox="1">
            <a:spLocks noGrp="1"/>
          </p:cNvSpPr>
          <p:nvPr>
            <p:ph type="subTitle" idx="4294967295"/>
          </p:nvPr>
        </p:nvSpPr>
        <p:spPr>
          <a:xfrm>
            <a:off x="1524000" y="3522250"/>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Claire Matthews</a:t>
            </a:r>
            <a:endParaRPr sz="3000">
              <a:solidFill>
                <a:schemeClr val="lt1"/>
              </a:solidFill>
            </a:endParaRPr>
          </a:p>
        </p:txBody>
      </p:sp>
      <p:sp>
        <p:nvSpPr>
          <p:cNvPr id="177" name="Google Shape;177;p26"/>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04/06/2025</a:t>
            </a:r>
            <a:endParaRPr sz="2100" b="0" i="0" u="none" strike="noStrike" cap="none">
              <a:solidFill>
                <a:srgbClr val="FFFFFF"/>
              </a:solidFill>
              <a:latin typeface="Lato"/>
              <a:ea typeface="Lato"/>
              <a:cs typeface="Lato"/>
              <a:sym typeface="Lato"/>
            </a:endParaRPr>
          </a:p>
        </p:txBody>
      </p:sp>
      <p:sp>
        <p:nvSpPr>
          <p:cNvPr id="178" name="Google Shape;178;p26"/>
          <p:cNvSpPr txBox="1">
            <a:spLocks noGrp="1"/>
          </p:cNvSpPr>
          <p:nvPr>
            <p:ph type="ctrTitle" idx="4294967295"/>
          </p:nvPr>
        </p:nvSpPr>
        <p:spPr>
          <a:xfrm>
            <a:off x="1524000" y="1122363"/>
            <a:ext cx="9144000" cy="238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Brain &amp; CNS Cancer</a:t>
            </a:r>
            <a:endParaRPr sz="4500">
              <a:solidFill>
                <a:srgbClr val="FAFAFA"/>
              </a:solidFill>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solidFill>
                  <a:srgbClr val="FAFAFA"/>
                </a:solidFill>
                <a:latin typeface="Lato"/>
                <a:ea typeface="Lato"/>
                <a:cs typeface="Lato"/>
                <a:sym typeface="Lato"/>
              </a:rPr>
              <a:t>Clinical Advisory Group</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43"/>
        <p:cNvGrpSpPr/>
        <p:nvPr/>
      </p:nvGrpSpPr>
      <p:grpSpPr>
        <a:xfrm>
          <a:off x="0" y="0"/>
          <a:ext cx="0" cy="0"/>
          <a:chOff x="0" y="0"/>
          <a:chExt cx="0" cy="0"/>
        </a:xfrm>
      </p:grpSpPr>
      <p:sp>
        <p:nvSpPr>
          <p:cNvPr id="244" name="Google Shape;244;p35"/>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245" name="Google Shape;245;p35"/>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TBC</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27"/>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04/06/2025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184" name="Google Shape;184;p27"/>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National Brain Cancer Research Recruitment</a:t>
            </a:r>
            <a:endParaRPr sz="3200" b="1">
              <a:solidFill>
                <a:srgbClr val="193E72"/>
              </a:solidFill>
              <a:latin typeface="Lato"/>
              <a:ea typeface="Lato"/>
              <a:cs typeface="Lato"/>
              <a:sym typeface="Lato"/>
            </a:endParaRPr>
          </a:p>
        </p:txBody>
      </p:sp>
      <p:sp>
        <p:nvSpPr>
          <p:cNvPr id="185" name="Google Shape;185;p27"/>
          <p:cNvSpPr txBox="1"/>
          <p:nvPr/>
        </p:nvSpPr>
        <p:spPr>
          <a:xfrm>
            <a:off x="135875" y="1680400"/>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25 - Jun 25</a:t>
            </a:r>
            <a:endParaRPr sz="1600">
              <a:latin typeface="Lato"/>
              <a:ea typeface="Lato"/>
              <a:cs typeface="Lato"/>
              <a:sym typeface="Lato"/>
            </a:endParaRPr>
          </a:p>
        </p:txBody>
      </p:sp>
      <p:sp>
        <p:nvSpPr>
          <p:cNvPr id="186" name="Google Shape;186;p27"/>
          <p:cNvSpPr txBox="1"/>
          <p:nvPr/>
        </p:nvSpPr>
        <p:spPr>
          <a:xfrm>
            <a:off x="135875" y="419222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24 - </a:t>
            </a:r>
            <a:r>
              <a:rPr lang="en-GB" sz="1600">
                <a:solidFill>
                  <a:schemeClr val="dk1"/>
                </a:solidFill>
                <a:latin typeface="Lato"/>
                <a:ea typeface="Lato"/>
                <a:cs typeface="Lato"/>
                <a:sym typeface="Lato"/>
              </a:rPr>
              <a:t>Mar 25</a:t>
            </a:r>
            <a:endParaRPr sz="1600">
              <a:latin typeface="Lato"/>
              <a:ea typeface="Lato"/>
              <a:cs typeface="Lato"/>
              <a:sym typeface="Lato"/>
            </a:endParaRPr>
          </a:p>
        </p:txBody>
      </p:sp>
      <p:pic>
        <p:nvPicPr>
          <p:cNvPr id="187" name="Google Shape;187;p27"/>
          <p:cNvPicPr preferRelativeResize="0"/>
          <p:nvPr/>
        </p:nvPicPr>
        <p:blipFill>
          <a:blip r:embed="rId3">
            <a:alphaModFix/>
          </a:blip>
          <a:stretch>
            <a:fillRect/>
          </a:stretch>
        </p:blipFill>
        <p:spPr>
          <a:xfrm>
            <a:off x="1305875" y="3466515"/>
            <a:ext cx="9020426" cy="2513461"/>
          </a:xfrm>
          <a:prstGeom prst="rect">
            <a:avLst/>
          </a:prstGeom>
          <a:noFill/>
          <a:ln>
            <a:noFill/>
          </a:ln>
        </p:spPr>
      </p:pic>
      <p:pic>
        <p:nvPicPr>
          <p:cNvPr id="188" name="Google Shape;188;p27"/>
          <p:cNvPicPr preferRelativeResize="0"/>
          <p:nvPr/>
        </p:nvPicPr>
        <p:blipFill>
          <a:blip r:embed="rId4">
            <a:alphaModFix/>
          </a:blip>
          <a:stretch>
            <a:fillRect/>
          </a:stretch>
        </p:blipFill>
        <p:spPr>
          <a:xfrm>
            <a:off x="1305875" y="838675"/>
            <a:ext cx="9020416" cy="249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28"/>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04/06/2025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194" name="Google Shape;194;p28"/>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SWAG Region Brain Cancer Research Recruitment </a:t>
            </a:r>
            <a:endParaRPr sz="3200" b="1">
              <a:solidFill>
                <a:srgbClr val="193E72"/>
              </a:solidFill>
              <a:latin typeface="Lato"/>
              <a:ea typeface="Lato"/>
              <a:cs typeface="Lato"/>
              <a:sym typeface="Lato"/>
            </a:endParaRPr>
          </a:p>
          <a:p>
            <a:pPr marL="0" lvl="0" indent="0" algn="ctr" rtl="0">
              <a:spcBef>
                <a:spcPts val="0"/>
              </a:spcBef>
              <a:spcAft>
                <a:spcPts val="0"/>
              </a:spcAft>
              <a:buNone/>
            </a:pPr>
            <a:r>
              <a:rPr lang="en-GB" sz="3200" b="1">
                <a:solidFill>
                  <a:srgbClr val="193E72"/>
                </a:solidFill>
                <a:latin typeface="Lato"/>
                <a:ea typeface="Lato"/>
                <a:cs typeface="Lato"/>
                <a:sym typeface="Lato"/>
              </a:rPr>
              <a:t>Apr 24-June 25</a:t>
            </a:r>
            <a:endParaRPr sz="3200" b="1">
              <a:solidFill>
                <a:srgbClr val="193E72"/>
              </a:solidFill>
              <a:latin typeface="Lato"/>
              <a:ea typeface="Lato"/>
              <a:cs typeface="Lato"/>
              <a:sym typeface="Lato"/>
            </a:endParaRPr>
          </a:p>
        </p:txBody>
      </p:sp>
      <p:pic>
        <p:nvPicPr>
          <p:cNvPr id="195" name="Google Shape;195;p28"/>
          <p:cNvPicPr preferRelativeResize="0"/>
          <p:nvPr/>
        </p:nvPicPr>
        <p:blipFill>
          <a:blip r:embed="rId3">
            <a:alphaModFix/>
          </a:blip>
          <a:stretch>
            <a:fillRect/>
          </a:stretch>
        </p:blipFill>
        <p:spPr>
          <a:xfrm>
            <a:off x="412550" y="1117550"/>
            <a:ext cx="4922925" cy="4912223"/>
          </a:xfrm>
          <a:prstGeom prst="rect">
            <a:avLst/>
          </a:prstGeom>
          <a:noFill/>
          <a:ln>
            <a:noFill/>
          </a:ln>
        </p:spPr>
      </p:pic>
      <p:pic>
        <p:nvPicPr>
          <p:cNvPr id="196" name="Google Shape;196;p28"/>
          <p:cNvPicPr preferRelativeResize="0"/>
          <p:nvPr/>
        </p:nvPicPr>
        <p:blipFill>
          <a:blip r:embed="rId4">
            <a:alphaModFix/>
          </a:blip>
          <a:stretch>
            <a:fillRect/>
          </a:stretch>
        </p:blipFill>
        <p:spPr>
          <a:xfrm>
            <a:off x="6410150" y="1117550"/>
            <a:ext cx="5047423" cy="4912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29"/>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04/06/2025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02" name="Google Shape;202;p29"/>
          <p:cNvSpPr txBox="1"/>
          <p:nvPr/>
        </p:nvSpPr>
        <p:spPr>
          <a:xfrm>
            <a:off x="445250" y="93375"/>
            <a:ext cx="109395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Studies open to recruitment SWAG Region </a:t>
            </a:r>
            <a:endParaRPr sz="3200" b="1">
              <a:solidFill>
                <a:srgbClr val="193E72"/>
              </a:solidFill>
              <a:latin typeface="Lato"/>
              <a:ea typeface="Lato"/>
              <a:cs typeface="Lato"/>
              <a:sym typeface="Lato"/>
            </a:endParaRPr>
          </a:p>
        </p:txBody>
      </p:sp>
      <p:graphicFrame>
        <p:nvGraphicFramePr>
          <p:cNvPr id="203" name="Google Shape;203;p29"/>
          <p:cNvGraphicFramePr/>
          <p:nvPr/>
        </p:nvGraphicFramePr>
        <p:xfrm>
          <a:off x="67763" y="796988"/>
          <a:ext cx="3000000" cy="3000000"/>
        </p:xfrm>
        <a:graphic>
          <a:graphicData uri="http://schemas.openxmlformats.org/drawingml/2006/table">
            <a:tbl>
              <a:tblPr>
                <a:noFill/>
                <a:tableStyleId>{B55A9B16-069E-481F-ADCC-DDA21320360E}</a:tableStyleId>
              </a:tblPr>
              <a:tblGrid>
                <a:gridCol w="804375">
                  <a:extLst>
                    <a:ext uri="{9D8B030D-6E8A-4147-A177-3AD203B41FA5}">
                      <a16:colId xmlns:a16="http://schemas.microsoft.com/office/drawing/2014/main" val="20000"/>
                    </a:ext>
                  </a:extLst>
                </a:gridCol>
                <a:gridCol w="4379950">
                  <a:extLst>
                    <a:ext uri="{9D8B030D-6E8A-4147-A177-3AD203B41FA5}">
                      <a16:colId xmlns:a16="http://schemas.microsoft.com/office/drawing/2014/main" val="20001"/>
                    </a:ext>
                  </a:extLst>
                </a:gridCol>
                <a:gridCol w="2359175">
                  <a:extLst>
                    <a:ext uri="{9D8B030D-6E8A-4147-A177-3AD203B41FA5}">
                      <a16:colId xmlns:a16="http://schemas.microsoft.com/office/drawing/2014/main" val="20002"/>
                    </a:ext>
                  </a:extLst>
                </a:gridCol>
                <a:gridCol w="1171975">
                  <a:extLst>
                    <a:ext uri="{9D8B030D-6E8A-4147-A177-3AD203B41FA5}">
                      <a16:colId xmlns:a16="http://schemas.microsoft.com/office/drawing/2014/main" val="20003"/>
                    </a:ext>
                  </a:extLst>
                </a:gridCol>
                <a:gridCol w="1242700">
                  <a:extLst>
                    <a:ext uri="{9D8B030D-6E8A-4147-A177-3AD203B41FA5}">
                      <a16:colId xmlns:a16="http://schemas.microsoft.com/office/drawing/2014/main" val="20004"/>
                    </a:ext>
                  </a:extLst>
                </a:gridCol>
                <a:gridCol w="1048000">
                  <a:extLst>
                    <a:ext uri="{9D8B030D-6E8A-4147-A177-3AD203B41FA5}">
                      <a16:colId xmlns:a16="http://schemas.microsoft.com/office/drawing/2014/main" val="20005"/>
                    </a:ext>
                  </a:extLst>
                </a:gridCol>
                <a:gridCol w="900850">
                  <a:extLst>
                    <a:ext uri="{9D8B030D-6E8A-4147-A177-3AD203B41FA5}">
                      <a16:colId xmlns:a16="http://schemas.microsoft.com/office/drawing/2014/main" val="20006"/>
                    </a:ext>
                  </a:extLst>
                </a:gridCol>
              </a:tblGrid>
              <a:tr h="570100">
                <a:tc>
                  <a:txBody>
                    <a:bodyPr/>
                    <a:lstStyle/>
                    <a:p>
                      <a:pPr marL="0" lvl="0" indent="0" algn="l" rtl="0">
                        <a:spcBef>
                          <a:spcPts val="0"/>
                        </a:spcBef>
                        <a:spcAft>
                          <a:spcPts val="0"/>
                        </a:spcAft>
                        <a:buNone/>
                      </a:pPr>
                      <a:r>
                        <a:rPr lang="en-GB" b="1">
                          <a:solidFill>
                            <a:schemeClr val="lt1"/>
                          </a:solidFill>
                        </a:rPr>
                        <a:t>CPMS ID</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Short Name</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Sites</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Opening</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Closure</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Sample Size Eng</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Eng Recruits</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300"/>
                        <a:t>57397</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b="1"/>
                        <a:t>TROPION-Lung10</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GB" sz="1300"/>
                        <a:t>Chelt</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25/06/2024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27/08/2027</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21</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73150">
                <a:tc>
                  <a:txBody>
                    <a:bodyPr/>
                    <a:lstStyle/>
                    <a:p>
                      <a:pPr marL="0" lvl="0" indent="0" algn="l" rtl="0">
                        <a:spcBef>
                          <a:spcPts val="0"/>
                        </a:spcBef>
                        <a:spcAft>
                          <a:spcPts val="0"/>
                        </a:spcAft>
                        <a:buNone/>
                      </a:pPr>
                      <a:r>
                        <a:rPr lang="en-GB" sz="1300"/>
                        <a:t>54825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APPROACH</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17/01/2024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31/05/2031</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234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48</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300"/>
                        <a:t>54113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LOGGIC/FIREFLY-2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BRHC</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23/10/2023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31/03/2026*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300"/>
                        <a:t>53094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b="1"/>
                        <a:t>PRIMALung (EORTC 1901-LCG)</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 Chelt</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19/12/2022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30/04/2026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68</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44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1300"/>
                        <a:t>45956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FUTURE GB</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NBT</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18/12/2020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29/05/2025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332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360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57050">
                <a:tc>
                  <a:txBody>
                    <a:bodyPr/>
                    <a:lstStyle/>
                    <a:p>
                      <a:pPr marL="0" lvl="0" indent="0" algn="l" rtl="0">
                        <a:spcBef>
                          <a:spcPts val="0"/>
                        </a:spcBef>
                        <a:spcAft>
                          <a:spcPts val="0"/>
                        </a:spcAft>
                        <a:buNone/>
                      </a:pPr>
                      <a:r>
                        <a:rPr lang="en-GB" sz="1300"/>
                        <a:t>41890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BTB</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NBT</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31/01/2020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29/10/2029</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500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406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GB" sz="1300"/>
                        <a:t>33552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PARADIGM 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UHBW, NBT</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08/11/2016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30/03/2026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52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44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GB" sz="1300"/>
                        <a:t>18503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SIOP Ependymoma II</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BRHC, NBT</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12/02/2016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12/02/2026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230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234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sz="1300"/>
                        <a:t>18137</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PARADIGM (Cancer)</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 Chelt, RUH</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03/03/2015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31/12/2024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143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142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lnSpc>
                          <a:spcPct val="115000"/>
                        </a:lnSpc>
                        <a:spcBef>
                          <a:spcPts val="0"/>
                        </a:spcBef>
                        <a:spcAft>
                          <a:spcPts val="0"/>
                        </a:spcAft>
                        <a:buNone/>
                      </a:pPr>
                      <a:r>
                        <a:rPr lang="en-GB" sz="1300"/>
                        <a:t>8630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Molecular Genetics of Adverse Drug Reactions (MOLGEN)</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 RUH, Salis, Weston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01/06/2009</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30/04/2026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3800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3,663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lnSpc>
                          <a:spcPct val="115000"/>
                        </a:lnSpc>
                        <a:spcBef>
                          <a:spcPts val="0"/>
                        </a:spcBef>
                        <a:spcAft>
                          <a:spcPts val="0"/>
                        </a:spcAft>
                        <a:buNone/>
                      </a:pPr>
                      <a:r>
                        <a:rPr lang="en-GB" sz="1300"/>
                        <a:t>4663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AIP</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GWH, Yeovil</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01/03/2007</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31/12/2037</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8500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300"/>
                        <a:t>5,429</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30"/>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04/06/2025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09" name="Google Shape;209;p30"/>
          <p:cNvSpPr txBox="1">
            <a:spLocks noGrp="1"/>
          </p:cNvSpPr>
          <p:nvPr>
            <p:ph type="title" idx="4294967295"/>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Studies in set-up in SWAG region</a:t>
            </a:r>
            <a:endParaRPr sz="3200" b="1">
              <a:solidFill>
                <a:srgbClr val="193E72"/>
              </a:solidFill>
              <a:latin typeface="Lato"/>
              <a:ea typeface="Lato"/>
              <a:cs typeface="Lato"/>
              <a:sym typeface="Lato"/>
            </a:endParaRPr>
          </a:p>
        </p:txBody>
      </p:sp>
      <p:graphicFrame>
        <p:nvGraphicFramePr>
          <p:cNvPr id="210" name="Google Shape;210;p30"/>
          <p:cNvGraphicFramePr/>
          <p:nvPr/>
        </p:nvGraphicFramePr>
        <p:xfrm>
          <a:off x="201013" y="1230625"/>
          <a:ext cx="3000000" cy="3000000"/>
        </p:xfrm>
        <a:graphic>
          <a:graphicData uri="http://schemas.openxmlformats.org/drawingml/2006/table">
            <a:tbl>
              <a:tblPr>
                <a:noFill/>
                <a:tableStyleId>{B55A9B16-069E-481F-ADCC-DDA21320360E}</a:tableStyleId>
              </a:tblPr>
              <a:tblGrid>
                <a:gridCol w="776050">
                  <a:extLst>
                    <a:ext uri="{9D8B030D-6E8A-4147-A177-3AD203B41FA5}">
                      <a16:colId xmlns:a16="http://schemas.microsoft.com/office/drawing/2014/main" val="20000"/>
                    </a:ext>
                  </a:extLst>
                </a:gridCol>
                <a:gridCol w="1855225">
                  <a:extLst>
                    <a:ext uri="{9D8B030D-6E8A-4147-A177-3AD203B41FA5}">
                      <a16:colId xmlns:a16="http://schemas.microsoft.com/office/drawing/2014/main" val="20001"/>
                    </a:ext>
                  </a:extLst>
                </a:gridCol>
                <a:gridCol w="3839700">
                  <a:extLst>
                    <a:ext uri="{9D8B030D-6E8A-4147-A177-3AD203B41FA5}">
                      <a16:colId xmlns:a16="http://schemas.microsoft.com/office/drawing/2014/main" val="20002"/>
                    </a:ext>
                  </a:extLst>
                </a:gridCol>
                <a:gridCol w="962400">
                  <a:extLst>
                    <a:ext uri="{9D8B030D-6E8A-4147-A177-3AD203B41FA5}">
                      <a16:colId xmlns:a16="http://schemas.microsoft.com/office/drawing/2014/main" val="20003"/>
                    </a:ext>
                  </a:extLst>
                </a:gridCol>
                <a:gridCol w="1343050">
                  <a:extLst>
                    <a:ext uri="{9D8B030D-6E8A-4147-A177-3AD203B41FA5}">
                      <a16:colId xmlns:a16="http://schemas.microsoft.com/office/drawing/2014/main" val="20004"/>
                    </a:ext>
                  </a:extLst>
                </a:gridCol>
                <a:gridCol w="1102850">
                  <a:extLst>
                    <a:ext uri="{9D8B030D-6E8A-4147-A177-3AD203B41FA5}">
                      <a16:colId xmlns:a16="http://schemas.microsoft.com/office/drawing/2014/main" val="20005"/>
                    </a:ext>
                  </a:extLst>
                </a:gridCol>
                <a:gridCol w="897725">
                  <a:extLst>
                    <a:ext uri="{9D8B030D-6E8A-4147-A177-3AD203B41FA5}">
                      <a16:colId xmlns:a16="http://schemas.microsoft.com/office/drawing/2014/main" val="20006"/>
                    </a:ext>
                  </a:extLst>
                </a:gridCol>
                <a:gridCol w="1045375">
                  <a:extLst>
                    <a:ext uri="{9D8B030D-6E8A-4147-A177-3AD203B41FA5}">
                      <a16:colId xmlns:a16="http://schemas.microsoft.com/office/drawing/2014/main" val="20007"/>
                    </a:ext>
                  </a:extLst>
                </a:gridCol>
              </a:tblGrid>
              <a:tr h="604300">
                <a:tc>
                  <a:txBody>
                    <a:bodyPr/>
                    <a:lstStyle/>
                    <a:p>
                      <a:pPr marL="0" lvl="0" indent="0" algn="l" rtl="0">
                        <a:spcBef>
                          <a:spcPts val="0"/>
                        </a:spcBef>
                        <a:spcAft>
                          <a:spcPts val="0"/>
                        </a:spcAft>
                        <a:buNone/>
                      </a:pPr>
                      <a:r>
                        <a:rPr lang="en-GB" b="1">
                          <a:solidFill>
                            <a:schemeClr val="lt1"/>
                          </a:solidFill>
                          <a:latin typeface="Lato"/>
                          <a:ea typeface="Lato"/>
                          <a:cs typeface="Lato"/>
                          <a:sym typeface="Lato"/>
                        </a:rPr>
                        <a:t>CPMS </a:t>
                      </a:r>
                      <a:endParaRPr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latin typeface="Lato"/>
                          <a:ea typeface="Lato"/>
                          <a:cs typeface="Lato"/>
                          <a:sym typeface="Lato"/>
                        </a:rPr>
                        <a:t>Short Name</a:t>
                      </a:r>
                      <a:endParaRPr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latin typeface="Lato"/>
                          <a:ea typeface="Lato"/>
                          <a:cs typeface="Lato"/>
                          <a:sym typeface="Lato"/>
                        </a:rPr>
                        <a:t>Title</a:t>
                      </a:r>
                      <a:endParaRPr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latin typeface="Lato"/>
                          <a:ea typeface="Lato"/>
                          <a:cs typeface="Lato"/>
                          <a:sym typeface="Lato"/>
                        </a:rPr>
                        <a:t>Site</a:t>
                      </a:r>
                      <a:endParaRPr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latin typeface="Lato"/>
                          <a:ea typeface="Lato"/>
                          <a:cs typeface="Lato"/>
                          <a:sym typeface="Lato"/>
                        </a:rPr>
                        <a:t>Planned Opening</a:t>
                      </a:r>
                      <a:endParaRPr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latin typeface="Lato"/>
                          <a:ea typeface="Lato"/>
                          <a:cs typeface="Lato"/>
                          <a:sym typeface="Lato"/>
                        </a:rPr>
                        <a:t>Planned Closure</a:t>
                      </a:r>
                      <a:endParaRPr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latin typeface="Lato"/>
                          <a:ea typeface="Lato"/>
                          <a:cs typeface="Lato"/>
                          <a:sym typeface="Lato"/>
                        </a:rPr>
                        <a:t>Sample Size Eng</a:t>
                      </a:r>
                      <a:endParaRPr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latin typeface="Lato"/>
                          <a:ea typeface="Lato"/>
                          <a:cs typeface="Lato"/>
                          <a:sym typeface="Lato"/>
                        </a:rPr>
                        <a:t>Sponsor</a:t>
                      </a:r>
                      <a:endParaRPr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1967550">
                <a:tc>
                  <a:txBody>
                    <a:bodyPr/>
                    <a:lstStyle/>
                    <a:p>
                      <a:pPr marL="0" lvl="0" indent="0" algn="r" rtl="0">
                        <a:lnSpc>
                          <a:spcPct val="115000"/>
                        </a:lnSpc>
                        <a:spcBef>
                          <a:spcPts val="0"/>
                        </a:spcBef>
                        <a:spcAft>
                          <a:spcPts val="0"/>
                        </a:spcAft>
                        <a:buNone/>
                      </a:pPr>
                      <a:r>
                        <a:rPr lang="en-GB"/>
                        <a:t>66182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GLIOFOCUS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 Phase 3, open-label, randomized 2-arm study comparing the clinical efficacy and safety of niraparib with temozolomide in adult participants with newly-diagnosed, MGMT unmethylated glioblastoma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 BHOC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24/06/2024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26/01/2026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Neurotrials Research, Inc.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967550">
                <a:tc>
                  <a:txBody>
                    <a:bodyPr/>
                    <a:lstStyle/>
                    <a:p>
                      <a:pPr marL="0" lvl="0" indent="0" algn="r" rtl="0">
                        <a:lnSpc>
                          <a:spcPct val="115000"/>
                        </a:lnSpc>
                        <a:spcBef>
                          <a:spcPts val="0"/>
                        </a:spcBef>
                        <a:spcAft>
                          <a:spcPts val="0"/>
                        </a:spcAft>
                        <a:buNone/>
                      </a:pPr>
                      <a:r>
                        <a:rPr lang="en-GB"/>
                        <a:t>53649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CAAA603C12101: Phase Ib study with [177Lu]Lu-NeoB in Glioblastoma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CAAA603C12101: Phase Ib Dose Finding Study Assessing Safety and Activity of [177Lu]Lu-NeoB in Combination with Radiotherapy and Temozolomide in Subjects with Newly Diagnosed Glioblastoma with MGMT methylated and unmethylated promoter status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 BHOC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28/02/2025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28/08/2031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Novartis Pharma AG</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pic>
        <p:nvPicPr>
          <p:cNvPr id="216" name="Google Shape;216;p31"/>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217" name="Google Shape;217;p31"/>
          <p:cNvSpPr txBox="1"/>
          <p:nvPr/>
        </p:nvSpPr>
        <p:spPr>
          <a:xfrm>
            <a:off x="514950" y="3076800"/>
            <a:ext cx="3615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chemeClr val="dk1"/>
              </a:solidFill>
            </a:endParaRPr>
          </a:p>
        </p:txBody>
      </p:sp>
      <p:sp>
        <p:nvSpPr>
          <p:cNvPr id="218" name="Google Shape;218;p31"/>
          <p:cNvSpPr txBox="1"/>
          <p:nvPr/>
        </p:nvSpPr>
        <p:spPr>
          <a:xfrm>
            <a:off x="8763000" y="1098125"/>
            <a:ext cx="34290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marL="0" lvl="0" indent="0" algn="l" rtl="0">
              <a:spcBef>
                <a:spcPts val="0"/>
              </a:spcBef>
              <a:spcAft>
                <a:spcPts val="0"/>
              </a:spcAft>
              <a:buNone/>
            </a:pPr>
            <a:endParaRPr sz="1800">
              <a:solidFill>
                <a:srgbClr val="212529"/>
              </a:solidFill>
              <a:highlight>
                <a:srgbClr val="FFFFFF"/>
              </a:highlight>
            </a:endParaRPr>
          </a:p>
          <a:p>
            <a:pPr marL="0" lvl="0" indent="0" algn="l" rtl="0">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xmlns:ahyp="http://schemas.microsoft.com/office/drawing/2018/hyperlinkcolor" val="tx"/>
                    </a:ext>
                  </a:extLst>
                </a:hlinkClick>
              </a:rPr>
              <a:t>https://bepartofresearch.nihr.ac.uk/</a:t>
            </a:r>
            <a:endParaRPr sz="1800">
              <a:solidFill>
                <a:srgbClr val="212529"/>
              </a:solidFill>
              <a:highlight>
                <a:srgbClr val="FFFFFF"/>
              </a:highlight>
            </a:endParaRPr>
          </a:p>
        </p:txBody>
      </p:sp>
      <p:pic>
        <p:nvPicPr>
          <p:cNvPr id="219" name="Google Shape;219;p31"/>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32"/>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a:solidFill>
                  <a:srgbClr val="193E72"/>
                </a:solidFill>
                <a:latin typeface="Lato"/>
                <a:ea typeface="Lato"/>
                <a:cs typeface="Lato"/>
                <a:sym typeface="Lato"/>
              </a:rPr>
              <a:t>Associate Principal Investigator </a:t>
            </a:r>
            <a:endParaRPr sz="3200">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GB" sz="3200">
                <a:solidFill>
                  <a:srgbClr val="193E72"/>
                </a:solidFill>
                <a:latin typeface="Lato"/>
                <a:ea typeface="Lato"/>
                <a:cs typeface="Lato"/>
                <a:sym typeface="Lato"/>
              </a:rPr>
              <a:t>Scheme</a:t>
            </a:r>
            <a:endParaRPr sz="3200">
              <a:solidFill>
                <a:srgbClr val="193E72"/>
              </a:solidFill>
              <a:latin typeface="Lato"/>
              <a:ea typeface="Lato"/>
              <a:cs typeface="Lato"/>
              <a:sym typeface="Lato"/>
            </a:endParaRPr>
          </a:p>
        </p:txBody>
      </p:sp>
      <p:sp>
        <p:nvSpPr>
          <p:cNvPr id="225" name="Google Shape;225;p32"/>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226" name="Google Shape;226;p32"/>
          <p:cNvPicPr preferRelativeResize="0"/>
          <p:nvPr/>
        </p:nvPicPr>
        <p:blipFill>
          <a:blip r:embed="rId4">
            <a:alphaModFix/>
          </a:blip>
          <a:stretch>
            <a:fillRect/>
          </a:stretch>
        </p:blipFill>
        <p:spPr>
          <a:xfrm>
            <a:off x="8997196" y="4473775"/>
            <a:ext cx="2827200" cy="1588150"/>
          </a:xfrm>
          <a:prstGeom prst="rect">
            <a:avLst/>
          </a:prstGeom>
          <a:noFill/>
          <a:ln>
            <a:noFill/>
          </a:ln>
        </p:spPr>
      </p:pic>
      <p:pic>
        <p:nvPicPr>
          <p:cNvPr id="227" name="Google Shape;227;p32"/>
          <p:cNvPicPr preferRelativeResize="0"/>
          <p:nvPr/>
        </p:nvPicPr>
        <p:blipFill>
          <a:blip r:embed="rId5">
            <a:alphaModFix/>
          </a:blip>
          <a:stretch>
            <a:fillRect/>
          </a:stretch>
        </p:blipFill>
        <p:spPr>
          <a:xfrm>
            <a:off x="219498" y="85723"/>
            <a:ext cx="3075125" cy="1725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33"/>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GB" sz="3200">
                <a:solidFill>
                  <a:srgbClr val="193E72"/>
                </a:solidFill>
              </a:rPr>
              <a:t> (PIPP)</a:t>
            </a:r>
            <a:endParaRPr sz="3200">
              <a:solidFill>
                <a:srgbClr val="193E72"/>
              </a:solidFill>
            </a:endParaRPr>
          </a:p>
        </p:txBody>
      </p:sp>
      <p:sp>
        <p:nvSpPr>
          <p:cNvPr id="233" name="Google Shape;233;p33"/>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GB" sz="2400">
                <a:solidFill>
                  <a:srgbClr val="193E72"/>
                </a:solidFill>
              </a:rPr>
              <a:t>Research delivery nurses or midwives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endParaRPr sz="2400">
              <a:solidFill>
                <a:srgbClr val="193E72"/>
              </a:solidFill>
            </a:endParaRPr>
          </a:p>
          <a:p>
            <a:pPr marL="0" lvl="0" indent="0" algn="l" rtl="0">
              <a:spcBef>
                <a:spcPts val="1000"/>
              </a:spcBef>
              <a:spcAft>
                <a:spcPts val="0"/>
              </a:spcAft>
              <a:buNone/>
            </a:pPr>
            <a:r>
              <a:rPr lang="en-GB" sz="2400">
                <a:solidFill>
                  <a:srgbClr val="193E72"/>
                </a:solidFill>
              </a:rPr>
              <a:t>Cohort 4 applications are now closed</a:t>
            </a:r>
            <a:endParaRPr sz="2400">
              <a:solidFill>
                <a:srgbClr val="193E72"/>
              </a:solidFill>
            </a:endParaRPr>
          </a:p>
          <a:p>
            <a:pPr marL="0" lvl="0" indent="0" algn="l" rtl="0">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GB"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GB" sz="2400">
                <a:solidFill>
                  <a:srgbClr val="193E72"/>
                </a:solidFill>
              </a:rPr>
              <a:t>https://www.nihr.ac.uk/career-development/clinical-research-courses-and-support/principal-investigator-pipeline-programme</a:t>
            </a:r>
            <a:endParaRPr sz="2400">
              <a:solidFill>
                <a:srgbClr val="193E72"/>
              </a:solidFill>
            </a:endParaRPr>
          </a:p>
        </p:txBody>
      </p:sp>
      <p:pic>
        <p:nvPicPr>
          <p:cNvPr id="234" name="Google Shape;234;p33"/>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p34"/>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4"/>
              </a:rPr>
              <a:t>NIHR Be Part of Research https://bepartofresearch.nihr.ac.uk/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ef6a93dc4e53927f1a3963e6a422272d">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f59c9dddaa3906bb48f9f6423261f6a4"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D4A7A1D-EA4E-477D-B664-CA11C308A183}"/>
</file>

<file path=customXml/itemProps2.xml><?xml version="1.0" encoding="utf-8"?>
<ds:datastoreItem xmlns:ds="http://schemas.openxmlformats.org/officeDocument/2006/customXml" ds:itemID="{7EFE8B31-7F96-434E-A2BA-1BF2744FB0FD}"/>
</file>

<file path=customXml/itemProps3.xml><?xml version="1.0" encoding="utf-8"?>
<ds:datastoreItem xmlns:ds="http://schemas.openxmlformats.org/officeDocument/2006/customXml" ds:itemID="{DBB678B1-C0DF-4F4A-8FD4-E77C3665CB21}"/>
</file>

<file path=docProps/app.xml><?xml version="1.0" encoding="utf-8"?>
<Properties xmlns="http://schemas.openxmlformats.org/officeDocument/2006/extended-properties" xmlns:vt="http://schemas.openxmlformats.org/officeDocument/2006/docPropsVTypes">
  <TotalTime>0</TotalTime>
  <Words>661</Words>
  <Application>Microsoft Office PowerPoint</Application>
  <PresentationFormat>Widescreen</PresentationFormat>
  <Paragraphs>167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Lato</vt:lpstr>
      <vt:lpstr>Custom Design</vt:lpstr>
      <vt:lpstr> SWAG Network Brain &amp; CNS Cancer Clinical Advisory Group </vt:lpstr>
      <vt:lpstr>National Brain Cancer Research Recruitment</vt:lpstr>
      <vt:lpstr>SWAG Region Brain Cancer Research Recruitment  Apr 24-June 25</vt:lpstr>
      <vt:lpstr>PowerPoint Presentation</vt:lpstr>
      <vt:lpstr>Studies in set-up in SWAG region</vt:lpstr>
      <vt:lpstr>PowerPoint Presentation</vt:lpstr>
      <vt:lpstr>PowerPoint Presentation</vt:lpstr>
      <vt:lpstr>Principal Investigator Pipeline Programme  (PIPP)</vt:lpstr>
      <vt:lpstr>PowerPoint Presentation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Dunderdale, Helen</dc:creator>
  <cp:lastModifiedBy>Helen Dunderdale</cp:lastModifiedBy>
  <cp:revision>1</cp:revision>
  <dcterms:modified xsi:type="dcterms:W3CDTF">2025-06-09T16:03:32Z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ies>
</file>