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1"/>
  </p:notesMasterIdLst>
  <p:sldIdLst>
    <p:sldId id="267" r:id="rId6"/>
    <p:sldId id="5346" r:id="rId7"/>
    <p:sldId id="5344" r:id="rId8"/>
    <p:sldId id="5347" r:id="rId9"/>
    <p:sldId id="264" r:id="rId10"/>
    <p:sldId id="265" r:id="rId11"/>
    <p:sldId id="274" r:id="rId12"/>
    <p:sldId id="275" r:id="rId13"/>
    <p:sldId id="276" r:id="rId14"/>
    <p:sldId id="271" r:id="rId15"/>
    <p:sldId id="280" r:id="rId16"/>
    <p:sldId id="273" r:id="rId17"/>
    <p:sldId id="277" r:id="rId18"/>
    <p:sldId id="278" r:id="rId19"/>
    <p:sldId id="5348" r:id="rId20"/>
    <p:sldId id="2147472792" r:id="rId21"/>
    <p:sldId id="2147472835" r:id="rId22"/>
    <p:sldId id="2147472846" r:id="rId23"/>
    <p:sldId id="2147472844" r:id="rId24"/>
    <p:sldId id="2147472797" r:id="rId25"/>
    <p:sldId id="291" r:id="rId26"/>
    <p:sldId id="272" r:id="rId27"/>
    <p:sldId id="2147472847" r:id="rId28"/>
    <p:sldId id="2004" r:id="rId29"/>
    <p:sldId id="2147472848" r:id="rId30"/>
    <p:sldId id="2009" r:id="rId31"/>
    <p:sldId id="2012" r:id="rId32"/>
    <p:sldId id="2014" r:id="rId33"/>
    <p:sldId id="2016" r:id="rId34"/>
    <p:sldId id="2020" r:id="rId35"/>
    <p:sldId id="2022" r:id="rId36"/>
    <p:sldId id="2018" r:id="rId37"/>
    <p:sldId id="2006" r:id="rId38"/>
    <p:sldId id="2007" r:id="rId39"/>
    <p:sldId id="200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684B59-3E8C-B2C8-04A2-CC15FB62EF8F}" name="Nicola Gowen" initials="NG" userId="S::Nicola.Gowen@nbt.nhs.uk::dabf2112-6c23-43cf-bc3d-7a67ab8b94ca" providerId="AD"/>
  <p188:author id="{02F7D4F0-0D9C-7711-3510-B81830D20D39}" name="Penny Heaton" initials="PH" userId="S::Penny.Heaton@nbt.nhs.uk::5d4780c8-7861-4de6-bfc7-120ac9aff6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BDEF"/>
    <a:srgbClr val="5C348D"/>
    <a:srgbClr val="F6911E"/>
    <a:srgbClr val="62BA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FA272B-2DED-48BB-9D66-0A5BA6ACCA8C}" v="760" dt="2025-06-26T12:18:07.459"/>
    <p1510:client id="{F6E7AEC3-DF57-7332-9551-70636C4F5389}" v="6" dt="2025-06-26T11:37:15.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snapToGrid="0">
      <p:cViewPr varScale="1">
        <p:scale>
          <a:sx n="83" d="100"/>
          <a:sy n="83" d="100"/>
        </p:scale>
        <p:origin x="686"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a:t>England Providers FDS Q4 Performance (%) for Urological</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'FDS Urology'!$K$5</c:f>
              <c:strCache>
                <c:ptCount val="1"/>
                <c:pt idx="0">
                  <c:v>Q4 Performance%</c:v>
                </c:pt>
              </c:strCache>
            </c:strRef>
          </c:tx>
          <c:spPr>
            <a:solidFill>
              <a:schemeClr val="accent1"/>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1-C426-4770-BFF1-EC9B54042A6A}"/>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3-C426-4770-BFF1-EC9B54042A6A}"/>
              </c:ext>
            </c:extLst>
          </c:dPt>
          <c:dPt>
            <c:idx val="23"/>
            <c:invertIfNegative val="0"/>
            <c:bubble3D val="0"/>
            <c:spPr>
              <a:solidFill>
                <a:schemeClr val="accent2"/>
              </a:solidFill>
              <a:ln>
                <a:noFill/>
              </a:ln>
              <a:effectLst/>
            </c:spPr>
            <c:extLst>
              <c:ext xmlns:c16="http://schemas.microsoft.com/office/drawing/2014/chart" uri="{C3380CC4-5D6E-409C-BE32-E72D297353CC}">
                <c16:uniqueId val="{00000005-C426-4770-BFF1-EC9B54042A6A}"/>
              </c:ext>
            </c:extLst>
          </c:dPt>
          <c:dPt>
            <c:idx val="36"/>
            <c:invertIfNegative val="0"/>
            <c:bubble3D val="0"/>
            <c:spPr>
              <a:solidFill>
                <a:schemeClr val="accent2"/>
              </a:solidFill>
              <a:ln>
                <a:noFill/>
              </a:ln>
              <a:effectLst/>
            </c:spPr>
            <c:extLst>
              <c:ext xmlns:c16="http://schemas.microsoft.com/office/drawing/2014/chart" uri="{C3380CC4-5D6E-409C-BE32-E72D297353CC}">
                <c16:uniqueId val="{00000007-C426-4770-BFF1-EC9B54042A6A}"/>
              </c:ext>
            </c:extLst>
          </c:dPt>
          <c:dPt>
            <c:idx val="66"/>
            <c:invertIfNegative val="0"/>
            <c:bubble3D val="0"/>
            <c:spPr>
              <a:solidFill>
                <a:schemeClr val="accent2"/>
              </a:solidFill>
              <a:ln>
                <a:noFill/>
              </a:ln>
              <a:effectLst/>
            </c:spPr>
            <c:extLst>
              <c:ext xmlns:c16="http://schemas.microsoft.com/office/drawing/2014/chart" uri="{C3380CC4-5D6E-409C-BE32-E72D297353CC}">
                <c16:uniqueId val="{00000009-C426-4770-BFF1-EC9B54042A6A}"/>
              </c:ext>
            </c:extLst>
          </c:dPt>
          <c:cat>
            <c:strRef>
              <c:f>'FDS Urology'!$B$6:$B$121</c:f>
              <c:strCache>
                <c:ptCount val="116"/>
                <c:pt idx="0">
                  <c:v>Warrington And Halton Teaching Hospitals </c:v>
                </c:pt>
                <c:pt idx="1">
                  <c:v>The Princess Alexandra Hospital </c:v>
                </c:pt>
                <c:pt idx="2">
                  <c:v>South Tees Hospitals </c:v>
                </c:pt>
                <c:pt idx="3">
                  <c:v>Countess Of Chester Hospital </c:v>
                </c:pt>
                <c:pt idx="4">
                  <c:v>Milton Keynes University Hospital </c:v>
                </c:pt>
                <c:pt idx="5">
                  <c:v>Salisbury </c:v>
                </c:pt>
                <c:pt idx="6">
                  <c:v>The Queen Elizabeth Hospital, King'S Lynn, </c:v>
                </c:pt>
                <c:pt idx="7">
                  <c:v>The Royal Wolverhampton </c:v>
                </c:pt>
                <c:pt idx="8">
                  <c:v>Gateshead Health </c:v>
                </c:pt>
                <c:pt idx="9">
                  <c:v>South Warwickshire University </c:v>
                </c:pt>
                <c:pt idx="10">
                  <c:v>Hull University Teaching Hospitals </c:v>
                </c:pt>
                <c:pt idx="11">
                  <c:v>North Cumbria Integrated Care </c:v>
                </c:pt>
                <c:pt idx="12">
                  <c:v>North Bristol </c:v>
                </c:pt>
                <c:pt idx="13">
                  <c:v>The Shrewsbury And Telford Hospital </c:v>
                </c:pt>
                <c:pt idx="14">
                  <c:v>Lancashire Teaching Hospitals </c:v>
                </c:pt>
                <c:pt idx="15">
                  <c:v>Manchester University </c:v>
                </c:pt>
                <c:pt idx="16">
                  <c:v>Chesterfield Royal Hospital </c:v>
                </c:pt>
                <c:pt idx="17">
                  <c:v>Sheffield Teaching Hospitals </c:v>
                </c:pt>
                <c:pt idx="18">
                  <c:v>Torbay And South Devon </c:v>
                </c:pt>
                <c:pt idx="19">
                  <c:v>East And North Hertfordshire </c:v>
                </c:pt>
                <c:pt idx="20">
                  <c:v>Doncaster And Bassetlaw Teaching Hospitals </c:v>
                </c:pt>
                <c:pt idx="21">
                  <c:v>Barts Health </c:v>
                </c:pt>
                <c:pt idx="22">
                  <c:v>Oxford University Hospitals </c:v>
                </c:pt>
                <c:pt idx="23">
                  <c:v>Gloucestershire Hospitals </c:v>
                </c:pt>
                <c:pt idx="24">
                  <c:v>Mid And South Essex </c:v>
                </c:pt>
                <c:pt idx="25">
                  <c:v>Barnsley Hospital </c:v>
                </c:pt>
                <c:pt idx="26">
                  <c:v>University Hospitals Of North Midlands </c:v>
                </c:pt>
                <c:pt idx="27">
                  <c:v>West Hertfordshire Teaching Hospitals </c:v>
                </c:pt>
                <c:pt idx="28">
                  <c:v>Wirral University Teaching Hospital </c:v>
                </c:pt>
                <c:pt idx="29">
                  <c:v>Lewisham And Greenwich </c:v>
                </c:pt>
                <c:pt idx="30">
                  <c:v>University Hospitals Of Derby And Burton </c:v>
                </c:pt>
                <c:pt idx="31">
                  <c:v>East Cheshire </c:v>
                </c:pt>
                <c:pt idx="32">
                  <c:v>Bedfordshire Hospitals </c:v>
                </c:pt>
                <c:pt idx="33">
                  <c:v>Chelsea And Westminster Hospital </c:v>
                </c:pt>
                <c:pt idx="34">
                  <c:v>York And Scarborough Teaching Hospitals </c:v>
                </c:pt>
                <c:pt idx="35">
                  <c:v>University Hospitals Plymouth </c:v>
                </c:pt>
                <c:pt idx="36">
                  <c:v>Somerset </c:v>
                </c:pt>
                <c:pt idx="37">
                  <c:v>King'S College Hospital </c:v>
                </c:pt>
                <c:pt idx="38">
                  <c:v>Homerton Healthcare </c:v>
                </c:pt>
                <c:pt idx="39">
                  <c:v>North Tees And Hartlepool </c:v>
                </c:pt>
                <c:pt idx="40">
                  <c:v>The Newcastle Upon Tyne Hospitals </c:v>
                </c:pt>
                <c:pt idx="41">
                  <c:v>Worcestershire Acute Hospitals </c:v>
                </c:pt>
                <c:pt idx="42">
                  <c:v>Blackpool Teaching Hospitals </c:v>
                </c:pt>
                <c:pt idx="43">
                  <c:v>Nottingham University Hospitals </c:v>
                </c:pt>
                <c:pt idx="44">
                  <c:v>Harrogate And District </c:v>
                </c:pt>
                <c:pt idx="45">
                  <c:v>Whittington Health </c:v>
                </c:pt>
                <c:pt idx="46">
                  <c:v>Sandwell And West Birmingham Hospitals </c:v>
                </c:pt>
                <c:pt idx="47">
                  <c:v>Liverpool University Hospitals </c:v>
                </c:pt>
                <c:pt idx="48">
                  <c:v>University Hospitals Birmingham </c:v>
                </c:pt>
                <c:pt idx="49">
                  <c:v>Northumbria Healthcare </c:v>
                </c:pt>
                <c:pt idx="50">
                  <c:v>Leeds Teaching Hospitals </c:v>
                </c:pt>
                <c:pt idx="51">
                  <c:v>East Suffolk And North Essex </c:v>
                </c:pt>
                <c:pt idx="52">
                  <c:v>Cambridge University Hospitals </c:v>
                </c:pt>
                <c:pt idx="53">
                  <c:v>Royal Devon University Healthcare </c:v>
                </c:pt>
                <c:pt idx="54">
                  <c:v>George Eliot Hospital </c:v>
                </c:pt>
                <c:pt idx="55">
                  <c:v>University Hospitals Sussex </c:v>
                </c:pt>
                <c:pt idx="56">
                  <c:v>United Lincolnshire Teaching Hospitals </c:v>
                </c:pt>
                <c:pt idx="57">
                  <c:v>Portsmouth Hospitals University National Health Service Trust</c:v>
                </c:pt>
                <c:pt idx="58">
                  <c:v>Stockport </c:v>
                </c:pt>
                <c:pt idx="59">
                  <c:v>Mid Cheshire Hospitals </c:v>
                </c:pt>
                <c:pt idx="60">
                  <c:v>East Kent Hospitals University </c:v>
                </c:pt>
                <c:pt idx="61">
                  <c:v>Wye Valley </c:v>
                </c:pt>
                <c:pt idx="62">
                  <c:v>West Suffolk </c:v>
                </c:pt>
                <c:pt idx="63">
                  <c:v>Northern Care Alliance </c:v>
                </c:pt>
                <c:pt idx="64">
                  <c:v>University Hospitals Of Morecambe Bay </c:v>
                </c:pt>
                <c:pt idx="65">
                  <c:v>London North West University Healthcare </c:v>
                </c:pt>
                <c:pt idx="66">
                  <c:v>Royal United Hospitals Bath </c:v>
                </c:pt>
                <c:pt idx="67">
                  <c:v>University Hospital Southampton </c:v>
                </c:pt>
                <c:pt idx="68">
                  <c:v>The Hillingdon Hospitals </c:v>
                </c:pt>
                <c:pt idx="69">
                  <c:v>James Paget University Hospitals </c:v>
                </c:pt>
                <c:pt idx="70">
                  <c:v>Buckinghamshire Healthcare </c:v>
                </c:pt>
                <c:pt idx="71">
                  <c:v>Hampshire Hospitals </c:v>
                </c:pt>
                <c:pt idx="72">
                  <c:v>North West Anglia </c:v>
                </c:pt>
                <c:pt idx="73">
                  <c:v>Northern Lincolnshire And Goole </c:v>
                </c:pt>
                <c:pt idx="74">
                  <c:v>Royal Free London </c:v>
                </c:pt>
                <c:pt idx="75">
                  <c:v>Great Western Hospitals </c:v>
                </c:pt>
                <c:pt idx="76">
                  <c:v>Ashford And St Peter'S Hospitals </c:v>
                </c:pt>
                <c:pt idx="77">
                  <c:v>Imperial College Healthcare </c:v>
                </c:pt>
                <c:pt idx="78">
                  <c:v>Royal Cornwall Hospitals </c:v>
                </c:pt>
                <c:pt idx="79">
                  <c:v>Mersey And West Lancashire Teaching Hospitals </c:v>
                </c:pt>
                <c:pt idx="80">
                  <c:v>University Hospitals Coventry And Warwickshire </c:v>
                </c:pt>
                <c:pt idx="81">
                  <c:v>Royal Berkshire </c:v>
                </c:pt>
                <c:pt idx="82">
                  <c:v>The Dudley Group </c:v>
                </c:pt>
                <c:pt idx="83">
                  <c:v>University Hospitals Of Leicester </c:v>
                </c:pt>
                <c:pt idx="84">
                  <c:v>South Tyneside And Sunderland </c:v>
                </c:pt>
                <c:pt idx="85">
                  <c:v>Isle Of Wight </c:v>
                </c:pt>
                <c:pt idx="86">
                  <c:v>Dorset County Hospital </c:v>
                </c:pt>
                <c:pt idx="87">
                  <c:v>Northampton General Hospital </c:v>
                </c:pt>
                <c:pt idx="88">
                  <c:v>The Rotherham </c:v>
                </c:pt>
                <c:pt idx="89">
                  <c:v>University College London Hospitals </c:v>
                </c:pt>
                <c:pt idx="90">
                  <c:v>Mid Yorkshire Teaching </c:v>
                </c:pt>
                <c:pt idx="91">
                  <c:v>Sherwood Forest Hospitals </c:v>
                </c:pt>
                <c:pt idx="92">
                  <c:v>Bradford Teaching Hospitals </c:v>
                </c:pt>
                <c:pt idx="93">
                  <c:v>East Sussex Healthcare </c:v>
                </c:pt>
                <c:pt idx="94">
                  <c:v>Guy'S And St Thomas' </c:v>
                </c:pt>
                <c:pt idx="95">
                  <c:v>Kettering General Hospital </c:v>
                </c:pt>
                <c:pt idx="96">
                  <c:v>Frimley Health </c:v>
                </c:pt>
                <c:pt idx="97">
                  <c:v>Calderdale And Huddersfield </c:v>
                </c:pt>
                <c:pt idx="98">
                  <c:v>Surrey And Sussex Healthcare </c:v>
                </c:pt>
                <c:pt idx="99">
                  <c:v>Norfolk And Norwich University Hospitals </c:v>
                </c:pt>
                <c:pt idx="100">
                  <c:v>St George'S University Hospitals </c:v>
                </c:pt>
                <c:pt idx="101">
                  <c:v>Medway </c:v>
                </c:pt>
                <c:pt idx="102">
                  <c:v>University Hospitals Dorset </c:v>
                </c:pt>
                <c:pt idx="103">
                  <c:v>Barking, Havering And Redbridge University Hospitals </c:v>
                </c:pt>
                <c:pt idx="104">
                  <c:v>Tameside And Glossop Integrated Care </c:v>
                </c:pt>
                <c:pt idx="105">
                  <c:v>Airedale </c:v>
                </c:pt>
                <c:pt idx="106">
                  <c:v>East Lancashire Hospitals </c:v>
                </c:pt>
                <c:pt idx="107">
                  <c:v>Dartford And Gravesham </c:v>
                </c:pt>
                <c:pt idx="108">
                  <c:v>Kingston And Richmond </c:v>
                </c:pt>
                <c:pt idx="109">
                  <c:v>Maidstone And Tunbridge Wells </c:v>
                </c:pt>
                <c:pt idx="110">
                  <c:v>Bolton </c:v>
                </c:pt>
                <c:pt idx="111">
                  <c:v>The Royal Marsden </c:v>
                </c:pt>
                <c:pt idx="112">
                  <c:v>Epsom And St Helier University Hospitals </c:v>
                </c:pt>
                <c:pt idx="113">
                  <c:v>Wrightington, Wigan And Leigh </c:v>
                </c:pt>
                <c:pt idx="114">
                  <c:v>Croydon Health Services </c:v>
                </c:pt>
                <c:pt idx="115">
                  <c:v>Royal Surrey County Hospital </c:v>
                </c:pt>
              </c:strCache>
            </c:strRef>
          </c:cat>
          <c:val>
            <c:numRef>
              <c:f>'FDS Urology'!$K$6:$K$121</c:f>
              <c:numCache>
                <c:formatCode>0.0%</c:formatCode>
                <c:ptCount val="116"/>
                <c:pt idx="0">
                  <c:v>0.28421052631578947</c:v>
                </c:pt>
                <c:pt idx="1">
                  <c:v>0.32008368200836818</c:v>
                </c:pt>
                <c:pt idx="2">
                  <c:v>0.3319615912208505</c:v>
                </c:pt>
                <c:pt idx="3">
                  <c:v>0.37096774193548387</c:v>
                </c:pt>
                <c:pt idx="4">
                  <c:v>0.38850574712643676</c:v>
                </c:pt>
                <c:pt idx="5">
                  <c:v>0.39556962025316456</c:v>
                </c:pt>
                <c:pt idx="6">
                  <c:v>0.40174672489082969</c:v>
                </c:pt>
                <c:pt idx="7">
                  <c:v>0.41899441340782123</c:v>
                </c:pt>
                <c:pt idx="8">
                  <c:v>0.41923076923076924</c:v>
                </c:pt>
                <c:pt idx="9">
                  <c:v>0.43049327354260092</c:v>
                </c:pt>
                <c:pt idx="10">
                  <c:v>0.43543046357615894</c:v>
                </c:pt>
                <c:pt idx="11">
                  <c:v>0.441527446300716</c:v>
                </c:pt>
                <c:pt idx="12">
                  <c:v>0.44370308590492075</c:v>
                </c:pt>
                <c:pt idx="13">
                  <c:v>0.44964394710071209</c:v>
                </c:pt>
                <c:pt idx="14">
                  <c:v>0.45103092783505155</c:v>
                </c:pt>
                <c:pt idx="15">
                  <c:v>0.45132743362831856</c:v>
                </c:pt>
                <c:pt idx="16">
                  <c:v>0.45530726256983239</c:v>
                </c:pt>
                <c:pt idx="17">
                  <c:v>0.4632952691680261</c:v>
                </c:pt>
                <c:pt idx="18">
                  <c:v>0.4656319290465632</c:v>
                </c:pt>
                <c:pt idx="19">
                  <c:v>0.46601941747572817</c:v>
                </c:pt>
                <c:pt idx="20">
                  <c:v>0.474468085106383</c:v>
                </c:pt>
                <c:pt idx="21">
                  <c:v>0.47510094212651416</c:v>
                </c:pt>
                <c:pt idx="22">
                  <c:v>0.47556390977443608</c:v>
                </c:pt>
                <c:pt idx="23">
                  <c:v>0.47791164658634538</c:v>
                </c:pt>
                <c:pt idx="24">
                  <c:v>0.48141025641025642</c:v>
                </c:pt>
                <c:pt idx="25">
                  <c:v>0.48275862068965519</c:v>
                </c:pt>
                <c:pt idx="26">
                  <c:v>0.48427672955974843</c:v>
                </c:pt>
                <c:pt idx="27">
                  <c:v>0.49416342412451364</c:v>
                </c:pt>
                <c:pt idx="28">
                  <c:v>0.50293542074363995</c:v>
                </c:pt>
                <c:pt idx="29">
                  <c:v>0.50439367311072059</c:v>
                </c:pt>
                <c:pt idx="30">
                  <c:v>0.50654582074521648</c:v>
                </c:pt>
                <c:pt idx="31">
                  <c:v>0.51111111111111107</c:v>
                </c:pt>
                <c:pt idx="32">
                  <c:v>0.51491365777080067</c:v>
                </c:pt>
                <c:pt idx="33">
                  <c:v>0.51935914552736984</c:v>
                </c:pt>
                <c:pt idx="34">
                  <c:v>0.51962323390894816</c:v>
                </c:pt>
                <c:pt idx="35">
                  <c:v>0.52357920193470375</c:v>
                </c:pt>
                <c:pt idx="36">
                  <c:v>0.5238805970149254</c:v>
                </c:pt>
                <c:pt idx="37">
                  <c:v>0.52616279069767447</c:v>
                </c:pt>
                <c:pt idx="38">
                  <c:v>0.52702702702702697</c:v>
                </c:pt>
                <c:pt idx="39">
                  <c:v>0.52861035422343328</c:v>
                </c:pt>
                <c:pt idx="40">
                  <c:v>0.53117206982543641</c:v>
                </c:pt>
                <c:pt idx="41">
                  <c:v>0.53133769878391024</c:v>
                </c:pt>
                <c:pt idx="42">
                  <c:v>0.53352769679300294</c:v>
                </c:pt>
                <c:pt idx="43">
                  <c:v>0.53385416666666663</c:v>
                </c:pt>
                <c:pt idx="44">
                  <c:v>0.55434782608695654</c:v>
                </c:pt>
                <c:pt idx="45">
                  <c:v>0.55604395604395607</c:v>
                </c:pt>
                <c:pt idx="46">
                  <c:v>0.56086956521739129</c:v>
                </c:pt>
                <c:pt idx="47">
                  <c:v>0.56613756613756616</c:v>
                </c:pt>
                <c:pt idx="48">
                  <c:v>0.56766575840145328</c:v>
                </c:pt>
                <c:pt idx="49">
                  <c:v>0.57264957264957261</c:v>
                </c:pt>
                <c:pt idx="50">
                  <c:v>0.57474226804123707</c:v>
                </c:pt>
                <c:pt idx="51">
                  <c:v>0.57827476038338654</c:v>
                </c:pt>
                <c:pt idx="52">
                  <c:v>0.58227848101265822</c:v>
                </c:pt>
                <c:pt idx="53">
                  <c:v>0.5852842809364549</c:v>
                </c:pt>
                <c:pt idx="54">
                  <c:v>0.58730158730158732</c:v>
                </c:pt>
                <c:pt idx="55">
                  <c:v>0.58771929824561409</c:v>
                </c:pt>
                <c:pt idx="56">
                  <c:v>0.58803611738148986</c:v>
                </c:pt>
                <c:pt idx="57">
                  <c:v>0.5938967136150235</c:v>
                </c:pt>
                <c:pt idx="58">
                  <c:v>0.59420289855072461</c:v>
                </c:pt>
                <c:pt idx="59">
                  <c:v>0.59773371104815864</c:v>
                </c:pt>
                <c:pt idx="60">
                  <c:v>0.6009732360097324</c:v>
                </c:pt>
                <c:pt idx="61">
                  <c:v>0.60547945205479448</c:v>
                </c:pt>
                <c:pt idx="62">
                  <c:v>0.60724233983286913</c:v>
                </c:pt>
                <c:pt idx="63">
                  <c:v>0.60908084163898113</c:v>
                </c:pt>
                <c:pt idx="64">
                  <c:v>0.61851015801354403</c:v>
                </c:pt>
                <c:pt idx="65">
                  <c:v>0.62102689486552565</c:v>
                </c:pt>
                <c:pt idx="66">
                  <c:v>0.62612612612612617</c:v>
                </c:pt>
                <c:pt idx="67">
                  <c:v>0.62615101289134434</c:v>
                </c:pt>
                <c:pt idx="68">
                  <c:v>0.62628865979381443</c:v>
                </c:pt>
                <c:pt idx="69">
                  <c:v>0.62790697674418605</c:v>
                </c:pt>
                <c:pt idx="70">
                  <c:v>0.63076923076923075</c:v>
                </c:pt>
                <c:pt idx="71">
                  <c:v>0.6356340288924559</c:v>
                </c:pt>
                <c:pt idx="72">
                  <c:v>0.63636363636363635</c:v>
                </c:pt>
                <c:pt idx="73">
                  <c:v>0.6371308016877637</c:v>
                </c:pt>
                <c:pt idx="74">
                  <c:v>0.63850415512465375</c:v>
                </c:pt>
                <c:pt idx="75">
                  <c:v>0.64054054054054055</c:v>
                </c:pt>
                <c:pt idx="76">
                  <c:v>0.64356435643564358</c:v>
                </c:pt>
                <c:pt idx="77">
                  <c:v>0.65225225225225225</c:v>
                </c:pt>
                <c:pt idx="78">
                  <c:v>0.65259117082533591</c:v>
                </c:pt>
                <c:pt idx="79">
                  <c:v>0.65430463576158937</c:v>
                </c:pt>
                <c:pt idx="80">
                  <c:v>0.67346938775510201</c:v>
                </c:pt>
                <c:pt idx="81">
                  <c:v>0.68214285714285716</c:v>
                </c:pt>
                <c:pt idx="82">
                  <c:v>0.68226600985221675</c:v>
                </c:pt>
                <c:pt idx="83">
                  <c:v>0.68571428571428572</c:v>
                </c:pt>
                <c:pt idx="84">
                  <c:v>0.68670520231213872</c:v>
                </c:pt>
                <c:pt idx="85">
                  <c:v>0.6875</c:v>
                </c:pt>
                <c:pt idx="86">
                  <c:v>0.68783068783068779</c:v>
                </c:pt>
                <c:pt idx="87">
                  <c:v>0.68839103869653773</c:v>
                </c:pt>
                <c:pt idx="88">
                  <c:v>0.69655172413793098</c:v>
                </c:pt>
                <c:pt idx="89">
                  <c:v>0.69882352941176473</c:v>
                </c:pt>
                <c:pt idx="90">
                  <c:v>0.70439414114513976</c:v>
                </c:pt>
                <c:pt idx="91">
                  <c:v>0.7053045186640472</c:v>
                </c:pt>
                <c:pt idx="92">
                  <c:v>0.70658682634730541</c:v>
                </c:pt>
                <c:pt idx="93">
                  <c:v>0.71256684491978606</c:v>
                </c:pt>
                <c:pt idx="94">
                  <c:v>0.7168576104746317</c:v>
                </c:pt>
                <c:pt idx="95">
                  <c:v>0.72</c:v>
                </c:pt>
                <c:pt idx="96">
                  <c:v>0.72108843537414968</c:v>
                </c:pt>
                <c:pt idx="97">
                  <c:v>0.72653061224489801</c:v>
                </c:pt>
                <c:pt idx="98">
                  <c:v>0.72904191616766467</c:v>
                </c:pt>
                <c:pt idx="99">
                  <c:v>0.73557692307692313</c:v>
                </c:pt>
                <c:pt idx="100">
                  <c:v>0.74204946996466437</c:v>
                </c:pt>
                <c:pt idx="101">
                  <c:v>0.74427480916030531</c:v>
                </c:pt>
                <c:pt idx="102">
                  <c:v>0.75113122171945701</c:v>
                </c:pt>
                <c:pt idx="103">
                  <c:v>0.75548589341692785</c:v>
                </c:pt>
                <c:pt idx="104">
                  <c:v>0.76439790575916233</c:v>
                </c:pt>
                <c:pt idx="105">
                  <c:v>0.77586206896551724</c:v>
                </c:pt>
                <c:pt idx="106">
                  <c:v>0.77586206896551724</c:v>
                </c:pt>
                <c:pt idx="107">
                  <c:v>0.78092783505154639</c:v>
                </c:pt>
                <c:pt idx="108">
                  <c:v>0.79432624113475181</c:v>
                </c:pt>
                <c:pt idx="109">
                  <c:v>0.80104712041884818</c:v>
                </c:pt>
                <c:pt idx="110">
                  <c:v>0.82692307692307687</c:v>
                </c:pt>
                <c:pt idx="111">
                  <c:v>0.83132530120481929</c:v>
                </c:pt>
                <c:pt idx="112">
                  <c:v>0.85420560747663554</c:v>
                </c:pt>
                <c:pt idx="113">
                  <c:v>0.86538461538461542</c:v>
                </c:pt>
                <c:pt idx="114">
                  <c:v>0.88121546961325969</c:v>
                </c:pt>
                <c:pt idx="115">
                  <c:v>0.88275862068965516</c:v>
                </c:pt>
              </c:numCache>
            </c:numRef>
          </c:val>
          <c:extLst>
            <c:ext xmlns:c16="http://schemas.microsoft.com/office/drawing/2014/chart" uri="{C3380CC4-5D6E-409C-BE32-E72D297353CC}">
              <c16:uniqueId val="{0000000A-0587-4899-BF3A-283C70930386}"/>
            </c:ext>
          </c:extLst>
        </c:ser>
        <c:dLbls>
          <c:showLegendKey val="0"/>
          <c:showVal val="0"/>
          <c:showCatName val="0"/>
          <c:showSerName val="0"/>
          <c:showPercent val="0"/>
          <c:showBubbleSize val="0"/>
        </c:dLbls>
        <c:gapWidth val="219"/>
        <c:overlap val="-27"/>
        <c:axId val="1278373567"/>
        <c:axId val="1278370207"/>
      </c:barChart>
      <c:catAx>
        <c:axId val="1278373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78370207"/>
        <c:crosses val="autoZero"/>
        <c:auto val="1"/>
        <c:lblAlgn val="ctr"/>
        <c:lblOffset val="100"/>
        <c:noMultiLvlLbl val="0"/>
      </c:catAx>
      <c:valAx>
        <c:axId val="1278370207"/>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78373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a:t>England Providers 62-Day Q4 Performance (%) for Urological Cancers</a:t>
            </a:r>
          </a:p>
        </c:rich>
      </c:tx>
      <c:layout>
        <c:manualLayout>
          <c:xMode val="edge"/>
          <c:yMode val="edge"/>
          <c:x val="0.21625961825998663"/>
          <c:y val="1.221760810659141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667709762074559"/>
          <c:y val="7.5278625153872541E-2"/>
          <c:w val="0.87388963952851029"/>
          <c:h val="0.52440294161790868"/>
        </c:manualLayout>
      </c:layout>
      <c:barChart>
        <c:barDir val="col"/>
        <c:grouping val="clustered"/>
        <c:varyColors val="0"/>
        <c:ser>
          <c:idx val="0"/>
          <c:order val="0"/>
          <c:tx>
            <c:strRef>
              <c:f>'62-Day Urology'!$L$5</c:f>
              <c:strCache>
                <c:ptCount val="1"/>
                <c:pt idx="0">
                  <c:v>Q4 Performance%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695D-4F65-90CD-5466630C1676}"/>
              </c:ext>
            </c:extLst>
          </c:dPt>
          <c:dPt>
            <c:idx val="15"/>
            <c:invertIfNegative val="0"/>
            <c:bubble3D val="0"/>
            <c:spPr>
              <a:solidFill>
                <a:schemeClr val="accent2"/>
              </a:solidFill>
              <a:ln>
                <a:noFill/>
              </a:ln>
              <a:effectLst/>
            </c:spPr>
            <c:extLst>
              <c:ext xmlns:c16="http://schemas.microsoft.com/office/drawing/2014/chart" uri="{C3380CC4-5D6E-409C-BE32-E72D297353CC}">
                <c16:uniqueId val="{00000003-695D-4F65-90CD-5466630C1676}"/>
              </c:ext>
            </c:extLst>
          </c:dPt>
          <c:dPt>
            <c:idx val="18"/>
            <c:invertIfNegative val="0"/>
            <c:bubble3D val="0"/>
            <c:spPr>
              <a:solidFill>
                <a:schemeClr val="accent2"/>
              </a:solidFill>
              <a:ln>
                <a:noFill/>
              </a:ln>
              <a:effectLst/>
            </c:spPr>
            <c:extLst>
              <c:ext xmlns:c16="http://schemas.microsoft.com/office/drawing/2014/chart" uri="{C3380CC4-5D6E-409C-BE32-E72D297353CC}">
                <c16:uniqueId val="{00000005-695D-4F65-90CD-5466630C1676}"/>
              </c:ext>
            </c:extLst>
          </c:dPt>
          <c:dPt>
            <c:idx val="22"/>
            <c:invertIfNegative val="0"/>
            <c:bubble3D val="0"/>
            <c:spPr>
              <a:solidFill>
                <a:schemeClr val="accent2"/>
              </a:solidFill>
              <a:ln>
                <a:noFill/>
              </a:ln>
              <a:effectLst/>
            </c:spPr>
            <c:extLst>
              <c:ext xmlns:c16="http://schemas.microsoft.com/office/drawing/2014/chart" uri="{C3380CC4-5D6E-409C-BE32-E72D297353CC}">
                <c16:uniqueId val="{00000007-695D-4F65-90CD-5466630C1676}"/>
              </c:ext>
            </c:extLst>
          </c:dPt>
          <c:dPt>
            <c:idx val="28"/>
            <c:invertIfNegative val="0"/>
            <c:bubble3D val="0"/>
            <c:spPr>
              <a:solidFill>
                <a:schemeClr val="accent2"/>
              </a:solidFill>
              <a:ln>
                <a:noFill/>
              </a:ln>
              <a:effectLst/>
            </c:spPr>
            <c:extLst>
              <c:ext xmlns:c16="http://schemas.microsoft.com/office/drawing/2014/chart" uri="{C3380CC4-5D6E-409C-BE32-E72D297353CC}">
                <c16:uniqueId val="{00000009-695D-4F65-90CD-5466630C1676}"/>
              </c:ext>
            </c:extLst>
          </c:dPt>
          <c:dPt>
            <c:idx val="81"/>
            <c:invertIfNegative val="0"/>
            <c:bubble3D val="0"/>
            <c:spPr>
              <a:solidFill>
                <a:schemeClr val="accent2"/>
              </a:solidFill>
              <a:ln>
                <a:noFill/>
              </a:ln>
              <a:effectLst/>
            </c:spPr>
            <c:extLst>
              <c:ext xmlns:c16="http://schemas.microsoft.com/office/drawing/2014/chart" uri="{C3380CC4-5D6E-409C-BE32-E72D297353CC}">
                <c16:uniqueId val="{0000000B-695D-4F65-90CD-5466630C1676}"/>
              </c:ext>
            </c:extLst>
          </c:dPt>
          <c:cat>
            <c:strRef>
              <c:f>'62-Day Urology'!$C$6:$C$124</c:f>
              <c:strCache>
                <c:ptCount val="119"/>
                <c:pt idx="0">
                  <c:v>The Princess Alexandra Hospital </c:v>
                </c:pt>
                <c:pt idx="1">
                  <c:v>University Hospitals Bristol And Weston </c:v>
                </c:pt>
                <c:pt idx="2">
                  <c:v>University Hospitals Coventry And Warwickshire </c:v>
                </c:pt>
                <c:pt idx="3">
                  <c:v>Mid And South Essex </c:v>
                </c:pt>
                <c:pt idx="4">
                  <c:v>Norfolk And Norwich University Hospitals </c:v>
                </c:pt>
                <c:pt idx="5">
                  <c:v>Sheffield Teaching Hospitals </c:v>
                </c:pt>
                <c:pt idx="6">
                  <c:v>Buckinghamshire Healthcare </c:v>
                </c:pt>
                <c:pt idx="7">
                  <c:v>University Hospitals Birmingham </c:v>
                </c:pt>
                <c:pt idx="8">
                  <c:v>The Queen Elizabeth Hospital, King'S Lynn, </c:v>
                </c:pt>
                <c:pt idx="9">
                  <c:v>South Warwickshire University </c:v>
                </c:pt>
                <c:pt idx="10">
                  <c:v>University Hospitals Of Leicester </c:v>
                </c:pt>
                <c:pt idx="11">
                  <c:v>The Christie </c:v>
                </c:pt>
                <c:pt idx="12">
                  <c:v>Manchester University </c:v>
                </c:pt>
                <c:pt idx="13">
                  <c:v>Lancashire Teaching Hospitals </c:v>
                </c:pt>
                <c:pt idx="14">
                  <c:v>South Tees Hospitals </c:v>
                </c:pt>
                <c:pt idx="15">
                  <c:v>Gloucestershire Hospitals </c:v>
                </c:pt>
                <c:pt idx="16">
                  <c:v>The Shrewsbury And Telford Hospital </c:v>
                </c:pt>
                <c:pt idx="17">
                  <c:v>North Tees And Hartlepool </c:v>
                </c:pt>
                <c:pt idx="18">
                  <c:v>North Bristol </c:v>
                </c:pt>
                <c:pt idx="19">
                  <c:v>The Royal Wolverhampton </c:v>
                </c:pt>
                <c:pt idx="20">
                  <c:v>Nottingham University Hospitals </c:v>
                </c:pt>
                <c:pt idx="21">
                  <c:v>Worcestershire Acute Hospitals </c:v>
                </c:pt>
                <c:pt idx="22">
                  <c:v>Salisbury </c:v>
                </c:pt>
                <c:pt idx="23">
                  <c:v>Barnsley Hospital </c:v>
                </c:pt>
                <c:pt idx="24">
                  <c:v>University Hospitals Plymouth </c:v>
                </c:pt>
                <c:pt idx="25">
                  <c:v>United Lincolnshire Teaching Hospitals </c:v>
                </c:pt>
                <c:pt idx="26">
                  <c:v>Oxford University Hospitals </c:v>
                </c:pt>
                <c:pt idx="27">
                  <c:v>George Eliot Hospital </c:v>
                </c:pt>
                <c:pt idx="28">
                  <c:v>Somerset </c:v>
                </c:pt>
                <c:pt idx="29">
                  <c:v>Lewisham And Greenwich </c:v>
                </c:pt>
                <c:pt idx="30">
                  <c:v>University Hospital Southampton </c:v>
                </c:pt>
                <c:pt idx="31">
                  <c:v>North Cumbria Integrated Care </c:v>
                </c:pt>
                <c:pt idx="32">
                  <c:v>The Newcastle Upon Tyne Hospitals </c:v>
                </c:pt>
                <c:pt idx="33">
                  <c:v>Royal Devon University Healthcare </c:v>
                </c:pt>
                <c:pt idx="34">
                  <c:v>University Hospitals Dorset </c:v>
                </c:pt>
                <c:pt idx="35">
                  <c:v>Northumbria Healthcare </c:v>
                </c:pt>
                <c:pt idx="36">
                  <c:v>York And Scarborough Teaching Hospitals </c:v>
                </c:pt>
                <c:pt idx="37">
                  <c:v>Royal Free London </c:v>
                </c:pt>
                <c:pt idx="38">
                  <c:v>Hull University Teaching Hospitals </c:v>
                </c:pt>
                <c:pt idx="39">
                  <c:v>Whittington Health </c:v>
                </c:pt>
                <c:pt idx="40">
                  <c:v>Torbay And South Devon </c:v>
                </c:pt>
                <c:pt idx="41">
                  <c:v>Portsmouth Hospitals University National Health Service Trust</c:v>
                </c:pt>
                <c:pt idx="42">
                  <c:v>Liverpool University Hospitals </c:v>
                </c:pt>
                <c:pt idx="43">
                  <c:v>Barking, Havering And Redbridge University Hospitals </c:v>
                </c:pt>
                <c:pt idx="44">
                  <c:v>University College London Hospitals </c:v>
                </c:pt>
                <c:pt idx="45">
                  <c:v>University Hospitals Of Derby And Burton </c:v>
                </c:pt>
                <c:pt idx="46">
                  <c:v>Wye Valley </c:v>
                </c:pt>
                <c:pt idx="47">
                  <c:v>Warrington And Halton Teaching Hospitals </c:v>
                </c:pt>
                <c:pt idx="48">
                  <c:v>Mid Cheshire Hospitals </c:v>
                </c:pt>
                <c:pt idx="49">
                  <c:v>Great Western Hospitals </c:v>
                </c:pt>
                <c:pt idx="50">
                  <c:v>Cambridge University Hospitals </c:v>
                </c:pt>
                <c:pt idx="51">
                  <c:v>Hampshire Hospitals </c:v>
                </c:pt>
                <c:pt idx="52">
                  <c:v>Chelsea And Westminster Hospital </c:v>
                </c:pt>
                <c:pt idx="53">
                  <c:v>Isle Of Wight </c:v>
                </c:pt>
                <c:pt idx="54">
                  <c:v>Wirral University Teaching Hospital </c:v>
                </c:pt>
                <c:pt idx="55">
                  <c:v>Dartford And Gravesham </c:v>
                </c:pt>
                <c:pt idx="56">
                  <c:v>The Dudley Group </c:v>
                </c:pt>
                <c:pt idx="57">
                  <c:v>Guy'S And St Thomas' </c:v>
                </c:pt>
                <c:pt idx="58">
                  <c:v>The Hillingdon Hospitals </c:v>
                </c:pt>
                <c:pt idx="59">
                  <c:v>The Rotherham </c:v>
                </c:pt>
                <c:pt idx="60">
                  <c:v>Chesterfield Royal Hospital </c:v>
                </c:pt>
                <c:pt idx="61">
                  <c:v>University Hospitals Of North Midlands </c:v>
                </c:pt>
                <c:pt idx="62">
                  <c:v>Milton Keynes University Hospital </c:v>
                </c:pt>
                <c:pt idx="63">
                  <c:v>Doncaster And Bassetlaw Teaching Hospitals </c:v>
                </c:pt>
                <c:pt idx="64">
                  <c:v>Countess Of Chester Hospital </c:v>
                </c:pt>
                <c:pt idx="65">
                  <c:v>James Paget University Hospitals </c:v>
                </c:pt>
                <c:pt idx="66">
                  <c:v>East Suffolk And North Essex </c:v>
                </c:pt>
                <c:pt idx="67">
                  <c:v>Barts Health </c:v>
                </c:pt>
                <c:pt idx="68">
                  <c:v>Bedfordshire Hospitals </c:v>
                </c:pt>
                <c:pt idx="69">
                  <c:v>West Hertfordshire Teaching Hospitals </c:v>
                </c:pt>
                <c:pt idx="70">
                  <c:v>East Sussex Healthcare </c:v>
                </c:pt>
                <c:pt idx="71">
                  <c:v>University Hospitals Of Morecambe Bay </c:v>
                </c:pt>
                <c:pt idx="72">
                  <c:v>Sandwell And West Birmingham Hospitals </c:v>
                </c:pt>
                <c:pt idx="73">
                  <c:v>East Lancashire Hospitals </c:v>
                </c:pt>
                <c:pt idx="74">
                  <c:v>King'S College Hospital </c:v>
                </c:pt>
                <c:pt idx="75">
                  <c:v>East Kent Hospitals University </c:v>
                </c:pt>
                <c:pt idx="76">
                  <c:v>Northern Care Alliance </c:v>
                </c:pt>
                <c:pt idx="77">
                  <c:v>Leeds Teaching Hospitals </c:v>
                </c:pt>
                <c:pt idx="78">
                  <c:v>East Cheshire </c:v>
                </c:pt>
                <c:pt idx="79">
                  <c:v>Royal Berkshire </c:v>
                </c:pt>
                <c:pt idx="80">
                  <c:v>Sherwood Forest Hospitals </c:v>
                </c:pt>
                <c:pt idx="81">
                  <c:v>Royal United Hospitals Bath </c:v>
                </c:pt>
                <c:pt idx="82">
                  <c:v>London North West University Healthcare </c:v>
                </c:pt>
                <c:pt idx="83">
                  <c:v>Northern Lincolnshire And Goole </c:v>
                </c:pt>
                <c:pt idx="84">
                  <c:v>The Royal Marsden </c:v>
                </c:pt>
                <c:pt idx="85">
                  <c:v>Bradford Teaching Hospitals </c:v>
                </c:pt>
                <c:pt idx="86">
                  <c:v>Mid Yorkshire Teaching </c:v>
                </c:pt>
                <c:pt idx="87">
                  <c:v>Stockport </c:v>
                </c:pt>
                <c:pt idx="88">
                  <c:v>Blackpool Teaching Hospitals </c:v>
                </c:pt>
                <c:pt idx="89">
                  <c:v>Dorset County Hospital </c:v>
                </c:pt>
                <c:pt idx="90">
                  <c:v>West Suffolk </c:v>
                </c:pt>
                <c:pt idx="91">
                  <c:v>Medway </c:v>
                </c:pt>
                <c:pt idx="92">
                  <c:v>East And North Hertfordshire </c:v>
                </c:pt>
                <c:pt idx="93">
                  <c:v>Imperial College Healthcare </c:v>
                </c:pt>
                <c:pt idx="94">
                  <c:v>North West Anglia </c:v>
                </c:pt>
                <c:pt idx="95">
                  <c:v>South Tyneside And Sunderland </c:v>
                </c:pt>
                <c:pt idx="96">
                  <c:v>Mersey And West Lancashire Teaching Hospitals </c:v>
                </c:pt>
                <c:pt idx="97">
                  <c:v>Northampton General Hospital </c:v>
                </c:pt>
                <c:pt idx="98">
                  <c:v>Gateshead Health </c:v>
                </c:pt>
                <c:pt idx="99">
                  <c:v>Frimley Health </c:v>
                </c:pt>
                <c:pt idx="100">
                  <c:v>Surrey And Sussex Healthcare </c:v>
                </c:pt>
                <c:pt idx="101">
                  <c:v>Kettering General Hospital </c:v>
                </c:pt>
                <c:pt idx="102">
                  <c:v>Ashford And St Peter'S Hospitals </c:v>
                </c:pt>
                <c:pt idx="103">
                  <c:v>St George'S University Hospitals </c:v>
                </c:pt>
                <c:pt idx="104">
                  <c:v>Kingston And Richmond </c:v>
                </c:pt>
                <c:pt idx="105">
                  <c:v>The Clatterbridge Cancer Centre </c:v>
                </c:pt>
                <c:pt idx="106">
                  <c:v>Royal Surrey County Hospital </c:v>
                </c:pt>
                <c:pt idx="107">
                  <c:v>Maidstone And Tunbridge Wells </c:v>
                </c:pt>
                <c:pt idx="108">
                  <c:v>Royal Cornwall Hospitals </c:v>
                </c:pt>
                <c:pt idx="109">
                  <c:v>Bolton </c:v>
                </c:pt>
                <c:pt idx="110">
                  <c:v>Wrightington, Wigan And Leigh </c:v>
                </c:pt>
                <c:pt idx="111">
                  <c:v>Epsom And St Helier University Hospitals </c:v>
                </c:pt>
                <c:pt idx="112">
                  <c:v>Homerton Healthcare </c:v>
                </c:pt>
                <c:pt idx="113">
                  <c:v>Harrogate And District </c:v>
                </c:pt>
                <c:pt idx="114">
                  <c:v>Airedale </c:v>
                </c:pt>
                <c:pt idx="115">
                  <c:v>Tameside And Glossop Integrated Care </c:v>
                </c:pt>
                <c:pt idx="116">
                  <c:v>Calderdale And Huddersfield </c:v>
                </c:pt>
                <c:pt idx="117">
                  <c:v>Croydon Health Services </c:v>
                </c:pt>
                <c:pt idx="118">
                  <c:v>County Durham And Darlington </c:v>
                </c:pt>
              </c:strCache>
            </c:strRef>
          </c:cat>
          <c:val>
            <c:numRef>
              <c:f>'62-Day Urology'!$L$6:$L$124</c:f>
              <c:numCache>
                <c:formatCode>0.0%</c:formatCode>
                <c:ptCount val="119"/>
                <c:pt idx="0">
                  <c:v>0.14906832298136646</c:v>
                </c:pt>
                <c:pt idx="1">
                  <c:v>0.22580645161290322</c:v>
                </c:pt>
                <c:pt idx="2">
                  <c:v>0.32188841201716739</c:v>
                </c:pt>
                <c:pt idx="3">
                  <c:v>0.33759124087591241</c:v>
                </c:pt>
                <c:pt idx="4">
                  <c:v>0.34653465346534651</c:v>
                </c:pt>
                <c:pt idx="5">
                  <c:v>0.3832199546485261</c:v>
                </c:pt>
                <c:pt idx="6">
                  <c:v>0.38461538461538464</c:v>
                </c:pt>
                <c:pt idx="7">
                  <c:v>0.39851851851851849</c:v>
                </c:pt>
                <c:pt idx="8">
                  <c:v>0.42767295597484278</c:v>
                </c:pt>
                <c:pt idx="9">
                  <c:v>0.4296875</c:v>
                </c:pt>
                <c:pt idx="10">
                  <c:v>0.44612476370510395</c:v>
                </c:pt>
                <c:pt idx="11">
                  <c:v>0.45714285714285713</c:v>
                </c:pt>
                <c:pt idx="12">
                  <c:v>0.45823389021479716</c:v>
                </c:pt>
                <c:pt idx="13">
                  <c:v>0.46</c:v>
                </c:pt>
                <c:pt idx="14">
                  <c:v>0.46626984126984128</c:v>
                </c:pt>
                <c:pt idx="15">
                  <c:v>0.47433264887063653</c:v>
                </c:pt>
                <c:pt idx="16">
                  <c:v>0.474835886214442</c:v>
                </c:pt>
                <c:pt idx="17">
                  <c:v>0.48333333333333334</c:v>
                </c:pt>
                <c:pt idx="18">
                  <c:v>0.4880239520958084</c:v>
                </c:pt>
                <c:pt idx="19">
                  <c:v>0.49095607235142119</c:v>
                </c:pt>
                <c:pt idx="20">
                  <c:v>0.49492900608519269</c:v>
                </c:pt>
                <c:pt idx="21">
                  <c:v>0.50753768844221103</c:v>
                </c:pt>
                <c:pt idx="22">
                  <c:v>0.51030927835051543</c:v>
                </c:pt>
                <c:pt idx="23">
                  <c:v>0.51388888888888884</c:v>
                </c:pt>
                <c:pt idx="24">
                  <c:v>0.52604166666666663</c:v>
                </c:pt>
                <c:pt idx="25">
                  <c:v>0.52941176470588236</c:v>
                </c:pt>
                <c:pt idx="26">
                  <c:v>0.53460207612456745</c:v>
                </c:pt>
                <c:pt idx="27">
                  <c:v>0.53521126760563376</c:v>
                </c:pt>
                <c:pt idx="28">
                  <c:v>0.536036036036036</c:v>
                </c:pt>
                <c:pt idx="29">
                  <c:v>0.53658536585365857</c:v>
                </c:pt>
                <c:pt idx="30">
                  <c:v>0.53951890034364258</c:v>
                </c:pt>
                <c:pt idx="31">
                  <c:v>0.54424778761061943</c:v>
                </c:pt>
                <c:pt idx="32">
                  <c:v>0.55312499999999998</c:v>
                </c:pt>
                <c:pt idx="33">
                  <c:v>0.56036036036036041</c:v>
                </c:pt>
                <c:pt idx="34">
                  <c:v>0.56200527704485492</c:v>
                </c:pt>
                <c:pt idx="35">
                  <c:v>0.57432432432432434</c:v>
                </c:pt>
                <c:pt idx="36">
                  <c:v>0.57858769931662868</c:v>
                </c:pt>
                <c:pt idx="37">
                  <c:v>0.57864357864357863</c:v>
                </c:pt>
                <c:pt idx="38">
                  <c:v>0.5859375</c:v>
                </c:pt>
                <c:pt idx="39">
                  <c:v>0.58878504672897192</c:v>
                </c:pt>
                <c:pt idx="40">
                  <c:v>0.58964143426294824</c:v>
                </c:pt>
                <c:pt idx="41">
                  <c:v>0.5929978118161926</c:v>
                </c:pt>
                <c:pt idx="42">
                  <c:v>0.59420289855072461</c:v>
                </c:pt>
                <c:pt idx="43">
                  <c:v>0.59546925566343045</c:v>
                </c:pt>
                <c:pt idx="44">
                  <c:v>0.60169491525423724</c:v>
                </c:pt>
                <c:pt idx="45">
                  <c:v>0.60465116279069764</c:v>
                </c:pt>
                <c:pt idx="46">
                  <c:v>0.60893854748603349</c:v>
                </c:pt>
                <c:pt idx="47">
                  <c:v>0.61111111111111116</c:v>
                </c:pt>
                <c:pt idx="48">
                  <c:v>0.61290322580645162</c:v>
                </c:pt>
                <c:pt idx="49">
                  <c:v>0.61881188118811881</c:v>
                </c:pt>
                <c:pt idx="50">
                  <c:v>0.62215909090909094</c:v>
                </c:pt>
                <c:pt idx="51">
                  <c:v>0.63533834586466165</c:v>
                </c:pt>
                <c:pt idx="52">
                  <c:v>0.63706563706563701</c:v>
                </c:pt>
                <c:pt idx="53">
                  <c:v>0.63909774436090228</c:v>
                </c:pt>
                <c:pt idx="54">
                  <c:v>0.64372469635627527</c:v>
                </c:pt>
                <c:pt idx="55">
                  <c:v>0.64432989690721654</c:v>
                </c:pt>
                <c:pt idx="56">
                  <c:v>0.64485981308411211</c:v>
                </c:pt>
                <c:pt idx="57">
                  <c:v>0.64754098360655743</c:v>
                </c:pt>
                <c:pt idx="58">
                  <c:v>0.64928909952606639</c:v>
                </c:pt>
                <c:pt idx="59">
                  <c:v>0.65</c:v>
                </c:pt>
                <c:pt idx="60">
                  <c:v>0.65217391304347827</c:v>
                </c:pt>
                <c:pt idx="61">
                  <c:v>0.65263157894736845</c:v>
                </c:pt>
                <c:pt idx="62">
                  <c:v>0.65555555555555556</c:v>
                </c:pt>
                <c:pt idx="63">
                  <c:v>0.6560509554140127</c:v>
                </c:pt>
                <c:pt idx="64">
                  <c:v>0.66064981949458479</c:v>
                </c:pt>
                <c:pt idx="65">
                  <c:v>0.66666666666666663</c:v>
                </c:pt>
                <c:pt idx="66">
                  <c:v>0.66895368782161235</c:v>
                </c:pt>
                <c:pt idx="67">
                  <c:v>0.67576791808873715</c:v>
                </c:pt>
                <c:pt idx="68">
                  <c:v>0.67952522255192882</c:v>
                </c:pt>
                <c:pt idx="69">
                  <c:v>0.68551236749116606</c:v>
                </c:pt>
                <c:pt idx="70">
                  <c:v>0.68867924528301883</c:v>
                </c:pt>
                <c:pt idx="71">
                  <c:v>0.68877551020408168</c:v>
                </c:pt>
                <c:pt idx="72">
                  <c:v>0.69135802469135799</c:v>
                </c:pt>
                <c:pt idx="73">
                  <c:v>0.69230769230769229</c:v>
                </c:pt>
                <c:pt idx="74">
                  <c:v>0.7</c:v>
                </c:pt>
                <c:pt idx="75">
                  <c:v>0.70494699646643111</c:v>
                </c:pt>
                <c:pt idx="76">
                  <c:v>0.70710571923743504</c:v>
                </c:pt>
                <c:pt idx="77">
                  <c:v>0.71317829457364346</c:v>
                </c:pt>
                <c:pt idx="78">
                  <c:v>0.71527777777777779</c:v>
                </c:pt>
                <c:pt idx="79">
                  <c:v>0.72542372881355932</c:v>
                </c:pt>
                <c:pt idx="80">
                  <c:v>0.72560975609756095</c:v>
                </c:pt>
                <c:pt idx="81">
                  <c:v>0.73157894736842111</c:v>
                </c:pt>
                <c:pt idx="82">
                  <c:v>0.73741007194244601</c:v>
                </c:pt>
                <c:pt idx="83">
                  <c:v>0.74358974358974361</c:v>
                </c:pt>
                <c:pt idx="84">
                  <c:v>0.7441860465116279</c:v>
                </c:pt>
                <c:pt idx="85">
                  <c:v>0.74853801169590639</c:v>
                </c:pt>
                <c:pt idx="86">
                  <c:v>0.74863387978142082</c:v>
                </c:pt>
                <c:pt idx="87">
                  <c:v>0.75827814569536423</c:v>
                </c:pt>
                <c:pt idx="88">
                  <c:v>0.75980392156862742</c:v>
                </c:pt>
                <c:pt idx="89">
                  <c:v>0.76515151515151514</c:v>
                </c:pt>
                <c:pt idx="90">
                  <c:v>0.76666666666666672</c:v>
                </c:pt>
                <c:pt idx="91">
                  <c:v>0.76756756756756761</c:v>
                </c:pt>
                <c:pt idx="92">
                  <c:v>0.76946107784431139</c:v>
                </c:pt>
                <c:pt idx="93">
                  <c:v>0.77666666666666662</c:v>
                </c:pt>
                <c:pt idx="94">
                  <c:v>0.77749999999999997</c:v>
                </c:pt>
                <c:pt idx="95">
                  <c:v>0.77814029363784665</c:v>
                </c:pt>
                <c:pt idx="96">
                  <c:v>0.77892030848329052</c:v>
                </c:pt>
                <c:pt idx="97">
                  <c:v>0.78632478632478631</c:v>
                </c:pt>
                <c:pt idx="98">
                  <c:v>0.79605263157894735</c:v>
                </c:pt>
                <c:pt idx="99">
                  <c:v>0.79952830188679247</c:v>
                </c:pt>
                <c:pt idx="100">
                  <c:v>0.83692307692307688</c:v>
                </c:pt>
                <c:pt idx="101">
                  <c:v>0.83734939759036142</c:v>
                </c:pt>
                <c:pt idx="102">
                  <c:v>0.85024154589371981</c:v>
                </c:pt>
                <c:pt idx="103">
                  <c:v>0.85279187817258884</c:v>
                </c:pt>
                <c:pt idx="104">
                  <c:v>0.85589519650655022</c:v>
                </c:pt>
                <c:pt idx="105">
                  <c:v>0.86111111111111116</c:v>
                </c:pt>
                <c:pt idx="106">
                  <c:v>0.86851211072664358</c:v>
                </c:pt>
                <c:pt idx="107">
                  <c:v>0.86931818181818177</c:v>
                </c:pt>
                <c:pt idx="108">
                  <c:v>0.87058823529411766</c:v>
                </c:pt>
                <c:pt idx="109">
                  <c:v>0.87939698492462315</c:v>
                </c:pt>
                <c:pt idx="110">
                  <c:v>0.9</c:v>
                </c:pt>
                <c:pt idx="111">
                  <c:v>0.90212765957446805</c:v>
                </c:pt>
                <c:pt idx="112">
                  <c:v>0.90384615384615385</c:v>
                </c:pt>
                <c:pt idx="113">
                  <c:v>0.91724137931034477</c:v>
                </c:pt>
                <c:pt idx="114">
                  <c:v>0.92500000000000004</c:v>
                </c:pt>
                <c:pt idx="115">
                  <c:v>0.92613636363636365</c:v>
                </c:pt>
                <c:pt idx="116">
                  <c:v>0.93869731800766287</c:v>
                </c:pt>
                <c:pt idx="117">
                  <c:v>0.95964125560538116</c:v>
                </c:pt>
                <c:pt idx="118">
                  <c:v>1</c:v>
                </c:pt>
              </c:numCache>
            </c:numRef>
          </c:val>
          <c:extLst>
            <c:ext xmlns:c16="http://schemas.microsoft.com/office/drawing/2014/chart" uri="{C3380CC4-5D6E-409C-BE32-E72D297353CC}">
              <c16:uniqueId val="{0000000C-695D-4F65-90CD-5466630C1676}"/>
            </c:ext>
          </c:extLst>
        </c:ser>
        <c:dLbls>
          <c:showLegendKey val="0"/>
          <c:showVal val="0"/>
          <c:showCatName val="0"/>
          <c:showSerName val="0"/>
          <c:showPercent val="0"/>
          <c:showBubbleSize val="0"/>
        </c:dLbls>
        <c:gapWidth val="219"/>
        <c:overlap val="-27"/>
        <c:axId val="1473251903"/>
        <c:axId val="1473250943"/>
      </c:barChart>
      <c:catAx>
        <c:axId val="1473251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73250943"/>
        <c:crosses val="autoZero"/>
        <c:auto val="1"/>
        <c:lblAlgn val="ctr"/>
        <c:lblOffset val="100"/>
        <c:noMultiLvlLbl val="0"/>
      </c:catAx>
      <c:valAx>
        <c:axId val="1473250943"/>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73251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a:t>Median wait from flexi to TURBT </a:t>
            </a:r>
          </a:p>
        </c:rich>
      </c:tx>
      <c:overlay val="0"/>
    </c:title>
    <c:autoTitleDeleted val="0"/>
    <c:plotArea>
      <c:layout>
        <c:manualLayout>
          <c:layoutTarget val="inner"/>
          <c:xMode val="edge"/>
          <c:yMode val="edge"/>
          <c:x val="9.784090649860433E-2"/>
          <c:y val="0.16933714229211932"/>
          <c:w val="0.83799865360372949"/>
          <c:h val="0.44306084108097693"/>
        </c:manualLayout>
      </c:layout>
      <c:barChart>
        <c:barDir val="col"/>
        <c:grouping val="clustered"/>
        <c:varyColors val="0"/>
        <c:ser>
          <c:idx val="0"/>
          <c:order val="0"/>
          <c:tx>
            <c:strRef>
              <c:f>Sheet8!$F$7</c:f>
              <c:strCache>
                <c:ptCount val="1"/>
                <c:pt idx="0">
                  <c:v>Median wait days (Ta)</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Sheet8!$G$6:$T$6</c:f>
              <c:strCache>
                <c:ptCount val="14"/>
                <c:pt idx="0">
                  <c:v>Bolton</c:v>
                </c:pt>
                <c:pt idx="1">
                  <c:v>Christie</c:v>
                </c:pt>
                <c:pt idx="2">
                  <c:v>Fairfield</c:v>
                </c:pt>
                <c:pt idx="3">
                  <c:v>Rochdale</c:v>
                </c:pt>
                <c:pt idx="4">
                  <c:v>North Manchester (NCA)</c:v>
                </c:pt>
                <c:pt idx="5">
                  <c:v>Salford</c:v>
                </c:pt>
                <c:pt idx="6">
                  <c:v>Oldham</c:v>
                </c:pt>
                <c:pt idx="7">
                  <c:v>MRI</c:v>
                </c:pt>
                <c:pt idx="8">
                  <c:v>North Manchester (MFT)</c:v>
                </c:pt>
                <c:pt idx="9">
                  <c:v>MFT (Wythenshawe)</c:v>
                </c:pt>
                <c:pt idx="10">
                  <c:v>Trafford</c:v>
                </c:pt>
                <c:pt idx="11">
                  <c:v>Stepping Hill</c:v>
                </c:pt>
                <c:pt idx="12">
                  <c:v>Wigan</c:v>
                </c:pt>
                <c:pt idx="13">
                  <c:v>Leigh</c:v>
                </c:pt>
              </c:strCache>
            </c:strRef>
          </c:cat>
          <c:val>
            <c:numRef>
              <c:f>Sheet8!$G$7:$T$7</c:f>
              <c:numCache>
                <c:formatCode>General</c:formatCode>
                <c:ptCount val="14"/>
                <c:pt idx="0">
                  <c:v>26</c:v>
                </c:pt>
                <c:pt idx="1">
                  <c:v>0</c:v>
                </c:pt>
                <c:pt idx="2">
                  <c:v>55.5</c:v>
                </c:pt>
                <c:pt idx="3">
                  <c:v>25</c:v>
                </c:pt>
                <c:pt idx="4">
                  <c:v>40</c:v>
                </c:pt>
                <c:pt idx="5">
                  <c:v>31</c:v>
                </c:pt>
                <c:pt idx="6">
                  <c:v>0</c:v>
                </c:pt>
                <c:pt idx="7">
                  <c:v>28</c:v>
                </c:pt>
                <c:pt idx="8">
                  <c:v>25</c:v>
                </c:pt>
                <c:pt idx="9">
                  <c:v>45</c:v>
                </c:pt>
                <c:pt idx="10">
                  <c:v>0</c:v>
                </c:pt>
                <c:pt idx="11">
                  <c:v>42</c:v>
                </c:pt>
                <c:pt idx="12">
                  <c:v>30</c:v>
                </c:pt>
                <c:pt idx="13">
                  <c:v>50</c:v>
                </c:pt>
              </c:numCache>
            </c:numRef>
          </c:val>
          <c:extLst>
            <c:ext xmlns:c16="http://schemas.microsoft.com/office/drawing/2014/chart" uri="{C3380CC4-5D6E-409C-BE32-E72D297353CC}">
              <c16:uniqueId val="{00000000-B944-4190-9E6A-C790E3C0D1F6}"/>
            </c:ext>
          </c:extLst>
        </c:ser>
        <c:ser>
          <c:idx val="1"/>
          <c:order val="1"/>
          <c:tx>
            <c:strRef>
              <c:f>Sheet8!$F$9</c:f>
              <c:strCache>
                <c:ptCount val="1"/>
                <c:pt idx="0">
                  <c:v>Median  wait days (T1+)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Sheet8!$G$6:$T$6</c:f>
              <c:strCache>
                <c:ptCount val="14"/>
                <c:pt idx="0">
                  <c:v>Bolton</c:v>
                </c:pt>
                <c:pt idx="1">
                  <c:v>Christie</c:v>
                </c:pt>
                <c:pt idx="2">
                  <c:v>Fairfield</c:v>
                </c:pt>
                <c:pt idx="3">
                  <c:v>Rochdale</c:v>
                </c:pt>
                <c:pt idx="4">
                  <c:v>North Manchester (NCA)</c:v>
                </c:pt>
                <c:pt idx="5">
                  <c:v>Salford</c:v>
                </c:pt>
                <c:pt idx="6">
                  <c:v>Oldham</c:v>
                </c:pt>
                <c:pt idx="7">
                  <c:v>MRI</c:v>
                </c:pt>
                <c:pt idx="8">
                  <c:v>North Manchester (MFT)</c:v>
                </c:pt>
                <c:pt idx="9">
                  <c:v>MFT (Wythenshawe)</c:v>
                </c:pt>
                <c:pt idx="10">
                  <c:v>Trafford</c:v>
                </c:pt>
                <c:pt idx="11">
                  <c:v>Stepping Hill</c:v>
                </c:pt>
                <c:pt idx="12">
                  <c:v>Wigan</c:v>
                </c:pt>
                <c:pt idx="13">
                  <c:v>Leigh</c:v>
                </c:pt>
              </c:strCache>
            </c:strRef>
          </c:cat>
          <c:val>
            <c:numRef>
              <c:f>Sheet8!$G$9:$T$9</c:f>
              <c:numCache>
                <c:formatCode>General</c:formatCode>
                <c:ptCount val="14"/>
                <c:pt idx="0">
                  <c:v>26</c:v>
                </c:pt>
                <c:pt idx="1">
                  <c:v>0</c:v>
                </c:pt>
                <c:pt idx="2">
                  <c:v>47.5</c:v>
                </c:pt>
                <c:pt idx="3">
                  <c:v>15</c:v>
                </c:pt>
                <c:pt idx="4">
                  <c:v>24</c:v>
                </c:pt>
                <c:pt idx="5">
                  <c:v>14</c:v>
                </c:pt>
                <c:pt idx="6">
                  <c:v>0</c:v>
                </c:pt>
                <c:pt idx="7">
                  <c:v>40.75</c:v>
                </c:pt>
                <c:pt idx="8">
                  <c:v>28.5</c:v>
                </c:pt>
                <c:pt idx="9">
                  <c:v>38</c:v>
                </c:pt>
                <c:pt idx="10">
                  <c:v>0</c:v>
                </c:pt>
                <c:pt idx="11">
                  <c:v>44</c:v>
                </c:pt>
                <c:pt idx="12">
                  <c:v>25</c:v>
                </c:pt>
                <c:pt idx="13">
                  <c:v>0</c:v>
                </c:pt>
              </c:numCache>
            </c:numRef>
          </c:val>
          <c:extLst>
            <c:ext xmlns:c16="http://schemas.microsoft.com/office/drawing/2014/chart" uri="{C3380CC4-5D6E-409C-BE32-E72D297353CC}">
              <c16:uniqueId val="{00000001-B944-4190-9E6A-C790E3C0D1F6}"/>
            </c:ext>
          </c:extLst>
        </c:ser>
        <c:dLbls>
          <c:dLblPos val="outEnd"/>
          <c:showLegendKey val="0"/>
          <c:showVal val="1"/>
          <c:showCatName val="0"/>
          <c:showSerName val="0"/>
          <c:showPercent val="0"/>
          <c:showBubbleSize val="0"/>
        </c:dLbls>
        <c:gapWidth val="150"/>
        <c:axId val="160129408"/>
        <c:axId val="160131712"/>
      </c:barChart>
      <c:catAx>
        <c:axId val="160129408"/>
        <c:scaling>
          <c:orientation val="minMax"/>
        </c:scaling>
        <c:delete val="0"/>
        <c:axPos val="b"/>
        <c:numFmt formatCode="General" sourceLinked="0"/>
        <c:majorTickMark val="none"/>
        <c:minorTickMark val="none"/>
        <c:tickLblPos val="nextTo"/>
        <c:crossAx val="160131712"/>
        <c:crosses val="autoZero"/>
        <c:auto val="1"/>
        <c:lblAlgn val="ctr"/>
        <c:lblOffset val="100"/>
        <c:noMultiLvlLbl val="0"/>
      </c:catAx>
      <c:valAx>
        <c:axId val="160131712"/>
        <c:scaling>
          <c:orientation val="minMax"/>
        </c:scaling>
        <c:delete val="0"/>
        <c:axPos val="l"/>
        <c:majorGridlines/>
        <c:title>
          <c:tx>
            <c:rich>
              <a:bodyPr/>
              <a:lstStyle/>
              <a:p>
                <a:pPr>
                  <a:defRPr/>
                </a:pPr>
                <a:r>
                  <a:rPr lang="en-US"/>
                  <a:t>Days</a:t>
                </a:r>
              </a:p>
            </c:rich>
          </c:tx>
          <c:overlay val="0"/>
        </c:title>
        <c:numFmt formatCode="General" sourceLinked="1"/>
        <c:majorTickMark val="none"/>
        <c:minorTickMark val="none"/>
        <c:tickLblPos val="nextTo"/>
        <c:crossAx val="160129408"/>
        <c:crosses val="autoZero"/>
        <c:crossBetween val="between"/>
      </c:valAx>
    </c:plotArea>
    <c:legend>
      <c:legendPos val="r"/>
      <c:layout>
        <c:manualLayout>
          <c:xMode val="edge"/>
          <c:yMode val="edge"/>
          <c:x val="0.70874459206912876"/>
          <c:y val="0.86022133094056663"/>
          <c:w val="0.28305933391752086"/>
          <c:h val="0.11231950645578609"/>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u="sng" dirty="0"/>
              <a:t>NLAG / Urology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3"/>
          <c:order val="2"/>
          <c:tx>
            <c:strRef>
              <c:f>'FDS Priority'!$K$4</c:f>
              <c:strCache>
                <c:ptCount val="1"/>
                <c:pt idx="0">
                  <c:v>TotAch</c:v>
                </c:pt>
              </c:strCache>
            </c:strRef>
          </c:tx>
          <c:spPr>
            <a:solidFill>
              <a:srgbClr val="99FFCC"/>
            </a:solidFill>
            <a:ln>
              <a:solidFill>
                <a:srgbClr val="00B050"/>
              </a:solidFill>
            </a:ln>
            <a:effectLst/>
          </c:spPr>
          <c:invertIfNegative val="0"/>
          <c:cat>
            <c:numRef>
              <c:f>'FDS Priority'!$A$59:$A$79</c:f>
              <c:numCache>
                <c:formatCode>mmm\-yy</c:formatCode>
                <c:ptCount val="21"/>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pt idx="13">
                  <c:v>45413</c:v>
                </c:pt>
                <c:pt idx="14">
                  <c:v>45444</c:v>
                </c:pt>
                <c:pt idx="15">
                  <c:v>45474</c:v>
                </c:pt>
                <c:pt idx="16">
                  <c:v>45505</c:v>
                </c:pt>
                <c:pt idx="17">
                  <c:v>45536</c:v>
                </c:pt>
                <c:pt idx="18">
                  <c:v>45566</c:v>
                </c:pt>
                <c:pt idx="19">
                  <c:v>45597</c:v>
                </c:pt>
                <c:pt idx="20">
                  <c:v>45627</c:v>
                </c:pt>
              </c:numCache>
            </c:numRef>
          </c:cat>
          <c:val>
            <c:numRef>
              <c:f>'FDS Priority'!$K$59:$K$79</c:f>
              <c:numCache>
                <c:formatCode>General</c:formatCode>
                <c:ptCount val="21"/>
                <c:pt idx="0">
                  <c:v>91</c:v>
                </c:pt>
                <c:pt idx="1">
                  <c:v>92</c:v>
                </c:pt>
                <c:pt idx="2">
                  <c:v>96</c:v>
                </c:pt>
                <c:pt idx="3">
                  <c:v>73</c:v>
                </c:pt>
                <c:pt idx="4">
                  <c:v>74</c:v>
                </c:pt>
                <c:pt idx="5">
                  <c:v>84</c:v>
                </c:pt>
                <c:pt idx="6">
                  <c:v>90</c:v>
                </c:pt>
                <c:pt idx="7">
                  <c:v>109</c:v>
                </c:pt>
                <c:pt idx="8">
                  <c:v>84</c:v>
                </c:pt>
                <c:pt idx="9">
                  <c:v>87</c:v>
                </c:pt>
                <c:pt idx="10">
                  <c:v>136</c:v>
                </c:pt>
                <c:pt idx="11">
                  <c:v>121</c:v>
                </c:pt>
                <c:pt idx="12">
                  <c:v>94</c:v>
                </c:pt>
                <c:pt idx="13">
                  <c:v>75</c:v>
                </c:pt>
                <c:pt idx="14">
                  <c:v>94</c:v>
                </c:pt>
                <c:pt idx="15">
                  <c:v>105</c:v>
                </c:pt>
                <c:pt idx="16">
                  <c:v>114</c:v>
                </c:pt>
                <c:pt idx="17">
                  <c:v>111</c:v>
                </c:pt>
                <c:pt idx="18">
                  <c:v>126</c:v>
                </c:pt>
                <c:pt idx="19">
                  <c:v>103</c:v>
                </c:pt>
                <c:pt idx="20">
                  <c:v>113</c:v>
                </c:pt>
              </c:numCache>
            </c:numRef>
          </c:val>
          <c:extLst>
            <c:ext xmlns:c16="http://schemas.microsoft.com/office/drawing/2014/chart" uri="{C3380CC4-5D6E-409C-BE32-E72D297353CC}">
              <c16:uniqueId val="{00000000-21D9-431C-A572-0D732B080E96}"/>
            </c:ext>
          </c:extLst>
        </c:ser>
        <c:ser>
          <c:idx val="4"/>
          <c:order val="3"/>
          <c:tx>
            <c:strRef>
              <c:f>'FDS Priority'!$L$4</c:f>
              <c:strCache>
                <c:ptCount val="1"/>
                <c:pt idx="0">
                  <c:v>TotBrch</c:v>
                </c:pt>
              </c:strCache>
            </c:strRef>
          </c:tx>
          <c:spPr>
            <a:solidFill>
              <a:srgbClr val="FFCCFF"/>
            </a:solidFill>
            <a:ln>
              <a:solidFill>
                <a:schemeClr val="accent2">
                  <a:lumMod val="60000"/>
                  <a:lumOff val="40000"/>
                </a:schemeClr>
              </a:solidFill>
            </a:ln>
            <a:effectLst/>
          </c:spPr>
          <c:invertIfNegative val="0"/>
          <c:cat>
            <c:numRef>
              <c:f>'FDS Priority'!$A$59:$A$79</c:f>
              <c:numCache>
                <c:formatCode>mmm\-yy</c:formatCode>
                <c:ptCount val="21"/>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pt idx="13">
                  <c:v>45413</c:v>
                </c:pt>
                <c:pt idx="14">
                  <c:v>45444</c:v>
                </c:pt>
                <c:pt idx="15">
                  <c:v>45474</c:v>
                </c:pt>
                <c:pt idx="16">
                  <c:v>45505</c:v>
                </c:pt>
                <c:pt idx="17">
                  <c:v>45536</c:v>
                </c:pt>
                <c:pt idx="18">
                  <c:v>45566</c:v>
                </c:pt>
                <c:pt idx="19">
                  <c:v>45597</c:v>
                </c:pt>
                <c:pt idx="20">
                  <c:v>45627</c:v>
                </c:pt>
              </c:numCache>
            </c:numRef>
          </c:cat>
          <c:val>
            <c:numRef>
              <c:f>'FDS Priority'!$L$59:$L$79</c:f>
              <c:numCache>
                <c:formatCode>General</c:formatCode>
                <c:ptCount val="21"/>
                <c:pt idx="0">
                  <c:v>34</c:v>
                </c:pt>
                <c:pt idx="1">
                  <c:v>59</c:v>
                </c:pt>
                <c:pt idx="2">
                  <c:v>34</c:v>
                </c:pt>
                <c:pt idx="3">
                  <c:v>33</c:v>
                </c:pt>
                <c:pt idx="4">
                  <c:v>38</c:v>
                </c:pt>
                <c:pt idx="5">
                  <c:v>51</c:v>
                </c:pt>
                <c:pt idx="6">
                  <c:v>55</c:v>
                </c:pt>
                <c:pt idx="7">
                  <c:v>65</c:v>
                </c:pt>
                <c:pt idx="8">
                  <c:v>35</c:v>
                </c:pt>
                <c:pt idx="9">
                  <c:v>79</c:v>
                </c:pt>
                <c:pt idx="10">
                  <c:v>41</c:v>
                </c:pt>
                <c:pt idx="11">
                  <c:v>37</c:v>
                </c:pt>
                <c:pt idx="12">
                  <c:v>54</c:v>
                </c:pt>
                <c:pt idx="13">
                  <c:v>58</c:v>
                </c:pt>
                <c:pt idx="14">
                  <c:v>34</c:v>
                </c:pt>
                <c:pt idx="15">
                  <c:v>47</c:v>
                </c:pt>
                <c:pt idx="16">
                  <c:v>48</c:v>
                </c:pt>
                <c:pt idx="17">
                  <c:v>36</c:v>
                </c:pt>
                <c:pt idx="18">
                  <c:v>38</c:v>
                </c:pt>
                <c:pt idx="19">
                  <c:v>40</c:v>
                </c:pt>
                <c:pt idx="20">
                  <c:v>48</c:v>
                </c:pt>
              </c:numCache>
            </c:numRef>
          </c:val>
          <c:extLst>
            <c:ext xmlns:c16="http://schemas.microsoft.com/office/drawing/2014/chart" uri="{C3380CC4-5D6E-409C-BE32-E72D297353CC}">
              <c16:uniqueId val="{00000001-21D9-431C-A572-0D732B080E96}"/>
            </c:ext>
          </c:extLst>
        </c:ser>
        <c:dLbls>
          <c:showLegendKey val="0"/>
          <c:showVal val="0"/>
          <c:showCatName val="0"/>
          <c:showSerName val="0"/>
          <c:showPercent val="0"/>
          <c:showBubbleSize val="0"/>
        </c:dLbls>
        <c:gapWidth val="50"/>
        <c:overlap val="100"/>
        <c:axId val="774264319"/>
        <c:axId val="90227136"/>
      </c:barChart>
      <c:lineChart>
        <c:grouping val="standard"/>
        <c:varyColors val="0"/>
        <c:ser>
          <c:idx val="1"/>
          <c:order val="0"/>
          <c:tx>
            <c:strRef>
              <c:f>'FDS Priority'!$I$4</c:f>
              <c:strCache>
                <c:ptCount val="1"/>
                <c:pt idx="0">
                  <c:v>Target</c:v>
                </c:pt>
              </c:strCache>
            </c:strRef>
          </c:tx>
          <c:spPr>
            <a:ln w="28575" cap="rnd">
              <a:solidFill>
                <a:schemeClr val="tx1"/>
              </a:solidFill>
              <a:prstDash val="sysDash"/>
              <a:round/>
            </a:ln>
            <a:effectLst/>
          </c:spPr>
          <c:marker>
            <c:symbol val="none"/>
          </c:marker>
          <c:cat>
            <c:numRef>
              <c:f>'FDS Priority'!$A$59:$A$79</c:f>
              <c:numCache>
                <c:formatCode>mmm\-yy</c:formatCode>
                <c:ptCount val="21"/>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pt idx="13">
                  <c:v>45413</c:v>
                </c:pt>
                <c:pt idx="14">
                  <c:v>45444</c:v>
                </c:pt>
                <c:pt idx="15">
                  <c:v>45474</c:v>
                </c:pt>
                <c:pt idx="16">
                  <c:v>45505</c:v>
                </c:pt>
                <c:pt idx="17">
                  <c:v>45536</c:v>
                </c:pt>
                <c:pt idx="18">
                  <c:v>45566</c:v>
                </c:pt>
                <c:pt idx="19">
                  <c:v>45597</c:v>
                </c:pt>
                <c:pt idx="20">
                  <c:v>45627</c:v>
                </c:pt>
              </c:numCache>
            </c:numRef>
          </c:cat>
          <c:val>
            <c:numRef>
              <c:f>'FDS Priority'!$I$59:$I$79</c:f>
              <c:numCache>
                <c:formatCode>0%</c:formatCode>
                <c:ptCount val="21"/>
                <c:pt idx="0">
                  <c:v>0.6</c:v>
                </c:pt>
                <c:pt idx="1">
                  <c:v>0.6</c:v>
                </c:pt>
                <c:pt idx="2">
                  <c:v>0.6</c:v>
                </c:pt>
                <c:pt idx="3">
                  <c:v>0.6</c:v>
                </c:pt>
                <c:pt idx="4">
                  <c:v>0.6</c:v>
                </c:pt>
                <c:pt idx="5">
                  <c:v>0.6</c:v>
                </c:pt>
                <c:pt idx="6">
                  <c:v>0.6</c:v>
                </c:pt>
                <c:pt idx="7">
                  <c:v>0.6</c:v>
                </c:pt>
                <c:pt idx="8">
                  <c:v>0.6</c:v>
                </c:pt>
                <c:pt idx="9">
                  <c:v>0.6</c:v>
                </c:pt>
                <c:pt idx="10">
                  <c:v>0.6</c:v>
                </c:pt>
                <c:pt idx="11">
                  <c:v>0.6</c:v>
                </c:pt>
                <c:pt idx="12">
                  <c:v>0.6</c:v>
                </c:pt>
                <c:pt idx="13">
                  <c:v>0.6</c:v>
                </c:pt>
                <c:pt idx="14">
                  <c:v>0.6</c:v>
                </c:pt>
                <c:pt idx="15">
                  <c:v>0.6</c:v>
                </c:pt>
                <c:pt idx="16">
                  <c:v>0.6</c:v>
                </c:pt>
                <c:pt idx="17">
                  <c:v>0.6</c:v>
                </c:pt>
                <c:pt idx="18">
                  <c:v>0.6</c:v>
                </c:pt>
                <c:pt idx="19">
                  <c:v>0.6</c:v>
                </c:pt>
                <c:pt idx="20">
                  <c:v>0.6</c:v>
                </c:pt>
              </c:numCache>
            </c:numRef>
          </c:val>
          <c:smooth val="0"/>
          <c:extLst>
            <c:ext xmlns:c16="http://schemas.microsoft.com/office/drawing/2014/chart" uri="{C3380CC4-5D6E-409C-BE32-E72D297353CC}">
              <c16:uniqueId val="{00000002-21D9-431C-A572-0D732B080E96}"/>
            </c:ext>
          </c:extLst>
        </c:ser>
        <c:ser>
          <c:idx val="2"/>
          <c:order val="1"/>
          <c:tx>
            <c:strRef>
              <c:f>'FDS Priority'!$J$4</c:f>
              <c:strCache>
                <c:ptCount val="1"/>
                <c:pt idx="0">
                  <c:v>Mperf</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'FDS Priority'!$A$59:$A$79</c:f>
              <c:numCache>
                <c:formatCode>mmm\-yy</c:formatCode>
                <c:ptCount val="21"/>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pt idx="13">
                  <c:v>45413</c:v>
                </c:pt>
                <c:pt idx="14">
                  <c:v>45444</c:v>
                </c:pt>
                <c:pt idx="15">
                  <c:v>45474</c:v>
                </c:pt>
                <c:pt idx="16">
                  <c:v>45505</c:v>
                </c:pt>
                <c:pt idx="17">
                  <c:v>45536</c:v>
                </c:pt>
                <c:pt idx="18">
                  <c:v>45566</c:v>
                </c:pt>
                <c:pt idx="19">
                  <c:v>45597</c:v>
                </c:pt>
                <c:pt idx="20">
                  <c:v>45627</c:v>
                </c:pt>
              </c:numCache>
            </c:numRef>
          </c:cat>
          <c:val>
            <c:numRef>
              <c:f>'FDS Priority'!$J$59:$J$79</c:f>
              <c:numCache>
                <c:formatCode>0%</c:formatCode>
                <c:ptCount val="21"/>
                <c:pt idx="0">
                  <c:v>0.72799999999999998</c:v>
                </c:pt>
                <c:pt idx="1">
                  <c:v>0.60927152317880795</c:v>
                </c:pt>
                <c:pt idx="2">
                  <c:v>0.7384615384615385</c:v>
                </c:pt>
                <c:pt idx="3">
                  <c:v>0.68867924528301883</c:v>
                </c:pt>
                <c:pt idx="4">
                  <c:v>0.6607142857142857</c:v>
                </c:pt>
                <c:pt idx="5">
                  <c:v>0.62222222222222223</c:v>
                </c:pt>
                <c:pt idx="6">
                  <c:v>0.62068965517241381</c:v>
                </c:pt>
                <c:pt idx="7">
                  <c:v>0.62643678160919536</c:v>
                </c:pt>
                <c:pt idx="8">
                  <c:v>0.70588235294117652</c:v>
                </c:pt>
                <c:pt idx="9">
                  <c:v>0.52409638554216864</c:v>
                </c:pt>
                <c:pt idx="10">
                  <c:v>0.76836158192090398</c:v>
                </c:pt>
                <c:pt idx="11">
                  <c:v>0.76582278481012656</c:v>
                </c:pt>
                <c:pt idx="12">
                  <c:v>0.63513513513513509</c:v>
                </c:pt>
                <c:pt idx="13">
                  <c:v>0.56390977443609025</c:v>
                </c:pt>
                <c:pt idx="14">
                  <c:v>0.734375</c:v>
                </c:pt>
                <c:pt idx="15">
                  <c:v>0.69078947368421051</c:v>
                </c:pt>
                <c:pt idx="16">
                  <c:v>0.70370370370370372</c:v>
                </c:pt>
                <c:pt idx="17">
                  <c:v>0.75510204081632648</c:v>
                </c:pt>
                <c:pt idx="18" formatCode="0.0%">
                  <c:v>0.76829268292682928</c:v>
                </c:pt>
                <c:pt idx="19" formatCode="0.0%">
                  <c:v>0.72027972027972031</c:v>
                </c:pt>
                <c:pt idx="20" formatCode="0.0%">
                  <c:v>0.70186335403726707</c:v>
                </c:pt>
              </c:numCache>
            </c:numRef>
          </c:val>
          <c:smooth val="0"/>
          <c:extLst>
            <c:ext xmlns:c16="http://schemas.microsoft.com/office/drawing/2014/chart" uri="{C3380CC4-5D6E-409C-BE32-E72D297353CC}">
              <c16:uniqueId val="{00000003-21D9-431C-A572-0D732B080E96}"/>
            </c:ext>
          </c:extLst>
        </c:ser>
        <c:ser>
          <c:idx val="5"/>
          <c:order val="4"/>
          <c:tx>
            <c:strRef>
              <c:f>'FDS Priority'!$M$4</c:f>
              <c:strCache>
                <c:ptCount val="1"/>
                <c:pt idx="0">
                  <c:v>HNY Mperf</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'FDS Priority'!$A$59:$A$79</c:f>
              <c:numCache>
                <c:formatCode>mmm\-yy</c:formatCode>
                <c:ptCount val="21"/>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pt idx="13">
                  <c:v>45413</c:v>
                </c:pt>
                <c:pt idx="14">
                  <c:v>45444</c:v>
                </c:pt>
                <c:pt idx="15">
                  <c:v>45474</c:v>
                </c:pt>
                <c:pt idx="16">
                  <c:v>45505</c:v>
                </c:pt>
                <c:pt idx="17">
                  <c:v>45536</c:v>
                </c:pt>
                <c:pt idx="18">
                  <c:v>45566</c:v>
                </c:pt>
                <c:pt idx="19">
                  <c:v>45597</c:v>
                </c:pt>
                <c:pt idx="20">
                  <c:v>45627</c:v>
                </c:pt>
              </c:numCache>
            </c:numRef>
          </c:cat>
          <c:val>
            <c:numRef>
              <c:f>'FDS Priority'!$M$59:$M$79</c:f>
              <c:numCache>
                <c:formatCode>0%</c:formatCode>
                <c:ptCount val="21"/>
                <c:pt idx="0">
                  <c:v>0.49589041095890413</c:v>
                </c:pt>
                <c:pt idx="1">
                  <c:v>0.4887525562372188</c:v>
                </c:pt>
                <c:pt idx="2">
                  <c:v>0.50294117647058822</c:v>
                </c:pt>
                <c:pt idx="3">
                  <c:v>0.5149253731343284</c:v>
                </c:pt>
                <c:pt idx="4">
                  <c:v>0.54727793696275073</c:v>
                </c:pt>
                <c:pt idx="5">
                  <c:v>0.44791666666666669</c:v>
                </c:pt>
                <c:pt idx="6">
                  <c:v>0.43373493975903615</c:v>
                </c:pt>
                <c:pt idx="7">
                  <c:v>0.48007968127490042</c:v>
                </c:pt>
                <c:pt idx="8">
                  <c:v>0.48195876288659795</c:v>
                </c:pt>
                <c:pt idx="9">
                  <c:v>0.36231884057971014</c:v>
                </c:pt>
                <c:pt idx="10">
                  <c:v>0.52783109404990403</c:v>
                </c:pt>
                <c:pt idx="11">
                  <c:v>0.60258780036968573</c:v>
                </c:pt>
                <c:pt idx="12">
                  <c:v>0.47795414462081126</c:v>
                </c:pt>
                <c:pt idx="13">
                  <c:v>0.54268292682926833</c:v>
                </c:pt>
                <c:pt idx="14">
                  <c:v>0.55503512880562056</c:v>
                </c:pt>
                <c:pt idx="15">
                  <c:v>0.54352030947775631</c:v>
                </c:pt>
                <c:pt idx="16">
                  <c:v>0.54919908466819223</c:v>
                </c:pt>
                <c:pt idx="17">
                  <c:v>0.49572649572649574</c:v>
                </c:pt>
                <c:pt idx="18">
                  <c:v>0.64173913043478259</c:v>
                </c:pt>
                <c:pt idx="19">
                  <c:v>0.59593679458239279</c:v>
                </c:pt>
                <c:pt idx="20">
                  <c:v>0.55905511811023623</c:v>
                </c:pt>
              </c:numCache>
            </c:numRef>
          </c:val>
          <c:smooth val="0"/>
          <c:extLst>
            <c:ext xmlns:c16="http://schemas.microsoft.com/office/drawing/2014/chart" uri="{C3380CC4-5D6E-409C-BE32-E72D297353CC}">
              <c16:uniqueId val="{00000004-21D9-431C-A572-0D732B080E96}"/>
            </c:ext>
          </c:extLst>
        </c:ser>
        <c:ser>
          <c:idx val="6"/>
          <c:order val="5"/>
          <c:tx>
            <c:strRef>
              <c:f>'FDS Priority'!$N$4</c:f>
              <c:strCache>
                <c:ptCount val="1"/>
                <c:pt idx="0">
                  <c:v>NHSE Mperf</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'FDS Priority'!$A$59:$A$79</c:f>
              <c:numCache>
                <c:formatCode>mmm\-yy</c:formatCode>
                <c:ptCount val="21"/>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pt idx="13">
                  <c:v>45413</c:v>
                </c:pt>
                <c:pt idx="14">
                  <c:v>45444</c:v>
                </c:pt>
                <c:pt idx="15">
                  <c:v>45474</c:v>
                </c:pt>
                <c:pt idx="16">
                  <c:v>45505</c:v>
                </c:pt>
                <c:pt idx="17">
                  <c:v>45536</c:v>
                </c:pt>
                <c:pt idx="18">
                  <c:v>45566</c:v>
                </c:pt>
                <c:pt idx="19">
                  <c:v>45597</c:v>
                </c:pt>
                <c:pt idx="20">
                  <c:v>45627</c:v>
                </c:pt>
              </c:numCache>
            </c:numRef>
          </c:cat>
          <c:val>
            <c:numRef>
              <c:f>'FDS Priority'!$N$59:$N$79</c:f>
              <c:numCache>
                <c:formatCode>0%</c:formatCode>
                <c:ptCount val="21"/>
                <c:pt idx="0">
                  <c:v>0.51069092508107516</c:v>
                </c:pt>
                <c:pt idx="1">
                  <c:v>0.52613736857620119</c:v>
                </c:pt>
                <c:pt idx="2">
                  <c:v>0.54549630007655014</c:v>
                </c:pt>
                <c:pt idx="3">
                  <c:v>0.5784367463275597</c:v>
                </c:pt>
                <c:pt idx="4">
                  <c:v>0.57250441466708213</c:v>
                </c:pt>
                <c:pt idx="5">
                  <c:v>0.54529251415391067</c:v>
                </c:pt>
                <c:pt idx="6">
                  <c:v>0.55239602393551257</c:v>
                </c:pt>
                <c:pt idx="7">
                  <c:v>0.56976692166599563</c:v>
                </c:pt>
                <c:pt idx="8">
                  <c:v>0.56563848826192231</c:v>
                </c:pt>
                <c:pt idx="9">
                  <c:v>0.49928488424063644</c:v>
                </c:pt>
                <c:pt idx="10">
                  <c:v>0.58771283939254482</c:v>
                </c:pt>
                <c:pt idx="11">
                  <c:v>0.59129163713678246</c:v>
                </c:pt>
                <c:pt idx="12">
                  <c:v>0.54317199654278303</c:v>
                </c:pt>
                <c:pt idx="13">
                  <c:v>0.5764065654349162</c:v>
                </c:pt>
                <c:pt idx="14">
                  <c:v>0.57547355958958168</c:v>
                </c:pt>
                <c:pt idx="15">
                  <c:v>0.58935873814766548</c:v>
                </c:pt>
                <c:pt idx="16">
                  <c:v>0.6023281821878812</c:v>
                </c:pt>
                <c:pt idx="17">
                  <c:v>0.58810302534750614</c:v>
                </c:pt>
                <c:pt idx="18">
                  <c:v>0.64197301933150985</c:v>
                </c:pt>
                <c:pt idx="19">
                  <c:v>0.64725029148853475</c:v>
                </c:pt>
                <c:pt idx="20">
                  <c:v>0.63722968467181096</c:v>
                </c:pt>
              </c:numCache>
            </c:numRef>
          </c:val>
          <c:smooth val="0"/>
          <c:extLst>
            <c:ext xmlns:c16="http://schemas.microsoft.com/office/drawing/2014/chart" uri="{C3380CC4-5D6E-409C-BE32-E72D297353CC}">
              <c16:uniqueId val="{00000005-21D9-431C-A572-0D732B080E96}"/>
            </c:ext>
          </c:extLst>
        </c:ser>
        <c:dLbls>
          <c:showLegendKey val="0"/>
          <c:showVal val="0"/>
          <c:showCatName val="0"/>
          <c:showSerName val="0"/>
          <c:showPercent val="0"/>
          <c:showBubbleSize val="0"/>
        </c:dLbls>
        <c:marker val="1"/>
        <c:smooth val="0"/>
        <c:axId val="1249425935"/>
        <c:axId val="1206882335"/>
      </c:lineChart>
      <c:dateAx>
        <c:axId val="774264319"/>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27136"/>
        <c:crosses val="autoZero"/>
        <c:auto val="1"/>
        <c:lblOffset val="100"/>
        <c:baseTimeUnit val="months"/>
      </c:dateAx>
      <c:valAx>
        <c:axId val="90227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4264319"/>
        <c:crosses val="autoZero"/>
        <c:crossBetween val="between"/>
      </c:valAx>
      <c:valAx>
        <c:axId val="1206882335"/>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49425935"/>
        <c:crosses val="max"/>
        <c:crossBetween val="between"/>
      </c:valAx>
      <c:dateAx>
        <c:axId val="1249425935"/>
        <c:scaling>
          <c:orientation val="minMax"/>
        </c:scaling>
        <c:delete val="1"/>
        <c:axPos val="b"/>
        <c:numFmt formatCode="mmm\-yy" sourceLinked="1"/>
        <c:majorTickMark val="out"/>
        <c:minorTickMark val="none"/>
        <c:tickLblPos val="nextTo"/>
        <c:crossAx val="1206882335"/>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7D92E0-BF11-49AB-A6E7-140EE4BE000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D8CBCF4-9BE9-4249-A605-45939A5D8B9E}">
      <dgm:prSet/>
      <dgm:spPr>
        <a:solidFill>
          <a:srgbClr val="F6911E"/>
        </a:solidFill>
      </dgm:spPr>
      <dgm:t>
        <a:bodyPr/>
        <a:lstStyle/>
        <a:p>
          <a:r>
            <a:rPr lang="en-GB" b="0" i="0" baseline="0">
              <a:latin typeface="Arial" panose="020B0604020202020204" pitchFamily="34" charset="0"/>
              <a:cs typeface="Arial" panose="020B0604020202020204" pitchFamily="34" charset="0"/>
            </a:rPr>
            <a:t>Insights Pack</a:t>
          </a:r>
          <a:endParaRPr lang="en-US">
            <a:latin typeface="Arial" panose="020B0604020202020204" pitchFamily="34" charset="0"/>
            <a:cs typeface="Arial" panose="020B0604020202020204" pitchFamily="34" charset="0"/>
          </a:endParaRPr>
        </a:p>
      </dgm:t>
    </dgm:pt>
    <dgm:pt modelId="{B9A27956-1BFB-46F5-8DB9-BF31AE85019D}" type="parTrans" cxnId="{1245C419-66F6-4952-B604-CE38FD1CF51E}">
      <dgm:prSet/>
      <dgm:spPr/>
      <dgm:t>
        <a:bodyPr/>
        <a:lstStyle/>
        <a:p>
          <a:endParaRPr lang="en-US"/>
        </a:p>
      </dgm:t>
    </dgm:pt>
    <dgm:pt modelId="{C7F2B696-7BED-40CF-87BF-3BBF0572F655}" type="sibTrans" cxnId="{1245C419-66F6-4952-B604-CE38FD1CF51E}">
      <dgm:prSet/>
      <dgm:spPr/>
      <dgm:t>
        <a:bodyPr/>
        <a:lstStyle/>
        <a:p>
          <a:endParaRPr lang="en-US"/>
        </a:p>
      </dgm:t>
    </dgm:pt>
    <dgm:pt modelId="{25FD4016-19C6-4CCB-A03D-F472AC5CF90C}">
      <dgm:prSet/>
      <dgm:spPr>
        <a:ln>
          <a:solidFill>
            <a:srgbClr val="F6911E"/>
          </a:solidFill>
        </a:ln>
      </dgm:spPr>
      <dgm:t>
        <a:bodyPr/>
        <a:lstStyle/>
        <a:p>
          <a:r>
            <a:rPr lang="en-GB" b="0" i="0" baseline="0" dirty="0">
              <a:latin typeface="Arial" panose="020B0604020202020204" pitchFamily="34" charset="0"/>
              <a:cs typeface="Arial" panose="020B0604020202020204" pitchFamily="34" charset="0"/>
            </a:rPr>
            <a:t>Cancer Waits performance and &gt;62d Backlog position</a:t>
          </a:r>
          <a:endParaRPr lang="en-US" dirty="0">
            <a:latin typeface="Arial" panose="020B0604020202020204" pitchFamily="34" charset="0"/>
            <a:cs typeface="Arial" panose="020B0604020202020204" pitchFamily="34" charset="0"/>
          </a:endParaRPr>
        </a:p>
      </dgm:t>
    </dgm:pt>
    <dgm:pt modelId="{1FC3944F-66FF-4D17-91BF-FF44200E8C40}" type="parTrans" cxnId="{50BCF7AE-E88E-4A98-A212-28613559DD81}">
      <dgm:prSet/>
      <dgm:spPr/>
      <dgm:t>
        <a:bodyPr/>
        <a:lstStyle/>
        <a:p>
          <a:endParaRPr lang="en-US"/>
        </a:p>
      </dgm:t>
    </dgm:pt>
    <dgm:pt modelId="{D2C97D12-C5B0-4BB9-B488-240D036B6556}" type="sibTrans" cxnId="{50BCF7AE-E88E-4A98-A212-28613559DD81}">
      <dgm:prSet/>
      <dgm:spPr/>
      <dgm:t>
        <a:bodyPr/>
        <a:lstStyle/>
        <a:p>
          <a:endParaRPr lang="en-US"/>
        </a:p>
      </dgm:t>
    </dgm:pt>
    <dgm:pt modelId="{7F11A795-C88D-4C31-A354-3D60EAA24DE1}">
      <dgm:prSet/>
      <dgm:spPr>
        <a:ln>
          <a:solidFill>
            <a:srgbClr val="F6911E"/>
          </a:solidFill>
        </a:ln>
      </dgm:spPr>
      <dgm:t>
        <a:bodyPr/>
        <a:lstStyle/>
        <a:p>
          <a:r>
            <a:rPr lang="en-GB" b="0" i="0" baseline="0">
              <a:latin typeface="Arial" panose="020B0604020202020204" pitchFamily="34" charset="0"/>
              <a:cs typeface="Arial" panose="020B0604020202020204" pitchFamily="34" charset="0"/>
            </a:rPr>
            <a:t>Southwest Prostate Dashboard</a:t>
          </a:r>
          <a:endParaRPr lang="en-US">
            <a:latin typeface="Arial" panose="020B0604020202020204" pitchFamily="34" charset="0"/>
            <a:cs typeface="Arial" panose="020B0604020202020204" pitchFamily="34" charset="0"/>
          </a:endParaRPr>
        </a:p>
      </dgm:t>
    </dgm:pt>
    <dgm:pt modelId="{0F681A1F-FA02-44E9-8177-5013836E3577}" type="parTrans" cxnId="{C4EFEE45-7728-4538-A294-9B15D337C6DE}">
      <dgm:prSet/>
      <dgm:spPr/>
      <dgm:t>
        <a:bodyPr/>
        <a:lstStyle/>
        <a:p>
          <a:endParaRPr lang="en-US"/>
        </a:p>
      </dgm:t>
    </dgm:pt>
    <dgm:pt modelId="{FCFA3B74-576C-426B-858D-077A82CA290F}" type="sibTrans" cxnId="{C4EFEE45-7728-4538-A294-9B15D337C6DE}">
      <dgm:prSet/>
      <dgm:spPr/>
      <dgm:t>
        <a:bodyPr/>
        <a:lstStyle/>
        <a:p>
          <a:endParaRPr lang="en-US"/>
        </a:p>
      </dgm:t>
    </dgm:pt>
    <dgm:pt modelId="{450EB76B-671B-4FB9-A19A-A7709F1709CD}">
      <dgm:prSet/>
      <dgm:spPr>
        <a:ln>
          <a:solidFill>
            <a:srgbClr val="F6911E"/>
          </a:solidFill>
        </a:ln>
      </dgm:spPr>
      <dgm:t>
        <a:bodyPr/>
        <a:lstStyle/>
        <a:p>
          <a:r>
            <a:rPr lang="en-GB" b="0" i="0" baseline="0">
              <a:latin typeface="Arial" panose="020B0604020202020204" pitchFamily="34" charset="0"/>
              <a:cs typeface="Arial" panose="020B0604020202020204" pitchFamily="34" charset="0"/>
            </a:rPr>
            <a:t>Model Hospital GIRFT metrics</a:t>
          </a:r>
          <a:endParaRPr lang="en-US">
            <a:latin typeface="Arial" panose="020B0604020202020204" pitchFamily="34" charset="0"/>
            <a:cs typeface="Arial" panose="020B0604020202020204" pitchFamily="34" charset="0"/>
          </a:endParaRPr>
        </a:p>
      </dgm:t>
    </dgm:pt>
    <dgm:pt modelId="{4C3417CA-80E3-42DD-9704-BDA1B7AD0E04}" type="parTrans" cxnId="{A31A723B-35DE-4D14-B46C-101744E9E7D8}">
      <dgm:prSet/>
      <dgm:spPr/>
      <dgm:t>
        <a:bodyPr/>
        <a:lstStyle/>
        <a:p>
          <a:endParaRPr lang="en-US"/>
        </a:p>
      </dgm:t>
    </dgm:pt>
    <dgm:pt modelId="{9A1B819C-E631-4062-BB46-D2BEA1B98BDD}" type="sibTrans" cxnId="{A31A723B-35DE-4D14-B46C-101744E9E7D8}">
      <dgm:prSet/>
      <dgm:spPr/>
      <dgm:t>
        <a:bodyPr/>
        <a:lstStyle/>
        <a:p>
          <a:endParaRPr lang="en-US"/>
        </a:p>
      </dgm:t>
    </dgm:pt>
    <dgm:pt modelId="{2D90C12F-BAD2-4357-A80F-CA677B4CBEBE}">
      <dgm:prSet/>
      <dgm:spPr>
        <a:ln>
          <a:solidFill>
            <a:srgbClr val="F6911E"/>
          </a:solidFill>
        </a:ln>
      </dgm:spPr>
      <dgm:t>
        <a:bodyPr/>
        <a:lstStyle/>
        <a:p>
          <a:r>
            <a:rPr lang="en-GB" b="0" i="0" baseline="0">
              <a:latin typeface="Arial" panose="020B0604020202020204" pitchFamily="34" charset="0"/>
              <a:cs typeface="Arial" panose="020B0604020202020204" pitchFamily="34" charset="0"/>
            </a:rPr>
            <a:t>Pathway map and analysis</a:t>
          </a:r>
          <a:endParaRPr lang="en-US">
            <a:latin typeface="Arial" panose="020B0604020202020204" pitchFamily="34" charset="0"/>
            <a:cs typeface="Arial" panose="020B0604020202020204" pitchFamily="34" charset="0"/>
          </a:endParaRPr>
        </a:p>
      </dgm:t>
    </dgm:pt>
    <dgm:pt modelId="{23D12CC7-70F5-4E87-B239-A9879C4A4843}" type="parTrans" cxnId="{AF7488AA-8FB8-4ED3-8FDE-F882ABE6D02F}">
      <dgm:prSet/>
      <dgm:spPr/>
      <dgm:t>
        <a:bodyPr/>
        <a:lstStyle/>
        <a:p>
          <a:endParaRPr lang="en-US"/>
        </a:p>
      </dgm:t>
    </dgm:pt>
    <dgm:pt modelId="{BF03A50A-D073-4608-B317-EB0711F7CF6B}" type="sibTrans" cxnId="{AF7488AA-8FB8-4ED3-8FDE-F882ABE6D02F}">
      <dgm:prSet/>
      <dgm:spPr/>
      <dgm:t>
        <a:bodyPr/>
        <a:lstStyle/>
        <a:p>
          <a:endParaRPr lang="en-US"/>
        </a:p>
      </dgm:t>
    </dgm:pt>
    <dgm:pt modelId="{8B581EB8-FBEA-4132-BD2D-0F8F1423671A}">
      <dgm:prSet/>
      <dgm:spPr>
        <a:solidFill>
          <a:srgbClr val="F6911E"/>
        </a:solidFill>
      </dgm:spPr>
      <dgm:t>
        <a:bodyPr/>
        <a:lstStyle/>
        <a:p>
          <a:r>
            <a:rPr lang="en-GB" b="0" i="0" baseline="0">
              <a:latin typeface="Arial" panose="020B0604020202020204" pitchFamily="34" charset="0"/>
              <a:cs typeface="Arial" panose="020B0604020202020204" pitchFamily="34" charset="0"/>
            </a:rPr>
            <a:t>Play Books</a:t>
          </a:r>
          <a:endParaRPr lang="en-US">
            <a:latin typeface="Arial" panose="020B0604020202020204" pitchFamily="34" charset="0"/>
            <a:cs typeface="Arial" panose="020B0604020202020204" pitchFamily="34" charset="0"/>
          </a:endParaRPr>
        </a:p>
      </dgm:t>
    </dgm:pt>
    <dgm:pt modelId="{A0F3A037-25C9-4ABB-90F4-5938C046D3F6}" type="parTrans" cxnId="{4ECD18F6-A1D5-45B8-A2A6-83FB13835907}">
      <dgm:prSet/>
      <dgm:spPr/>
      <dgm:t>
        <a:bodyPr/>
        <a:lstStyle/>
        <a:p>
          <a:endParaRPr lang="en-US"/>
        </a:p>
      </dgm:t>
    </dgm:pt>
    <dgm:pt modelId="{CAE2E4EF-621D-45CA-B2BF-EC55F9E2FABA}" type="sibTrans" cxnId="{4ECD18F6-A1D5-45B8-A2A6-83FB13835907}">
      <dgm:prSet/>
      <dgm:spPr/>
      <dgm:t>
        <a:bodyPr/>
        <a:lstStyle/>
        <a:p>
          <a:endParaRPr lang="en-US"/>
        </a:p>
      </dgm:t>
    </dgm:pt>
    <dgm:pt modelId="{B0D513FF-84CF-4ED7-965C-999B5C91718B}">
      <dgm:prSet/>
      <dgm:spPr>
        <a:ln>
          <a:solidFill>
            <a:srgbClr val="F6911E"/>
          </a:solidFill>
        </a:ln>
      </dgm:spPr>
      <dgm:t>
        <a:bodyPr/>
        <a:lstStyle/>
        <a:p>
          <a:r>
            <a:rPr lang="en-GB" b="0" i="0" baseline="0">
              <a:latin typeface="Arial" panose="020B0604020202020204" pitchFamily="34" charset="0"/>
              <a:cs typeface="Arial" panose="020B0604020202020204" pitchFamily="34" charset="0"/>
            </a:rPr>
            <a:t>Case Studies at exemplars in 1st instance</a:t>
          </a:r>
          <a:endParaRPr lang="en-US">
            <a:latin typeface="Arial" panose="020B0604020202020204" pitchFamily="34" charset="0"/>
            <a:cs typeface="Arial" panose="020B0604020202020204" pitchFamily="34" charset="0"/>
          </a:endParaRPr>
        </a:p>
      </dgm:t>
    </dgm:pt>
    <dgm:pt modelId="{6999D5E0-ABA6-4636-B4D7-B12047B425D7}" type="parTrans" cxnId="{CB4ED8A5-E329-4F19-B562-B462558D8AC5}">
      <dgm:prSet/>
      <dgm:spPr/>
      <dgm:t>
        <a:bodyPr/>
        <a:lstStyle/>
        <a:p>
          <a:endParaRPr lang="en-US"/>
        </a:p>
      </dgm:t>
    </dgm:pt>
    <dgm:pt modelId="{CEF51A24-7973-4AA3-ADDD-F59E372944E3}" type="sibTrans" cxnId="{CB4ED8A5-E329-4F19-B562-B462558D8AC5}">
      <dgm:prSet/>
      <dgm:spPr/>
      <dgm:t>
        <a:bodyPr/>
        <a:lstStyle/>
        <a:p>
          <a:endParaRPr lang="en-US"/>
        </a:p>
      </dgm:t>
    </dgm:pt>
    <dgm:pt modelId="{A6ABEAF9-BEA7-4814-96F5-4198187D52BA}">
      <dgm:prSet/>
      <dgm:spPr>
        <a:ln>
          <a:solidFill>
            <a:srgbClr val="F6911E"/>
          </a:solidFill>
        </a:ln>
      </dgm:spPr>
      <dgm:t>
        <a:bodyPr/>
        <a:lstStyle/>
        <a:p>
          <a:r>
            <a:rPr lang="en-GB">
              <a:latin typeface="Arial" panose="020B0604020202020204" pitchFamily="34" charset="0"/>
              <a:cs typeface="Arial" panose="020B0604020202020204" pitchFamily="34" charset="0"/>
            </a:rPr>
            <a:t>Medway NHS Foundation Trust (Bladder)</a:t>
          </a:r>
          <a:endParaRPr lang="en-US">
            <a:latin typeface="Arial" panose="020B0604020202020204" pitchFamily="34" charset="0"/>
            <a:cs typeface="Arial" panose="020B0604020202020204" pitchFamily="34" charset="0"/>
          </a:endParaRPr>
        </a:p>
      </dgm:t>
    </dgm:pt>
    <dgm:pt modelId="{71F634E2-8C55-463B-83DB-C0BC2AB8D534}" type="parTrans" cxnId="{6AB0F004-9BC3-4A37-82B7-E878578DD6E4}">
      <dgm:prSet/>
      <dgm:spPr/>
      <dgm:t>
        <a:bodyPr/>
        <a:lstStyle/>
        <a:p>
          <a:endParaRPr lang="en-US"/>
        </a:p>
      </dgm:t>
    </dgm:pt>
    <dgm:pt modelId="{C38F8DF9-36CD-4161-979A-8EF4A85631E7}" type="sibTrans" cxnId="{6AB0F004-9BC3-4A37-82B7-E878578DD6E4}">
      <dgm:prSet/>
      <dgm:spPr/>
      <dgm:t>
        <a:bodyPr/>
        <a:lstStyle/>
        <a:p>
          <a:endParaRPr lang="en-US"/>
        </a:p>
      </dgm:t>
    </dgm:pt>
    <dgm:pt modelId="{319A2B59-845B-484F-9E56-97B1E39BAA21}">
      <dgm:prSet/>
      <dgm:spPr>
        <a:ln>
          <a:solidFill>
            <a:srgbClr val="F6911E"/>
          </a:solidFill>
        </a:ln>
      </dgm:spPr>
      <dgm:t>
        <a:bodyPr/>
        <a:lstStyle/>
        <a:p>
          <a:r>
            <a:rPr lang="en-GB">
              <a:latin typeface="Arial" panose="020B0604020202020204" pitchFamily="34" charset="0"/>
              <a:cs typeface="Arial" panose="020B0604020202020204" pitchFamily="34" charset="0"/>
            </a:rPr>
            <a:t>Dartford and Gravesham NHS Trust (Bladder)</a:t>
          </a:r>
          <a:endParaRPr lang="en-US">
            <a:latin typeface="Arial" panose="020B0604020202020204" pitchFamily="34" charset="0"/>
            <a:cs typeface="Arial" panose="020B0604020202020204" pitchFamily="34" charset="0"/>
          </a:endParaRPr>
        </a:p>
      </dgm:t>
    </dgm:pt>
    <dgm:pt modelId="{51C7FA2E-A6E5-42BA-9AF8-4FB2865BB098}" type="parTrans" cxnId="{6ABB2659-0881-4166-9C5A-68534073C584}">
      <dgm:prSet/>
      <dgm:spPr/>
      <dgm:t>
        <a:bodyPr/>
        <a:lstStyle/>
        <a:p>
          <a:endParaRPr lang="en-US"/>
        </a:p>
      </dgm:t>
    </dgm:pt>
    <dgm:pt modelId="{857DEDAA-D72C-4945-9BB1-6FFA34123C0D}" type="sibTrans" cxnId="{6ABB2659-0881-4166-9C5A-68534073C584}">
      <dgm:prSet/>
      <dgm:spPr/>
      <dgm:t>
        <a:bodyPr/>
        <a:lstStyle/>
        <a:p>
          <a:endParaRPr lang="en-US"/>
        </a:p>
      </dgm:t>
    </dgm:pt>
    <dgm:pt modelId="{CD595BF9-C9A9-4BAE-85C4-AC8691B02CCC}">
      <dgm:prSet/>
      <dgm:spPr>
        <a:ln>
          <a:solidFill>
            <a:srgbClr val="F6911E"/>
          </a:solidFill>
        </a:ln>
      </dgm:spPr>
      <dgm:t>
        <a:bodyPr/>
        <a:lstStyle/>
        <a:p>
          <a:r>
            <a:rPr lang="en-GB">
              <a:latin typeface="Arial" panose="020B0604020202020204" pitchFamily="34" charset="0"/>
              <a:cs typeface="Arial" panose="020B0604020202020204" pitchFamily="34" charset="0"/>
            </a:rPr>
            <a:t>Royal Cornwall Hospitals NHS Trust (Bladder)</a:t>
          </a:r>
          <a:endParaRPr lang="en-US">
            <a:latin typeface="Arial" panose="020B0604020202020204" pitchFamily="34" charset="0"/>
            <a:cs typeface="Arial" panose="020B0604020202020204" pitchFamily="34" charset="0"/>
          </a:endParaRPr>
        </a:p>
      </dgm:t>
    </dgm:pt>
    <dgm:pt modelId="{3123EA3E-F9B3-44F4-8DA4-433B11175981}" type="parTrans" cxnId="{1024DDF1-1184-4506-BA36-398E52B9DAD1}">
      <dgm:prSet/>
      <dgm:spPr/>
      <dgm:t>
        <a:bodyPr/>
        <a:lstStyle/>
        <a:p>
          <a:endParaRPr lang="en-US"/>
        </a:p>
      </dgm:t>
    </dgm:pt>
    <dgm:pt modelId="{B272AAA1-9559-4107-B689-1E7C324594C3}" type="sibTrans" cxnId="{1024DDF1-1184-4506-BA36-398E52B9DAD1}">
      <dgm:prSet/>
      <dgm:spPr/>
      <dgm:t>
        <a:bodyPr/>
        <a:lstStyle/>
        <a:p>
          <a:endParaRPr lang="en-US"/>
        </a:p>
      </dgm:t>
    </dgm:pt>
    <dgm:pt modelId="{2436150B-3F6C-437B-9ACB-F668887798EC}">
      <dgm:prSet/>
      <dgm:spPr>
        <a:ln>
          <a:solidFill>
            <a:srgbClr val="F6911E"/>
          </a:solidFill>
        </a:ln>
      </dgm:spPr>
      <dgm:t>
        <a:bodyPr/>
        <a:lstStyle/>
        <a:p>
          <a:r>
            <a:rPr lang="en-GB">
              <a:latin typeface="Arial" panose="020B0604020202020204" pitchFamily="34" charset="0"/>
              <a:cs typeface="Arial" panose="020B0604020202020204" pitchFamily="34" charset="0"/>
            </a:rPr>
            <a:t>Royal Surrey Hospital NHS Foundation Trust (Prostate)</a:t>
          </a:r>
          <a:endParaRPr lang="en-US">
            <a:latin typeface="Arial" panose="020B0604020202020204" pitchFamily="34" charset="0"/>
            <a:cs typeface="Arial" panose="020B0604020202020204" pitchFamily="34" charset="0"/>
          </a:endParaRPr>
        </a:p>
      </dgm:t>
    </dgm:pt>
    <dgm:pt modelId="{F5210F22-7072-40FE-B815-F67D2CB09675}" type="parTrans" cxnId="{CFEA9289-2FA8-4186-81D3-79B93B3691FB}">
      <dgm:prSet/>
      <dgm:spPr/>
      <dgm:t>
        <a:bodyPr/>
        <a:lstStyle/>
        <a:p>
          <a:endParaRPr lang="en-US"/>
        </a:p>
      </dgm:t>
    </dgm:pt>
    <dgm:pt modelId="{014D52B9-55BF-4408-A9C5-BF8CE8EB357A}" type="sibTrans" cxnId="{CFEA9289-2FA8-4186-81D3-79B93B3691FB}">
      <dgm:prSet/>
      <dgm:spPr/>
      <dgm:t>
        <a:bodyPr/>
        <a:lstStyle/>
        <a:p>
          <a:endParaRPr lang="en-US"/>
        </a:p>
      </dgm:t>
    </dgm:pt>
    <dgm:pt modelId="{D709560D-2A17-4E89-AD43-B0AF7F82EF0A}">
      <dgm:prSet/>
      <dgm:spPr>
        <a:ln>
          <a:solidFill>
            <a:srgbClr val="F6911E"/>
          </a:solidFill>
        </a:ln>
      </dgm:spPr>
      <dgm:t>
        <a:bodyPr/>
        <a:lstStyle/>
        <a:p>
          <a:r>
            <a:rPr lang="en-GB">
              <a:latin typeface="Arial" panose="020B0604020202020204" pitchFamily="34" charset="0"/>
              <a:cs typeface="Arial" panose="020B0604020202020204" pitchFamily="34" charset="0"/>
            </a:rPr>
            <a:t>Epsom and St Helier University Hospitals Trust (Prostate)</a:t>
          </a:r>
          <a:endParaRPr lang="en-US">
            <a:latin typeface="Arial" panose="020B0604020202020204" pitchFamily="34" charset="0"/>
            <a:cs typeface="Arial" panose="020B0604020202020204" pitchFamily="34" charset="0"/>
          </a:endParaRPr>
        </a:p>
      </dgm:t>
    </dgm:pt>
    <dgm:pt modelId="{95BA86BC-3E33-4CDF-BA82-67AB49BBF359}" type="parTrans" cxnId="{65B1D5C2-13BF-45C9-80B7-69FD34A7FA06}">
      <dgm:prSet/>
      <dgm:spPr/>
      <dgm:t>
        <a:bodyPr/>
        <a:lstStyle/>
        <a:p>
          <a:endParaRPr lang="en-US"/>
        </a:p>
      </dgm:t>
    </dgm:pt>
    <dgm:pt modelId="{39CC1EAA-2BBF-48ED-82F4-E57F91D02553}" type="sibTrans" cxnId="{65B1D5C2-13BF-45C9-80B7-69FD34A7FA06}">
      <dgm:prSet/>
      <dgm:spPr/>
      <dgm:t>
        <a:bodyPr/>
        <a:lstStyle/>
        <a:p>
          <a:endParaRPr lang="en-US"/>
        </a:p>
      </dgm:t>
    </dgm:pt>
    <dgm:pt modelId="{FFC87B5A-78CC-4042-B24A-8C24919EF12B}">
      <dgm:prSet/>
      <dgm:spPr>
        <a:ln>
          <a:solidFill>
            <a:srgbClr val="F6911E"/>
          </a:solidFill>
        </a:ln>
      </dgm:spPr>
      <dgm:t>
        <a:bodyPr/>
        <a:lstStyle/>
        <a:p>
          <a:r>
            <a:rPr lang="en-GB" dirty="0">
              <a:latin typeface="Arial" panose="020B0604020202020204" pitchFamily="34" charset="0"/>
              <a:cs typeface="Arial" panose="020B0604020202020204" pitchFamily="34" charset="0"/>
            </a:rPr>
            <a:t>Maidstone and Tunbridge Wells NHS Trust (Prostate)</a:t>
          </a:r>
          <a:endParaRPr lang="en-US" dirty="0">
            <a:latin typeface="Arial" panose="020B0604020202020204" pitchFamily="34" charset="0"/>
            <a:cs typeface="Arial" panose="020B0604020202020204" pitchFamily="34" charset="0"/>
          </a:endParaRPr>
        </a:p>
      </dgm:t>
    </dgm:pt>
    <dgm:pt modelId="{A5D00EF5-3091-44EF-B021-CFBF0AECFFDF}" type="parTrans" cxnId="{6BCEE793-5287-490B-88DA-E2D0CB3CC42B}">
      <dgm:prSet/>
      <dgm:spPr/>
      <dgm:t>
        <a:bodyPr/>
        <a:lstStyle/>
        <a:p>
          <a:endParaRPr lang="en-US"/>
        </a:p>
      </dgm:t>
    </dgm:pt>
    <dgm:pt modelId="{B20D7B62-8C55-4ADF-82DE-D02D967CB2CC}" type="sibTrans" cxnId="{6BCEE793-5287-490B-88DA-E2D0CB3CC42B}">
      <dgm:prSet/>
      <dgm:spPr/>
      <dgm:t>
        <a:bodyPr/>
        <a:lstStyle/>
        <a:p>
          <a:endParaRPr lang="en-US"/>
        </a:p>
      </dgm:t>
    </dgm:pt>
    <dgm:pt modelId="{8E8FBF9E-8DF7-4CFF-A875-602E1F55F37F}">
      <dgm:prSet/>
      <dgm:spPr>
        <a:ln>
          <a:solidFill>
            <a:srgbClr val="F6911E"/>
          </a:solidFill>
        </a:ln>
      </dgm:spPr>
      <dgm:t>
        <a:bodyPr/>
        <a:lstStyle/>
        <a:p>
          <a:r>
            <a:rPr lang="en-GB">
              <a:latin typeface="Arial" panose="020B0604020202020204" pitchFamily="34" charset="0"/>
              <a:cs typeface="Arial" panose="020B0604020202020204" pitchFamily="34" charset="0"/>
            </a:rPr>
            <a:t>East Kent Hospitals University NHS Foundation Trust (Prostate)</a:t>
          </a:r>
          <a:endParaRPr lang="en-US">
            <a:latin typeface="Arial" panose="020B0604020202020204" pitchFamily="34" charset="0"/>
            <a:cs typeface="Arial" panose="020B0604020202020204" pitchFamily="34" charset="0"/>
          </a:endParaRPr>
        </a:p>
      </dgm:t>
    </dgm:pt>
    <dgm:pt modelId="{AE2245FA-5776-4A4A-9F62-6357AA544CF5}" type="parTrans" cxnId="{E9FE9DC5-BEC0-4DED-BCB7-95D10E1713B9}">
      <dgm:prSet/>
      <dgm:spPr/>
      <dgm:t>
        <a:bodyPr/>
        <a:lstStyle/>
        <a:p>
          <a:endParaRPr lang="en-US"/>
        </a:p>
      </dgm:t>
    </dgm:pt>
    <dgm:pt modelId="{68D5B602-58ED-4B3B-B500-260D3A7F9983}" type="sibTrans" cxnId="{E9FE9DC5-BEC0-4DED-BCB7-95D10E1713B9}">
      <dgm:prSet/>
      <dgm:spPr/>
      <dgm:t>
        <a:bodyPr/>
        <a:lstStyle/>
        <a:p>
          <a:endParaRPr lang="en-US"/>
        </a:p>
      </dgm:t>
    </dgm:pt>
    <dgm:pt modelId="{43DE7FB4-2EF8-480E-B4EC-D11C82E2DC75}">
      <dgm:prSet/>
      <dgm:spPr>
        <a:ln>
          <a:solidFill>
            <a:srgbClr val="F6911E"/>
          </a:solidFill>
        </a:ln>
      </dgm:spPr>
      <dgm:t>
        <a:bodyPr/>
        <a:lstStyle/>
        <a:p>
          <a:r>
            <a:rPr lang="en-GB" b="0" i="0" baseline="0">
              <a:latin typeface="Arial" panose="020B0604020202020204" pitchFamily="34" charset="0"/>
              <a:cs typeface="Arial" panose="020B0604020202020204" pitchFamily="34" charset="0"/>
            </a:rPr>
            <a:t>Benchmark pathway insights</a:t>
          </a:r>
          <a:endParaRPr lang="en-US">
            <a:latin typeface="Arial" panose="020B0604020202020204" pitchFamily="34" charset="0"/>
            <a:cs typeface="Arial" panose="020B0604020202020204" pitchFamily="34" charset="0"/>
          </a:endParaRPr>
        </a:p>
      </dgm:t>
    </dgm:pt>
    <dgm:pt modelId="{41434306-CF5A-4022-AB09-3C5107F05E40}" type="parTrans" cxnId="{ED4636C9-9223-4DC5-85DA-A5895D85907D}">
      <dgm:prSet/>
      <dgm:spPr/>
      <dgm:t>
        <a:bodyPr/>
        <a:lstStyle/>
        <a:p>
          <a:endParaRPr lang="en-US"/>
        </a:p>
      </dgm:t>
    </dgm:pt>
    <dgm:pt modelId="{CA94C978-68E9-42B3-8C08-10D2D9604EEB}" type="sibTrans" cxnId="{ED4636C9-9223-4DC5-85DA-A5895D85907D}">
      <dgm:prSet/>
      <dgm:spPr/>
      <dgm:t>
        <a:bodyPr/>
        <a:lstStyle/>
        <a:p>
          <a:endParaRPr lang="en-US"/>
        </a:p>
      </dgm:t>
    </dgm:pt>
    <dgm:pt modelId="{C1CBCDC7-752D-4539-9E97-D509DF8067B2}">
      <dgm:prSet/>
      <dgm:spPr>
        <a:ln>
          <a:solidFill>
            <a:srgbClr val="F6911E"/>
          </a:solidFill>
        </a:ln>
      </dgm:spPr>
      <dgm:t>
        <a:bodyPr/>
        <a:lstStyle/>
        <a:p>
          <a:r>
            <a:rPr lang="en-GB" b="0" i="0" baseline="0">
              <a:latin typeface="Arial" panose="020B0604020202020204" pitchFamily="34" charset="0"/>
              <a:cs typeface="Arial" panose="020B0604020202020204" pitchFamily="34" charset="0"/>
            </a:rPr>
            <a:t>Change management insights</a:t>
          </a:r>
          <a:endParaRPr lang="en-US">
            <a:latin typeface="Arial" panose="020B0604020202020204" pitchFamily="34" charset="0"/>
            <a:cs typeface="Arial" panose="020B0604020202020204" pitchFamily="34" charset="0"/>
          </a:endParaRPr>
        </a:p>
      </dgm:t>
    </dgm:pt>
    <dgm:pt modelId="{309BA2B1-CC28-49BF-B239-C5AE2A535509}" type="parTrans" cxnId="{F8CBD429-C1F1-400F-8FA0-5F45B160A3F5}">
      <dgm:prSet/>
      <dgm:spPr/>
      <dgm:t>
        <a:bodyPr/>
        <a:lstStyle/>
        <a:p>
          <a:endParaRPr lang="en-US"/>
        </a:p>
      </dgm:t>
    </dgm:pt>
    <dgm:pt modelId="{C2CCC617-B21C-4151-9D27-FE3E987450BE}" type="sibTrans" cxnId="{F8CBD429-C1F1-400F-8FA0-5F45B160A3F5}">
      <dgm:prSet/>
      <dgm:spPr/>
      <dgm:t>
        <a:bodyPr/>
        <a:lstStyle/>
        <a:p>
          <a:endParaRPr lang="en-US"/>
        </a:p>
      </dgm:t>
    </dgm:pt>
    <dgm:pt modelId="{EB7A00AA-44E0-4EFD-BBC0-06E06DCC491D}">
      <dgm:prSet/>
      <dgm:spPr>
        <a:ln>
          <a:solidFill>
            <a:srgbClr val="F6911E"/>
          </a:solidFill>
        </a:ln>
      </dgm:spPr>
      <dgm:t>
        <a:bodyPr/>
        <a:lstStyle/>
        <a:p>
          <a:r>
            <a:rPr lang="en-GB" b="0" i="0" baseline="0">
              <a:latin typeface="Arial" panose="020B0604020202020204" pitchFamily="34" charset="0"/>
              <a:cs typeface="Arial" panose="020B0604020202020204" pitchFamily="34" charset="0"/>
            </a:rPr>
            <a:t>Library of resources</a:t>
          </a:r>
          <a:endParaRPr lang="en-US">
            <a:latin typeface="Arial" panose="020B0604020202020204" pitchFamily="34" charset="0"/>
            <a:cs typeface="Arial" panose="020B0604020202020204" pitchFamily="34" charset="0"/>
          </a:endParaRPr>
        </a:p>
      </dgm:t>
    </dgm:pt>
    <dgm:pt modelId="{3444291A-34C0-43D8-8D62-A3FE8B2FB376}" type="parTrans" cxnId="{FD2BC5FA-3926-44A2-BB33-83B9D5932433}">
      <dgm:prSet/>
      <dgm:spPr/>
      <dgm:t>
        <a:bodyPr/>
        <a:lstStyle/>
        <a:p>
          <a:endParaRPr lang="en-US"/>
        </a:p>
      </dgm:t>
    </dgm:pt>
    <dgm:pt modelId="{6B68A771-DD6D-49D2-AA46-72981781B205}" type="sibTrans" cxnId="{FD2BC5FA-3926-44A2-BB33-83B9D5932433}">
      <dgm:prSet/>
      <dgm:spPr/>
      <dgm:t>
        <a:bodyPr/>
        <a:lstStyle/>
        <a:p>
          <a:endParaRPr lang="en-US"/>
        </a:p>
      </dgm:t>
    </dgm:pt>
    <dgm:pt modelId="{386540B5-BBD3-43F5-A44F-26BAAC082836}">
      <dgm:prSet/>
      <dgm:spPr>
        <a:solidFill>
          <a:srgbClr val="F6911E"/>
        </a:solidFill>
      </dgm:spPr>
      <dgm:t>
        <a:bodyPr/>
        <a:lstStyle/>
        <a:p>
          <a:r>
            <a:rPr lang="en-GB" b="0" i="0" baseline="0">
              <a:latin typeface="Arial" panose="020B0604020202020204" pitchFamily="34" charset="0"/>
              <a:cs typeface="Arial" panose="020B0604020202020204" pitchFamily="34" charset="0"/>
            </a:rPr>
            <a:t>Research and Innovation</a:t>
          </a:r>
          <a:endParaRPr lang="en-US">
            <a:latin typeface="Arial" panose="020B0604020202020204" pitchFamily="34" charset="0"/>
            <a:cs typeface="Arial" panose="020B0604020202020204" pitchFamily="34" charset="0"/>
          </a:endParaRPr>
        </a:p>
      </dgm:t>
    </dgm:pt>
    <dgm:pt modelId="{2403968E-4A91-4CA5-AD04-78142A92CFB6}" type="parTrans" cxnId="{1E39682A-D728-43FA-8F25-E24BA2CD50E3}">
      <dgm:prSet/>
      <dgm:spPr/>
      <dgm:t>
        <a:bodyPr/>
        <a:lstStyle/>
        <a:p>
          <a:endParaRPr lang="en-US"/>
        </a:p>
      </dgm:t>
    </dgm:pt>
    <dgm:pt modelId="{FF15C35C-D79F-4CC7-AF8F-2CAC9E9A464B}" type="sibTrans" cxnId="{1E39682A-D728-43FA-8F25-E24BA2CD50E3}">
      <dgm:prSet/>
      <dgm:spPr/>
      <dgm:t>
        <a:bodyPr/>
        <a:lstStyle/>
        <a:p>
          <a:endParaRPr lang="en-US"/>
        </a:p>
      </dgm:t>
    </dgm:pt>
    <dgm:pt modelId="{ECD7AF95-A94F-4B95-8509-2C3FB1A99AF1}">
      <dgm:prSet/>
      <dgm:spPr>
        <a:ln>
          <a:solidFill>
            <a:srgbClr val="F6911E"/>
          </a:solidFill>
        </a:ln>
      </dgm:spPr>
      <dgm:t>
        <a:bodyPr/>
        <a:lstStyle/>
        <a:p>
          <a:r>
            <a:rPr lang="en-GB" b="0" i="0" baseline="0" dirty="0">
              <a:latin typeface="Arial" panose="020B0604020202020204" pitchFamily="34" charset="0"/>
              <a:cs typeface="Arial" panose="020B0604020202020204" pitchFamily="34" charset="0"/>
            </a:rPr>
            <a:t>Galeas / MRI Ai / </a:t>
          </a:r>
          <a:r>
            <a:rPr lang="en-GB" dirty="0">
              <a:latin typeface="Arial" panose="020B0604020202020204" pitchFamily="34" charset="0"/>
              <a:cs typeface="Arial" panose="020B0604020202020204" pitchFamily="34" charset="0"/>
            </a:rPr>
            <a:t>Digital pathology incl. Ai / AMBU / ENIGMA</a:t>
          </a:r>
          <a:endParaRPr lang="en-US" dirty="0">
            <a:latin typeface="Arial" panose="020B0604020202020204" pitchFamily="34" charset="0"/>
            <a:cs typeface="Arial" panose="020B0604020202020204" pitchFamily="34" charset="0"/>
          </a:endParaRPr>
        </a:p>
      </dgm:t>
    </dgm:pt>
    <dgm:pt modelId="{03380099-23C2-4D70-902C-4628889E0C5B}" type="parTrans" cxnId="{BE4BA73A-2292-4DF3-8D75-64A127DCEAC2}">
      <dgm:prSet/>
      <dgm:spPr/>
      <dgm:t>
        <a:bodyPr/>
        <a:lstStyle/>
        <a:p>
          <a:endParaRPr lang="en-US"/>
        </a:p>
      </dgm:t>
    </dgm:pt>
    <dgm:pt modelId="{9EA98AD1-E029-4376-8306-98A1275C7386}" type="sibTrans" cxnId="{BE4BA73A-2292-4DF3-8D75-64A127DCEAC2}">
      <dgm:prSet/>
      <dgm:spPr/>
      <dgm:t>
        <a:bodyPr/>
        <a:lstStyle/>
        <a:p>
          <a:endParaRPr lang="en-US"/>
        </a:p>
      </dgm:t>
    </dgm:pt>
    <dgm:pt modelId="{5EB19524-8E72-4213-9C6B-3072F3ECCD83}" type="pres">
      <dgm:prSet presAssocID="{687D92E0-BF11-49AB-A6E7-140EE4BE0002}" presName="linear" presStyleCnt="0">
        <dgm:presLayoutVars>
          <dgm:dir/>
          <dgm:animLvl val="lvl"/>
          <dgm:resizeHandles val="exact"/>
        </dgm:presLayoutVars>
      </dgm:prSet>
      <dgm:spPr/>
    </dgm:pt>
    <dgm:pt modelId="{69F169FD-ACBA-44E3-BE41-6C7F1C47076E}" type="pres">
      <dgm:prSet presAssocID="{ED8CBCF4-9BE9-4249-A605-45939A5D8B9E}" presName="parentLin" presStyleCnt="0"/>
      <dgm:spPr/>
    </dgm:pt>
    <dgm:pt modelId="{5EF40D1E-CB70-4DDC-90CD-5EA122251066}" type="pres">
      <dgm:prSet presAssocID="{ED8CBCF4-9BE9-4249-A605-45939A5D8B9E}" presName="parentLeftMargin" presStyleLbl="node1" presStyleIdx="0" presStyleCnt="3"/>
      <dgm:spPr/>
    </dgm:pt>
    <dgm:pt modelId="{C7D1D6CD-8FD6-4567-A811-5E151AB5F3D1}" type="pres">
      <dgm:prSet presAssocID="{ED8CBCF4-9BE9-4249-A605-45939A5D8B9E}" presName="parentText" presStyleLbl="node1" presStyleIdx="0" presStyleCnt="3">
        <dgm:presLayoutVars>
          <dgm:chMax val="0"/>
          <dgm:bulletEnabled val="1"/>
        </dgm:presLayoutVars>
      </dgm:prSet>
      <dgm:spPr/>
    </dgm:pt>
    <dgm:pt modelId="{74511898-29E2-4321-977C-4C8FF999B85A}" type="pres">
      <dgm:prSet presAssocID="{ED8CBCF4-9BE9-4249-A605-45939A5D8B9E}" presName="negativeSpace" presStyleCnt="0"/>
      <dgm:spPr/>
    </dgm:pt>
    <dgm:pt modelId="{815E7DD5-676A-4956-A502-BD90E823B828}" type="pres">
      <dgm:prSet presAssocID="{ED8CBCF4-9BE9-4249-A605-45939A5D8B9E}" presName="childText" presStyleLbl="conFgAcc1" presStyleIdx="0" presStyleCnt="3">
        <dgm:presLayoutVars>
          <dgm:bulletEnabled val="1"/>
        </dgm:presLayoutVars>
      </dgm:prSet>
      <dgm:spPr/>
    </dgm:pt>
    <dgm:pt modelId="{C01C335F-0A2F-45F2-B0A1-68FF28FEBD6D}" type="pres">
      <dgm:prSet presAssocID="{C7F2B696-7BED-40CF-87BF-3BBF0572F655}" presName="spaceBetweenRectangles" presStyleCnt="0"/>
      <dgm:spPr/>
    </dgm:pt>
    <dgm:pt modelId="{7EF64BB0-CDB6-4B3B-B6ED-7A1DCB75DA74}" type="pres">
      <dgm:prSet presAssocID="{8B581EB8-FBEA-4132-BD2D-0F8F1423671A}" presName="parentLin" presStyleCnt="0"/>
      <dgm:spPr/>
    </dgm:pt>
    <dgm:pt modelId="{479F3E71-0E86-4154-A006-0A01E769D97F}" type="pres">
      <dgm:prSet presAssocID="{8B581EB8-FBEA-4132-BD2D-0F8F1423671A}" presName="parentLeftMargin" presStyleLbl="node1" presStyleIdx="0" presStyleCnt="3"/>
      <dgm:spPr/>
    </dgm:pt>
    <dgm:pt modelId="{1B97AA3C-B869-4473-AD15-A878D9A8F358}" type="pres">
      <dgm:prSet presAssocID="{8B581EB8-FBEA-4132-BD2D-0F8F1423671A}" presName="parentText" presStyleLbl="node1" presStyleIdx="1" presStyleCnt="3">
        <dgm:presLayoutVars>
          <dgm:chMax val="0"/>
          <dgm:bulletEnabled val="1"/>
        </dgm:presLayoutVars>
      </dgm:prSet>
      <dgm:spPr/>
    </dgm:pt>
    <dgm:pt modelId="{9EF3F254-20F6-4297-8B1F-1869B09979EE}" type="pres">
      <dgm:prSet presAssocID="{8B581EB8-FBEA-4132-BD2D-0F8F1423671A}" presName="negativeSpace" presStyleCnt="0"/>
      <dgm:spPr/>
    </dgm:pt>
    <dgm:pt modelId="{F23B2551-2FC3-4423-A27E-DC38C918526A}" type="pres">
      <dgm:prSet presAssocID="{8B581EB8-FBEA-4132-BD2D-0F8F1423671A}" presName="childText" presStyleLbl="conFgAcc1" presStyleIdx="1" presStyleCnt="3">
        <dgm:presLayoutVars>
          <dgm:bulletEnabled val="1"/>
        </dgm:presLayoutVars>
      </dgm:prSet>
      <dgm:spPr/>
    </dgm:pt>
    <dgm:pt modelId="{61396034-0778-4A0D-B157-66F70C8E5C09}" type="pres">
      <dgm:prSet presAssocID="{CAE2E4EF-621D-45CA-B2BF-EC55F9E2FABA}" presName="spaceBetweenRectangles" presStyleCnt="0"/>
      <dgm:spPr/>
    </dgm:pt>
    <dgm:pt modelId="{0C089A19-96FA-41DC-94E7-8D23C0A53BBB}" type="pres">
      <dgm:prSet presAssocID="{386540B5-BBD3-43F5-A44F-26BAAC082836}" presName="parentLin" presStyleCnt="0"/>
      <dgm:spPr/>
    </dgm:pt>
    <dgm:pt modelId="{E32AB01C-AB45-4F25-8009-D84ED9359419}" type="pres">
      <dgm:prSet presAssocID="{386540B5-BBD3-43F5-A44F-26BAAC082836}" presName="parentLeftMargin" presStyleLbl="node1" presStyleIdx="1" presStyleCnt="3"/>
      <dgm:spPr/>
    </dgm:pt>
    <dgm:pt modelId="{26B67C43-EB14-4FD1-86BC-260DCCFA9E86}" type="pres">
      <dgm:prSet presAssocID="{386540B5-BBD3-43F5-A44F-26BAAC082836}" presName="parentText" presStyleLbl="node1" presStyleIdx="2" presStyleCnt="3">
        <dgm:presLayoutVars>
          <dgm:chMax val="0"/>
          <dgm:bulletEnabled val="1"/>
        </dgm:presLayoutVars>
      </dgm:prSet>
      <dgm:spPr/>
    </dgm:pt>
    <dgm:pt modelId="{B0575CA6-461A-4207-82BA-5A01F3DB87A6}" type="pres">
      <dgm:prSet presAssocID="{386540B5-BBD3-43F5-A44F-26BAAC082836}" presName="negativeSpace" presStyleCnt="0"/>
      <dgm:spPr/>
    </dgm:pt>
    <dgm:pt modelId="{6694A212-662E-4E8C-B506-94AA5ED45A56}" type="pres">
      <dgm:prSet presAssocID="{386540B5-BBD3-43F5-A44F-26BAAC082836}" presName="childText" presStyleLbl="conFgAcc1" presStyleIdx="2" presStyleCnt="3">
        <dgm:presLayoutVars>
          <dgm:bulletEnabled val="1"/>
        </dgm:presLayoutVars>
      </dgm:prSet>
      <dgm:spPr/>
    </dgm:pt>
  </dgm:ptLst>
  <dgm:cxnLst>
    <dgm:cxn modelId="{6AB0F004-9BC3-4A37-82B7-E878578DD6E4}" srcId="{B0D513FF-84CF-4ED7-965C-999B5C91718B}" destId="{A6ABEAF9-BEA7-4814-96F5-4198187D52BA}" srcOrd="0" destOrd="0" parTransId="{71F634E2-8C55-463B-83DB-C0BC2AB8D534}" sibTransId="{C38F8DF9-36CD-4161-979A-8EF4A85631E7}"/>
    <dgm:cxn modelId="{20AC3707-06E8-497A-A0E0-2902253E644A}" type="presOf" srcId="{FFC87B5A-78CC-4042-B24A-8C24919EF12B}" destId="{F23B2551-2FC3-4423-A27E-DC38C918526A}" srcOrd="0" destOrd="6" presId="urn:microsoft.com/office/officeart/2005/8/layout/list1"/>
    <dgm:cxn modelId="{06F7AE0D-6C26-47BF-B364-171C5754F64C}" type="presOf" srcId="{ED8CBCF4-9BE9-4249-A605-45939A5D8B9E}" destId="{5EF40D1E-CB70-4DDC-90CD-5EA122251066}" srcOrd="0" destOrd="0" presId="urn:microsoft.com/office/officeart/2005/8/layout/list1"/>
    <dgm:cxn modelId="{1245C419-66F6-4952-B604-CE38FD1CF51E}" srcId="{687D92E0-BF11-49AB-A6E7-140EE4BE0002}" destId="{ED8CBCF4-9BE9-4249-A605-45939A5D8B9E}" srcOrd="0" destOrd="0" parTransId="{B9A27956-1BFB-46F5-8DB9-BF31AE85019D}" sibTransId="{C7F2B696-7BED-40CF-87BF-3BBF0572F655}"/>
    <dgm:cxn modelId="{C616481F-D6C1-45BF-B348-3A74BD5D1899}" type="presOf" srcId="{ED8CBCF4-9BE9-4249-A605-45939A5D8B9E}" destId="{C7D1D6CD-8FD6-4567-A811-5E151AB5F3D1}" srcOrd="1" destOrd="0" presId="urn:microsoft.com/office/officeart/2005/8/layout/list1"/>
    <dgm:cxn modelId="{F8CBD429-C1F1-400F-8FA0-5F45B160A3F5}" srcId="{8B581EB8-FBEA-4132-BD2D-0F8F1423671A}" destId="{C1CBCDC7-752D-4539-9E97-D509DF8067B2}" srcOrd="2" destOrd="0" parTransId="{309BA2B1-CC28-49BF-B239-C5AE2A535509}" sibTransId="{C2CCC617-B21C-4151-9D27-FE3E987450BE}"/>
    <dgm:cxn modelId="{1E39682A-D728-43FA-8F25-E24BA2CD50E3}" srcId="{687D92E0-BF11-49AB-A6E7-140EE4BE0002}" destId="{386540B5-BBD3-43F5-A44F-26BAAC082836}" srcOrd="2" destOrd="0" parTransId="{2403968E-4A91-4CA5-AD04-78142A92CFB6}" sibTransId="{FF15C35C-D79F-4CC7-AF8F-2CAC9E9A464B}"/>
    <dgm:cxn modelId="{98901333-F999-4E26-8098-3CC5F924B824}" type="presOf" srcId="{7F11A795-C88D-4C31-A354-3D60EAA24DE1}" destId="{815E7DD5-676A-4956-A502-BD90E823B828}" srcOrd="0" destOrd="1" presId="urn:microsoft.com/office/officeart/2005/8/layout/list1"/>
    <dgm:cxn modelId="{BE4BA73A-2292-4DF3-8D75-64A127DCEAC2}" srcId="{386540B5-BBD3-43F5-A44F-26BAAC082836}" destId="{ECD7AF95-A94F-4B95-8509-2C3FB1A99AF1}" srcOrd="0" destOrd="0" parTransId="{03380099-23C2-4D70-902C-4628889E0C5B}" sibTransId="{9EA98AD1-E029-4376-8306-98A1275C7386}"/>
    <dgm:cxn modelId="{A31A723B-35DE-4D14-B46C-101744E9E7D8}" srcId="{ED8CBCF4-9BE9-4249-A605-45939A5D8B9E}" destId="{450EB76B-671B-4FB9-A19A-A7709F1709CD}" srcOrd="2" destOrd="0" parTransId="{4C3417CA-80E3-42DD-9704-BDA1B7AD0E04}" sibTransId="{9A1B819C-E631-4062-BB46-D2BEA1B98BDD}"/>
    <dgm:cxn modelId="{1B5E395C-6EA3-4083-B2F9-C31C080E7F7C}" type="presOf" srcId="{D709560D-2A17-4E89-AD43-B0AF7F82EF0A}" destId="{F23B2551-2FC3-4423-A27E-DC38C918526A}" srcOrd="0" destOrd="5" presId="urn:microsoft.com/office/officeart/2005/8/layout/list1"/>
    <dgm:cxn modelId="{1D85AD5C-7560-4A88-A9C2-AD48C45CE460}" type="presOf" srcId="{8E8FBF9E-8DF7-4CFF-A875-602E1F55F37F}" destId="{F23B2551-2FC3-4423-A27E-DC38C918526A}" srcOrd="0" destOrd="7" presId="urn:microsoft.com/office/officeart/2005/8/layout/list1"/>
    <dgm:cxn modelId="{8B725360-82C8-4D1B-BFDA-E5DB1E1398C8}" type="presOf" srcId="{386540B5-BBD3-43F5-A44F-26BAAC082836}" destId="{E32AB01C-AB45-4F25-8009-D84ED9359419}" srcOrd="0" destOrd="0" presId="urn:microsoft.com/office/officeart/2005/8/layout/list1"/>
    <dgm:cxn modelId="{C4EFEE45-7728-4538-A294-9B15D337C6DE}" srcId="{ED8CBCF4-9BE9-4249-A605-45939A5D8B9E}" destId="{7F11A795-C88D-4C31-A354-3D60EAA24DE1}" srcOrd="1" destOrd="0" parTransId="{0F681A1F-FA02-44E9-8177-5013836E3577}" sibTransId="{FCFA3B74-576C-426B-858D-077A82CA290F}"/>
    <dgm:cxn modelId="{4BA1B466-E143-4B43-9F31-5604220AE586}" type="presOf" srcId="{CD595BF9-C9A9-4BAE-85C4-AC8691B02CCC}" destId="{F23B2551-2FC3-4423-A27E-DC38C918526A}" srcOrd="0" destOrd="3" presId="urn:microsoft.com/office/officeart/2005/8/layout/list1"/>
    <dgm:cxn modelId="{74030F47-E5DC-4DE6-A4BC-DD29B712268B}" type="presOf" srcId="{A6ABEAF9-BEA7-4814-96F5-4198187D52BA}" destId="{F23B2551-2FC3-4423-A27E-DC38C918526A}" srcOrd="0" destOrd="1" presId="urn:microsoft.com/office/officeart/2005/8/layout/list1"/>
    <dgm:cxn modelId="{6092886C-79E1-4067-A8B9-AF294A5B28DF}" type="presOf" srcId="{ECD7AF95-A94F-4B95-8509-2C3FB1A99AF1}" destId="{6694A212-662E-4E8C-B506-94AA5ED45A56}" srcOrd="0" destOrd="0" presId="urn:microsoft.com/office/officeart/2005/8/layout/list1"/>
    <dgm:cxn modelId="{FFC3194D-7BBC-4F31-B96B-5AB4CF578324}" type="presOf" srcId="{8B581EB8-FBEA-4132-BD2D-0F8F1423671A}" destId="{479F3E71-0E86-4154-A006-0A01E769D97F}" srcOrd="0" destOrd="0" presId="urn:microsoft.com/office/officeart/2005/8/layout/list1"/>
    <dgm:cxn modelId="{CD0CE26E-E966-430A-BF74-3BDF7DDD800F}" type="presOf" srcId="{25FD4016-19C6-4CCB-A03D-F472AC5CF90C}" destId="{815E7DD5-676A-4956-A502-BD90E823B828}" srcOrd="0" destOrd="0" presId="urn:microsoft.com/office/officeart/2005/8/layout/list1"/>
    <dgm:cxn modelId="{A1597B72-5ED8-4DAD-869C-68D56DB953BC}" type="presOf" srcId="{8B581EB8-FBEA-4132-BD2D-0F8F1423671A}" destId="{1B97AA3C-B869-4473-AD15-A878D9A8F358}" srcOrd="1" destOrd="0" presId="urn:microsoft.com/office/officeart/2005/8/layout/list1"/>
    <dgm:cxn modelId="{9955B675-A8FA-45B5-B3D6-C9D895D1B989}" type="presOf" srcId="{450EB76B-671B-4FB9-A19A-A7709F1709CD}" destId="{815E7DD5-676A-4956-A502-BD90E823B828}" srcOrd="0" destOrd="2" presId="urn:microsoft.com/office/officeart/2005/8/layout/list1"/>
    <dgm:cxn modelId="{6ABB2659-0881-4166-9C5A-68534073C584}" srcId="{B0D513FF-84CF-4ED7-965C-999B5C91718B}" destId="{319A2B59-845B-484F-9E56-97B1E39BAA21}" srcOrd="1" destOrd="0" parTransId="{51C7FA2E-A6E5-42BA-9AF8-4FB2865BB098}" sibTransId="{857DEDAA-D72C-4945-9BB1-6FFA34123C0D}"/>
    <dgm:cxn modelId="{D85CF479-06B8-46EF-A106-F106ABF050B6}" type="presOf" srcId="{319A2B59-845B-484F-9E56-97B1E39BAA21}" destId="{F23B2551-2FC3-4423-A27E-DC38C918526A}" srcOrd="0" destOrd="2" presId="urn:microsoft.com/office/officeart/2005/8/layout/list1"/>
    <dgm:cxn modelId="{CFEA9289-2FA8-4186-81D3-79B93B3691FB}" srcId="{B0D513FF-84CF-4ED7-965C-999B5C91718B}" destId="{2436150B-3F6C-437B-9ACB-F668887798EC}" srcOrd="3" destOrd="0" parTransId="{F5210F22-7072-40FE-B815-F67D2CB09675}" sibTransId="{014D52B9-55BF-4408-A9C5-BF8CE8EB357A}"/>
    <dgm:cxn modelId="{66B4848C-4E94-46A7-AA80-3CAF53B619EF}" type="presOf" srcId="{C1CBCDC7-752D-4539-9E97-D509DF8067B2}" destId="{F23B2551-2FC3-4423-A27E-DC38C918526A}" srcOrd="0" destOrd="9" presId="urn:microsoft.com/office/officeart/2005/8/layout/list1"/>
    <dgm:cxn modelId="{6BCEE793-5287-490B-88DA-E2D0CB3CC42B}" srcId="{B0D513FF-84CF-4ED7-965C-999B5C91718B}" destId="{FFC87B5A-78CC-4042-B24A-8C24919EF12B}" srcOrd="5" destOrd="0" parTransId="{A5D00EF5-3091-44EF-B021-CFBF0AECFFDF}" sibTransId="{B20D7B62-8C55-4ADF-82DE-D02D967CB2CC}"/>
    <dgm:cxn modelId="{A06FE794-F8FA-4B87-B95C-756D5E20C557}" type="presOf" srcId="{43DE7FB4-2EF8-480E-B4EC-D11C82E2DC75}" destId="{F23B2551-2FC3-4423-A27E-DC38C918526A}" srcOrd="0" destOrd="8" presId="urn:microsoft.com/office/officeart/2005/8/layout/list1"/>
    <dgm:cxn modelId="{BE3974A4-BACB-4A96-BD22-042750183672}" type="presOf" srcId="{687D92E0-BF11-49AB-A6E7-140EE4BE0002}" destId="{5EB19524-8E72-4213-9C6B-3072F3ECCD83}" srcOrd="0" destOrd="0" presId="urn:microsoft.com/office/officeart/2005/8/layout/list1"/>
    <dgm:cxn modelId="{CB4ED8A5-E329-4F19-B562-B462558D8AC5}" srcId="{8B581EB8-FBEA-4132-BD2D-0F8F1423671A}" destId="{B0D513FF-84CF-4ED7-965C-999B5C91718B}" srcOrd="0" destOrd="0" parTransId="{6999D5E0-ABA6-4636-B4D7-B12047B425D7}" sibTransId="{CEF51A24-7973-4AA3-ADDD-F59E372944E3}"/>
    <dgm:cxn modelId="{B81C7BA6-593D-4B5D-9068-EED7EE350738}" type="presOf" srcId="{2436150B-3F6C-437B-9ACB-F668887798EC}" destId="{F23B2551-2FC3-4423-A27E-DC38C918526A}" srcOrd="0" destOrd="4" presId="urn:microsoft.com/office/officeart/2005/8/layout/list1"/>
    <dgm:cxn modelId="{AF7488AA-8FB8-4ED3-8FDE-F882ABE6D02F}" srcId="{ED8CBCF4-9BE9-4249-A605-45939A5D8B9E}" destId="{2D90C12F-BAD2-4357-A80F-CA677B4CBEBE}" srcOrd="3" destOrd="0" parTransId="{23D12CC7-70F5-4E87-B239-A9879C4A4843}" sibTransId="{BF03A50A-D073-4608-B317-EB0711F7CF6B}"/>
    <dgm:cxn modelId="{50BCF7AE-E88E-4A98-A212-28613559DD81}" srcId="{ED8CBCF4-9BE9-4249-A605-45939A5D8B9E}" destId="{25FD4016-19C6-4CCB-A03D-F472AC5CF90C}" srcOrd="0" destOrd="0" parTransId="{1FC3944F-66FF-4D17-91BF-FF44200E8C40}" sibTransId="{D2C97D12-C5B0-4BB9-B488-240D036B6556}"/>
    <dgm:cxn modelId="{A7716CB8-1936-486F-B472-27F104B462E0}" type="presOf" srcId="{B0D513FF-84CF-4ED7-965C-999B5C91718B}" destId="{F23B2551-2FC3-4423-A27E-DC38C918526A}" srcOrd="0" destOrd="0" presId="urn:microsoft.com/office/officeart/2005/8/layout/list1"/>
    <dgm:cxn modelId="{802822B9-F7CC-4786-B5E4-20B15DCA4563}" type="presOf" srcId="{386540B5-BBD3-43F5-A44F-26BAAC082836}" destId="{26B67C43-EB14-4FD1-86BC-260DCCFA9E86}" srcOrd="1" destOrd="0" presId="urn:microsoft.com/office/officeart/2005/8/layout/list1"/>
    <dgm:cxn modelId="{65B1D5C2-13BF-45C9-80B7-69FD34A7FA06}" srcId="{B0D513FF-84CF-4ED7-965C-999B5C91718B}" destId="{D709560D-2A17-4E89-AD43-B0AF7F82EF0A}" srcOrd="4" destOrd="0" parTransId="{95BA86BC-3E33-4CDF-BA82-67AB49BBF359}" sibTransId="{39CC1EAA-2BBF-48ED-82F4-E57F91D02553}"/>
    <dgm:cxn modelId="{E9FE9DC5-BEC0-4DED-BCB7-95D10E1713B9}" srcId="{B0D513FF-84CF-4ED7-965C-999B5C91718B}" destId="{8E8FBF9E-8DF7-4CFF-A875-602E1F55F37F}" srcOrd="6" destOrd="0" parTransId="{AE2245FA-5776-4A4A-9F62-6357AA544CF5}" sibTransId="{68D5B602-58ED-4B3B-B500-260D3A7F9983}"/>
    <dgm:cxn modelId="{ED4636C9-9223-4DC5-85DA-A5895D85907D}" srcId="{8B581EB8-FBEA-4132-BD2D-0F8F1423671A}" destId="{43DE7FB4-2EF8-480E-B4EC-D11C82E2DC75}" srcOrd="1" destOrd="0" parTransId="{41434306-CF5A-4022-AB09-3C5107F05E40}" sibTransId="{CA94C978-68E9-42B3-8C08-10D2D9604EEB}"/>
    <dgm:cxn modelId="{91A915D5-FC45-4329-A8A3-A3588F12F7FE}" type="presOf" srcId="{EB7A00AA-44E0-4EFD-BBC0-06E06DCC491D}" destId="{F23B2551-2FC3-4423-A27E-DC38C918526A}" srcOrd="0" destOrd="10" presId="urn:microsoft.com/office/officeart/2005/8/layout/list1"/>
    <dgm:cxn modelId="{3DEA0FD8-9BBE-43CC-82F7-955199B189A3}" type="presOf" srcId="{2D90C12F-BAD2-4357-A80F-CA677B4CBEBE}" destId="{815E7DD5-676A-4956-A502-BD90E823B828}" srcOrd="0" destOrd="3" presId="urn:microsoft.com/office/officeart/2005/8/layout/list1"/>
    <dgm:cxn modelId="{1024DDF1-1184-4506-BA36-398E52B9DAD1}" srcId="{B0D513FF-84CF-4ED7-965C-999B5C91718B}" destId="{CD595BF9-C9A9-4BAE-85C4-AC8691B02CCC}" srcOrd="2" destOrd="0" parTransId="{3123EA3E-F9B3-44F4-8DA4-433B11175981}" sibTransId="{B272AAA1-9559-4107-B689-1E7C324594C3}"/>
    <dgm:cxn modelId="{4ECD18F6-A1D5-45B8-A2A6-83FB13835907}" srcId="{687D92E0-BF11-49AB-A6E7-140EE4BE0002}" destId="{8B581EB8-FBEA-4132-BD2D-0F8F1423671A}" srcOrd="1" destOrd="0" parTransId="{A0F3A037-25C9-4ABB-90F4-5938C046D3F6}" sibTransId="{CAE2E4EF-621D-45CA-B2BF-EC55F9E2FABA}"/>
    <dgm:cxn modelId="{FD2BC5FA-3926-44A2-BB33-83B9D5932433}" srcId="{8B581EB8-FBEA-4132-BD2D-0F8F1423671A}" destId="{EB7A00AA-44E0-4EFD-BBC0-06E06DCC491D}" srcOrd="3" destOrd="0" parTransId="{3444291A-34C0-43D8-8D62-A3FE8B2FB376}" sibTransId="{6B68A771-DD6D-49D2-AA46-72981781B205}"/>
    <dgm:cxn modelId="{ACE06099-39AC-4EE2-9095-EFB4E0766C33}" type="presParOf" srcId="{5EB19524-8E72-4213-9C6B-3072F3ECCD83}" destId="{69F169FD-ACBA-44E3-BE41-6C7F1C47076E}" srcOrd="0" destOrd="0" presId="urn:microsoft.com/office/officeart/2005/8/layout/list1"/>
    <dgm:cxn modelId="{973A3828-7AC0-4986-8061-BD1FE518A5CC}" type="presParOf" srcId="{69F169FD-ACBA-44E3-BE41-6C7F1C47076E}" destId="{5EF40D1E-CB70-4DDC-90CD-5EA122251066}" srcOrd="0" destOrd="0" presId="urn:microsoft.com/office/officeart/2005/8/layout/list1"/>
    <dgm:cxn modelId="{5C05176D-481F-46A3-9A5D-451CA4E87BEF}" type="presParOf" srcId="{69F169FD-ACBA-44E3-BE41-6C7F1C47076E}" destId="{C7D1D6CD-8FD6-4567-A811-5E151AB5F3D1}" srcOrd="1" destOrd="0" presId="urn:microsoft.com/office/officeart/2005/8/layout/list1"/>
    <dgm:cxn modelId="{D8C1484E-D091-4F79-8C3C-54F5A7F4CC1F}" type="presParOf" srcId="{5EB19524-8E72-4213-9C6B-3072F3ECCD83}" destId="{74511898-29E2-4321-977C-4C8FF999B85A}" srcOrd="1" destOrd="0" presId="urn:microsoft.com/office/officeart/2005/8/layout/list1"/>
    <dgm:cxn modelId="{6E091D09-FB28-4681-8803-D74E3B8FC9C0}" type="presParOf" srcId="{5EB19524-8E72-4213-9C6B-3072F3ECCD83}" destId="{815E7DD5-676A-4956-A502-BD90E823B828}" srcOrd="2" destOrd="0" presId="urn:microsoft.com/office/officeart/2005/8/layout/list1"/>
    <dgm:cxn modelId="{E6EC9D16-45B6-4737-9C06-0D23C94B9824}" type="presParOf" srcId="{5EB19524-8E72-4213-9C6B-3072F3ECCD83}" destId="{C01C335F-0A2F-45F2-B0A1-68FF28FEBD6D}" srcOrd="3" destOrd="0" presId="urn:microsoft.com/office/officeart/2005/8/layout/list1"/>
    <dgm:cxn modelId="{4E0C1EE0-16E1-4046-8C4C-88F3108536AB}" type="presParOf" srcId="{5EB19524-8E72-4213-9C6B-3072F3ECCD83}" destId="{7EF64BB0-CDB6-4B3B-B6ED-7A1DCB75DA74}" srcOrd="4" destOrd="0" presId="urn:microsoft.com/office/officeart/2005/8/layout/list1"/>
    <dgm:cxn modelId="{BA800C8A-2404-4735-BB22-A4925400255E}" type="presParOf" srcId="{7EF64BB0-CDB6-4B3B-B6ED-7A1DCB75DA74}" destId="{479F3E71-0E86-4154-A006-0A01E769D97F}" srcOrd="0" destOrd="0" presId="urn:microsoft.com/office/officeart/2005/8/layout/list1"/>
    <dgm:cxn modelId="{09B94FDD-BD1B-4374-B797-224068019249}" type="presParOf" srcId="{7EF64BB0-CDB6-4B3B-B6ED-7A1DCB75DA74}" destId="{1B97AA3C-B869-4473-AD15-A878D9A8F358}" srcOrd="1" destOrd="0" presId="urn:microsoft.com/office/officeart/2005/8/layout/list1"/>
    <dgm:cxn modelId="{B090A959-B46E-4B36-9062-11EC0ACA3A12}" type="presParOf" srcId="{5EB19524-8E72-4213-9C6B-3072F3ECCD83}" destId="{9EF3F254-20F6-4297-8B1F-1869B09979EE}" srcOrd="5" destOrd="0" presId="urn:microsoft.com/office/officeart/2005/8/layout/list1"/>
    <dgm:cxn modelId="{0D7AE20C-3F08-4026-B291-23E194EEA563}" type="presParOf" srcId="{5EB19524-8E72-4213-9C6B-3072F3ECCD83}" destId="{F23B2551-2FC3-4423-A27E-DC38C918526A}" srcOrd="6" destOrd="0" presId="urn:microsoft.com/office/officeart/2005/8/layout/list1"/>
    <dgm:cxn modelId="{AC041E06-3461-4137-811B-BF7B67397F59}" type="presParOf" srcId="{5EB19524-8E72-4213-9C6B-3072F3ECCD83}" destId="{61396034-0778-4A0D-B157-66F70C8E5C09}" srcOrd="7" destOrd="0" presId="urn:microsoft.com/office/officeart/2005/8/layout/list1"/>
    <dgm:cxn modelId="{F4F06023-766B-4D21-A8D4-A9806E56772D}" type="presParOf" srcId="{5EB19524-8E72-4213-9C6B-3072F3ECCD83}" destId="{0C089A19-96FA-41DC-94E7-8D23C0A53BBB}" srcOrd="8" destOrd="0" presId="urn:microsoft.com/office/officeart/2005/8/layout/list1"/>
    <dgm:cxn modelId="{BEF08930-CE9F-452E-A234-0642DDD81064}" type="presParOf" srcId="{0C089A19-96FA-41DC-94E7-8D23C0A53BBB}" destId="{E32AB01C-AB45-4F25-8009-D84ED9359419}" srcOrd="0" destOrd="0" presId="urn:microsoft.com/office/officeart/2005/8/layout/list1"/>
    <dgm:cxn modelId="{8504A2CF-1991-4204-A88D-6C9B8804A4B1}" type="presParOf" srcId="{0C089A19-96FA-41DC-94E7-8D23C0A53BBB}" destId="{26B67C43-EB14-4FD1-86BC-260DCCFA9E86}" srcOrd="1" destOrd="0" presId="urn:microsoft.com/office/officeart/2005/8/layout/list1"/>
    <dgm:cxn modelId="{A62323AE-EDFA-4BEE-92CA-83A53E0F5EBE}" type="presParOf" srcId="{5EB19524-8E72-4213-9C6B-3072F3ECCD83}" destId="{B0575CA6-461A-4207-82BA-5A01F3DB87A6}" srcOrd="9" destOrd="0" presId="urn:microsoft.com/office/officeart/2005/8/layout/list1"/>
    <dgm:cxn modelId="{23DDBEE9-FBF1-48B9-91F3-954DE02A850B}" type="presParOf" srcId="{5EB19524-8E72-4213-9C6B-3072F3ECCD83}" destId="{6694A212-662E-4E8C-B506-94AA5ED45A56}"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151F1-2CCC-4266-BE35-F9538E0BB2E5}"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GB"/>
        </a:p>
      </dgm:t>
    </dgm:pt>
    <dgm:pt modelId="{16F7E4BA-6543-4D08-8D70-C1A18BB0B848}">
      <dgm:prSet phldrT="[Text]" custT="1"/>
      <dgm:spPr/>
      <dgm:t>
        <a:bodyPr/>
        <a:lstStyle/>
        <a:p>
          <a:pPr>
            <a:lnSpc>
              <a:spcPct val="100000"/>
            </a:lnSpc>
            <a:defRPr b="1"/>
          </a:pPr>
          <a:r>
            <a:rPr lang="en-GB" sz="1600" dirty="0">
              <a:latin typeface="Arial" panose="020B0604020202020204" pitchFamily="34" charset="0"/>
              <a:cs typeface="Arial" panose="020B0604020202020204" pitchFamily="34" charset="0"/>
            </a:rPr>
            <a:t>16.06.2025</a:t>
          </a:r>
        </a:p>
      </dgm:t>
    </dgm:pt>
    <dgm:pt modelId="{28D648E0-8B1A-4196-B51F-6B58EF00E524}" type="parTrans" cxnId="{70CF1A24-4761-4A00-B028-CCA87CC33317}">
      <dgm:prSet/>
      <dgm:spPr/>
      <dgm:t>
        <a:bodyPr/>
        <a:lstStyle/>
        <a:p>
          <a:endParaRPr lang="en-GB" sz="1600"/>
        </a:p>
      </dgm:t>
    </dgm:pt>
    <dgm:pt modelId="{013D4F08-47E5-4B78-9638-08F563864F9E}" type="sibTrans" cxnId="{70CF1A24-4761-4A00-B028-CCA87CC33317}">
      <dgm:prSet/>
      <dgm:spPr/>
      <dgm:t>
        <a:bodyPr/>
        <a:lstStyle/>
        <a:p>
          <a:endParaRPr lang="en-GB" sz="1600"/>
        </a:p>
      </dgm:t>
    </dgm:pt>
    <dgm:pt modelId="{F122A215-56C3-4975-9E74-F7AB74B5C36F}">
      <dgm:prSet phldrT="[Text]" custT="1"/>
      <dgm:spPr>
        <a:solidFill>
          <a:schemeClr val="accent6">
            <a:lumMod val="60000"/>
            <a:lumOff val="40000"/>
          </a:schemeClr>
        </a:solidFill>
      </dgm:spPr>
      <dgm:t>
        <a:bodyPr/>
        <a:lstStyle/>
        <a:p>
          <a:pPr>
            <a:lnSpc>
              <a:spcPct val="100000"/>
            </a:lnSpc>
          </a:pPr>
          <a:r>
            <a:rPr lang="en-GB" sz="1400" dirty="0">
              <a:latin typeface="Arial" panose="020B0604020202020204" pitchFamily="34" charset="0"/>
              <a:cs typeface="Arial" panose="020B0604020202020204" pitchFamily="34" charset="0"/>
            </a:rPr>
            <a:t>Identify SRO, Clinical Lead, Project Manager</a:t>
          </a:r>
        </a:p>
        <a:p>
          <a:pPr>
            <a:lnSpc>
              <a:spcPct val="100000"/>
            </a:lnSpc>
          </a:pPr>
          <a:r>
            <a:rPr lang="en-GB" sz="1400" dirty="0">
              <a:latin typeface="Arial" panose="020B0604020202020204" pitchFamily="34" charset="0"/>
              <a:cs typeface="Arial" panose="020B0604020202020204" pitchFamily="34" charset="0"/>
            </a:rPr>
            <a:t>Check in with SWAG Programme Manager</a:t>
          </a:r>
        </a:p>
      </dgm:t>
    </dgm:pt>
    <dgm:pt modelId="{DEB95E6A-7339-447A-ABF3-BE81122A58AB}" type="parTrans" cxnId="{750DADBC-E9D5-4A40-B7A2-95B0D2AAEC1A}">
      <dgm:prSet/>
      <dgm:spPr/>
      <dgm:t>
        <a:bodyPr/>
        <a:lstStyle/>
        <a:p>
          <a:endParaRPr lang="en-GB" sz="1600"/>
        </a:p>
      </dgm:t>
    </dgm:pt>
    <dgm:pt modelId="{4D85796D-6AC6-45EC-BDEF-EC929EFF9EDC}" type="sibTrans" cxnId="{750DADBC-E9D5-4A40-B7A2-95B0D2AAEC1A}">
      <dgm:prSet/>
      <dgm:spPr/>
      <dgm:t>
        <a:bodyPr/>
        <a:lstStyle/>
        <a:p>
          <a:endParaRPr lang="en-GB" sz="1600"/>
        </a:p>
      </dgm:t>
    </dgm:pt>
    <dgm:pt modelId="{5A622AB5-1E6C-4934-84C2-F0FA09F4078C}">
      <dgm:prSet phldrT="[Text]" custT="1"/>
      <dgm:spPr/>
      <dgm:t>
        <a:bodyPr/>
        <a:lstStyle/>
        <a:p>
          <a:pPr>
            <a:lnSpc>
              <a:spcPct val="100000"/>
            </a:lnSpc>
            <a:defRPr b="1"/>
          </a:pPr>
          <a:r>
            <a:rPr lang="en-GB" sz="1600" dirty="0">
              <a:latin typeface="Arial" panose="020B0604020202020204" pitchFamily="34" charset="0"/>
              <a:cs typeface="Arial" panose="020B0604020202020204" pitchFamily="34" charset="0"/>
            </a:rPr>
            <a:t>-</a:t>
          </a:r>
        </a:p>
      </dgm:t>
    </dgm:pt>
    <dgm:pt modelId="{F9CF28F5-F9C4-45C5-B967-5A3665DC9CA5}" type="parTrans" cxnId="{9E8C2F5F-FE3B-4F8C-A577-632FE44D513A}">
      <dgm:prSet/>
      <dgm:spPr/>
      <dgm:t>
        <a:bodyPr/>
        <a:lstStyle/>
        <a:p>
          <a:endParaRPr lang="en-GB" sz="1600"/>
        </a:p>
      </dgm:t>
    </dgm:pt>
    <dgm:pt modelId="{430A2394-40AD-4937-ABEB-209F281DB2B4}" type="sibTrans" cxnId="{9E8C2F5F-FE3B-4F8C-A577-632FE44D513A}">
      <dgm:prSet/>
      <dgm:spPr/>
      <dgm:t>
        <a:bodyPr/>
        <a:lstStyle/>
        <a:p>
          <a:endParaRPr lang="en-GB" sz="1600"/>
        </a:p>
      </dgm:t>
    </dgm:pt>
    <dgm:pt modelId="{889539AF-E92D-484A-A824-DF5180481319}">
      <dgm:prSet phldrT="[Text]" custT="1"/>
      <dgm:spPr/>
      <dgm:t>
        <a:bodyPr/>
        <a:lstStyle/>
        <a:p>
          <a:pPr>
            <a:lnSpc>
              <a:spcPct val="100000"/>
            </a:lnSpc>
          </a:pPr>
          <a:r>
            <a:rPr lang="en-GB" sz="1400" dirty="0">
              <a:latin typeface="Arial" panose="020B0604020202020204" pitchFamily="34" charset="0"/>
              <a:cs typeface="Arial" panose="020B0604020202020204" pitchFamily="34" charset="0"/>
            </a:rPr>
            <a:t>Define internal governance </a:t>
          </a:r>
        </a:p>
        <a:p>
          <a:pPr>
            <a:lnSpc>
              <a:spcPct val="100000"/>
            </a:lnSpc>
          </a:pPr>
          <a:r>
            <a:rPr lang="en-GB" sz="1400" dirty="0">
              <a:latin typeface="Arial" panose="020B0604020202020204" pitchFamily="34" charset="0"/>
              <a:cs typeface="Arial" panose="020B0604020202020204" pitchFamily="34" charset="0"/>
            </a:rPr>
            <a:t>Review local and 1st draft insights and exemplar playbooks</a:t>
          </a:r>
        </a:p>
        <a:p>
          <a:pPr>
            <a:lnSpc>
              <a:spcPct val="100000"/>
            </a:lnSpc>
          </a:pPr>
          <a:r>
            <a:rPr lang="en-GB" sz="1400" dirty="0">
              <a:latin typeface="Arial" panose="020B0604020202020204" pitchFamily="34" charset="0"/>
              <a:cs typeface="Arial" panose="020B0604020202020204" pitchFamily="34" charset="0"/>
            </a:rPr>
            <a:t>Attend SWAG Clinical advisory group 26</a:t>
          </a:r>
          <a:r>
            <a:rPr lang="en-GB" sz="1400" baseline="30000" dirty="0">
              <a:latin typeface="Arial" panose="020B0604020202020204" pitchFamily="34" charset="0"/>
              <a:cs typeface="Arial" panose="020B0604020202020204" pitchFamily="34" charset="0"/>
            </a:rPr>
            <a:t>th</a:t>
          </a:r>
          <a:r>
            <a:rPr lang="en-GB" sz="1400" dirty="0">
              <a:latin typeface="Arial" panose="020B0604020202020204" pitchFamily="34" charset="0"/>
              <a:cs typeface="Arial" panose="020B0604020202020204" pitchFamily="34" charset="0"/>
            </a:rPr>
            <a:t> June</a:t>
          </a:r>
        </a:p>
        <a:p>
          <a:pPr>
            <a:lnSpc>
              <a:spcPct val="100000"/>
            </a:lnSpc>
          </a:pPr>
          <a:r>
            <a:rPr lang="en-GB" sz="1400" dirty="0">
              <a:latin typeface="Arial" panose="020B0604020202020204" pitchFamily="34" charset="0"/>
              <a:cs typeface="Arial" panose="020B0604020202020204" pitchFamily="34" charset="0"/>
            </a:rPr>
            <a:t>Review local improvement plan for existing, expedition potential and additional actions</a:t>
          </a:r>
        </a:p>
      </dgm:t>
    </dgm:pt>
    <dgm:pt modelId="{AE21C973-0E20-4561-8B3B-B5234B642AFA}" type="parTrans" cxnId="{C9297C28-7D55-4E46-B119-FCF2E2850E09}">
      <dgm:prSet/>
      <dgm:spPr/>
      <dgm:t>
        <a:bodyPr/>
        <a:lstStyle/>
        <a:p>
          <a:endParaRPr lang="en-GB" sz="1600"/>
        </a:p>
      </dgm:t>
    </dgm:pt>
    <dgm:pt modelId="{779D93AE-20A1-45D3-A696-7DBE6495B51B}" type="sibTrans" cxnId="{C9297C28-7D55-4E46-B119-FCF2E2850E09}">
      <dgm:prSet/>
      <dgm:spPr/>
      <dgm:t>
        <a:bodyPr/>
        <a:lstStyle/>
        <a:p>
          <a:endParaRPr lang="en-GB" sz="1600"/>
        </a:p>
      </dgm:t>
    </dgm:pt>
    <dgm:pt modelId="{172F4066-06CB-4D9E-B033-F1CD764C8384}">
      <dgm:prSet phldrT="[Text]" custT="1"/>
      <dgm:spPr/>
      <dgm:t>
        <a:bodyPr/>
        <a:lstStyle/>
        <a:p>
          <a:pPr>
            <a:lnSpc>
              <a:spcPct val="100000"/>
            </a:lnSpc>
            <a:defRPr b="1"/>
          </a:pPr>
          <a:r>
            <a:rPr lang="en-GB" sz="1600" dirty="0">
              <a:latin typeface="Arial" panose="020B0604020202020204" pitchFamily="34" charset="0"/>
              <a:cs typeface="Arial" panose="020B0604020202020204" pitchFamily="34" charset="0"/>
            </a:rPr>
            <a:t>07.07.2025</a:t>
          </a:r>
        </a:p>
      </dgm:t>
    </dgm:pt>
    <dgm:pt modelId="{CA07A0C6-5DC6-4FF9-A5A2-4D270315A27D}" type="parTrans" cxnId="{9D47F950-E31C-4E24-85CE-2572A54BDFA6}">
      <dgm:prSet/>
      <dgm:spPr/>
      <dgm:t>
        <a:bodyPr/>
        <a:lstStyle/>
        <a:p>
          <a:endParaRPr lang="en-GB" sz="1600"/>
        </a:p>
      </dgm:t>
    </dgm:pt>
    <dgm:pt modelId="{59FCC2E3-B09D-421F-9CED-08BF02C464F6}" type="sibTrans" cxnId="{9D47F950-E31C-4E24-85CE-2572A54BDFA6}">
      <dgm:prSet/>
      <dgm:spPr/>
      <dgm:t>
        <a:bodyPr/>
        <a:lstStyle/>
        <a:p>
          <a:endParaRPr lang="en-GB" sz="1600"/>
        </a:p>
      </dgm:t>
    </dgm:pt>
    <dgm:pt modelId="{2FD0EA36-6B39-4A0D-8467-A26A0430C834}">
      <dgm:prSet phldrT="[Text]" custT="1"/>
      <dgm:spPr/>
      <dgm:t>
        <a:bodyPr/>
        <a:lstStyle/>
        <a:p>
          <a:pPr>
            <a:lnSpc>
              <a:spcPct val="100000"/>
            </a:lnSpc>
          </a:pPr>
          <a:r>
            <a:rPr lang="en-GB" sz="1400" b="1">
              <a:latin typeface="Arial" panose="020B0604020202020204" pitchFamily="34" charset="0"/>
              <a:cs typeface="Arial" panose="020B0604020202020204" pitchFamily="34" charset="0"/>
            </a:rPr>
            <a:t>Identify and agree ‘Days Matter’ project team</a:t>
          </a:r>
        </a:p>
        <a:p>
          <a:pPr>
            <a:lnSpc>
              <a:spcPct val="100000"/>
            </a:lnSpc>
          </a:pPr>
          <a:r>
            <a:rPr lang="en-GB" sz="1400" b="1">
              <a:latin typeface="Arial" panose="020B0604020202020204" pitchFamily="34" charset="0"/>
              <a:cs typeface="Arial" panose="020B0604020202020204" pitchFamily="34" charset="0"/>
            </a:rPr>
            <a:t>1</a:t>
          </a:r>
          <a:r>
            <a:rPr lang="en-GB" sz="1400" b="1" baseline="30000">
              <a:latin typeface="Arial" panose="020B0604020202020204" pitchFamily="34" charset="0"/>
              <a:cs typeface="Arial" panose="020B0604020202020204" pitchFamily="34" charset="0"/>
            </a:rPr>
            <a:t>st</a:t>
          </a:r>
          <a:r>
            <a:rPr lang="en-GB" sz="1400" b="1">
              <a:latin typeface="Arial" panose="020B0604020202020204" pitchFamily="34" charset="0"/>
              <a:cs typeface="Arial" panose="020B0604020202020204" pitchFamily="34" charset="0"/>
            </a:rPr>
            <a:t> biweekly ‘Days Matter’  High level Sit rep</a:t>
          </a:r>
        </a:p>
      </dgm:t>
    </dgm:pt>
    <dgm:pt modelId="{80FC2DFB-5B88-4326-BE55-03AD69A31EBC}" type="parTrans" cxnId="{FE1F3828-F55D-42E6-A1EB-463C1CD0E0D7}">
      <dgm:prSet/>
      <dgm:spPr/>
      <dgm:t>
        <a:bodyPr/>
        <a:lstStyle/>
        <a:p>
          <a:endParaRPr lang="en-GB" sz="1600"/>
        </a:p>
      </dgm:t>
    </dgm:pt>
    <dgm:pt modelId="{6C43B117-AA6D-4F31-BB9E-FD0272A66A3A}" type="sibTrans" cxnId="{FE1F3828-F55D-42E6-A1EB-463C1CD0E0D7}">
      <dgm:prSet/>
      <dgm:spPr/>
      <dgm:t>
        <a:bodyPr/>
        <a:lstStyle/>
        <a:p>
          <a:endParaRPr lang="en-GB" sz="1600"/>
        </a:p>
      </dgm:t>
    </dgm:pt>
    <dgm:pt modelId="{97EF1178-574A-42A0-86EC-C50FCFC4E530}">
      <dgm:prSet phldrT="[Text]" custT="1"/>
      <dgm:spPr/>
      <dgm:t>
        <a:bodyPr/>
        <a:lstStyle/>
        <a:p>
          <a:pPr>
            <a:lnSpc>
              <a:spcPct val="100000"/>
            </a:lnSpc>
            <a:defRPr b="1"/>
          </a:pPr>
          <a:r>
            <a:rPr lang="en-GB" sz="1600" dirty="0">
              <a:latin typeface="Arial" panose="020B0604020202020204" pitchFamily="34" charset="0"/>
              <a:cs typeface="Arial" panose="020B0604020202020204" pitchFamily="34" charset="0"/>
            </a:rPr>
            <a:t>14.07.2025</a:t>
          </a:r>
        </a:p>
      </dgm:t>
    </dgm:pt>
    <dgm:pt modelId="{47499EE1-0E30-4E92-A96D-5BA167E30BC6}" type="parTrans" cxnId="{D2238C11-82FA-48A9-8F62-F5C35CA30868}">
      <dgm:prSet/>
      <dgm:spPr/>
      <dgm:t>
        <a:bodyPr/>
        <a:lstStyle/>
        <a:p>
          <a:endParaRPr lang="en-GB" sz="1600"/>
        </a:p>
      </dgm:t>
    </dgm:pt>
    <dgm:pt modelId="{0DA580BB-518A-4E28-8F12-384D09434A2C}" type="sibTrans" cxnId="{D2238C11-82FA-48A9-8F62-F5C35CA30868}">
      <dgm:prSet/>
      <dgm:spPr/>
      <dgm:t>
        <a:bodyPr/>
        <a:lstStyle/>
        <a:p>
          <a:endParaRPr lang="en-GB" sz="1600"/>
        </a:p>
      </dgm:t>
    </dgm:pt>
    <dgm:pt modelId="{C90D3F55-E9DC-4579-A5DA-0F7F3C5C8472}">
      <dgm:prSet phldrT="[Text]" custT="1"/>
      <dgm:spPr/>
      <dgm:t>
        <a:bodyPr/>
        <a:lstStyle/>
        <a:p>
          <a:pPr>
            <a:lnSpc>
              <a:spcPct val="100000"/>
            </a:lnSpc>
          </a:pPr>
          <a:r>
            <a:rPr lang="en-GB" sz="1400" dirty="0">
              <a:latin typeface="Arial" panose="020B0604020202020204" pitchFamily="34" charset="0"/>
              <a:cs typeface="Arial" panose="020B0604020202020204" pitchFamily="34" charset="0"/>
            </a:rPr>
            <a:t>‘Days Matter’ project team agree 30.60.90 day and end of  project (Q3) goals</a:t>
          </a:r>
        </a:p>
        <a:p>
          <a:pPr>
            <a:lnSpc>
              <a:spcPct val="100000"/>
            </a:lnSpc>
          </a:pPr>
          <a:r>
            <a:rPr lang="en-GB" sz="1400" dirty="0">
              <a:latin typeface="Arial" panose="020B0604020202020204" pitchFamily="34" charset="0"/>
              <a:cs typeface="Arial" panose="020B0604020202020204" pitchFamily="34" charset="0"/>
            </a:rPr>
            <a:t>Sign off project documentation and internal  reporting cadence</a:t>
          </a:r>
        </a:p>
      </dgm:t>
    </dgm:pt>
    <dgm:pt modelId="{5B0CC68A-037C-4DB1-BD69-A03A09240482}" type="parTrans" cxnId="{45AF28B1-4C17-49A9-9031-30B5DC7A8B21}">
      <dgm:prSet/>
      <dgm:spPr/>
      <dgm:t>
        <a:bodyPr/>
        <a:lstStyle/>
        <a:p>
          <a:endParaRPr lang="en-GB" sz="1600"/>
        </a:p>
      </dgm:t>
    </dgm:pt>
    <dgm:pt modelId="{20C85FA5-3DDD-42D6-8DBB-92B1529C7F7C}" type="sibTrans" cxnId="{45AF28B1-4C17-49A9-9031-30B5DC7A8B21}">
      <dgm:prSet/>
      <dgm:spPr/>
      <dgm:t>
        <a:bodyPr/>
        <a:lstStyle/>
        <a:p>
          <a:endParaRPr lang="en-GB" sz="1600"/>
        </a:p>
      </dgm:t>
    </dgm:pt>
    <dgm:pt modelId="{E5FEA23D-5E0C-47BB-A18A-0B6B157F4B3A}">
      <dgm:prSet phldrT="[Text]" custT="1"/>
      <dgm:spPr/>
      <dgm:t>
        <a:bodyPr/>
        <a:lstStyle/>
        <a:p>
          <a:pPr>
            <a:lnSpc>
              <a:spcPct val="100000"/>
            </a:lnSpc>
            <a:defRPr b="1"/>
          </a:pPr>
          <a:r>
            <a:rPr lang="en-GB" sz="1600" dirty="0">
              <a:latin typeface="Arial" panose="020B0604020202020204" pitchFamily="34" charset="0"/>
              <a:cs typeface="Arial" panose="020B0604020202020204" pitchFamily="34" charset="0"/>
            </a:rPr>
            <a:t>w/b 14.07.2025</a:t>
          </a:r>
        </a:p>
      </dgm:t>
    </dgm:pt>
    <dgm:pt modelId="{7B443E42-2095-4AFA-A62D-7B9F29C5DF8F}" type="parTrans" cxnId="{D8B86670-EAAF-421C-8EC7-B652CC056B06}">
      <dgm:prSet/>
      <dgm:spPr/>
      <dgm:t>
        <a:bodyPr/>
        <a:lstStyle/>
        <a:p>
          <a:endParaRPr lang="en-GB" sz="1600"/>
        </a:p>
      </dgm:t>
    </dgm:pt>
    <dgm:pt modelId="{3B4B16CB-0911-42DD-B098-B662D8FA4511}" type="sibTrans" cxnId="{D8B86670-EAAF-421C-8EC7-B652CC056B06}">
      <dgm:prSet/>
      <dgm:spPr/>
      <dgm:t>
        <a:bodyPr/>
        <a:lstStyle/>
        <a:p>
          <a:endParaRPr lang="en-GB" sz="1600"/>
        </a:p>
      </dgm:t>
    </dgm:pt>
    <dgm:pt modelId="{0066726A-A20A-4E51-93B6-035530097067}">
      <dgm:prSet phldrT="[Text]" custT="1"/>
      <dgm:spPr/>
      <dgm:t>
        <a:bodyPr/>
        <a:lstStyle/>
        <a:p>
          <a:pPr>
            <a:lnSpc>
              <a:spcPct val="100000"/>
            </a:lnSpc>
          </a:pPr>
          <a:r>
            <a:rPr lang="en-GB" sz="1400" dirty="0">
              <a:latin typeface="Arial" panose="020B0604020202020204" pitchFamily="34" charset="0"/>
              <a:cs typeface="Arial" panose="020B0604020202020204" pitchFamily="34" charset="0"/>
            </a:rPr>
            <a:t>SWAG GIRFT pre-scheduled ‘Days Matter’ project review check in</a:t>
          </a:r>
        </a:p>
      </dgm:t>
    </dgm:pt>
    <dgm:pt modelId="{979F07B4-A438-4ED1-BC5F-74E9507CEB28}" type="parTrans" cxnId="{B967A749-7FF3-437B-A061-04A05124DEC3}">
      <dgm:prSet/>
      <dgm:spPr/>
      <dgm:t>
        <a:bodyPr/>
        <a:lstStyle/>
        <a:p>
          <a:endParaRPr lang="en-GB" sz="1600"/>
        </a:p>
      </dgm:t>
    </dgm:pt>
    <dgm:pt modelId="{CF8A159E-949B-4498-BB44-CE822A12852B}" type="sibTrans" cxnId="{B967A749-7FF3-437B-A061-04A05124DEC3}">
      <dgm:prSet/>
      <dgm:spPr/>
      <dgm:t>
        <a:bodyPr/>
        <a:lstStyle/>
        <a:p>
          <a:endParaRPr lang="en-GB" sz="1600"/>
        </a:p>
      </dgm:t>
    </dgm:pt>
    <dgm:pt modelId="{641A4853-2827-4C4B-9D62-950E369B2D9F}">
      <dgm:prSet phldrT="[Text]" custT="1"/>
      <dgm:spPr/>
      <dgm:t>
        <a:bodyPr/>
        <a:lstStyle/>
        <a:p>
          <a:r>
            <a:rPr lang="en-GB" sz="1400" b="1">
              <a:latin typeface="Arial" panose="020B0604020202020204" pitchFamily="34" charset="0"/>
              <a:cs typeface="Arial" panose="020B0604020202020204" pitchFamily="34" charset="0"/>
            </a:rPr>
            <a:t>‘Days Matter’ Project Team</a:t>
          </a:r>
        </a:p>
      </dgm:t>
    </dgm:pt>
    <dgm:pt modelId="{C73747D2-5062-4F26-A37D-C5694B200F72}" type="parTrans" cxnId="{D0AE8CF1-1CC0-466F-B5A6-703D30AD885B}">
      <dgm:prSet/>
      <dgm:spPr/>
      <dgm:t>
        <a:bodyPr/>
        <a:lstStyle/>
        <a:p>
          <a:endParaRPr lang="en-GB" sz="1600"/>
        </a:p>
      </dgm:t>
    </dgm:pt>
    <dgm:pt modelId="{E05F1512-008A-4D75-A618-7EDFEE36AD9D}" type="sibTrans" cxnId="{D0AE8CF1-1CC0-466F-B5A6-703D30AD885B}">
      <dgm:prSet/>
      <dgm:spPr/>
      <dgm:t>
        <a:bodyPr/>
        <a:lstStyle/>
        <a:p>
          <a:endParaRPr lang="en-GB" sz="1600"/>
        </a:p>
      </dgm:t>
    </dgm:pt>
    <dgm:pt modelId="{50B94C3B-BDAD-41AB-B9F0-6A0F7EF06D2B}">
      <dgm:prSet phldrT="[Text]" custT="1"/>
      <dgm:spPr/>
      <dgm:t>
        <a:bodyPr/>
        <a:lstStyle/>
        <a:p>
          <a:r>
            <a:rPr lang="en-GB" sz="1400" b="1">
              <a:latin typeface="Arial" panose="020B0604020202020204" pitchFamily="34" charset="0"/>
              <a:cs typeface="Arial" panose="020B0604020202020204" pitchFamily="34" charset="0"/>
            </a:rPr>
            <a:t>Upcoming deadlines</a:t>
          </a:r>
        </a:p>
      </dgm:t>
    </dgm:pt>
    <dgm:pt modelId="{943C66E1-F0F5-47C1-B54E-2AD1F86DA955}" type="parTrans" cxnId="{C3D89593-4F50-4794-8A31-40FFC6C80C11}">
      <dgm:prSet/>
      <dgm:spPr/>
      <dgm:t>
        <a:bodyPr/>
        <a:lstStyle/>
        <a:p>
          <a:endParaRPr lang="en-GB" sz="1600"/>
        </a:p>
      </dgm:t>
    </dgm:pt>
    <dgm:pt modelId="{6E6F9159-A563-44C6-BF5A-169C42BE7A13}" type="sibTrans" cxnId="{C3D89593-4F50-4794-8A31-40FFC6C80C11}">
      <dgm:prSet/>
      <dgm:spPr/>
      <dgm:t>
        <a:bodyPr/>
        <a:lstStyle/>
        <a:p>
          <a:endParaRPr lang="en-GB" sz="1600"/>
        </a:p>
      </dgm:t>
    </dgm:pt>
    <dgm:pt modelId="{36075937-F533-43B6-BFD3-D635701BC724}">
      <dgm:prSet phldrT="[Text]" custT="1"/>
      <dgm:spPr/>
      <dgm:t>
        <a:bodyPr/>
        <a:lstStyle/>
        <a:p>
          <a:pPr>
            <a:lnSpc>
              <a:spcPct val="100000"/>
            </a:lnSpc>
            <a:defRPr b="1"/>
          </a:pPr>
          <a:r>
            <a:rPr lang="en-GB" sz="1600" dirty="0">
              <a:latin typeface="Arial" panose="020B0604020202020204" pitchFamily="34" charset="0"/>
              <a:cs typeface="Arial" panose="020B0604020202020204" pitchFamily="34" charset="0"/>
            </a:rPr>
            <a:t>21.07.2025</a:t>
          </a:r>
        </a:p>
      </dgm:t>
    </dgm:pt>
    <dgm:pt modelId="{BF16EFE7-AAD3-4910-8297-F1A7B1D3674C}" type="parTrans" cxnId="{E34F9930-B215-415B-BA68-12E4D86A6A3C}">
      <dgm:prSet/>
      <dgm:spPr/>
      <dgm:t>
        <a:bodyPr/>
        <a:lstStyle/>
        <a:p>
          <a:endParaRPr lang="en-GB" sz="1600"/>
        </a:p>
      </dgm:t>
    </dgm:pt>
    <dgm:pt modelId="{CE1021BB-3A45-471E-BE41-5D7561CC9EAC}" type="sibTrans" cxnId="{E34F9930-B215-415B-BA68-12E4D86A6A3C}">
      <dgm:prSet/>
      <dgm:spPr/>
      <dgm:t>
        <a:bodyPr/>
        <a:lstStyle/>
        <a:p>
          <a:endParaRPr lang="en-GB" sz="1600"/>
        </a:p>
      </dgm:t>
    </dgm:pt>
    <dgm:pt modelId="{CD843F4F-A1B8-4893-95A9-27C946E36D2D}">
      <dgm:prSet phldrT="[Text]" custT="1"/>
      <dgm:spPr/>
      <dgm:t>
        <a:bodyPr/>
        <a:lstStyle/>
        <a:p>
          <a:pPr>
            <a:lnSpc>
              <a:spcPct val="100000"/>
            </a:lnSpc>
          </a:pPr>
          <a:r>
            <a:rPr lang="en-GB" sz="1400">
              <a:latin typeface="Arial" panose="020B0604020202020204" pitchFamily="34" charset="0"/>
              <a:cs typeface="Arial" panose="020B0604020202020204" pitchFamily="34" charset="0"/>
            </a:rPr>
            <a:t>2nd ‘Days Matter’ sit rep</a:t>
          </a:r>
        </a:p>
      </dgm:t>
    </dgm:pt>
    <dgm:pt modelId="{16114B47-D2A5-4920-80BB-5184F305AC53}" type="parTrans" cxnId="{05D67965-9DC0-46AE-BC97-EF28D4E7D7F9}">
      <dgm:prSet/>
      <dgm:spPr/>
      <dgm:t>
        <a:bodyPr/>
        <a:lstStyle/>
        <a:p>
          <a:endParaRPr lang="en-GB" sz="1600"/>
        </a:p>
      </dgm:t>
    </dgm:pt>
    <dgm:pt modelId="{FEBA5163-573C-412D-B62C-6BF137A9A9C4}" type="sibTrans" cxnId="{05D67965-9DC0-46AE-BC97-EF28D4E7D7F9}">
      <dgm:prSet/>
      <dgm:spPr/>
      <dgm:t>
        <a:bodyPr/>
        <a:lstStyle/>
        <a:p>
          <a:endParaRPr lang="en-GB" sz="1600"/>
        </a:p>
      </dgm:t>
    </dgm:pt>
    <dgm:pt modelId="{43F533EB-F008-48AF-BD2E-E8D600AC236A}">
      <dgm:prSet phldrT="[Text]" custT="1"/>
      <dgm:spPr/>
      <dgm:t>
        <a:bodyPr/>
        <a:lstStyle/>
        <a:p>
          <a:r>
            <a:rPr lang="en-GB" sz="1400" b="1">
              <a:latin typeface="Arial" panose="020B0604020202020204" pitchFamily="34" charset="0"/>
              <a:cs typeface="Arial" panose="020B0604020202020204" pitchFamily="34" charset="0"/>
            </a:rPr>
            <a:t>Risks / issues &amp; mitigations</a:t>
          </a:r>
        </a:p>
        <a:p>
          <a:endParaRPr lang="en-GB" sz="1400">
            <a:latin typeface="Arial" panose="020B0604020202020204" pitchFamily="34" charset="0"/>
            <a:cs typeface="Arial" panose="020B0604020202020204" pitchFamily="34" charset="0"/>
          </a:endParaRPr>
        </a:p>
      </dgm:t>
    </dgm:pt>
    <dgm:pt modelId="{576BCE5A-5EAC-497B-93CB-5C7CCB3188B9}" type="sibTrans" cxnId="{A0B35EB2-1FD4-4877-965E-2EC1B383C0A3}">
      <dgm:prSet/>
      <dgm:spPr/>
      <dgm:t>
        <a:bodyPr/>
        <a:lstStyle/>
        <a:p>
          <a:endParaRPr lang="en-GB" sz="1600"/>
        </a:p>
      </dgm:t>
    </dgm:pt>
    <dgm:pt modelId="{57A1BAFC-0A12-4497-991E-44FE320AE644}" type="parTrans" cxnId="{A0B35EB2-1FD4-4877-965E-2EC1B383C0A3}">
      <dgm:prSet/>
      <dgm:spPr/>
      <dgm:t>
        <a:bodyPr/>
        <a:lstStyle/>
        <a:p>
          <a:endParaRPr lang="en-GB" sz="1600"/>
        </a:p>
      </dgm:t>
    </dgm:pt>
    <dgm:pt modelId="{1C1B080B-0159-4A60-92C8-0AC5C6E77F50}">
      <dgm:prSet phldrT="[Text]" custT="1"/>
      <dgm:spPr/>
      <dgm:t>
        <a:bodyPr/>
        <a:lstStyle/>
        <a:p>
          <a:r>
            <a:rPr lang="en-GB" sz="1400">
              <a:latin typeface="Arial" panose="020B0604020202020204" pitchFamily="34" charset="0"/>
              <a:cs typeface="Arial" panose="020B0604020202020204" pitchFamily="34" charset="0"/>
            </a:rPr>
            <a:t>Completed actions</a:t>
          </a:r>
        </a:p>
      </dgm:t>
    </dgm:pt>
    <dgm:pt modelId="{8B32B1F2-ED03-4D03-9F26-BB14A6758ACE}" type="parTrans" cxnId="{A9D15924-94E6-465E-8893-67693DC30207}">
      <dgm:prSet/>
      <dgm:spPr/>
      <dgm:t>
        <a:bodyPr/>
        <a:lstStyle/>
        <a:p>
          <a:endParaRPr lang="en-GB" sz="1600"/>
        </a:p>
      </dgm:t>
    </dgm:pt>
    <dgm:pt modelId="{2C5A05EF-386C-424E-9D21-EE44385C2A30}" type="sibTrans" cxnId="{A9D15924-94E6-465E-8893-67693DC30207}">
      <dgm:prSet/>
      <dgm:spPr/>
      <dgm:t>
        <a:bodyPr/>
        <a:lstStyle/>
        <a:p>
          <a:endParaRPr lang="en-GB" sz="1600"/>
        </a:p>
      </dgm:t>
    </dgm:pt>
    <dgm:pt modelId="{B198C673-115A-4EA7-AC50-46FE46A41D4A}">
      <dgm:prSet phldrT="[Text]" custT="1"/>
      <dgm:spPr/>
      <dgm:t>
        <a:bodyPr/>
        <a:lstStyle/>
        <a:p>
          <a:r>
            <a:rPr lang="en-GB" sz="1400">
              <a:latin typeface="Arial" panose="020B0604020202020204" pitchFamily="34" charset="0"/>
              <a:cs typeface="Arial" panose="020B0604020202020204" pitchFamily="34" charset="0"/>
            </a:rPr>
            <a:t>Upcoming deadlines</a:t>
          </a:r>
        </a:p>
      </dgm:t>
    </dgm:pt>
    <dgm:pt modelId="{D3C2190C-E305-412A-AA45-A1F2326D5DD1}" type="parTrans" cxnId="{0341D7E9-F2D9-4102-BFD5-7529CFAB33B9}">
      <dgm:prSet/>
      <dgm:spPr/>
      <dgm:t>
        <a:bodyPr/>
        <a:lstStyle/>
        <a:p>
          <a:endParaRPr lang="en-GB" sz="1600"/>
        </a:p>
      </dgm:t>
    </dgm:pt>
    <dgm:pt modelId="{754F8E4E-2CA1-4FE4-A863-9A6FD49B5EE1}" type="sibTrans" cxnId="{0341D7E9-F2D9-4102-BFD5-7529CFAB33B9}">
      <dgm:prSet/>
      <dgm:spPr/>
      <dgm:t>
        <a:bodyPr/>
        <a:lstStyle/>
        <a:p>
          <a:endParaRPr lang="en-GB" sz="1600"/>
        </a:p>
      </dgm:t>
    </dgm:pt>
    <dgm:pt modelId="{0981BCF7-6BAA-4046-AF7A-9E6A3FBDC014}">
      <dgm:prSet phldrT="[Text]" custT="1"/>
      <dgm:spPr/>
      <dgm:t>
        <a:bodyPr/>
        <a:lstStyle/>
        <a:p>
          <a:r>
            <a:rPr lang="en-GB" sz="1400">
              <a:latin typeface="Arial" panose="020B0604020202020204" pitchFamily="34" charset="0"/>
              <a:cs typeface="Arial" panose="020B0604020202020204" pitchFamily="34" charset="0"/>
            </a:rPr>
            <a:t>30.60.90 and Q3 goal RAG</a:t>
          </a:r>
        </a:p>
      </dgm:t>
    </dgm:pt>
    <dgm:pt modelId="{80AA5AD7-B581-4729-9D2B-734AEC33F34C}" type="parTrans" cxnId="{F2E138FD-B2B1-438C-AF3B-756EFE80DBF4}">
      <dgm:prSet/>
      <dgm:spPr/>
      <dgm:t>
        <a:bodyPr/>
        <a:lstStyle/>
        <a:p>
          <a:endParaRPr lang="en-GB" sz="1600"/>
        </a:p>
      </dgm:t>
    </dgm:pt>
    <dgm:pt modelId="{92921B4E-EF4B-4DD2-B27C-6EF06190D639}" type="sibTrans" cxnId="{F2E138FD-B2B1-438C-AF3B-756EFE80DBF4}">
      <dgm:prSet/>
      <dgm:spPr/>
      <dgm:t>
        <a:bodyPr/>
        <a:lstStyle/>
        <a:p>
          <a:endParaRPr lang="en-GB" sz="1600"/>
        </a:p>
      </dgm:t>
    </dgm:pt>
    <dgm:pt modelId="{E4EDF45F-1079-4FDC-AF45-F54B5B903F70}">
      <dgm:prSet phldrT="[Text]" custT="1"/>
      <dgm:spPr/>
      <dgm:t>
        <a:bodyPr/>
        <a:lstStyle/>
        <a:p>
          <a:r>
            <a:rPr lang="en-GB" sz="1400">
              <a:latin typeface="Arial" panose="020B0604020202020204" pitchFamily="34" charset="0"/>
              <a:cs typeface="Arial" panose="020B0604020202020204" pitchFamily="34" charset="0"/>
            </a:rPr>
            <a:t>Risks / issues &amp; mitigations</a:t>
          </a:r>
        </a:p>
      </dgm:t>
    </dgm:pt>
    <dgm:pt modelId="{2B4C8B13-0AF4-4894-8AB7-22A8B7B2C8EE}" type="parTrans" cxnId="{C96F64A9-CA64-4168-A5EE-085A252219EE}">
      <dgm:prSet/>
      <dgm:spPr/>
      <dgm:t>
        <a:bodyPr/>
        <a:lstStyle/>
        <a:p>
          <a:endParaRPr lang="en-GB" sz="1600"/>
        </a:p>
      </dgm:t>
    </dgm:pt>
    <dgm:pt modelId="{5FCB0E9E-60CE-4B58-9E3E-A85259F533CC}" type="sibTrans" cxnId="{C96F64A9-CA64-4168-A5EE-085A252219EE}">
      <dgm:prSet/>
      <dgm:spPr/>
      <dgm:t>
        <a:bodyPr/>
        <a:lstStyle/>
        <a:p>
          <a:endParaRPr lang="en-GB" sz="1600"/>
        </a:p>
      </dgm:t>
    </dgm:pt>
    <dgm:pt modelId="{062F2F87-0D24-40EE-B63F-F73985AE28F5}">
      <dgm:prSet phldrT="[Text]" custT="1"/>
      <dgm:spPr/>
      <dgm:t>
        <a:bodyPr/>
        <a:lstStyle/>
        <a:p>
          <a:pPr>
            <a:lnSpc>
              <a:spcPct val="100000"/>
            </a:lnSpc>
            <a:defRPr b="1"/>
          </a:pPr>
          <a:r>
            <a:rPr lang="en-GB" sz="1600" dirty="0">
              <a:latin typeface="Arial" panose="020B0604020202020204" pitchFamily="34" charset="0"/>
              <a:cs typeface="Arial" panose="020B0604020202020204" pitchFamily="34" charset="0"/>
            </a:rPr>
            <a:t>04.08.2025</a:t>
          </a:r>
        </a:p>
      </dgm:t>
    </dgm:pt>
    <dgm:pt modelId="{DB414135-BEA2-45EB-A459-986ACF52062A}" type="parTrans" cxnId="{9BCCF970-7F3E-40C0-A1F3-3E06BA8BC918}">
      <dgm:prSet/>
      <dgm:spPr/>
      <dgm:t>
        <a:bodyPr/>
        <a:lstStyle/>
        <a:p>
          <a:endParaRPr lang="en-GB" sz="1600"/>
        </a:p>
      </dgm:t>
    </dgm:pt>
    <dgm:pt modelId="{FF373D17-CE2E-443E-8F35-556071280952}" type="sibTrans" cxnId="{9BCCF970-7F3E-40C0-A1F3-3E06BA8BC918}">
      <dgm:prSet/>
      <dgm:spPr/>
      <dgm:t>
        <a:bodyPr/>
        <a:lstStyle/>
        <a:p>
          <a:endParaRPr lang="en-GB" sz="1600"/>
        </a:p>
      </dgm:t>
    </dgm:pt>
    <dgm:pt modelId="{595D277A-EABE-479B-ACED-5FE1B8260C7F}">
      <dgm:prSet phldrT="[Text]" custT="1"/>
      <dgm:spPr/>
      <dgm:t>
        <a:bodyPr/>
        <a:lstStyle/>
        <a:p>
          <a:pPr>
            <a:lnSpc>
              <a:spcPct val="100000"/>
            </a:lnSpc>
          </a:pPr>
          <a:r>
            <a:rPr lang="en-GB" sz="1400" dirty="0">
              <a:latin typeface="Arial" panose="020B0604020202020204" pitchFamily="34" charset="0"/>
              <a:cs typeface="Arial" panose="020B0604020202020204" pitchFamily="34" charset="0"/>
            </a:rPr>
            <a:t>’3</a:t>
          </a:r>
          <a:r>
            <a:rPr lang="en-GB" sz="1400" baseline="30000" dirty="0">
              <a:latin typeface="Arial" panose="020B0604020202020204" pitchFamily="34" charset="0"/>
              <a:cs typeface="Arial" panose="020B0604020202020204" pitchFamily="34" charset="0"/>
            </a:rPr>
            <a:t>rd</a:t>
          </a:r>
          <a:r>
            <a:rPr lang="en-GB" sz="1400" dirty="0">
              <a:latin typeface="Arial" panose="020B0604020202020204" pitchFamily="34" charset="0"/>
              <a:cs typeface="Arial" panose="020B0604020202020204" pitchFamily="34" charset="0"/>
            </a:rPr>
            <a:t> ‘Days Matter’ sit rep 04/08/2025</a:t>
          </a:r>
        </a:p>
        <a:p>
          <a:pPr>
            <a:lnSpc>
              <a:spcPct val="100000"/>
            </a:lnSpc>
          </a:pPr>
          <a:r>
            <a:rPr lang="en-GB" sz="1400" dirty="0">
              <a:latin typeface="Arial" panose="020B0604020202020204" pitchFamily="34" charset="0"/>
              <a:cs typeface="Arial" panose="020B0604020202020204" pitchFamily="34" charset="0"/>
            </a:rPr>
            <a:t>w/b 04/08/2025 SWAG GIRFT pre- scheduled ‘Days Matter’ project review check in</a:t>
          </a:r>
        </a:p>
        <a:p>
          <a:pPr>
            <a:lnSpc>
              <a:spcPct val="100000"/>
            </a:lnSpc>
          </a:pPr>
          <a:r>
            <a:rPr lang="en-GB" sz="1400" dirty="0">
              <a:latin typeface="Arial" panose="020B0604020202020204" pitchFamily="34" charset="0"/>
              <a:cs typeface="Arial" panose="020B0604020202020204" pitchFamily="34" charset="0"/>
            </a:rPr>
            <a:t>Agree future cadence SWAG </a:t>
          </a:r>
          <a:r>
            <a:rPr lang="en-GB" sz="1400">
              <a:latin typeface="Arial" panose="020B0604020202020204" pitchFamily="34" charset="0"/>
              <a:cs typeface="Arial" panose="020B0604020202020204" pitchFamily="34" charset="0"/>
            </a:rPr>
            <a:t>reporting Q3 </a:t>
          </a:r>
          <a:r>
            <a:rPr lang="en-GB" sz="1400" dirty="0">
              <a:latin typeface="Arial" panose="020B0604020202020204" pitchFamily="34" charset="0"/>
              <a:cs typeface="Arial" panose="020B0604020202020204" pitchFamily="34" charset="0"/>
            </a:rPr>
            <a:t>‘Days Matter’</a:t>
          </a:r>
        </a:p>
      </dgm:t>
    </dgm:pt>
    <dgm:pt modelId="{71C0EFF6-1C4F-46DB-924B-B997D68421C8}" type="parTrans" cxnId="{43FCBEC1-7395-4B43-AA36-AD2E9FF326A3}">
      <dgm:prSet/>
      <dgm:spPr/>
      <dgm:t>
        <a:bodyPr/>
        <a:lstStyle/>
        <a:p>
          <a:endParaRPr lang="en-GB" sz="1600"/>
        </a:p>
      </dgm:t>
    </dgm:pt>
    <dgm:pt modelId="{625502C2-D270-45CD-AEFE-6789A32984DE}" type="sibTrans" cxnId="{43FCBEC1-7395-4B43-AA36-AD2E9FF326A3}">
      <dgm:prSet/>
      <dgm:spPr/>
      <dgm:t>
        <a:bodyPr/>
        <a:lstStyle/>
        <a:p>
          <a:endParaRPr lang="en-GB" sz="1600"/>
        </a:p>
      </dgm:t>
    </dgm:pt>
    <dgm:pt modelId="{E213C7F5-9B0B-43B3-B52A-DBC413C783A9}">
      <dgm:prSet phldrT="[Text]" custT="1"/>
      <dgm:spPr/>
      <dgm:t>
        <a:bodyPr/>
        <a:lstStyle/>
        <a:p>
          <a:r>
            <a:rPr lang="en-GB" sz="1400" b="1">
              <a:latin typeface="Arial" panose="020B0604020202020204" pitchFamily="34" charset="0"/>
              <a:cs typeface="Arial" panose="020B0604020202020204" pitchFamily="34" charset="0"/>
            </a:rPr>
            <a:t>Completed actions</a:t>
          </a:r>
        </a:p>
      </dgm:t>
    </dgm:pt>
    <dgm:pt modelId="{0DC8F893-F116-45F7-942F-E6DA91821CAB}" type="parTrans" cxnId="{9EC4C5B3-31CC-473A-B52C-7059B972A216}">
      <dgm:prSet/>
      <dgm:spPr/>
      <dgm:t>
        <a:bodyPr/>
        <a:lstStyle/>
        <a:p>
          <a:endParaRPr lang="en-GB"/>
        </a:p>
      </dgm:t>
    </dgm:pt>
    <dgm:pt modelId="{8065E831-973C-4ACA-9179-FBD446999AA5}" type="sibTrans" cxnId="{9EC4C5B3-31CC-473A-B52C-7059B972A216}">
      <dgm:prSet/>
      <dgm:spPr/>
      <dgm:t>
        <a:bodyPr/>
        <a:lstStyle/>
        <a:p>
          <a:endParaRPr lang="en-GB"/>
        </a:p>
      </dgm:t>
    </dgm:pt>
    <dgm:pt modelId="{C572CA34-5404-44B2-99E3-5EBF0ECFFF44}">
      <dgm:prSet custT="1"/>
      <dgm:spPr/>
      <dgm:t>
        <a:bodyPr/>
        <a:lstStyle/>
        <a:p>
          <a:pPr>
            <a:lnSpc>
              <a:spcPct val="100000"/>
            </a:lnSpc>
          </a:pPr>
          <a:endParaRPr lang="en-GB" sz="1400" dirty="0">
            <a:latin typeface="Arial" panose="020B0604020202020204" pitchFamily="34" charset="0"/>
            <a:cs typeface="Arial" panose="020B0604020202020204" pitchFamily="34" charset="0"/>
          </a:endParaRPr>
        </a:p>
      </dgm:t>
    </dgm:pt>
    <dgm:pt modelId="{86676EEC-9A4E-4AFF-AD7C-DA97B31C7E77}" type="parTrans" cxnId="{5ED85157-D5AB-49EB-9590-0A335832A520}">
      <dgm:prSet/>
      <dgm:spPr/>
      <dgm:t>
        <a:bodyPr/>
        <a:lstStyle/>
        <a:p>
          <a:endParaRPr lang="en-GB"/>
        </a:p>
      </dgm:t>
    </dgm:pt>
    <dgm:pt modelId="{0C732314-9870-42C5-8D1A-CAF9BBC8470D}" type="sibTrans" cxnId="{5ED85157-D5AB-49EB-9590-0A335832A520}">
      <dgm:prSet/>
      <dgm:spPr/>
      <dgm:t>
        <a:bodyPr/>
        <a:lstStyle/>
        <a:p>
          <a:endParaRPr lang="en-GB"/>
        </a:p>
      </dgm:t>
    </dgm:pt>
    <dgm:pt modelId="{A2324F37-4DBE-484F-8EB5-517744E58779}" type="pres">
      <dgm:prSet presAssocID="{E4E151F1-2CCC-4266-BE35-F9538E0BB2E5}" presName="root" presStyleCnt="0">
        <dgm:presLayoutVars>
          <dgm:dir/>
          <dgm:resizeHandles val="exact"/>
        </dgm:presLayoutVars>
      </dgm:prSet>
      <dgm:spPr/>
    </dgm:pt>
    <dgm:pt modelId="{4F7C387D-95F2-493A-A9D3-9CC9316AE64D}" type="pres">
      <dgm:prSet presAssocID="{16F7E4BA-6543-4D08-8D70-C1A18BB0B848}" presName="compNode" presStyleCnt="0"/>
      <dgm:spPr/>
    </dgm:pt>
    <dgm:pt modelId="{60F8837C-F8CE-42AA-9480-3DD025968F7B}" type="pres">
      <dgm:prSet presAssocID="{16F7E4BA-6543-4D08-8D70-C1A18BB0B848}"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nching Diagram"/>
        </a:ext>
      </dgm:extLst>
    </dgm:pt>
    <dgm:pt modelId="{9D250C7A-0609-4536-9203-46587A416FAA}" type="pres">
      <dgm:prSet presAssocID="{16F7E4BA-6543-4D08-8D70-C1A18BB0B848}" presName="iconSpace" presStyleCnt="0"/>
      <dgm:spPr/>
    </dgm:pt>
    <dgm:pt modelId="{4CF8457E-63A4-452A-B8F6-78C27BB25D3C}" type="pres">
      <dgm:prSet presAssocID="{16F7E4BA-6543-4D08-8D70-C1A18BB0B848}" presName="parTx" presStyleLbl="revTx" presStyleIdx="0" presStyleCnt="14" custLinFactNeighborX="-589" custLinFactNeighborY="10614">
        <dgm:presLayoutVars>
          <dgm:chMax val="0"/>
          <dgm:chPref val="0"/>
        </dgm:presLayoutVars>
      </dgm:prSet>
      <dgm:spPr/>
    </dgm:pt>
    <dgm:pt modelId="{3D702E41-F6AF-4CB1-A8C4-2D3969BFC37F}" type="pres">
      <dgm:prSet presAssocID="{16F7E4BA-6543-4D08-8D70-C1A18BB0B848}" presName="txSpace" presStyleCnt="0"/>
      <dgm:spPr/>
    </dgm:pt>
    <dgm:pt modelId="{8E5B698F-EA8D-4DCD-B79B-3FDC0F3FAEC6}" type="pres">
      <dgm:prSet presAssocID="{16F7E4BA-6543-4D08-8D70-C1A18BB0B848}" presName="desTx" presStyleLbl="revTx" presStyleIdx="1" presStyleCnt="14" custLinFactNeighborX="2193">
        <dgm:presLayoutVars/>
      </dgm:prSet>
      <dgm:spPr>
        <a:prstGeom prst="roundRect">
          <a:avLst/>
        </a:prstGeom>
      </dgm:spPr>
    </dgm:pt>
    <dgm:pt modelId="{902BA6DE-42AC-4FAA-AEBC-13942583FFB2}" type="pres">
      <dgm:prSet presAssocID="{013D4F08-47E5-4B78-9638-08F563864F9E}" presName="sibTrans" presStyleCnt="0"/>
      <dgm:spPr/>
    </dgm:pt>
    <dgm:pt modelId="{AC56092D-D818-4A9D-8988-3F124A9E7BEF}" type="pres">
      <dgm:prSet presAssocID="{5A622AB5-1E6C-4934-84C2-F0FA09F4078C}" presName="compNode" presStyleCnt="0"/>
      <dgm:spPr/>
    </dgm:pt>
    <dgm:pt modelId="{C8B640EA-AEC6-4C80-991B-98CAAA11C7F5}" type="pres">
      <dgm:prSet presAssocID="{5A622AB5-1E6C-4934-84C2-F0FA09F4078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8AC5F800-3DA0-467E-9486-BC7FFB287F08}" type="pres">
      <dgm:prSet presAssocID="{5A622AB5-1E6C-4934-84C2-F0FA09F4078C}" presName="iconSpace" presStyleCnt="0"/>
      <dgm:spPr/>
    </dgm:pt>
    <dgm:pt modelId="{88B17124-A55C-49D2-897F-A78A86E4EF08}" type="pres">
      <dgm:prSet presAssocID="{5A622AB5-1E6C-4934-84C2-F0FA09F4078C}" presName="parTx" presStyleLbl="revTx" presStyleIdx="2" presStyleCnt="14">
        <dgm:presLayoutVars>
          <dgm:chMax val="0"/>
          <dgm:chPref val="0"/>
        </dgm:presLayoutVars>
      </dgm:prSet>
      <dgm:spPr/>
    </dgm:pt>
    <dgm:pt modelId="{7C157596-799B-447B-BBCF-91BD824E78ED}" type="pres">
      <dgm:prSet presAssocID="{5A622AB5-1E6C-4934-84C2-F0FA09F4078C}" presName="txSpace" presStyleCnt="0"/>
      <dgm:spPr/>
    </dgm:pt>
    <dgm:pt modelId="{8891D8F6-1D7F-4D54-AAFC-CAB483BBB90C}" type="pres">
      <dgm:prSet presAssocID="{5A622AB5-1E6C-4934-84C2-F0FA09F4078C}" presName="desTx" presStyleLbl="revTx" presStyleIdx="3" presStyleCnt="14">
        <dgm:presLayoutVars/>
      </dgm:prSet>
      <dgm:spPr/>
    </dgm:pt>
    <dgm:pt modelId="{49F00C74-0802-4B7A-97C7-A1FE253DF99F}" type="pres">
      <dgm:prSet presAssocID="{430A2394-40AD-4937-ABEB-209F281DB2B4}" presName="sibTrans" presStyleCnt="0"/>
      <dgm:spPr/>
    </dgm:pt>
    <dgm:pt modelId="{38AC8094-1D0B-4E08-9942-73ED6DFF121E}" type="pres">
      <dgm:prSet presAssocID="{172F4066-06CB-4D9E-B033-F1CD764C8384}" presName="compNode" presStyleCnt="0"/>
      <dgm:spPr/>
    </dgm:pt>
    <dgm:pt modelId="{BBEB68ED-78E3-4E34-BE8A-AA076C2C1044}" type="pres">
      <dgm:prSet presAssocID="{172F4066-06CB-4D9E-B033-F1CD764C838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9FFCAFD0-A6B4-40F9-9C9B-1207F513572A}" type="pres">
      <dgm:prSet presAssocID="{172F4066-06CB-4D9E-B033-F1CD764C8384}" presName="iconSpace" presStyleCnt="0"/>
      <dgm:spPr/>
    </dgm:pt>
    <dgm:pt modelId="{9CACFCF3-A4FA-48BE-866F-89AE923E5BBA}" type="pres">
      <dgm:prSet presAssocID="{172F4066-06CB-4D9E-B033-F1CD764C8384}" presName="parTx" presStyleLbl="revTx" presStyleIdx="4" presStyleCnt="14">
        <dgm:presLayoutVars>
          <dgm:chMax val="0"/>
          <dgm:chPref val="0"/>
        </dgm:presLayoutVars>
      </dgm:prSet>
      <dgm:spPr/>
    </dgm:pt>
    <dgm:pt modelId="{99D2ED6D-7DAF-4F65-AA82-125448A98CC8}" type="pres">
      <dgm:prSet presAssocID="{172F4066-06CB-4D9E-B033-F1CD764C8384}" presName="txSpace" presStyleCnt="0"/>
      <dgm:spPr/>
    </dgm:pt>
    <dgm:pt modelId="{D4C96FF7-772F-4795-8F4A-423E829E8926}" type="pres">
      <dgm:prSet presAssocID="{172F4066-06CB-4D9E-B033-F1CD764C8384}" presName="desTx" presStyleLbl="revTx" presStyleIdx="5" presStyleCnt="14" custLinFactNeighborX="2193">
        <dgm:presLayoutVars/>
      </dgm:prSet>
      <dgm:spPr/>
    </dgm:pt>
    <dgm:pt modelId="{5B847DC9-CEAC-4D1B-A8A0-BA44FB880D42}" type="pres">
      <dgm:prSet presAssocID="{59FCC2E3-B09D-421F-9CED-08BF02C464F6}" presName="sibTrans" presStyleCnt="0"/>
      <dgm:spPr/>
    </dgm:pt>
    <dgm:pt modelId="{18A4D2A1-5318-458B-8108-90ABD32853B9}" type="pres">
      <dgm:prSet presAssocID="{97EF1178-574A-42A0-86EC-C50FCFC4E530}" presName="compNode" presStyleCnt="0"/>
      <dgm:spPr/>
    </dgm:pt>
    <dgm:pt modelId="{07CD13E8-4489-44B3-8057-5FB3FD958B0F}" type="pres">
      <dgm:prSet presAssocID="{97EF1178-574A-42A0-86EC-C50FCFC4E530}"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pping Hands"/>
        </a:ext>
      </dgm:extLst>
    </dgm:pt>
    <dgm:pt modelId="{D54B6379-F58F-4697-A379-2466D0FFB2FD}" type="pres">
      <dgm:prSet presAssocID="{97EF1178-574A-42A0-86EC-C50FCFC4E530}" presName="iconSpace" presStyleCnt="0"/>
      <dgm:spPr/>
    </dgm:pt>
    <dgm:pt modelId="{73F34AAE-7E07-4E9C-AEEA-16C534F9F44C}" type="pres">
      <dgm:prSet presAssocID="{97EF1178-574A-42A0-86EC-C50FCFC4E530}" presName="parTx" presStyleLbl="revTx" presStyleIdx="6" presStyleCnt="14">
        <dgm:presLayoutVars>
          <dgm:chMax val="0"/>
          <dgm:chPref val="0"/>
        </dgm:presLayoutVars>
      </dgm:prSet>
      <dgm:spPr/>
    </dgm:pt>
    <dgm:pt modelId="{4E8099BB-DFC4-4C94-84E4-0B81E4EB5AB0}" type="pres">
      <dgm:prSet presAssocID="{97EF1178-574A-42A0-86EC-C50FCFC4E530}" presName="txSpace" presStyleCnt="0"/>
      <dgm:spPr/>
    </dgm:pt>
    <dgm:pt modelId="{B7A1645E-A32B-4649-9A71-85E0659714F6}" type="pres">
      <dgm:prSet presAssocID="{97EF1178-574A-42A0-86EC-C50FCFC4E530}" presName="desTx" presStyleLbl="revTx" presStyleIdx="7" presStyleCnt="14" custLinFactNeighborX="2193">
        <dgm:presLayoutVars/>
      </dgm:prSet>
      <dgm:spPr/>
    </dgm:pt>
    <dgm:pt modelId="{26FB2011-1428-495D-86FC-1A043480C74F}" type="pres">
      <dgm:prSet presAssocID="{0DA580BB-518A-4E28-8F12-384D09434A2C}" presName="sibTrans" presStyleCnt="0"/>
      <dgm:spPr/>
    </dgm:pt>
    <dgm:pt modelId="{0DEA82D0-2F82-4086-9A5B-0107EDEBC38A}" type="pres">
      <dgm:prSet presAssocID="{E5FEA23D-5E0C-47BB-A18A-0B6B157F4B3A}" presName="compNode" presStyleCnt="0"/>
      <dgm:spPr/>
    </dgm:pt>
    <dgm:pt modelId="{F02E8612-F716-471D-8BCF-4D972B6E1F9A}" type="pres">
      <dgm:prSet presAssocID="{E5FEA23D-5E0C-47BB-A18A-0B6B157F4B3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est tubes"/>
        </a:ext>
      </dgm:extLst>
    </dgm:pt>
    <dgm:pt modelId="{199A7B22-83C1-4D7B-9668-FA69153851A6}" type="pres">
      <dgm:prSet presAssocID="{E5FEA23D-5E0C-47BB-A18A-0B6B157F4B3A}" presName="iconSpace" presStyleCnt="0"/>
      <dgm:spPr/>
    </dgm:pt>
    <dgm:pt modelId="{151FB133-C9C2-45AB-BF07-C28B1935D8A8}" type="pres">
      <dgm:prSet presAssocID="{E5FEA23D-5E0C-47BB-A18A-0B6B157F4B3A}" presName="parTx" presStyleLbl="revTx" presStyleIdx="8" presStyleCnt="14">
        <dgm:presLayoutVars>
          <dgm:chMax val="0"/>
          <dgm:chPref val="0"/>
        </dgm:presLayoutVars>
      </dgm:prSet>
      <dgm:spPr/>
    </dgm:pt>
    <dgm:pt modelId="{D45FAA78-5B9D-4EDF-BB30-415386C816ED}" type="pres">
      <dgm:prSet presAssocID="{E5FEA23D-5E0C-47BB-A18A-0B6B157F4B3A}" presName="txSpace" presStyleCnt="0"/>
      <dgm:spPr/>
    </dgm:pt>
    <dgm:pt modelId="{A3CC4A50-3FEB-4173-A4CA-E382875F5899}" type="pres">
      <dgm:prSet presAssocID="{E5FEA23D-5E0C-47BB-A18A-0B6B157F4B3A}" presName="desTx" presStyleLbl="revTx" presStyleIdx="9" presStyleCnt="14" custLinFactNeighborX="2193">
        <dgm:presLayoutVars/>
      </dgm:prSet>
      <dgm:spPr/>
    </dgm:pt>
    <dgm:pt modelId="{2B719863-3BE8-4493-9F2A-E745EE135240}" type="pres">
      <dgm:prSet presAssocID="{3B4B16CB-0911-42DD-B098-B662D8FA4511}" presName="sibTrans" presStyleCnt="0"/>
      <dgm:spPr/>
    </dgm:pt>
    <dgm:pt modelId="{9FA688E7-D6C0-4D9B-9C1F-B81BFC637FE2}" type="pres">
      <dgm:prSet presAssocID="{36075937-F533-43B6-BFD3-D635701BC724}" presName="compNode" presStyleCnt="0"/>
      <dgm:spPr/>
    </dgm:pt>
    <dgm:pt modelId="{5BB9C1BF-36CE-4D77-B0B2-683980A6B322}" type="pres">
      <dgm:prSet presAssocID="{36075937-F533-43B6-BFD3-D635701BC72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Dumbbell"/>
        </a:ext>
      </dgm:extLst>
    </dgm:pt>
    <dgm:pt modelId="{40490015-7A47-4131-8935-BCF04D1A4223}" type="pres">
      <dgm:prSet presAssocID="{36075937-F533-43B6-BFD3-D635701BC724}" presName="iconSpace" presStyleCnt="0"/>
      <dgm:spPr/>
    </dgm:pt>
    <dgm:pt modelId="{176240A9-A09E-49A8-AA8A-14E3B7706C60}" type="pres">
      <dgm:prSet presAssocID="{36075937-F533-43B6-BFD3-D635701BC724}" presName="parTx" presStyleLbl="revTx" presStyleIdx="10" presStyleCnt="14">
        <dgm:presLayoutVars>
          <dgm:chMax val="0"/>
          <dgm:chPref val="0"/>
        </dgm:presLayoutVars>
      </dgm:prSet>
      <dgm:spPr/>
    </dgm:pt>
    <dgm:pt modelId="{E5551015-E35E-4287-A628-5C50C469B0AB}" type="pres">
      <dgm:prSet presAssocID="{36075937-F533-43B6-BFD3-D635701BC724}" presName="txSpace" presStyleCnt="0"/>
      <dgm:spPr/>
    </dgm:pt>
    <dgm:pt modelId="{C48E8292-0633-4BC8-AC5C-03043506D97C}" type="pres">
      <dgm:prSet presAssocID="{36075937-F533-43B6-BFD3-D635701BC724}" presName="desTx" presStyleLbl="revTx" presStyleIdx="11" presStyleCnt="14" custLinFactNeighborX="2193">
        <dgm:presLayoutVars/>
      </dgm:prSet>
      <dgm:spPr/>
    </dgm:pt>
    <dgm:pt modelId="{5EDA6687-61A8-496E-AC12-3016CD3D7E6C}" type="pres">
      <dgm:prSet presAssocID="{CE1021BB-3A45-471E-BE41-5D7561CC9EAC}" presName="sibTrans" presStyleCnt="0"/>
      <dgm:spPr/>
    </dgm:pt>
    <dgm:pt modelId="{5E13FCD8-5B08-473B-8516-28DF51D3C510}" type="pres">
      <dgm:prSet presAssocID="{062F2F87-0D24-40EE-B63F-F73985AE28F5}" presName="compNode" presStyleCnt="0"/>
      <dgm:spPr/>
    </dgm:pt>
    <dgm:pt modelId="{D9D93F82-CE32-4976-BECD-45D16337F8AB}" type="pres">
      <dgm:prSet presAssocID="{062F2F87-0D24-40EE-B63F-F73985AE28F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Star"/>
        </a:ext>
      </dgm:extLst>
    </dgm:pt>
    <dgm:pt modelId="{381E6318-3516-42EC-B85F-343BEF0C7B7E}" type="pres">
      <dgm:prSet presAssocID="{062F2F87-0D24-40EE-B63F-F73985AE28F5}" presName="iconSpace" presStyleCnt="0"/>
      <dgm:spPr/>
    </dgm:pt>
    <dgm:pt modelId="{EFFF6990-71AE-49A5-A6D7-A08182EA4025}" type="pres">
      <dgm:prSet presAssocID="{062F2F87-0D24-40EE-B63F-F73985AE28F5}" presName="parTx" presStyleLbl="revTx" presStyleIdx="12" presStyleCnt="14">
        <dgm:presLayoutVars>
          <dgm:chMax val="0"/>
          <dgm:chPref val="0"/>
        </dgm:presLayoutVars>
      </dgm:prSet>
      <dgm:spPr/>
    </dgm:pt>
    <dgm:pt modelId="{46480749-B47F-4BDA-A039-FFAF0AB9A6F7}" type="pres">
      <dgm:prSet presAssocID="{062F2F87-0D24-40EE-B63F-F73985AE28F5}" presName="txSpace" presStyleCnt="0"/>
      <dgm:spPr/>
    </dgm:pt>
    <dgm:pt modelId="{9C7348B7-2010-4478-B4A7-264090295A06}" type="pres">
      <dgm:prSet presAssocID="{062F2F87-0D24-40EE-B63F-F73985AE28F5}" presName="desTx" presStyleLbl="revTx" presStyleIdx="13" presStyleCnt="14">
        <dgm:presLayoutVars/>
      </dgm:prSet>
      <dgm:spPr/>
    </dgm:pt>
  </dgm:ptLst>
  <dgm:cxnLst>
    <dgm:cxn modelId="{FA87C502-482D-41A1-95D2-3C64E3BA5443}" type="presOf" srcId="{2FD0EA36-6B39-4A0D-8467-A26A0430C834}" destId="{D4C96FF7-772F-4795-8F4A-423E829E8926}" srcOrd="0" destOrd="0" presId="urn:microsoft.com/office/officeart/2018/2/layout/IconLabelDescriptionList"/>
    <dgm:cxn modelId="{CE82F90D-5A7A-4B7F-ADB8-C558FCBA05AA}" type="presOf" srcId="{889539AF-E92D-484A-A824-DF5180481319}" destId="{8891D8F6-1D7F-4D54-AAFC-CAB483BBB90C}" srcOrd="0" destOrd="0" presId="urn:microsoft.com/office/officeart/2018/2/layout/IconLabelDescriptionList"/>
    <dgm:cxn modelId="{D2238C11-82FA-48A9-8F62-F5C35CA30868}" srcId="{E4E151F1-2CCC-4266-BE35-F9538E0BB2E5}" destId="{97EF1178-574A-42A0-86EC-C50FCFC4E530}" srcOrd="3" destOrd="0" parTransId="{47499EE1-0E30-4E92-A96D-5BA167E30BC6}" sibTransId="{0DA580BB-518A-4E28-8F12-384D09434A2C}"/>
    <dgm:cxn modelId="{EE57361A-AEC6-4A60-917E-8483BEB4863A}" type="presOf" srcId="{E5FEA23D-5E0C-47BB-A18A-0B6B157F4B3A}" destId="{151FB133-C9C2-45AB-BF07-C28B1935D8A8}" srcOrd="0" destOrd="0" presId="urn:microsoft.com/office/officeart/2018/2/layout/IconLabelDescriptionList"/>
    <dgm:cxn modelId="{70CF1A24-4761-4A00-B028-CCA87CC33317}" srcId="{E4E151F1-2CCC-4266-BE35-F9538E0BB2E5}" destId="{16F7E4BA-6543-4D08-8D70-C1A18BB0B848}" srcOrd="0" destOrd="0" parTransId="{28D648E0-8B1A-4196-B51F-6B58EF00E524}" sibTransId="{013D4F08-47E5-4B78-9638-08F563864F9E}"/>
    <dgm:cxn modelId="{A9D15924-94E6-465E-8893-67693DC30207}" srcId="{CD843F4F-A1B8-4893-95A9-27C946E36D2D}" destId="{1C1B080B-0159-4A60-92C8-0AC5C6E77F50}" srcOrd="0" destOrd="0" parTransId="{8B32B1F2-ED03-4D03-9F26-BB14A6758ACE}" sibTransId="{2C5A05EF-386C-424E-9D21-EE44385C2A30}"/>
    <dgm:cxn modelId="{FE1F3828-F55D-42E6-A1EB-463C1CD0E0D7}" srcId="{172F4066-06CB-4D9E-B033-F1CD764C8384}" destId="{2FD0EA36-6B39-4A0D-8467-A26A0430C834}" srcOrd="0" destOrd="0" parTransId="{80FC2DFB-5B88-4326-BE55-03AD69A31EBC}" sibTransId="{6C43B117-AA6D-4F31-BB9E-FD0272A66A3A}"/>
    <dgm:cxn modelId="{C9297C28-7D55-4E46-B119-FCF2E2850E09}" srcId="{5A622AB5-1E6C-4934-84C2-F0FA09F4078C}" destId="{889539AF-E92D-484A-A824-DF5180481319}" srcOrd="0" destOrd="0" parTransId="{AE21C973-0E20-4561-8B3B-B5234B642AFA}" sibTransId="{779D93AE-20A1-45D3-A696-7DBE6495B51B}"/>
    <dgm:cxn modelId="{CF54EE2E-C986-405E-8E2C-3A8627E05668}" type="presOf" srcId="{16F7E4BA-6543-4D08-8D70-C1A18BB0B848}" destId="{4CF8457E-63A4-452A-B8F6-78C27BB25D3C}" srcOrd="0" destOrd="0" presId="urn:microsoft.com/office/officeart/2018/2/layout/IconLabelDescriptionList"/>
    <dgm:cxn modelId="{E34F9930-B215-415B-BA68-12E4D86A6A3C}" srcId="{E4E151F1-2CCC-4266-BE35-F9538E0BB2E5}" destId="{36075937-F533-43B6-BFD3-D635701BC724}" srcOrd="5" destOrd="0" parTransId="{BF16EFE7-AAD3-4910-8297-F1A7B1D3674C}" sibTransId="{CE1021BB-3A45-471E-BE41-5D7561CC9EAC}"/>
    <dgm:cxn modelId="{72411D5D-421C-45B7-BD12-86E04BFEC676}" type="presOf" srcId="{641A4853-2827-4C4B-9D62-950E369B2D9F}" destId="{D4C96FF7-772F-4795-8F4A-423E829E8926}" srcOrd="0" destOrd="1" presId="urn:microsoft.com/office/officeart/2018/2/layout/IconLabelDescriptionList"/>
    <dgm:cxn modelId="{9E8C2F5F-FE3B-4F8C-A577-632FE44D513A}" srcId="{E4E151F1-2CCC-4266-BE35-F9538E0BB2E5}" destId="{5A622AB5-1E6C-4934-84C2-F0FA09F4078C}" srcOrd="1" destOrd="0" parTransId="{F9CF28F5-F9C4-45C5-B967-5A3665DC9CA5}" sibTransId="{430A2394-40AD-4937-ABEB-209F281DB2B4}"/>
    <dgm:cxn modelId="{FEA69160-345B-4CD8-9450-13401D9B6AE1}" type="presOf" srcId="{97EF1178-574A-42A0-86EC-C50FCFC4E530}" destId="{73F34AAE-7E07-4E9C-AEEA-16C534F9F44C}" srcOrd="0" destOrd="0" presId="urn:microsoft.com/office/officeart/2018/2/layout/IconLabelDescriptionList"/>
    <dgm:cxn modelId="{05D67965-9DC0-46AE-BC97-EF28D4E7D7F9}" srcId="{36075937-F533-43B6-BFD3-D635701BC724}" destId="{CD843F4F-A1B8-4893-95A9-27C946E36D2D}" srcOrd="0" destOrd="0" parTransId="{16114B47-D2A5-4920-80BB-5184F305AC53}" sibTransId="{FEBA5163-573C-412D-B62C-6BF137A9A9C4}"/>
    <dgm:cxn modelId="{B967A749-7FF3-437B-A061-04A05124DEC3}" srcId="{E5FEA23D-5E0C-47BB-A18A-0B6B157F4B3A}" destId="{0066726A-A20A-4E51-93B6-035530097067}" srcOrd="0" destOrd="0" parTransId="{979F07B4-A438-4ED1-BC5F-74E9507CEB28}" sibTransId="{CF8A159E-949B-4498-BB44-CE822A12852B}"/>
    <dgm:cxn modelId="{5DB6EC49-7966-4122-A0B8-9CCFC2BB293A}" type="presOf" srcId="{C90D3F55-E9DC-4579-A5DA-0F7F3C5C8472}" destId="{B7A1645E-A32B-4649-9A71-85E0659714F6}" srcOrd="0" destOrd="0" presId="urn:microsoft.com/office/officeart/2018/2/layout/IconLabelDescriptionList"/>
    <dgm:cxn modelId="{2D98A34F-90E2-4DBC-B8F3-A12F8C972DD1}" type="presOf" srcId="{595D277A-EABE-479B-ACED-5FE1B8260C7F}" destId="{9C7348B7-2010-4478-B4A7-264090295A06}" srcOrd="0" destOrd="0" presId="urn:microsoft.com/office/officeart/2018/2/layout/IconLabelDescriptionList"/>
    <dgm:cxn modelId="{80C72070-B9E6-4383-8AA2-DD70E8D8C3D7}" type="presOf" srcId="{0981BCF7-6BAA-4046-AF7A-9E6A3FBDC014}" destId="{C48E8292-0633-4BC8-AC5C-03043506D97C}" srcOrd="0" destOrd="3" presId="urn:microsoft.com/office/officeart/2018/2/layout/IconLabelDescriptionList"/>
    <dgm:cxn modelId="{D8B86670-EAAF-421C-8EC7-B652CC056B06}" srcId="{E4E151F1-2CCC-4266-BE35-F9538E0BB2E5}" destId="{E5FEA23D-5E0C-47BB-A18A-0B6B157F4B3A}" srcOrd="4" destOrd="0" parTransId="{7B443E42-2095-4AFA-A62D-7B9F29C5DF8F}" sibTransId="{3B4B16CB-0911-42DD-B098-B662D8FA4511}"/>
    <dgm:cxn modelId="{9D47F950-E31C-4E24-85CE-2572A54BDFA6}" srcId="{E4E151F1-2CCC-4266-BE35-F9538E0BB2E5}" destId="{172F4066-06CB-4D9E-B033-F1CD764C8384}" srcOrd="2" destOrd="0" parTransId="{CA07A0C6-5DC6-4FF9-A5A2-4D270315A27D}" sibTransId="{59FCC2E3-B09D-421F-9CED-08BF02C464F6}"/>
    <dgm:cxn modelId="{9BCCF970-7F3E-40C0-A1F3-3E06BA8BC918}" srcId="{E4E151F1-2CCC-4266-BE35-F9538E0BB2E5}" destId="{062F2F87-0D24-40EE-B63F-F73985AE28F5}" srcOrd="6" destOrd="0" parTransId="{DB414135-BEA2-45EB-A459-986ACF52062A}" sibTransId="{FF373D17-CE2E-443E-8F35-556071280952}"/>
    <dgm:cxn modelId="{5ED85157-D5AB-49EB-9590-0A335832A520}" srcId="{062F2F87-0D24-40EE-B63F-F73985AE28F5}" destId="{C572CA34-5404-44B2-99E3-5EBF0ECFFF44}" srcOrd="1" destOrd="0" parTransId="{86676EEC-9A4E-4AFF-AD7C-DA97B31C7E77}" sibTransId="{0C732314-9870-42C5-8D1A-CAF9BBC8470D}"/>
    <dgm:cxn modelId="{5BA81483-E0D7-4865-8B76-D321A6134368}" type="presOf" srcId="{50B94C3B-BDAD-41AB-B9F0-6A0F7EF06D2B}" destId="{D4C96FF7-772F-4795-8F4A-423E829E8926}" srcOrd="0" destOrd="3" presId="urn:microsoft.com/office/officeart/2018/2/layout/IconLabelDescriptionList"/>
    <dgm:cxn modelId="{2900AB8F-A920-4E9F-A264-A9B1BE3A8212}" type="presOf" srcId="{36075937-F533-43B6-BFD3-D635701BC724}" destId="{176240A9-A09E-49A8-AA8A-14E3B7706C60}" srcOrd="0" destOrd="0" presId="urn:microsoft.com/office/officeart/2018/2/layout/IconLabelDescriptionList"/>
    <dgm:cxn modelId="{C3D89593-4F50-4794-8A31-40FFC6C80C11}" srcId="{2FD0EA36-6B39-4A0D-8467-A26A0430C834}" destId="{50B94C3B-BDAD-41AB-B9F0-6A0F7EF06D2B}" srcOrd="2" destOrd="0" parTransId="{943C66E1-F0F5-47C1-B54E-2AD1F86DA955}" sibTransId="{6E6F9159-A563-44C6-BF5A-169C42BE7A13}"/>
    <dgm:cxn modelId="{06BCF995-2B00-41AF-92AD-212BA24DBA3E}" type="presOf" srcId="{172F4066-06CB-4D9E-B033-F1CD764C8384}" destId="{9CACFCF3-A4FA-48BE-866F-89AE923E5BBA}" srcOrd="0" destOrd="0" presId="urn:microsoft.com/office/officeart/2018/2/layout/IconLabelDescriptionList"/>
    <dgm:cxn modelId="{2F90CE96-B833-4A48-AEFF-A43DCCB49631}" type="presOf" srcId="{0066726A-A20A-4E51-93B6-035530097067}" destId="{A3CC4A50-3FEB-4173-A4CA-E382875F5899}" srcOrd="0" destOrd="0" presId="urn:microsoft.com/office/officeart/2018/2/layout/IconLabelDescriptionList"/>
    <dgm:cxn modelId="{B172AEA1-4BC1-4BDC-89F4-5EC4226812A6}" type="presOf" srcId="{E213C7F5-9B0B-43B3-B52A-DBC413C783A9}" destId="{D4C96FF7-772F-4795-8F4A-423E829E8926}" srcOrd="0" destOrd="2" presId="urn:microsoft.com/office/officeart/2018/2/layout/IconLabelDescriptionList"/>
    <dgm:cxn modelId="{C96F64A9-CA64-4168-A5EE-085A252219EE}" srcId="{CD843F4F-A1B8-4893-95A9-27C946E36D2D}" destId="{E4EDF45F-1079-4FDC-AF45-F54B5B903F70}" srcOrd="3" destOrd="0" parTransId="{2B4C8B13-0AF4-4894-8AB7-22A8B7B2C8EE}" sibTransId="{5FCB0E9E-60CE-4B58-9E3E-A85259F533CC}"/>
    <dgm:cxn modelId="{9EE531AE-D577-4F02-B69B-4028FE177421}" type="presOf" srcId="{CD843F4F-A1B8-4893-95A9-27C946E36D2D}" destId="{C48E8292-0633-4BC8-AC5C-03043506D97C}" srcOrd="0" destOrd="0" presId="urn:microsoft.com/office/officeart/2018/2/layout/IconLabelDescriptionList"/>
    <dgm:cxn modelId="{45AF28B1-4C17-49A9-9031-30B5DC7A8B21}" srcId="{97EF1178-574A-42A0-86EC-C50FCFC4E530}" destId="{C90D3F55-E9DC-4579-A5DA-0F7F3C5C8472}" srcOrd="0" destOrd="0" parTransId="{5B0CC68A-037C-4DB1-BD69-A03A09240482}" sibTransId="{20C85FA5-3DDD-42D6-8DBB-92B1529C7F7C}"/>
    <dgm:cxn modelId="{A0B35EB2-1FD4-4877-965E-2EC1B383C0A3}" srcId="{2FD0EA36-6B39-4A0D-8467-A26A0430C834}" destId="{43F533EB-F008-48AF-BD2E-E8D600AC236A}" srcOrd="3" destOrd="0" parTransId="{57A1BAFC-0A12-4497-991E-44FE320AE644}" sibTransId="{576BCE5A-5EAC-497B-93CB-5C7CCB3188B9}"/>
    <dgm:cxn modelId="{913EE2B2-ADE9-4CBC-A2C2-CBD2768DD115}" type="presOf" srcId="{1C1B080B-0159-4A60-92C8-0AC5C6E77F50}" destId="{C48E8292-0633-4BC8-AC5C-03043506D97C}" srcOrd="0" destOrd="1" presId="urn:microsoft.com/office/officeart/2018/2/layout/IconLabelDescriptionList"/>
    <dgm:cxn modelId="{9EC4C5B3-31CC-473A-B52C-7059B972A216}" srcId="{2FD0EA36-6B39-4A0D-8467-A26A0430C834}" destId="{E213C7F5-9B0B-43B3-B52A-DBC413C783A9}" srcOrd="1" destOrd="0" parTransId="{0DC8F893-F116-45F7-942F-E6DA91821CAB}" sibTransId="{8065E831-973C-4ACA-9179-FBD446999AA5}"/>
    <dgm:cxn modelId="{750DADBC-E9D5-4A40-B7A2-95B0D2AAEC1A}" srcId="{16F7E4BA-6543-4D08-8D70-C1A18BB0B848}" destId="{F122A215-56C3-4975-9E74-F7AB74B5C36F}" srcOrd="0" destOrd="0" parTransId="{DEB95E6A-7339-447A-ABF3-BE81122A58AB}" sibTransId="{4D85796D-6AC6-45EC-BDEF-EC929EFF9EDC}"/>
    <dgm:cxn modelId="{43FCBEC1-7395-4B43-AA36-AD2E9FF326A3}" srcId="{062F2F87-0D24-40EE-B63F-F73985AE28F5}" destId="{595D277A-EABE-479B-ACED-5FE1B8260C7F}" srcOrd="0" destOrd="0" parTransId="{71C0EFF6-1C4F-46DB-924B-B997D68421C8}" sibTransId="{625502C2-D270-45CD-AEFE-6789A32984DE}"/>
    <dgm:cxn modelId="{0FBB83C3-6894-421D-BA49-91098F736055}" type="presOf" srcId="{5A622AB5-1E6C-4934-84C2-F0FA09F4078C}" destId="{88B17124-A55C-49D2-897F-A78A86E4EF08}" srcOrd="0" destOrd="0" presId="urn:microsoft.com/office/officeart/2018/2/layout/IconLabelDescriptionList"/>
    <dgm:cxn modelId="{152E83D4-512B-475B-9A6E-F3A4877EDE15}" type="presOf" srcId="{F122A215-56C3-4975-9E74-F7AB74B5C36F}" destId="{8E5B698F-EA8D-4DCD-B79B-3FDC0F3FAEC6}" srcOrd="0" destOrd="0" presId="urn:microsoft.com/office/officeart/2018/2/layout/IconLabelDescriptionList"/>
    <dgm:cxn modelId="{EF9672DA-B4D2-41B3-9B65-7F440F3C2B46}" type="presOf" srcId="{C572CA34-5404-44B2-99E3-5EBF0ECFFF44}" destId="{9C7348B7-2010-4478-B4A7-264090295A06}" srcOrd="0" destOrd="1" presId="urn:microsoft.com/office/officeart/2018/2/layout/IconLabelDescriptionList"/>
    <dgm:cxn modelId="{B5C372DF-EEAD-440C-A3AB-725A6153BAA6}" type="presOf" srcId="{E4EDF45F-1079-4FDC-AF45-F54B5B903F70}" destId="{C48E8292-0633-4BC8-AC5C-03043506D97C}" srcOrd="0" destOrd="4" presId="urn:microsoft.com/office/officeart/2018/2/layout/IconLabelDescriptionList"/>
    <dgm:cxn modelId="{FE2984E1-BB2B-4930-A562-73750E819CF4}" type="presOf" srcId="{062F2F87-0D24-40EE-B63F-F73985AE28F5}" destId="{EFFF6990-71AE-49A5-A6D7-A08182EA4025}" srcOrd="0" destOrd="0" presId="urn:microsoft.com/office/officeart/2018/2/layout/IconLabelDescriptionList"/>
    <dgm:cxn modelId="{13A2C2E3-43E3-441E-808F-B34B04AF689F}" type="presOf" srcId="{B198C673-115A-4EA7-AC50-46FE46A41D4A}" destId="{C48E8292-0633-4BC8-AC5C-03043506D97C}" srcOrd="0" destOrd="2" presId="urn:microsoft.com/office/officeart/2018/2/layout/IconLabelDescriptionList"/>
    <dgm:cxn modelId="{0341D7E9-F2D9-4102-BFD5-7529CFAB33B9}" srcId="{CD843F4F-A1B8-4893-95A9-27C946E36D2D}" destId="{B198C673-115A-4EA7-AC50-46FE46A41D4A}" srcOrd="1" destOrd="0" parTransId="{D3C2190C-E305-412A-AA45-A1F2326D5DD1}" sibTransId="{754F8E4E-2CA1-4FE4-A863-9A6FD49B5EE1}"/>
    <dgm:cxn modelId="{E220DEEB-586B-47D3-A850-BC3736630255}" type="presOf" srcId="{43F533EB-F008-48AF-BD2E-E8D600AC236A}" destId="{D4C96FF7-772F-4795-8F4A-423E829E8926}" srcOrd="0" destOrd="4" presId="urn:microsoft.com/office/officeart/2018/2/layout/IconLabelDescriptionList"/>
    <dgm:cxn modelId="{279279EF-A809-4AB0-AEBD-1DE9CCEAD94A}" type="presOf" srcId="{E4E151F1-2CCC-4266-BE35-F9538E0BB2E5}" destId="{A2324F37-4DBE-484F-8EB5-517744E58779}" srcOrd="0" destOrd="0" presId="urn:microsoft.com/office/officeart/2018/2/layout/IconLabelDescriptionList"/>
    <dgm:cxn modelId="{D0AE8CF1-1CC0-466F-B5A6-703D30AD885B}" srcId="{2FD0EA36-6B39-4A0D-8467-A26A0430C834}" destId="{641A4853-2827-4C4B-9D62-950E369B2D9F}" srcOrd="0" destOrd="0" parTransId="{C73747D2-5062-4F26-A37D-C5694B200F72}" sibTransId="{E05F1512-008A-4D75-A618-7EDFEE36AD9D}"/>
    <dgm:cxn modelId="{F2E138FD-B2B1-438C-AF3B-756EFE80DBF4}" srcId="{CD843F4F-A1B8-4893-95A9-27C946E36D2D}" destId="{0981BCF7-6BAA-4046-AF7A-9E6A3FBDC014}" srcOrd="2" destOrd="0" parTransId="{80AA5AD7-B581-4729-9D2B-734AEC33F34C}" sibTransId="{92921B4E-EF4B-4DD2-B27C-6EF06190D639}"/>
    <dgm:cxn modelId="{9AA396A9-9F48-4614-AF57-DE688939A569}" type="presParOf" srcId="{A2324F37-4DBE-484F-8EB5-517744E58779}" destId="{4F7C387D-95F2-493A-A9D3-9CC9316AE64D}" srcOrd="0" destOrd="0" presId="urn:microsoft.com/office/officeart/2018/2/layout/IconLabelDescriptionList"/>
    <dgm:cxn modelId="{6968DEB6-6325-41C6-A6B7-78E8939089CF}" type="presParOf" srcId="{4F7C387D-95F2-493A-A9D3-9CC9316AE64D}" destId="{60F8837C-F8CE-42AA-9480-3DD025968F7B}" srcOrd="0" destOrd="0" presId="urn:microsoft.com/office/officeart/2018/2/layout/IconLabelDescriptionList"/>
    <dgm:cxn modelId="{8466CA59-6725-43EF-AB24-2B543CCC7700}" type="presParOf" srcId="{4F7C387D-95F2-493A-A9D3-9CC9316AE64D}" destId="{9D250C7A-0609-4536-9203-46587A416FAA}" srcOrd="1" destOrd="0" presId="urn:microsoft.com/office/officeart/2018/2/layout/IconLabelDescriptionList"/>
    <dgm:cxn modelId="{3C09D254-47F6-41C6-9E51-9AA206195444}" type="presParOf" srcId="{4F7C387D-95F2-493A-A9D3-9CC9316AE64D}" destId="{4CF8457E-63A4-452A-B8F6-78C27BB25D3C}" srcOrd="2" destOrd="0" presId="urn:microsoft.com/office/officeart/2018/2/layout/IconLabelDescriptionList"/>
    <dgm:cxn modelId="{12F64E17-7C3A-4C9E-A0A6-083AF19CECB3}" type="presParOf" srcId="{4F7C387D-95F2-493A-A9D3-9CC9316AE64D}" destId="{3D702E41-F6AF-4CB1-A8C4-2D3969BFC37F}" srcOrd="3" destOrd="0" presId="urn:microsoft.com/office/officeart/2018/2/layout/IconLabelDescriptionList"/>
    <dgm:cxn modelId="{EB534BB1-F0CA-43CB-8173-4D5D5E882F9D}" type="presParOf" srcId="{4F7C387D-95F2-493A-A9D3-9CC9316AE64D}" destId="{8E5B698F-EA8D-4DCD-B79B-3FDC0F3FAEC6}" srcOrd="4" destOrd="0" presId="urn:microsoft.com/office/officeart/2018/2/layout/IconLabelDescriptionList"/>
    <dgm:cxn modelId="{70D8D400-EA3B-4618-9F9D-27BEB1CC449D}" type="presParOf" srcId="{A2324F37-4DBE-484F-8EB5-517744E58779}" destId="{902BA6DE-42AC-4FAA-AEBC-13942583FFB2}" srcOrd="1" destOrd="0" presId="urn:microsoft.com/office/officeart/2018/2/layout/IconLabelDescriptionList"/>
    <dgm:cxn modelId="{95CF20C8-ADF6-4EFE-B44F-5C9192A69F22}" type="presParOf" srcId="{A2324F37-4DBE-484F-8EB5-517744E58779}" destId="{AC56092D-D818-4A9D-8988-3F124A9E7BEF}" srcOrd="2" destOrd="0" presId="urn:microsoft.com/office/officeart/2018/2/layout/IconLabelDescriptionList"/>
    <dgm:cxn modelId="{08C4C0B3-C07C-421A-8BE1-F8750CCD1D96}" type="presParOf" srcId="{AC56092D-D818-4A9D-8988-3F124A9E7BEF}" destId="{C8B640EA-AEC6-4C80-991B-98CAAA11C7F5}" srcOrd="0" destOrd="0" presId="urn:microsoft.com/office/officeart/2018/2/layout/IconLabelDescriptionList"/>
    <dgm:cxn modelId="{7647EABD-779F-46F4-9251-2DE4ABA778B5}" type="presParOf" srcId="{AC56092D-D818-4A9D-8988-3F124A9E7BEF}" destId="{8AC5F800-3DA0-467E-9486-BC7FFB287F08}" srcOrd="1" destOrd="0" presId="urn:microsoft.com/office/officeart/2018/2/layout/IconLabelDescriptionList"/>
    <dgm:cxn modelId="{71108088-400F-40D3-BB88-324E7332A922}" type="presParOf" srcId="{AC56092D-D818-4A9D-8988-3F124A9E7BEF}" destId="{88B17124-A55C-49D2-897F-A78A86E4EF08}" srcOrd="2" destOrd="0" presId="urn:microsoft.com/office/officeart/2018/2/layout/IconLabelDescriptionList"/>
    <dgm:cxn modelId="{1D2CF19C-5264-4C0B-8DE3-B394075F0D5A}" type="presParOf" srcId="{AC56092D-D818-4A9D-8988-3F124A9E7BEF}" destId="{7C157596-799B-447B-BBCF-91BD824E78ED}" srcOrd="3" destOrd="0" presId="urn:microsoft.com/office/officeart/2018/2/layout/IconLabelDescriptionList"/>
    <dgm:cxn modelId="{A0C778E3-9E84-49CB-A000-7835C3BA7A02}" type="presParOf" srcId="{AC56092D-D818-4A9D-8988-3F124A9E7BEF}" destId="{8891D8F6-1D7F-4D54-AAFC-CAB483BBB90C}" srcOrd="4" destOrd="0" presId="urn:microsoft.com/office/officeart/2018/2/layout/IconLabelDescriptionList"/>
    <dgm:cxn modelId="{7EC7771F-605B-469C-A73B-6E1F0C6FC815}" type="presParOf" srcId="{A2324F37-4DBE-484F-8EB5-517744E58779}" destId="{49F00C74-0802-4B7A-97C7-A1FE253DF99F}" srcOrd="3" destOrd="0" presId="urn:microsoft.com/office/officeart/2018/2/layout/IconLabelDescriptionList"/>
    <dgm:cxn modelId="{FD484683-14B1-4FE7-9186-01FED2DF0361}" type="presParOf" srcId="{A2324F37-4DBE-484F-8EB5-517744E58779}" destId="{38AC8094-1D0B-4E08-9942-73ED6DFF121E}" srcOrd="4" destOrd="0" presId="urn:microsoft.com/office/officeart/2018/2/layout/IconLabelDescriptionList"/>
    <dgm:cxn modelId="{68DF487B-E03E-454C-8030-224BD5594A45}" type="presParOf" srcId="{38AC8094-1D0B-4E08-9942-73ED6DFF121E}" destId="{BBEB68ED-78E3-4E34-BE8A-AA076C2C1044}" srcOrd="0" destOrd="0" presId="urn:microsoft.com/office/officeart/2018/2/layout/IconLabelDescriptionList"/>
    <dgm:cxn modelId="{D66F5F44-71DB-4DD3-86C7-CA5299F9EDAD}" type="presParOf" srcId="{38AC8094-1D0B-4E08-9942-73ED6DFF121E}" destId="{9FFCAFD0-A6B4-40F9-9C9B-1207F513572A}" srcOrd="1" destOrd="0" presId="urn:microsoft.com/office/officeart/2018/2/layout/IconLabelDescriptionList"/>
    <dgm:cxn modelId="{89FF3DBF-0781-44F4-B568-983E2B0A0165}" type="presParOf" srcId="{38AC8094-1D0B-4E08-9942-73ED6DFF121E}" destId="{9CACFCF3-A4FA-48BE-866F-89AE923E5BBA}" srcOrd="2" destOrd="0" presId="urn:microsoft.com/office/officeart/2018/2/layout/IconLabelDescriptionList"/>
    <dgm:cxn modelId="{B7D541A9-9659-426B-BC71-873F3FCD99DE}" type="presParOf" srcId="{38AC8094-1D0B-4E08-9942-73ED6DFF121E}" destId="{99D2ED6D-7DAF-4F65-AA82-125448A98CC8}" srcOrd="3" destOrd="0" presId="urn:microsoft.com/office/officeart/2018/2/layout/IconLabelDescriptionList"/>
    <dgm:cxn modelId="{D5817D88-F7FD-4196-B0AD-1B7CD032721B}" type="presParOf" srcId="{38AC8094-1D0B-4E08-9942-73ED6DFF121E}" destId="{D4C96FF7-772F-4795-8F4A-423E829E8926}" srcOrd="4" destOrd="0" presId="urn:microsoft.com/office/officeart/2018/2/layout/IconLabelDescriptionList"/>
    <dgm:cxn modelId="{D8B42AE8-1B88-400E-8945-7B69310432DA}" type="presParOf" srcId="{A2324F37-4DBE-484F-8EB5-517744E58779}" destId="{5B847DC9-CEAC-4D1B-A8A0-BA44FB880D42}" srcOrd="5" destOrd="0" presId="urn:microsoft.com/office/officeart/2018/2/layout/IconLabelDescriptionList"/>
    <dgm:cxn modelId="{8B1DAB6A-FE93-4768-BD35-D4E0C175A09C}" type="presParOf" srcId="{A2324F37-4DBE-484F-8EB5-517744E58779}" destId="{18A4D2A1-5318-458B-8108-90ABD32853B9}" srcOrd="6" destOrd="0" presId="urn:microsoft.com/office/officeart/2018/2/layout/IconLabelDescriptionList"/>
    <dgm:cxn modelId="{1F4FFE85-9126-4750-9E2B-708429ADFA0A}" type="presParOf" srcId="{18A4D2A1-5318-458B-8108-90ABD32853B9}" destId="{07CD13E8-4489-44B3-8057-5FB3FD958B0F}" srcOrd="0" destOrd="0" presId="urn:microsoft.com/office/officeart/2018/2/layout/IconLabelDescriptionList"/>
    <dgm:cxn modelId="{7A0D63C1-C6BE-4521-877B-AD829991622B}" type="presParOf" srcId="{18A4D2A1-5318-458B-8108-90ABD32853B9}" destId="{D54B6379-F58F-4697-A379-2466D0FFB2FD}" srcOrd="1" destOrd="0" presId="urn:microsoft.com/office/officeart/2018/2/layout/IconLabelDescriptionList"/>
    <dgm:cxn modelId="{23B18349-0953-4E05-9978-EA428D7E23B0}" type="presParOf" srcId="{18A4D2A1-5318-458B-8108-90ABD32853B9}" destId="{73F34AAE-7E07-4E9C-AEEA-16C534F9F44C}" srcOrd="2" destOrd="0" presId="urn:microsoft.com/office/officeart/2018/2/layout/IconLabelDescriptionList"/>
    <dgm:cxn modelId="{D2110B95-5E1B-4D17-9BC1-DC649724BE06}" type="presParOf" srcId="{18A4D2A1-5318-458B-8108-90ABD32853B9}" destId="{4E8099BB-DFC4-4C94-84E4-0B81E4EB5AB0}" srcOrd="3" destOrd="0" presId="urn:microsoft.com/office/officeart/2018/2/layout/IconLabelDescriptionList"/>
    <dgm:cxn modelId="{AE98AEB2-5230-4B88-B831-0A94107F74B4}" type="presParOf" srcId="{18A4D2A1-5318-458B-8108-90ABD32853B9}" destId="{B7A1645E-A32B-4649-9A71-85E0659714F6}" srcOrd="4" destOrd="0" presId="urn:microsoft.com/office/officeart/2018/2/layout/IconLabelDescriptionList"/>
    <dgm:cxn modelId="{546AB506-31E9-4CF7-B159-67ED2674816D}" type="presParOf" srcId="{A2324F37-4DBE-484F-8EB5-517744E58779}" destId="{26FB2011-1428-495D-86FC-1A043480C74F}" srcOrd="7" destOrd="0" presId="urn:microsoft.com/office/officeart/2018/2/layout/IconLabelDescriptionList"/>
    <dgm:cxn modelId="{D04FE6D4-2A20-4952-AF61-20F348BE5500}" type="presParOf" srcId="{A2324F37-4DBE-484F-8EB5-517744E58779}" destId="{0DEA82D0-2F82-4086-9A5B-0107EDEBC38A}" srcOrd="8" destOrd="0" presId="urn:microsoft.com/office/officeart/2018/2/layout/IconLabelDescriptionList"/>
    <dgm:cxn modelId="{4DEF8D6A-8C0C-49D0-B5CA-CDCA882B8C6E}" type="presParOf" srcId="{0DEA82D0-2F82-4086-9A5B-0107EDEBC38A}" destId="{F02E8612-F716-471D-8BCF-4D972B6E1F9A}" srcOrd="0" destOrd="0" presId="urn:microsoft.com/office/officeart/2018/2/layout/IconLabelDescriptionList"/>
    <dgm:cxn modelId="{CD1B5C77-4C79-450F-BD89-BCA0D1269ACE}" type="presParOf" srcId="{0DEA82D0-2F82-4086-9A5B-0107EDEBC38A}" destId="{199A7B22-83C1-4D7B-9668-FA69153851A6}" srcOrd="1" destOrd="0" presId="urn:microsoft.com/office/officeart/2018/2/layout/IconLabelDescriptionList"/>
    <dgm:cxn modelId="{4667D11B-368D-4B48-A9FB-FC5FFBE64EDA}" type="presParOf" srcId="{0DEA82D0-2F82-4086-9A5B-0107EDEBC38A}" destId="{151FB133-C9C2-45AB-BF07-C28B1935D8A8}" srcOrd="2" destOrd="0" presId="urn:microsoft.com/office/officeart/2018/2/layout/IconLabelDescriptionList"/>
    <dgm:cxn modelId="{D7F16B44-5A21-45CE-9F2D-D0B467DA9B00}" type="presParOf" srcId="{0DEA82D0-2F82-4086-9A5B-0107EDEBC38A}" destId="{D45FAA78-5B9D-4EDF-BB30-415386C816ED}" srcOrd="3" destOrd="0" presId="urn:microsoft.com/office/officeart/2018/2/layout/IconLabelDescriptionList"/>
    <dgm:cxn modelId="{C4504F12-979D-4AC2-B486-AE4472EEA38D}" type="presParOf" srcId="{0DEA82D0-2F82-4086-9A5B-0107EDEBC38A}" destId="{A3CC4A50-3FEB-4173-A4CA-E382875F5899}" srcOrd="4" destOrd="0" presId="urn:microsoft.com/office/officeart/2018/2/layout/IconLabelDescriptionList"/>
    <dgm:cxn modelId="{18DDDF23-EAFC-4EBC-A0B2-A07C02B078F7}" type="presParOf" srcId="{A2324F37-4DBE-484F-8EB5-517744E58779}" destId="{2B719863-3BE8-4493-9F2A-E745EE135240}" srcOrd="9" destOrd="0" presId="urn:microsoft.com/office/officeart/2018/2/layout/IconLabelDescriptionList"/>
    <dgm:cxn modelId="{CDACA923-F32B-4EA9-AE4B-B960C82669A4}" type="presParOf" srcId="{A2324F37-4DBE-484F-8EB5-517744E58779}" destId="{9FA688E7-D6C0-4D9B-9C1F-B81BFC637FE2}" srcOrd="10" destOrd="0" presId="urn:microsoft.com/office/officeart/2018/2/layout/IconLabelDescriptionList"/>
    <dgm:cxn modelId="{16B0A42D-19B1-477F-87A6-9D11972676FA}" type="presParOf" srcId="{9FA688E7-D6C0-4D9B-9C1F-B81BFC637FE2}" destId="{5BB9C1BF-36CE-4D77-B0B2-683980A6B322}" srcOrd="0" destOrd="0" presId="urn:microsoft.com/office/officeart/2018/2/layout/IconLabelDescriptionList"/>
    <dgm:cxn modelId="{15C80276-A981-4A41-A529-C91B9D0CB3C4}" type="presParOf" srcId="{9FA688E7-D6C0-4D9B-9C1F-B81BFC637FE2}" destId="{40490015-7A47-4131-8935-BCF04D1A4223}" srcOrd="1" destOrd="0" presId="urn:microsoft.com/office/officeart/2018/2/layout/IconLabelDescriptionList"/>
    <dgm:cxn modelId="{1D125E0A-1CEC-43CE-830B-D6CFDFE522F6}" type="presParOf" srcId="{9FA688E7-D6C0-4D9B-9C1F-B81BFC637FE2}" destId="{176240A9-A09E-49A8-AA8A-14E3B7706C60}" srcOrd="2" destOrd="0" presId="urn:microsoft.com/office/officeart/2018/2/layout/IconLabelDescriptionList"/>
    <dgm:cxn modelId="{357D875C-F7A8-4581-BC98-5EF99D3D9166}" type="presParOf" srcId="{9FA688E7-D6C0-4D9B-9C1F-B81BFC637FE2}" destId="{E5551015-E35E-4287-A628-5C50C469B0AB}" srcOrd="3" destOrd="0" presId="urn:microsoft.com/office/officeart/2018/2/layout/IconLabelDescriptionList"/>
    <dgm:cxn modelId="{325280E1-58B8-4974-8F0E-0329287CA397}" type="presParOf" srcId="{9FA688E7-D6C0-4D9B-9C1F-B81BFC637FE2}" destId="{C48E8292-0633-4BC8-AC5C-03043506D97C}" srcOrd="4" destOrd="0" presId="urn:microsoft.com/office/officeart/2018/2/layout/IconLabelDescriptionList"/>
    <dgm:cxn modelId="{0EC2BCB4-BD34-4D50-BB4A-EB49286AFAE5}" type="presParOf" srcId="{A2324F37-4DBE-484F-8EB5-517744E58779}" destId="{5EDA6687-61A8-496E-AC12-3016CD3D7E6C}" srcOrd="11" destOrd="0" presId="urn:microsoft.com/office/officeart/2018/2/layout/IconLabelDescriptionList"/>
    <dgm:cxn modelId="{A312C84E-AC48-4694-948F-0E4B7B63D389}" type="presParOf" srcId="{A2324F37-4DBE-484F-8EB5-517744E58779}" destId="{5E13FCD8-5B08-473B-8516-28DF51D3C510}" srcOrd="12" destOrd="0" presId="urn:microsoft.com/office/officeart/2018/2/layout/IconLabelDescriptionList"/>
    <dgm:cxn modelId="{D96DBFF5-60BE-495F-A903-3A069B996AD5}" type="presParOf" srcId="{5E13FCD8-5B08-473B-8516-28DF51D3C510}" destId="{D9D93F82-CE32-4976-BECD-45D16337F8AB}" srcOrd="0" destOrd="0" presId="urn:microsoft.com/office/officeart/2018/2/layout/IconLabelDescriptionList"/>
    <dgm:cxn modelId="{CCDCD40F-45CD-4903-834F-270A4CAD6BAB}" type="presParOf" srcId="{5E13FCD8-5B08-473B-8516-28DF51D3C510}" destId="{381E6318-3516-42EC-B85F-343BEF0C7B7E}" srcOrd="1" destOrd="0" presId="urn:microsoft.com/office/officeart/2018/2/layout/IconLabelDescriptionList"/>
    <dgm:cxn modelId="{C85EEB66-A4F6-4E55-9EB8-48748775B474}" type="presParOf" srcId="{5E13FCD8-5B08-473B-8516-28DF51D3C510}" destId="{EFFF6990-71AE-49A5-A6D7-A08182EA4025}" srcOrd="2" destOrd="0" presId="urn:microsoft.com/office/officeart/2018/2/layout/IconLabelDescriptionList"/>
    <dgm:cxn modelId="{8E0C9C9A-D555-46FF-A9EC-26282CD0A134}" type="presParOf" srcId="{5E13FCD8-5B08-473B-8516-28DF51D3C510}" destId="{46480749-B47F-4BDA-A039-FFAF0AB9A6F7}" srcOrd="3" destOrd="0" presId="urn:microsoft.com/office/officeart/2018/2/layout/IconLabelDescriptionList"/>
    <dgm:cxn modelId="{1A0BBBC0-C2FA-4997-80F2-326EB8C3C028}" type="presParOf" srcId="{5E13FCD8-5B08-473B-8516-28DF51D3C510}" destId="{9C7348B7-2010-4478-B4A7-264090295A06}"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C957CB-6BF4-40E6-8CFE-B0F01CD174C7}" type="doc">
      <dgm:prSet loTypeId="urn:microsoft.com/office/officeart/2005/8/layout/chevron1" loCatId="process" qsTypeId="urn:microsoft.com/office/officeart/2005/8/quickstyle/simple1" qsCatId="simple" csTypeId="urn:microsoft.com/office/officeart/2005/8/colors/accent4_2" csCatId="accent4" phldr="1"/>
      <dgm:spPr/>
    </dgm:pt>
    <dgm:pt modelId="{113C345D-7473-4F62-A306-041951CA3772}">
      <dgm:prSet phldrT="[Text]"/>
      <dgm:spPr/>
      <dgm:t>
        <a:bodyPr/>
        <a:lstStyle/>
        <a:p>
          <a:r>
            <a:rPr lang="en-GB" dirty="0"/>
            <a:t>Day 1</a:t>
          </a:r>
        </a:p>
      </dgm:t>
    </dgm:pt>
    <dgm:pt modelId="{6E33CAA2-F60D-4121-BFD4-C7AB28861DBF}" type="parTrans" cxnId="{30D5A964-74B0-4BE6-931B-C8FC52E89CCA}">
      <dgm:prSet/>
      <dgm:spPr/>
      <dgm:t>
        <a:bodyPr/>
        <a:lstStyle/>
        <a:p>
          <a:endParaRPr lang="en-GB"/>
        </a:p>
      </dgm:t>
    </dgm:pt>
    <dgm:pt modelId="{28064386-F8E2-4390-AD01-6A5893CE9CF9}" type="sibTrans" cxnId="{30D5A964-74B0-4BE6-931B-C8FC52E89CCA}">
      <dgm:prSet/>
      <dgm:spPr/>
      <dgm:t>
        <a:bodyPr/>
        <a:lstStyle/>
        <a:p>
          <a:endParaRPr lang="en-GB"/>
        </a:p>
      </dgm:t>
    </dgm:pt>
    <dgm:pt modelId="{7D9E5546-47C7-471D-B06A-F95E3A458F05}">
      <dgm:prSet phldrT="[Text]"/>
      <dgm:spPr/>
      <dgm:t>
        <a:bodyPr/>
        <a:lstStyle/>
        <a:p>
          <a:r>
            <a:rPr lang="en-GB" dirty="0"/>
            <a:t>Day 5</a:t>
          </a:r>
        </a:p>
      </dgm:t>
    </dgm:pt>
    <dgm:pt modelId="{45679AB6-EEFD-4081-9CD1-B0B4BF5002DD}" type="parTrans" cxnId="{5252250F-C297-4E37-BCE4-F0C54085AF67}">
      <dgm:prSet/>
      <dgm:spPr/>
      <dgm:t>
        <a:bodyPr/>
        <a:lstStyle/>
        <a:p>
          <a:endParaRPr lang="en-GB"/>
        </a:p>
      </dgm:t>
    </dgm:pt>
    <dgm:pt modelId="{5372E7B9-0924-498D-8301-0A1A79BE69DA}" type="sibTrans" cxnId="{5252250F-C297-4E37-BCE4-F0C54085AF67}">
      <dgm:prSet/>
      <dgm:spPr/>
      <dgm:t>
        <a:bodyPr/>
        <a:lstStyle/>
        <a:p>
          <a:endParaRPr lang="en-GB"/>
        </a:p>
      </dgm:t>
    </dgm:pt>
    <dgm:pt modelId="{676123D8-9D7D-4CC1-9C80-B03A635EB320}">
      <dgm:prSet phldrT="[Text]"/>
      <dgm:spPr/>
      <dgm:t>
        <a:bodyPr/>
        <a:lstStyle/>
        <a:p>
          <a:r>
            <a:rPr lang="en-GB" dirty="0"/>
            <a:t>Day 7</a:t>
          </a:r>
        </a:p>
      </dgm:t>
    </dgm:pt>
    <dgm:pt modelId="{38B3D835-71AA-4E42-8A06-BE85212EE809}" type="parTrans" cxnId="{0A6703AE-F317-4025-A5D0-097EE3F903E2}">
      <dgm:prSet/>
      <dgm:spPr/>
      <dgm:t>
        <a:bodyPr/>
        <a:lstStyle/>
        <a:p>
          <a:endParaRPr lang="en-GB"/>
        </a:p>
      </dgm:t>
    </dgm:pt>
    <dgm:pt modelId="{D2BD5D0A-26D8-4D5E-8241-299D187AA332}" type="sibTrans" cxnId="{0A6703AE-F317-4025-A5D0-097EE3F903E2}">
      <dgm:prSet/>
      <dgm:spPr/>
      <dgm:t>
        <a:bodyPr/>
        <a:lstStyle/>
        <a:p>
          <a:endParaRPr lang="en-GB"/>
        </a:p>
      </dgm:t>
    </dgm:pt>
    <dgm:pt modelId="{ADEFD7CC-6B3C-4BB4-80E8-B5F773235A70}">
      <dgm:prSet phldrT="[Text]"/>
      <dgm:spPr/>
      <dgm:t>
        <a:bodyPr/>
        <a:lstStyle/>
        <a:p>
          <a:r>
            <a:rPr lang="en-GB" dirty="0"/>
            <a:t>Day 14</a:t>
          </a:r>
        </a:p>
      </dgm:t>
    </dgm:pt>
    <dgm:pt modelId="{8D4E19F6-C092-474B-919D-A5E7A5E7E2E6}" type="parTrans" cxnId="{E617B761-28DB-4B15-B280-0E8C1F183363}">
      <dgm:prSet/>
      <dgm:spPr/>
      <dgm:t>
        <a:bodyPr/>
        <a:lstStyle/>
        <a:p>
          <a:endParaRPr lang="en-GB"/>
        </a:p>
      </dgm:t>
    </dgm:pt>
    <dgm:pt modelId="{5D247F12-C121-4998-8FAE-BDB8DFBC0EAA}" type="sibTrans" cxnId="{E617B761-28DB-4B15-B280-0E8C1F183363}">
      <dgm:prSet/>
      <dgm:spPr/>
      <dgm:t>
        <a:bodyPr/>
        <a:lstStyle/>
        <a:p>
          <a:endParaRPr lang="en-GB"/>
        </a:p>
      </dgm:t>
    </dgm:pt>
    <dgm:pt modelId="{7C0FACFF-F713-49CB-A57F-D4E3FDBBA225}" type="pres">
      <dgm:prSet presAssocID="{C9C957CB-6BF4-40E6-8CFE-B0F01CD174C7}" presName="Name0" presStyleCnt="0">
        <dgm:presLayoutVars>
          <dgm:dir/>
          <dgm:animLvl val="lvl"/>
          <dgm:resizeHandles val="exact"/>
        </dgm:presLayoutVars>
      </dgm:prSet>
      <dgm:spPr/>
    </dgm:pt>
    <dgm:pt modelId="{9147ED67-6BC1-41F6-9FD2-B856AADFEAAF}" type="pres">
      <dgm:prSet presAssocID="{113C345D-7473-4F62-A306-041951CA3772}" presName="parTxOnly" presStyleLbl="node1" presStyleIdx="0" presStyleCnt="4">
        <dgm:presLayoutVars>
          <dgm:chMax val="0"/>
          <dgm:chPref val="0"/>
          <dgm:bulletEnabled val="1"/>
        </dgm:presLayoutVars>
      </dgm:prSet>
      <dgm:spPr/>
    </dgm:pt>
    <dgm:pt modelId="{C426C099-5DC1-488C-A71E-BA1BC3B3164B}" type="pres">
      <dgm:prSet presAssocID="{28064386-F8E2-4390-AD01-6A5893CE9CF9}" presName="parTxOnlySpace" presStyleCnt="0"/>
      <dgm:spPr/>
    </dgm:pt>
    <dgm:pt modelId="{3DA66846-12E6-4782-9051-96F27A67C67E}" type="pres">
      <dgm:prSet presAssocID="{7D9E5546-47C7-471D-B06A-F95E3A458F05}" presName="parTxOnly" presStyleLbl="node1" presStyleIdx="1" presStyleCnt="4">
        <dgm:presLayoutVars>
          <dgm:chMax val="0"/>
          <dgm:chPref val="0"/>
          <dgm:bulletEnabled val="1"/>
        </dgm:presLayoutVars>
      </dgm:prSet>
      <dgm:spPr/>
    </dgm:pt>
    <dgm:pt modelId="{2ADA90C1-E300-436C-966A-A8E84FFF367A}" type="pres">
      <dgm:prSet presAssocID="{5372E7B9-0924-498D-8301-0A1A79BE69DA}" presName="parTxOnlySpace" presStyleCnt="0"/>
      <dgm:spPr/>
    </dgm:pt>
    <dgm:pt modelId="{A42D77E0-17FE-4AA6-83DE-C385D4A022E2}" type="pres">
      <dgm:prSet presAssocID="{676123D8-9D7D-4CC1-9C80-B03A635EB320}" presName="parTxOnly" presStyleLbl="node1" presStyleIdx="2" presStyleCnt="4">
        <dgm:presLayoutVars>
          <dgm:chMax val="0"/>
          <dgm:chPref val="0"/>
          <dgm:bulletEnabled val="1"/>
        </dgm:presLayoutVars>
      </dgm:prSet>
      <dgm:spPr/>
    </dgm:pt>
    <dgm:pt modelId="{E1715AA8-5F14-4E0B-8C0E-C9B6579207C1}" type="pres">
      <dgm:prSet presAssocID="{D2BD5D0A-26D8-4D5E-8241-299D187AA332}" presName="parTxOnlySpace" presStyleCnt="0"/>
      <dgm:spPr/>
    </dgm:pt>
    <dgm:pt modelId="{3E520E7B-890D-47C5-83C3-DE64FA169281}" type="pres">
      <dgm:prSet presAssocID="{ADEFD7CC-6B3C-4BB4-80E8-B5F773235A70}" presName="parTxOnly" presStyleLbl="node1" presStyleIdx="3" presStyleCnt="4">
        <dgm:presLayoutVars>
          <dgm:chMax val="0"/>
          <dgm:chPref val="0"/>
          <dgm:bulletEnabled val="1"/>
        </dgm:presLayoutVars>
      </dgm:prSet>
      <dgm:spPr/>
    </dgm:pt>
  </dgm:ptLst>
  <dgm:cxnLst>
    <dgm:cxn modelId="{3A19550E-FA1A-48E2-868E-C06B9279E1DB}" type="presOf" srcId="{ADEFD7CC-6B3C-4BB4-80E8-B5F773235A70}" destId="{3E520E7B-890D-47C5-83C3-DE64FA169281}" srcOrd="0" destOrd="0" presId="urn:microsoft.com/office/officeart/2005/8/layout/chevron1"/>
    <dgm:cxn modelId="{5252250F-C297-4E37-BCE4-F0C54085AF67}" srcId="{C9C957CB-6BF4-40E6-8CFE-B0F01CD174C7}" destId="{7D9E5546-47C7-471D-B06A-F95E3A458F05}" srcOrd="1" destOrd="0" parTransId="{45679AB6-EEFD-4081-9CD1-B0B4BF5002DD}" sibTransId="{5372E7B9-0924-498D-8301-0A1A79BE69DA}"/>
    <dgm:cxn modelId="{354E1614-0C92-4249-B817-DF120ABBBE74}" type="presOf" srcId="{7D9E5546-47C7-471D-B06A-F95E3A458F05}" destId="{3DA66846-12E6-4782-9051-96F27A67C67E}" srcOrd="0" destOrd="0" presId="urn:microsoft.com/office/officeart/2005/8/layout/chevron1"/>
    <dgm:cxn modelId="{8E890F21-D211-4F57-A403-DC301E03A24B}" type="presOf" srcId="{C9C957CB-6BF4-40E6-8CFE-B0F01CD174C7}" destId="{7C0FACFF-F713-49CB-A57F-D4E3FDBBA225}" srcOrd="0" destOrd="0" presId="urn:microsoft.com/office/officeart/2005/8/layout/chevron1"/>
    <dgm:cxn modelId="{E617B761-28DB-4B15-B280-0E8C1F183363}" srcId="{C9C957CB-6BF4-40E6-8CFE-B0F01CD174C7}" destId="{ADEFD7CC-6B3C-4BB4-80E8-B5F773235A70}" srcOrd="3" destOrd="0" parTransId="{8D4E19F6-C092-474B-919D-A5E7A5E7E2E6}" sibTransId="{5D247F12-C121-4998-8FAE-BDB8DFBC0EAA}"/>
    <dgm:cxn modelId="{30D5A964-74B0-4BE6-931B-C8FC52E89CCA}" srcId="{C9C957CB-6BF4-40E6-8CFE-B0F01CD174C7}" destId="{113C345D-7473-4F62-A306-041951CA3772}" srcOrd="0" destOrd="0" parTransId="{6E33CAA2-F60D-4121-BFD4-C7AB28861DBF}" sibTransId="{28064386-F8E2-4390-AD01-6A5893CE9CF9}"/>
    <dgm:cxn modelId="{DC7B6E74-51DE-4455-B186-558AFA0B0EFE}" type="presOf" srcId="{113C345D-7473-4F62-A306-041951CA3772}" destId="{9147ED67-6BC1-41F6-9FD2-B856AADFEAAF}" srcOrd="0" destOrd="0" presId="urn:microsoft.com/office/officeart/2005/8/layout/chevron1"/>
    <dgm:cxn modelId="{0A6703AE-F317-4025-A5D0-097EE3F903E2}" srcId="{C9C957CB-6BF4-40E6-8CFE-B0F01CD174C7}" destId="{676123D8-9D7D-4CC1-9C80-B03A635EB320}" srcOrd="2" destOrd="0" parTransId="{38B3D835-71AA-4E42-8A06-BE85212EE809}" sibTransId="{D2BD5D0A-26D8-4D5E-8241-299D187AA332}"/>
    <dgm:cxn modelId="{BB13C0EC-1833-44AA-AE21-CA06851ED29E}" type="presOf" srcId="{676123D8-9D7D-4CC1-9C80-B03A635EB320}" destId="{A42D77E0-17FE-4AA6-83DE-C385D4A022E2}" srcOrd="0" destOrd="0" presId="urn:microsoft.com/office/officeart/2005/8/layout/chevron1"/>
    <dgm:cxn modelId="{B42FF075-9D5E-4732-A2AF-AD40ADCA4824}" type="presParOf" srcId="{7C0FACFF-F713-49CB-A57F-D4E3FDBBA225}" destId="{9147ED67-6BC1-41F6-9FD2-B856AADFEAAF}" srcOrd="0" destOrd="0" presId="urn:microsoft.com/office/officeart/2005/8/layout/chevron1"/>
    <dgm:cxn modelId="{7B2B265B-304C-404A-AACE-986B32F57782}" type="presParOf" srcId="{7C0FACFF-F713-49CB-A57F-D4E3FDBBA225}" destId="{C426C099-5DC1-488C-A71E-BA1BC3B3164B}" srcOrd="1" destOrd="0" presId="urn:microsoft.com/office/officeart/2005/8/layout/chevron1"/>
    <dgm:cxn modelId="{837049C5-D27B-43F9-B039-A0A63B63E841}" type="presParOf" srcId="{7C0FACFF-F713-49CB-A57F-D4E3FDBBA225}" destId="{3DA66846-12E6-4782-9051-96F27A67C67E}" srcOrd="2" destOrd="0" presId="urn:microsoft.com/office/officeart/2005/8/layout/chevron1"/>
    <dgm:cxn modelId="{232C399C-2D76-438A-A80E-F67E109F66FE}" type="presParOf" srcId="{7C0FACFF-F713-49CB-A57F-D4E3FDBBA225}" destId="{2ADA90C1-E300-436C-966A-A8E84FFF367A}" srcOrd="3" destOrd="0" presId="urn:microsoft.com/office/officeart/2005/8/layout/chevron1"/>
    <dgm:cxn modelId="{996677D6-16C0-438E-A610-DFB839CB4FF5}" type="presParOf" srcId="{7C0FACFF-F713-49CB-A57F-D4E3FDBBA225}" destId="{A42D77E0-17FE-4AA6-83DE-C385D4A022E2}" srcOrd="4" destOrd="0" presId="urn:microsoft.com/office/officeart/2005/8/layout/chevron1"/>
    <dgm:cxn modelId="{3E092F8B-A670-4FBC-9A39-38EE9B623382}" type="presParOf" srcId="{7C0FACFF-F713-49CB-A57F-D4E3FDBBA225}" destId="{E1715AA8-5F14-4E0B-8C0E-C9B6579207C1}" srcOrd="5" destOrd="0" presId="urn:microsoft.com/office/officeart/2005/8/layout/chevron1"/>
    <dgm:cxn modelId="{71814C15-C9A7-4779-A01A-D6D0029F43B7}" type="presParOf" srcId="{7C0FACFF-F713-49CB-A57F-D4E3FDBBA225}" destId="{3E520E7B-890D-47C5-83C3-DE64FA169281}"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9C957CB-6BF4-40E6-8CFE-B0F01CD174C7}" type="doc">
      <dgm:prSet loTypeId="urn:microsoft.com/office/officeart/2005/8/layout/chevron1" loCatId="process" qsTypeId="urn:microsoft.com/office/officeart/2005/8/quickstyle/simple1" qsCatId="simple" csTypeId="urn:microsoft.com/office/officeart/2005/8/colors/accent4_2" csCatId="accent4" phldr="1"/>
      <dgm:spPr/>
    </dgm:pt>
    <dgm:pt modelId="{113C345D-7473-4F62-A306-041951CA3772}">
      <dgm:prSet phldrT="[Text]"/>
      <dgm:spPr/>
      <dgm:t>
        <a:bodyPr/>
        <a:lstStyle/>
        <a:p>
          <a:r>
            <a:rPr lang="en-GB" dirty="0"/>
            <a:t>Day 0</a:t>
          </a:r>
        </a:p>
      </dgm:t>
    </dgm:pt>
    <dgm:pt modelId="{6E33CAA2-F60D-4121-BFD4-C7AB28861DBF}" type="parTrans" cxnId="{30D5A964-74B0-4BE6-931B-C8FC52E89CCA}">
      <dgm:prSet/>
      <dgm:spPr/>
      <dgm:t>
        <a:bodyPr/>
        <a:lstStyle/>
        <a:p>
          <a:endParaRPr lang="en-GB"/>
        </a:p>
      </dgm:t>
    </dgm:pt>
    <dgm:pt modelId="{28064386-F8E2-4390-AD01-6A5893CE9CF9}" type="sibTrans" cxnId="{30D5A964-74B0-4BE6-931B-C8FC52E89CCA}">
      <dgm:prSet/>
      <dgm:spPr/>
      <dgm:t>
        <a:bodyPr/>
        <a:lstStyle/>
        <a:p>
          <a:endParaRPr lang="en-GB"/>
        </a:p>
      </dgm:t>
    </dgm:pt>
    <dgm:pt modelId="{D8CEC070-AB40-44B7-ACC6-D93F514CF01C}">
      <dgm:prSet phldrT="[Text]"/>
      <dgm:spPr/>
      <dgm:t>
        <a:bodyPr/>
        <a:lstStyle/>
        <a:p>
          <a:r>
            <a:rPr lang="en-GB" dirty="0"/>
            <a:t>Day 3 </a:t>
          </a:r>
        </a:p>
      </dgm:t>
    </dgm:pt>
    <dgm:pt modelId="{2A5B18F2-96E1-40DF-A07E-F5CE753FA0B1}" type="parTrans" cxnId="{825D8A85-A2B5-4604-B338-91A9753D13A0}">
      <dgm:prSet/>
      <dgm:spPr/>
      <dgm:t>
        <a:bodyPr/>
        <a:lstStyle/>
        <a:p>
          <a:endParaRPr lang="en-GB"/>
        </a:p>
      </dgm:t>
    </dgm:pt>
    <dgm:pt modelId="{578399B8-1D64-45B5-80B6-AAB037A1F210}" type="sibTrans" cxnId="{825D8A85-A2B5-4604-B338-91A9753D13A0}">
      <dgm:prSet/>
      <dgm:spPr/>
      <dgm:t>
        <a:bodyPr/>
        <a:lstStyle/>
        <a:p>
          <a:endParaRPr lang="en-GB"/>
        </a:p>
      </dgm:t>
    </dgm:pt>
    <dgm:pt modelId="{7D9E5546-47C7-471D-B06A-F95E3A458F05}">
      <dgm:prSet phldrT="[Text]"/>
      <dgm:spPr/>
      <dgm:t>
        <a:bodyPr/>
        <a:lstStyle/>
        <a:p>
          <a:r>
            <a:rPr lang="en-GB" dirty="0"/>
            <a:t>Day 5</a:t>
          </a:r>
        </a:p>
      </dgm:t>
    </dgm:pt>
    <dgm:pt modelId="{45679AB6-EEFD-4081-9CD1-B0B4BF5002DD}" type="parTrans" cxnId="{5252250F-C297-4E37-BCE4-F0C54085AF67}">
      <dgm:prSet/>
      <dgm:spPr/>
      <dgm:t>
        <a:bodyPr/>
        <a:lstStyle/>
        <a:p>
          <a:endParaRPr lang="en-GB"/>
        </a:p>
      </dgm:t>
    </dgm:pt>
    <dgm:pt modelId="{5372E7B9-0924-498D-8301-0A1A79BE69DA}" type="sibTrans" cxnId="{5252250F-C297-4E37-BCE4-F0C54085AF67}">
      <dgm:prSet/>
      <dgm:spPr/>
      <dgm:t>
        <a:bodyPr/>
        <a:lstStyle/>
        <a:p>
          <a:endParaRPr lang="en-GB"/>
        </a:p>
      </dgm:t>
    </dgm:pt>
    <dgm:pt modelId="{676123D8-9D7D-4CC1-9C80-B03A635EB320}">
      <dgm:prSet phldrT="[Text]"/>
      <dgm:spPr/>
      <dgm:t>
        <a:bodyPr/>
        <a:lstStyle/>
        <a:p>
          <a:r>
            <a:rPr lang="en-GB" dirty="0"/>
            <a:t>Day 8</a:t>
          </a:r>
        </a:p>
      </dgm:t>
    </dgm:pt>
    <dgm:pt modelId="{38B3D835-71AA-4E42-8A06-BE85212EE809}" type="parTrans" cxnId="{0A6703AE-F317-4025-A5D0-097EE3F903E2}">
      <dgm:prSet/>
      <dgm:spPr/>
      <dgm:t>
        <a:bodyPr/>
        <a:lstStyle/>
        <a:p>
          <a:endParaRPr lang="en-GB"/>
        </a:p>
      </dgm:t>
    </dgm:pt>
    <dgm:pt modelId="{D2BD5D0A-26D8-4D5E-8241-299D187AA332}" type="sibTrans" cxnId="{0A6703AE-F317-4025-A5D0-097EE3F903E2}">
      <dgm:prSet/>
      <dgm:spPr/>
      <dgm:t>
        <a:bodyPr/>
        <a:lstStyle/>
        <a:p>
          <a:endParaRPr lang="en-GB"/>
        </a:p>
      </dgm:t>
    </dgm:pt>
    <dgm:pt modelId="{ADEFD7CC-6B3C-4BB4-80E8-B5F773235A70}">
      <dgm:prSet phldrT="[Text]"/>
      <dgm:spPr/>
      <dgm:t>
        <a:bodyPr/>
        <a:lstStyle/>
        <a:p>
          <a:r>
            <a:rPr lang="en-GB" dirty="0"/>
            <a:t>Day 9</a:t>
          </a:r>
        </a:p>
      </dgm:t>
    </dgm:pt>
    <dgm:pt modelId="{8D4E19F6-C092-474B-919D-A5E7A5E7E2E6}" type="parTrans" cxnId="{E617B761-28DB-4B15-B280-0E8C1F183363}">
      <dgm:prSet/>
      <dgm:spPr/>
      <dgm:t>
        <a:bodyPr/>
        <a:lstStyle/>
        <a:p>
          <a:endParaRPr lang="en-GB"/>
        </a:p>
      </dgm:t>
    </dgm:pt>
    <dgm:pt modelId="{5D247F12-C121-4998-8FAE-BDB8DFBC0EAA}" type="sibTrans" cxnId="{E617B761-28DB-4B15-B280-0E8C1F183363}">
      <dgm:prSet/>
      <dgm:spPr/>
      <dgm:t>
        <a:bodyPr/>
        <a:lstStyle/>
        <a:p>
          <a:endParaRPr lang="en-GB"/>
        </a:p>
      </dgm:t>
    </dgm:pt>
    <dgm:pt modelId="{ADE12791-32B5-4EC1-ACE1-B89867585281}">
      <dgm:prSet phldrT="[Text]"/>
      <dgm:spPr/>
      <dgm:t>
        <a:bodyPr/>
        <a:lstStyle/>
        <a:p>
          <a:r>
            <a:rPr lang="en-GB" dirty="0"/>
            <a:t>Day 21</a:t>
          </a:r>
        </a:p>
      </dgm:t>
    </dgm:pt>
    <dgm:pt modelId="{70C5CDAC-D0D4-40D9-AB47-E254CB24D54B}" type="parTrans" cxnId="{A7D00A50-5A1D-4157-A7AE-97C40205FF99}">
      <dgm:prSet/>
      <dgm:spPr/>
      <dgm:t>
        <a:bodyPr/>
        <a:lstStyle/>
        <a:p>
          <a:endParaRPr lang="en-GB"/>
        </a:p>
      </dgm:t>
    </dgm:pt>
    <dgm:pt modelId="{E1D29F7F-B8D8-4CD7-AEB7-9E804B32661B}" type="sibTrans" cxnId="{A7D00A50-5A1D-4157-A7AE-97C40205FF99}">
      <dgm:prSet/>
      <dgm:spPr/>
      <dgm:t>
        <a:bodyPr/>
        <a:lstStyle/>
        <a:p>
          <a:endParaRPr lang="en-GB"/>
        </a:p>
      </dgm:t>
    </dgm:pt>
    <dgm:pt modelId="{82C0F317-C1E6-4C4D-A0E0-9BC3E0726067}">
      <dgm:prSet phldrT="[Text]"/>
      <dgm:spPr/>
      <dgm:t>
        <a:bodyPr/>
        <a:lstStyle/>
        <a:p>
          <a:r>
            <a:rPr lang="en-GB" dirty="0"/>
            <a:t>Day 28</a:t>
          </a:r>
        </a:p>
      </dgm:t>
    </dgm:pt>
    <dgm:pt modelId="{91B04030-3EFA-46C3-9A3B-B7F895760800}" type="parTrans" cxnId="{C5BA516E-D094-49DA-BCA5-6C77181C914A}">
      <dgm:prSet/>
      <dgm:spPr/>
      <dgm:t>
        <a:bodyPr/>
        <a:lstStyle/>
        <a:p>
          <a:endParaRPr lang="en-GB"/>
        </a:p>
      </dgm:t>
    </dgm:pt>
    <dgm:pt modelId="{BFFAA2E1-B0AC-476E-B24A-BF01979673AD}" type="sibTrans" cxnId="{C5BA516E-D094-49DA-BCA5-6C77181C914A}">
      <dgm:prSet/>
      <dgm:spPr/>
      <dgm:t>
        <a:bodyPr/>
        <a:lstStyle/>
        <a:p>
          <a:endParaRPr lang="en-GB"/>
        </a:p>
      </dgm:t>
    </dgm:pt>
    <dgm:pt modelId="{C30EE880-2955-4227-8FE2-C77175477EF1}">
      <dgm:prSet phldrT="[Text]"/>
      <dgm:spPr/>
      <dgm:t>
        <a:bodyPr/>
        <a:lstStyle/>
        <a:p>
          <a:r>
            <a:rPr lang="en-GB" dirty="0"/>
            <a:t>Day 16</a:t>
          </a:r>
        </a:p>
      </dgm:t>
    </dgm:pt>
    <dgm:pt modelId="{0178FABE-B9E9-4EFD-9F64-B78E4C6A7BE5}" type="parTrans" cxnId="{32045C48-5511-48D8-8501-B90CFDF092F9}">
      <dgm:prSet/>
      <dgm:spPr/>
      <dgm:t>
        <a:bodyPr/>
        <a:lstStyle/>
        <a:p>
          <a:endParaRPr lang="en-GB"/>
        </a:p>
      </dgm:t>
    </dgm:pt>
    <dgm:pt modelId="{0483D251-C01D-42B7-A320-F0DD736BAFE4}" type="sibTrans" cxnId="{32045C48-5511-48D8-8501-B90CFDF092F9}">
      <dgm:prSet/>
      <dgm:spPr/>
      <dgm:t>
        <a:bodyPr/>
        <a:lstStyle/>
        <a:p>
          <a:endParaRPr lang="en-GB"/>
        </a:p>
      </dgm:t>
    </dgm:pt>
    <dgm:pt modelId="{7C0FACFF-F713-49CB-A57F-D4E3FDBBA225}" type="pres">
      <dgm:prSet presAssocID="{C9C957CB-6BF4-40E6-8CFE-B0F01CD174C7}" presName="Name0" presStyleCnt="0">
        <dgm:presLayoutVars>
          <dgm:dir/>
          <dgm:animLvl val="lvl"/>
          <dgm:resizeHandles val="exact"/>
        </dgm:presLayoutVars>
      </dgm:prSet>
      <dgm:spPr/>
    </dgm:pt>
    <dgm:pt modelId="{9147ED67-6BC1-41F6-9FD2-B856AADFEAAF}" type="pres">
      <dgm:prSet presAssocID="{113C345D-7473-4F62-A306-041951CA3772}" presName="parTxOnly" presStyleLbl="node1" presStyleIdx="0" presStyleCnt="8">
        <dgm:presLayoutVars>
          <dgm:chMax val="0"/>
          <dgm:chPref val="0"/>
          <dgm:bulletEnabled val="1"/>
        </dgm:presLayoutVars>
      </dgm:prSet>
      <dgm:spPr/>
    </dgm:pt>
    <dgm:pt modelId="{C426C099-5DC1-488C-A71E-BA1BC3B3164B}" type="pres">
      <dgm:prSet presAssocID="{28064386-F8E2-4390-AD01-6A5893CE9CF9}" presName="parTxOnlySpace" presStyleCnt="0"/>
      <dgm:spPr/>
    </dgm:pt>
    <dgm:pt modelId="{97AA70BB-70D3-4609-9234-E99DA47F1BCC}" type="pres">
      <dgm:prSet presAssocID="{D8CEC070-AB40-44B7-ACC6-D93F514CF01C}" presName="parTxOnly" presStyleLbl="node1" presStyleIdx="1" presStyleCnt="8">
        <dgm:presLayoutVars>
          <dgm:chMax val="0"/>
          <dgm:chPref val="0"/>
          <dgm:bulletEnabled val="1"/>
        </dgm:presLayoutVars>
      </dgm:prSet>
      <dgm:spPr/>
    </dgm:pt>
    <dgm:pt modelId="{55CAF92D-B935-4603-989C-4272DA13D5B6}" type="pres">
      <dgm:prSet presAssocID="{578399B8-1D64-45B5-80B6-AAB037A1F210}" presName="parTxOnlySpace" presStyleCnt="0"/>
      <dgm:spPr/>
    </dgm:pt>
    <dgm:pt modelId="{3DA66846-12E6-4782-9051-96F27A67C67E}" type="pres">
      <dgm:prSet presAssocID="{7D9E5546-47C7-471D-B06A-F95E3A458F05}" presName="parTxOnly" presStyleLbl="node1" presStyleIdx="2" presStyleCnt="8">
        <dgm:presLayoutVars>
          <dgm:chMax val="0"/>
          <dgm:chPref val="0"/>
          <dgm:bulletEnabled val="1"/>
        </dgm:presLayoutVars>
      </dgm:prSet>
      <dgm:spPr/>
    </dgm:pt>
    <dgm:pt modelId="{2ADA90C1-E300-436C-966A-A8E84FFF367A}" type="pres">
      <dgm:prSet presAssocID="{5372E7B9-0924-498D-8301-0A1A79BE69DA}" presName="parTxOnlySpace" presStyleCnt="0"/>
      <dgm:spPr/>
    </dgm:pt>
    <dgm:pt modelId="{A42D77E0-17FE-4AA6-83DE-C385D4A022E2}" type="pres">
      <dgm:prSet presAssocID="{676123D8-9D7D-4CC1-9C80-B03A635EB320}" presName="parTxOnly" presStyleLbl="node1" presStyleIdx="3" presStyleCnt="8">
        <dgm:presLayoutVars>
          <dgm:chMax val="0"/>
          <dgm:chPref val="0"/>
          <dgm:bulletEnabled val="1"/>
        </dgm:presLayoutVars>
      </dgm:prSet>
      <dgm:spPr/>
    </dgm:pt>
    <dgm:pt modelId="{E1715AA8-5F14-4E0B-8C0E-C9B6579207C1}" type="pres">
      <dgm:prSet presAssocID="{D2BD5D0A-26D8-4D5E-8241-299D187AA332}" presName="parTxOnlySpace" presStyleCnt="0"/>
      <dgm:spPr/>
    </dgm:pt>
    <dgm:pt modelId="{3E520E7B-890D-47C5-83C3-DE64FA169281}" type="pres">
      <dgm:prSet presAssocID="{ADEFD7CC-6B3C-4BB4-80E8-B5F773235A70}" presName="parTxOnly" presStyleLbl="node1" presStyleIdx="4" presStyleCnt="8">
        <dgm:presLayoutVars>
          <dgm:chMax val="0"/>
          <dgm:chPref val="0"/>
          <dgm:bulletEnabled val="1"/>
        </dgm:presLayoutVars>
      </dgm:prSet>
      <dgm:spPr/>
    </dgm:pt>
    <dgm:pt modelId="{90A2870D-EC1F-4F13-8EEB-355EAC1DE568}" type="pres">
      <dgm:prSet presAssocID="{5D247F12-C121-4998-8FAE-BDB8DFBC0EAA}" presName="parTxOnlySpace" presStyleCnt="0"/>
      <dgm:spPr/>
    </dgm:pt>
    <dgm:pt modelId="{666AC35C-847F-4C2F-9FE4-0AA2BEB12C52}" type="pres">
      <dgm:prSet presAssocID="{C30EE880-2955-4227-8FE2-C77175477EF1}" presName="parTxOnly" presStyleLbl="node1" presStyleIdx="5" presStyleCnt="8">
        <dgm:presLayoutVars>
          <dgm:chMax val="0"/>
          <dgm:chPref val="0"/>
          <dgm:bulletEnabled val="1"/>
        </dgm:presLayoutVars>
      </dgm:prSet>
      <dgm:spPr/>
    </dgm:pt>
    <dgm:pt modelId="{E7ED8775-8C54-438C-ADEA-A2CCB3FB5184}" type="pres">
      <dgm:prSet presAssocID="{0483D251-C01D-42B7-A320-F0DD736BAFE4}" presName="parTxOnlySpace" presStyleCnt="0"/>
      <dgm:spPr/>
    </dgm:pt>
    <dgm:pt modelId="{B6AD6A40-EEFA-44A7-A37B-6BB8335FCE12}" type="pres">
      <dgm:prSet presAssocID="{ADE12791-32B5-4EC1-ACE1-B89867585281}" presName="parTxOnly" presStyleLbl="node1" presStyleIdx="6" presStyleCnt="8">
        <dgm:presLayoutVars>
          <dgm:chMax val="0"/>
          <dgm:chPref val="0"/>
          <dgm:bulletEnabled val="1"/>
        </dgm:presLayoutVars>
      </dgm:prSet>
      <dgm:spPr/>
    </dgm:pt>
    <dgm:pt modelId="{77CBF1BA-EF4E-4A87-8E87-B0495B6BBC91}" type="pres">
      <dgm:prSet presAssocID="{E1D29F7F-B8D8-4CD7-AEB7-9E804B32661B}" presName="parTxOnlySpace" presStyleCnt="0"/>
      <dgm:spPr/>
    </dgm:pt>
    <dgm:pt modelId="{B7E93584-DC3F-43EA-B45F-17B1C84DEF97}" type="pres">
      <dgm:prSet presAssocID="{82C0F317-C1E6-4C4D-A0E0-9BC3E0726067}" presName="parTxOnly" presStyleLbl="node1" presStyleIdx="7" presStyleCnt="8">
        <dgm:presLayoutVars>
          <dgm:chMax val="0"/>
          <dgm:chPref val="0"/>
          <dgm:bulletEnabled val="1"/>
        </dgm:presLayoutVars>
      </dgm:prSet>
      <dgm:spPr/>
    </dgm:pt>
  </dgm:ptLst>
  <dgm:cxnLst>
    <dgm:cxn modelId="{8EBD7306-843C-4F71-8E5C-068587407CCF}" type="presOf" srcId="{C30EE880-2955-4227-8FE2-C77175477EF1}" destId="{666AC35C-847F-4C2F-9FE4-0AA2BEB12C52}" srcOrd="0" destOrd="0" presId="urn:microsoft.com/office/officeart/2005/8/layout/chevron1"/>
    <dgm:cxn modelId="{3A19550E-FA1A-48E2-868E-C06B9279E1DB}" type="presOf" srcId="{ADEFD7CC-6B3C-4BB4-80E8-B5F773235A70}" destId="{3E520E7B-890D-47C5-83C3-DE64FA169281}" srcOrd="0" destOrd="0" presId="urn:microsoft.com/office/officeart/2005/8/layout/chevron1"/>
    <dgm:cxn modelId="{5252250F-C297-4E37-BCE4-F0C54085AF67}" srcId="{C9C957CB-6BF4-40E6-8CFE-B0F01CD174C7}" destId="{7D9E5546-47C7-471D-B06A-F95E3A458F05}" srcOrd="2" destOrd="0" parTransId="{45679AB6-EEFD-4081-9CD1-B0B4BF5002DD}" sibTransId="{5372E7B9-0924-498D-8301-0A1A79BE69DA}"/>
    <dgm:cxn modelId="{354E1614-0C92-4249-B817-DF120ABBBE74}" type="presOf" srcId="{7D9E5546-47C7-471D-B06A-F95E3A458F05}" destId="{3DA66846-12E6-4782-9051-96F27A67C67E}" srcOrd="0" destOrd="0" presId="urn:microsoft.com/office/officeart/2005/8/layout/chevron1"/>
    <dgm:cxn modelId="{8E890F21-D211-4F57-A403-DC301E03A24B}" type="presOf" srcId="{C9C957CB-6BF4-40E6-8CFE-B0F01CD174C7}" destId="{7C0FACFF-F713-49CB-A57F-D4E3FDBBA225}" srcOrd="0" destOrd="0" presId="urn:microsoft.com/office/officeart/2005/8/layout/chevron1"/>
    <dgm:cxn modelId="{E617B761-28DB-4B15-B280-0E8C1F183363}" srcId="{C9C957CB-6BF4-40E6-8CFE-B0F01CD174C7}" destId="{ADEFD7CC-6B3C-4BB4-80E8-B5F773235A70}" srcOrd="4" destOrd="0" parTransId="{8D4E19F6-C092-474B-919D-A5E7A5E7E2E6}" sibTransId="{5D247F12-C121-4998-8FAE-BDB8DFBC0EAA}"/>
    <dgm:cxn modelId="{30D5A964-74B0-4BE6-931B-C8FC52E89CCA}" srcId="{C9C957CB-6BF4-40E6-8CFE-B0F01CD174C7}" destId="{113C345D-7473-4F62-A306-041951CA3772}" srcOrd="0" destOrd="0" parTransId="{6E33CAA2-F60D-4121-BFD4-C7AB28861DBF}" sibTransId="{28064386-F8E2-4390-AD01-6A5893CE9CF9}"/>
    <dgm:cxn modelId="{32045C48-5511-48D8-8501-B90CFDF092F9}" srcId="{C9C957CB-6BF4-40E6-8CFE-B0F01CD174C7}" destId="{C30EE880-2955-4227-8FE2-C77175477EF1}" srcOrd="5" destOrd="0" parTransId="{0178FABE-B9E9-4EFD-9F64-B78E4C6A7BE5}" sibTransId="{0483D251-C01D-42B7-A320-F0DD736BAFE4}"/>
    <dgm:cxn modelId="{C5BA516E-D094-49DA-BCA5-6C77181C914A}" srcId="{C9C957CB-6BF4-40E6-8CFE-B0F01CD174C7}" destId="{82C0F317-C1E6-4C4D-A0E0-9BC3E0726067}" srcOrd="7" destOrd="0" parTransId="{91B04030-3EFA-46C3-9A3B-B7F895760800}" sibTransId="{BFFAA2E1-B0AC-476E-B24A-BF01979673AD}"/>
    <dgm:cxn modelId="{A7D00A50-5A1D-4157-A7AE-97C40205FF99}" srcId="{C9C957CB-6BF4-40E6-8CFE-B0F01CD174C7}" destId="{ADE12791-32B5-4EC1-ACE1-B89867585281}" srcOrd="6" destOrd="0" parTransId="{70C5CDAC-D0D4-40D9-AB47-E254CB24D54B}" sibTransId="{E1D29F7F-B8D8-4CD7-AEB7-9E804B32661B}"/>
    <dgm:cxn modelId="{DC7B6E74-51DE-4455-B186-558AFA0B0EFE}" type="presOf" srcId="{113C345D-7473-4F62-A306-041951CA3772}" destId="{9147ED67-6BC1-41F6-9FD2-B856AADFEAAF}" srcOrd="0" destOrd="0" presId="urn:microsoft.com/office/officeart/2005/8/layout/chevron1"/>
    <dgm:cxn modelId="{825D8A85-A2B5-4604-B338-91A9753D13A0}" srcId="{C9C957CB-6BF4-40E6-8CFE-B0F01CD174C7}" destId="{D8CEC070-AB40-44B7-ACC6-D93F514CF01C}" srcOrd="1" destOrd="0" parTransId="{2A5B18F2-96E1-40DF-A07E-F5CE753FA0B1}" sibTransId="{578399B8-1D64-45B5-80B6-AAB037A1F210}"/>
    <dgm:cxn modelId="{CB7B7D88-E10B-465C-8716-BAB9332A2FDC}" type="presOf" srcId="{ADE12791-32B5-4EC1-ACE1-B89867585281}" destId="{B6AD6A40-EEFA-44A7-A37B-6BB8335FCE12}" srcOrd="0" destOrd="0" presId="urn:microsoft.com/office/officeart/2005/8/layout/chevron1"/>
    <dgm:cxn modelId="{51BD8A9E-037C-4E42-883B-D80D5E37F434}" type="presOf" srcId="{D8CEC070-AB40-44B7-ACC6-D93F514CF01C}" destId="{97AA70BB-70D3-4609-9234-E99DA47F1BCC}" srcOrd="0" destOrd="0" presId="urn:microsoft.com/office/officeart/2005/8/layout/chevron1"/>
    <dgm:cxn modelId="{0A6703AE-F317-4025-A5D0-097EE3F903E2}" srcId="{C9C957CB-6BF4-40E6-8CFE-B0F01CD174C7}" destId="{676123D8-9D7D-4CC1-9C80-B03A635EB320}" srcOrd="3" destOrd="0" parTransId="{38B3D835-71AA-4E42-8A06-BE85212EE809}" sibTransId="{D2BD5D0A-26D8-4D5E-8241-299D187AA332}"/>
    <dgm:cxn modelId="{AA362DD7-F6AF-4565-AD92-942608BD19A2}" type="presOf" srcId="{82C0F317-C1E6-4C4D-A0E0-9BC3E0726067}" destId="{B7E93584-DC3F-43EA-B45F-17B1C84DEF97}" srcOrd="0" destOrd="0" presId="urn:microsoft.com/office/officeart/2005/8/layout/chevron1"/>
    <dgm:cxn modelId="{BB13C0EC-1833-44AA-AE21-CA06851ED29E}" type="presOf" srcId="{676123D8-9D7D-4CC1-9C80-B03A635EB320}" destId="{A42D77E0-17FE-4AA6-83DE-C385D4A022E2}" srcOrd="0" destOrd="0" presId="urn:microsoft.com/office/officeart/2005/8/layout/chevron1"/>
    <dgm:cxn modelId="{B42FF075-9D5E-4732-A2AF-AD40ADCA4824}" type="presParOf" srcId="{7C0FACFF-F713-49CB-A57F-D4E3FDBBA225}" destId="{9147ED67-6BC1-41F6-9FD2-B856AADFEAAF}" srcOrd="0" destOrd="0" presId="urn:microsoft.com/office/officeart/2005/8/layout/chevron1"/>
    <dgm:cxn modelId="{7B2B265B-304C-404A-AACE-986B32F57782}" type="presParOf" srcId="{7C0FACFF-F713-49CB-A57F-D4E3FDBBA225}" destId="{C426C099-5DC1-488C-A71E-BA1BC3B3164B}" srcOrd="1" destOrd="0" presId="urn:microsoft.com/office/officeart/2005/8/layout/chevron1"/>
    <dgm:cxn modelId="{F7DAAD0F-9846-4889-A3F5-75E6722B86B6}" type="presParOf" srcId="{7C0FACFF-F713-49CB-A57F-D4E3FDBBA225}" destId="{97AA70BB-70D3-4609-9234-E99DA47F1BCC}" srcOrd="2" destOrd="0" presId="urn:microsoft.com/office/officeart/2005/8/layout/chevron1"/>
    <dgm:cxn modelId="{DAE72355-0D1E-40DB-A2C9-EB60C44049DD}" type="presParOf" srcId="{7C0FACFF-F713-49CB-A57F-D4E3FDBBA225}" destId="{55CAF92D-B935-4603-989C-4272DA13D5B6}" srcOrd="3" destOrd="0" presId="urn:microsoft.com/office/officeart/2005/8/layout/chevron1"/>
    <dgm:cxn modelId="{837049C5-D27B-43F9-B039-A0A63B63E841}" type="presParOf" srcId="{7C0FACFF-F713-49CB-A57F-D4E3FDBBA225}" destId="{3DA66846-12E6-4782-9051-96F27A67C67E}" srcOrd="4" destOrd="0" presId="urn:microsoft.com/office/officeart/2005/8/layout/chevron1"/>
    <dgm:cxn modelId="{232C399C-2D76-438A-A80E-F67E109F66FE}" type="presParOf" srcId="{7C0FACFF-F713-49CB-A57F-D4E3FDBBA225}" destId="{2ADA90C1-E300-436C-966A-A8E84FFF367A}" srcOrd="5" destOrd="0" presId="urn:microsoft.com/office/officeart/2005/8/layout/chevron1"/>
    <dgm:cxn modelId="{996677D6-16C0-438E-A610-DFB839CB4FF5}" type="presParOf" srcId="{7C0FACFF-F713-49CB-A57F-D4E3FDBBA225}" destId="{A42D77E0-17FE-4AA6-83DE-C385D4A022E2}" srcOrd="6" destOrd="0" presId="urn:microsoft.com/office/officeart/2005/8/layout/chevron1"/>
    <dgm:cxn modelId="{3E092F8B-A670-4FBC-9A39-38EE9B623382}" type="presParOf" srcId="{7C0FACFF-F713-49CB-A57F-D4E3FDBBA225}" destId="{E1715AA8-5F14-4E0B-8C0E-C9B6579207C1}" srcOrd="7" destOrd="0" presId="urn:microsoft.com/office/officeart/2005/8/layout/chevron1"/>
    <dgm:cxn modelId="{71814C15-C9A7-4779-A01A-D6D0029F43B7}" type="presParOf" srcId="{7C0FACFF-F713-49CB-A57F-D4E3FDBBA225}" destId="{3E520E7B-890D-47C5-83C3-DE64FA169281}" srcOrd="8" destOrd="0" presId="urn:microsoft.com/office/officeart/2005/8/layout/chevron1"/>
    <dgm:cxn modelId="{1CF7FE76-3372-42AE-843F-284BBB3EA539}" type="presParOf" srcId="{7C0FACFF-F713-49CB-A57F-D4E3FDBBA225}" destId="{90A2870D-EC1F-4F13-8EEB-355EAC1DE568}" srcOrd="9" destOrd="0" presId="urn:microsoft.com/office/officeart/2005/8/layout/chevron1"/>
    <dgm:cxn modelId="{044FA90A-1324-46F0-BCA4-9DDB68C63290}" type="presParOf" srcId="{7C0FACFF-F713-49CB-A57F-D4E3FDBBA225}" destId="{666AC35C-847F-4C2F-9FE4-0AA2BEB12C52}" srcOrd="10" destOrd="0" presId="urn:microsoft.com/office/officeart/2005/8/layout/chevron1"/>
    <dgm:cxn modelId="{0EC14F86-3804-4F53-A074-C8C00D642877}" type="presParOf" srcId="{7C0FACFF-F713-49CB-A57F-D4E3FDBBA225}" destId="{E7ED8775-8C54-438C-ADEA-A2CCB3FB5184}" srcOrd="11" destOrd="0" presId="urn:microsoft.com/office/officeart/2005/8/layout/chevron1"/>
    <dgm:cxn modelId="{01177975-D1D3-41B0-ABC9-B5933FFC36EB}" type="presParOf" srcId="{7C0FACFF-F713-49CB-A57F-D4E3FDBBA225}" destId="{B6AD6A40-EEFA-44A7-A37B-6BB8335FCE12}" srcOrd="12" destOrd="0" presId="urn:microsoft.com/office/officeart/2005/8/layout/chevron1"/>
    <dgm:cxn modelId="{2137212D-9A53-47BC-BCF3-5CFA54B96FFC}" type="presParOf" srcId="{7C0FACFF-F713-49CB-A57F-D4E3FDBBA225}" destId="{77CBF1BA-EF4E-4A87-8E87-B0495B6BBC91}" srcOrd="13" destOrd="0" presId="urn:microsoft.com/office/officeart/2005/8/layout/chevron1"/>
    <dgm:cxn modelId="{2CAC5F44-9194-4326-A17E-6F4B0FD3E611}" type="presParOf" srcId="{7C0FACFF-F713-49CB-A57F-D4E3FDBBA225}" destId="{B7E93584-DC3F-43EA-B45F-17B1C84DEF97}" srcOrd="1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C9C957CB-6BF4-40E6-8CFE-B0F01CD174C7}" type="doc">
      <dgm:prSet loTypeId="urn:microsoft.com/office/officeart/2005/8/layout/chevron1" loCatId="process" qsTypeId="urn:microsoft.com/office/officeart/2005/8/quickstyle/simple1" qsCatId="simple" csTypeId="urn:microsoft.com/office/officeart/2005/8/colors/accent4_2" csCatId="accent4" phldr="1"/>
      <dgm:spPr/>
    </dgm:pt>
    <dgm:pt modelId="{113C345D-7473-4F62-A306-041951CA3772}">
      <dgm:prSet phldrT="[Text]"/>
      <dgm:spPr/>
      <dgm:t>
        <a:bodyPr/>
        <a:lstStyle/>
        <a:p>
          <a:r>
            <a:rPr lang="en-GB" dirty="0"/>
            <a:t>Day 0</a:t>
          </a:r>
        </a:p>
      </dgm:t>
    </dgm:pt>
    <dgm:pt modelId="{6E33CAA2-F60D-4121-BFD4-C7AB28861DBF}" type="parTrans" cxnId="{30D5A964-74B0-4BE6-931B-C8FC52E89CCA}">
      <dgm:prSet/>
      <dgm:spPr/>
      <dgm:t>
        <a:bodyPr/>
        <a:lstStyle/>
        <a:p>
          <a:endParaRPr lang="en-GB"/>
        </a:p>
      </dgm:t>
    </dgm:pt>
    <dgm:pt modelId="{28064386-F8E2-4390-AD01-6A5893CE9CF9}" type="sibTrans" cxnId="{30D5A964-74B0-4BE6-931B-C8FC52E89CCA}">
      <dgm:prSet/>
      <dgm:spPr/>
      <dgm:t>
        <a:bodyPr/>
        <a:lstStyle/>
        <a:p>
          <a:endParaRPr lang="en-GB"/>
        </a:p>
      </dgm:t>
    </dgm:pt>
    <dgm:pt modelId="{D8CEC070-AB40-44B7-ACC6-D93F514CF01C}">
      <dgm:prSet phldrT="[Text]"/>
      <dgm:spPr/>
      <dgm:t>
        <a:bodyPr/>
        <a:lstStyle/>
        <a:p>
          <a:r>
            <a:rPr lang="en-GB" dirty="0"/>
            <a:t>Day 3 </a:t>
          </a:r>
        </a:p>
      </dgm:t>
    </dgm:pt>
    <dgm:pt modelId="{2A5B18F2-96E1-40DF-A07E-F5CE753FA0B1}" type="parTrans" cxnId="{825D8A85-A2B5-4604-B338-91A9753D13A0}">
      <dgm:prSet/>
      <dgm:spPr/>
      <dgm:t>
        <a:bodyPr/>
        <a:lstStyle/>
        <a:p>
          <a:endParaRPr lang="en-GB"/>
        </a:p>
      </dgm:t>
    </dgm:pt>
    <dgm:pt modelId="{578399B8-1D64-45B5-80B6-AAB037A1F210}" type="sibTrans" cxnId="{825D8A85-A2B5-4604-B338-91A9753D13A0}">
      <dgm:prSet/>
      <dgm:spPr/>
      <dgm:t>
        <a:bodyPr/>
        <a:lstStyle/>
        <a:p>
          <a:endParaRPr lang="en-GB"/>
        </a:p>
      </dgm:t>
    </dgm:pt>
    <dgm:pt modelId="{7D9E5546-47C7-471D-B06A-F95E3A458F05}">
      <dgm:prSet phldrT="[Text]"/>
      <dgm:spPr/>
      <dgm:t>
        <a:bodyPr/>
        <a:lstStyle/>
        <a:p>
          <a:r>
            <a:rPr lang="en-GB" dirty="0"/>
            <a:t>Day 5</a:t>
          </a:r>
        </a:p>
      </dgm:t>
    </dgm:pt>
    <dgm:pt modelId="{45679AB6-EEFD-4081-9CD1-B0B4BF5002DD}" type="parTrans" cxnId="{5252250F-C297-4E37-BCE4-F0C54085AF67}">
      <dgm:prSet/>
      <dgm:spPr/>
      <dgm:t>
        <a:bodyPr/>
        <a:lstStyle/>
        <a:p>
          <a:endParaRPr lang="en-GB"/>
        </a:p>
      </dgm:t>
    </dgm:pt>
    <dgm:pt modelId="{5372E7B9-0924-498D-8301-0A1A79BE69DA}" type="sibTrans" cxnId="{5252250F-C297-4E37-BCE4-F0C54085AF67}">
      <dgm:prSet/>
      <dgm:spPr/>
      <dgm:t>
        <a:bodyPr/>
        <a:lstStyle/>
        <a:p>
          <a:endParaRPr lang="en-GB"/>
        </a:p>
      </dgm:t>
    </dgm:pt>
    <dgm:pt modelId="{ADEFD7CC-6B3C-4BB4-80E8-B5F773235A70}">
      <dgm:prSet phldrT="[Text]"/>
      <dgm:spPr/>
      <dgm:t>
        <a:bodyPr/>
        <a:lstStyle/>
        <a:p>
          <a:r>
            <a:rPr lang="en-GB" dirty="0"/>
            <a:t>Day 9</a:t>
          </a:r>
        </a:p>
      </dgm:t>
    </dgm:pt>
    <dgm:pt modelId="{8D4E19F6-C092-474B-919D-A5E7A5E7E2E6}" type="parTrans" cxnId="{E617B761-28DB-4B15-B280-0E8C1F183363}">
      <dgm:prSet/>
      <dgm:spPr/>
      <dgm:t>
        <a:bodyPr/>
        <a:lstStyle/>
        <a:p>
          <a:endParaRPr lang="en-GB"/>
        </a:p>
      </dgm:t>
    </dgm:pt>
    <dgm:pt modelId="{5D247F12-C121-4998-8FAE-BDB8DFBC0EAA}" type="sibTrans" cxnId="{E617B761-28DB-4B15-B280-0E8C1F183363}">
      <dgm:prSet/>
      <dgm:spPr/>
      <dgm:t>
        <a:bodyPr/>
        <a:lstStyle/>
        <a:p>
          <a:endParaRPr lang="en-GB"/>
        </a:p>
      </dgm:t>
    </dgm:pt>
    <dgm:pt modelId="{ADE12791-32B5-4EC1-ACE1-B89867585281}">
      <dgm:prSet phldrT="[Text]"/>
      <dgm:spPr/>
      <dgm:t>
        <a:bodyPr/>
        <a:lstStyle/>
        <a:p>
          <a:r>
            <a:rPr lang="en-GB" dirty="0"/>
            <a:t>Day 12</a:t>
          </a:r>
        </a:p>
      </dgm:t>
    </dgm:pt>
    <dgm:pt modelId="{70C5CDAC-D0D4-40D9-AB47-E254CB24D54B}" type="parTrans" cxnId="{A7D00A50-5A1D-4157-A7AE-97C40205FF99}">
      <dgm:prSet/>
      <dgm:spPr/>
      <dgm:t>
        <a:bodyPr/>
        <a:lstStyle/>
        <a:p>
          <a:endParaRPr lang="en-GB"/>
        </a:p>
      </dgm:t>
    </dgm:pt>
    <dgm:pt modelId="{E1D29F7F-B8D8-4CD7-AEB7-9E804B32661B}" type="sibTrans" cxnId="{A7D00A50-5A1D-4157-A7AE-97C40205FF99}">
      <dgm:prSet/>
      <dgm:spPr/>
      <dgm:t>
        <a:bodyPr/>
        <a:lstStyle/>
        <a:p>
          <a:endParaRPr lang="en-GB"/>
        </a:p>
      </dgm:t>
    </dgm:pt>
    <dgm:pt modelId="{5D52EB1C-D3DF-4915-8C8C-E6439A3E81D5}">
      <dgm:prSet phldrT="[Text]"/>
      <dgm:spPr/>
      <dgm:t>
        <a:bodyPr/>
        <a:lstStyle/>
        <a:p>
          <a:r>
            <a:rPr lang="en-GB" dirty="0"/>
            <a:t>Day 19</a:t>
          </a:r>
        </a:p>
      </dgm:t>
    </dgm:pt>
    <dgm:pt modelId="{EB21B177-C27D-4F97-8ECF-E7CCF3862138}" type="parTrans" cxnId="{F76B7B99-910A-457E-B33F-87A4100C54E4}">
      <dgm:prSet/>
      <dgm:spPr/>
      <dgm:t>
        <a:bodyPr/>
        <a:lstStyle/>
        <a:p>
          <a:endParaRPr lang="en-GB"/>
        </a:p>
      </dgm:t>
    </dgm:pt>
    <dgm:pt modelId="{C3F9F08D-532C-4D11-BF73-E2E3F52F733A}" type="sibTrans" cxnId="{F76B7B99-910A-457E-B33F-87A4100C54E4}">
      <dgm:prSet/>
      <dgm:spPr/>
      <dgm:t>
        <a:bodyPr/>
        <a:lstStyle/>
        <a:p>
          <a:endParaRPr lang="en-GB"/>
        </a:p>
      </dgm:t>
    </dgm:pt>
    <dgm:pt modelId="{923477B0-34A0-4017-8D7E-FFC4CB38EFA9}">
      <dgm:prSet phldrT="[Text]"/>
      <dgm:spPr/>
      <dgm:t>
        <a:bodyPr/>
        <a:lstStyle/>
        <a:p>
          <a:r>
            <a:rPr lang="en-GB" dirty="0"/>
            <a:t>Day 28</a:t>
          </a:r>
        </a:p>
      </dgm:t>
    </dgm:pt>
    <dgm:pt modelId="{92DF22AA-3730-4494-8153-12D96954D883}" type="parTrans" cxnId="{7F6F8669-2A6F-4B14-BEAA-B1E2F806FD1A}">
      <dgm:prSet/>
      <dgm:spPr/>
      <dgm:t>
        <a:bodyPr/>
        <a:lstStyle/>
        <a:p>
          <a:endParaRPr lang="en-GB"/>
        </a:p>
      </dgm:t>
    </dgm:pt>
    <dgm:pt modelId="{DC6AF232-0E16-4C4D-BF7C-97A6F68513BE}" type="sibTrans" cxnId="{7F6F8669-2A6F-4B14-BEAA-B1E2F806FD1A}">
      <dgm:prSet/>
      <dgm:spPr/>
      <dgm:t>
        <a:bodyPr/>
        <a:lstStyle/>
        <a:p>
          <a:endParaRPr lang="en-GB"/>
        </a:p>
      </dgm:t>
    </dgm:pt>
    <dgm:pt modelId="{7C0FACFF-F713-49CB-A57F-D4E3FDBBA225}" type="pres">
      <dgm:prSet presAssocID="{C9C957CB-6BF4-40E6-8CFE-B0F01CD174C7}" presName="Name0" presStyleCnt="0">
        <dgm:presLayoutVars>
          <dgm:dir/>
          <dgm:animLvl val="lvl"/>
          <dgm:resizeHandles val="exact"/>
        </dgm:presLayoutVars>
      </dgm:prSet>
      <dgm:spPr/>
    </dgm:pt>
    <dgm:pt modelId="{9147ED67-6BC1-41F6-9FD2-B856AADFEAAF}" type="pres">
      <dgm:prSet presAssocID="{113C345D-7473-4F62-A306-041951CA3772}" presName="parTxOnly" presStyleLbl="node1" presStyleIdx="0" presStyleCnt="7">
        <dgm:presLayoutVars>
          <dgm:chMax val="0"/>
          <dgm:chPref val="0"/>
          <dgm:bulletEnabled val="1"/>
        </dgm:presLayoutVars>
      </dgm:prSet>
      <dgm:spPr/>
    </dgm:pt>
    <dgm:pt modelId="{C426C099-5DC1-488C-A71E-BA1BC3B3164B}" type="pres">
      <dgm:prSet presAssocID="{28064386-F8E2-4390-AD01-6A5893CE9CF9}" presName="parTxOnlySpace" presStyleCnt="0"/>
      <dgm:spPr/>
    </dgm:pt>
    <dgm:pt modelId="{97AA70BB-70D3-4609-9234-E99DA47F1BCC}" type="pres">
      <dgm:prSet presAssocID="{D8CEC070-AB40-44B7-ACC6-D93F514CF01C}" presName="parTxOnly" presStyleLbl="node1" presStyleIdx="1" presStyleCnt="7">
        <dgm:presLayoutVars>
          <dgm:chMax val="0"/>
          <dgm:chPref val="0"/>
          <dgm:bulletEnabled val="1"/>
        </dgm:presLayoutVars>
      </dgm:prSet>
      <dgm:spPr/>
    </dgm:pt>
    <dgm:pt modelId="{55CAF92D-B935-4603-989C-4272DA13D5B6}" type="pres">
      <dgm:prSet presAssocID="{578399B8-1D64-45B5-80B6-AAB037A1F210}" presName="parTxOnlySpace" presStyleCnt="0"/>
      <dgm:spPr/>
    </dgm:pt>
    <dgm:pt modelId="{3DA66846-12E6-4782-9051-96F27A67C67E}" type="pres">
      <dgm:prSet presAssocID="{7D9E5546-47C7-471D-B06A-F95E3A458F05}" presName="parTxOnly" presStyleLbl="node1" presStyleIdx="2" presStyleCnt="7">
        <dgm:presLayoutVars>
          <dgm:chMax val="0"/>
          <dgm:chPref val="0"/>
          <dgm:bulletEnabled val="1"/>
        </dgm:presLayoutVars>
      </dgm:prSet>
      <dgm:spPr/>
    </dgm:pt>
    <dgm:pt modelId="{2ADA90C1-E300-436C-966A-A8E84FFF367A}" type="pres">
      <dgm:prSet presAssocID="{5372E7B9-0924-498D-8301-0A1A79BE69DA}" presName="parTxOnlySpace" presStyleCnt="0"/>
      <dgm:spPr/>
    </dgm:pt>
    <dgm:pt modelId="{3E520E7B-890D-47C5-83C3-DE64FA169281}" type="pres">
      <dgm:prSet presAssocID="{ADEFD7CC-6B3C-4BB4-80E8-B5F773235A70}" presName="parTxOnly" presStyleLbl="node1" presStyleIdx="3" presStyleCnt="7" custLinFactNeighborX="-13467" custLinFactNeighborY="4530">
        <dgm:presLayoutVars>
          <dgm:chMax val="0"/>
          <dgm:chPref val="0"/>
          <dgm:bulletEnabled val="1"/>
        </dgm:presLayoutVars>
      </dgm:prSet>
      <dgm:spPr/>
    </dgm:pt>
    <dgm:pt modelId="{90A2870D-EC1F-4F13-8EEB-355EAC1DE568}" type="pres">
      <dgm:prSet presAssocID="{5D247F12-C121-4998-8FAE-BDB8DFBC0EAA}" presName="parTxOnlySpace" presStyleCnt="0"/>
      <dgm:spPr/>
    </dgm:pt>
    <dgm:pt modelId="{B6AD6A40-EEFA-44A7-A37B-6BB8335FCE12}" type="pres">
      <dgm:prSet presAssocID="{ADE12791-32B5-4EC1-ACE1-B89867585281}" presName="parTxOnly" presStyleLbl="node1" presStyleIdx="4" presStyleCnt="7">
        <dgm:presLayoutVars>
          <dgm:chMax val="0"/>
          <dgm:chPref val="0"/>
          <dgm:bulletEnabled val="1"/>
        </dgm:presLayoutVars>
      </dgm:prSet>
      <dgm:spPr/>
    </dgm:pt>
    <dgm:pt modelId="{1D039436-D221-4ADA-B2DF-3658F2D36CE1}" type="pres">
      <dgm:prSet presAssocID="{E1D29F7F-B8D8-4CD7-AEB7-9E804B32661B}" presName="parTxOnlySpace" presStyleCnt="0"/>
      <dgm:spPr/>
    </dgm:pt>
    <dgm:pt modelId="{03A3D9AF-3018-4805-AE76-9E0F711BE855}" type="pres">
      <dgm:prSet presAssocID="{5D52EB1C-D3DF-4915-8C8C-E6439A3E81D5}" presName="parTxOnly" presStyleLbl="node1" presStyleIdx="5" presStyleCnt="7">
        <dgm:presLayoutVars>
          <dgm:chMax val="0"/>
          <dgm:chPref val="0"/>
          <dgm:bulletEnabled val="1"/>
        </dgm:presLayoutVars>
      </dgm:prSet>
      <dgm:spPr/>
    </dgm:pt>
    <dgm:pt modelId="{D4E9CEBB-0D9A-4804-BE0F-77F05D564C59}" type="pres">
      <dgm:prSet presAssocID="{C3F9F08D-532C-4D11-BF73-E2E3F52F733A}" presName="parTxOnlySpace" presStyleCnt="0"/>
      <dgm:spPr/>
    </dgm:pt>
    <dgm:pt modelId="{7028B353-FABE-4FD0-B1FB-A66EB92FDD4E}" type="pres">
      <dgm:prSet presAssocID="{923477B0-34A0-4017-8D7E-FFC4CB38EFA9}" presName="parTxOnly" presStyleLbl="node1" presStyleIdx="6" presStyleCnt="7">
        <dgm:presLayoutVars>
          <dgm:chMax val="0"/>
          <dgm:chPref val="0"/>
          <dgm:bulletEnabled val="1"/>
        </dgm:presLayoutVars>
      </dgm:prSet>
      <dgm:spPr/>
    </dgm:pt>
  </dgm:ptLst>
  <dgm:cxnLst>
    <dgm:cxn modelId="{3A19550E-FA1A-48E2-868E-C06B9279E1DB}" type="presOf" srcId="{ADEFD7CC-6B3C-4BB4-80E8-B5F773235A70}" destId="{3E520E7B-890D-47C5-83C3-DE64FA169281}" srcOrd="0" destOrd="0" presId="urn:microsoft.com/office/officeart/2005/8/layout/chevron1"/>
    <dgm:cxn modelId="{5252250F-C297-4E37-BCE4-F0C54085AF67}" srcId="{C9C957CB-6BF4-40E6-8CFE-B0F01CD174C7}" destId="{7D9E5546-47C7-471D-B06A-F95E3A458F05}" srcOrd="2" destOrd="0" parTransId="{45679AB6-EEFD-4081-9CD1-B0B4BF5002DD}" sibTransId="{5372E7B9-0924-498D-8301-0A1A79BE69DA}"/>
    <dgm:cxn modelId="{354E1614-0C92-4249-B817-DF120ABBBE74}" type="presOf" srcId="{7D9E5546-47C7-471D-B06A-F95E3A458F05}" destId="{3DA66846-12E6-4782-9051-96F27A67C67E}" srcOrd="0" destOrd="0" presId="urn:microsoft.com/office/officeart/2005/8/layout/chevron1"/>
    <dgm:cxn modelId="{8E890F21-D211-4F57-A403-DC301E03A24B}" type="presOf" srcId="{C9C957CB-6BF4-40E6-8CFE-B0F01CD174C7}" destId="{7C0FACFF-F713-49CB-A57F-D4E3FDBBA225}" srcOrd="0" destOrd="0" presId="urn:microsoft.com/office/officeart/2005/8/layout/chevron1"/>
    <dgm:cxn modelId="{E617B761-28DB-4B15-B280-0E8C1F183363}" srcId="{C9C957CB-6BF4-40E6-8CFE-B0F01CD174C7}" destId="{ADEFD7CC-6B3C-4BB4-80E8-B5F773235A70}" srcOrd="3" destOrd="0" parTransId="{8D4E19F6-C092-474B-919D-A5E7A5E7E2E6}" sibTransId="{5D247F12-C121-4998-8FAE-BDB8DFBC0EAA}"/>
    <dgm:cxn modelId="{30D5A964-74B0-4BE6-931B-C8FC52E89CCA}" srcId="{C9C957CB-6BF4-40E6-8CFE-B0F01CD174C7}" destId="{113C345D-7473-4F62-A306-041951CA3772}" srcOrd="0" destOrd="0" parTransId="{6E33CAA2-F60D-4121-BFD4-C7AB28861DBF}" sibTransId="{28064386-F8E2-4390-AD01-6A5893CE9CF9}"/>
    <dgm:cxn modelId="{7F6F8669-2A6F-4B14-BEAA-B1E2F806FD1A}" srcId="{C9C957CB-6BF4-40E6-8CFE-B0F01CD174C7}" destId="{923477B0-34A0-4017-8D7E-FFC4CB38EFA9}" srcOrd="6" destOrd="0" parTransId="{92DF22AA-3730-4494-8153-12D96954D883}" sibTransId="{DC6AF232-0E16-4C4D-BF7C-97A6F68513BE}"/>
    <dgm:cxn modelId="{A7D00A50-5A1D-4157-A7AE-97C40205FF99}" srcId="{C9C957CB-6BF4-40E6-8CFE-B0F01CD174C7}" destId="{ADE12791-32B5-4EC1-ACE1-B89867585281}" srcOrd="4" destOrd="0" parTransId="{70C5CDAC-D0D4-40D9-AB47-E254CB24D54B}" sibTransId="{E1D29F7F-B8D8-4CD7-AEB7-9E804B32661B}"/>
    <dgm:cxn modelId="{DC7B6E74-51DE-4455-B186-558AFA0B0EFE}" type="presOf" srcId="{113C345D-7473-4F62-A306-041951CA3772}" destId="{9147ED67-6BC1-41F6-9FD2-B856AADFEAAF}" srcOrd="0" destOrd="0" presId="urn:microsoft.com/office/officeart/2005/8/layout/chevron1"/>
    <dgm:cxn modelId="{825D8A85-A2B5-4604-B338-91A9753D13A0}" srcId="{C9C957CB-6BF4-40E6-8CFE-B0F01CD174C7}" destId="{D8CEC070-AB40-44B7-ACC6-D93F514CF01C}" srcOrd="1" destOrd="0" parTransId="{2A5B18F2-96E1-40DF-A07E-F5CE753FA0B1}" sibTransId="{578399B8-1D64-45B5-80B6-AAB037A1F210}"/>
    <dgm:cxn modelId="{CB7B7D88-E10B-465C-8716-BAB9332A2FDC}" type="presOf" srcId="{ADE12791-32B5-4EC1-ACE1-B89867585281}" destId="{B6AD6A40-EEFA-44A7-A37B-6BB8335FCE12}" srcOrd="0" destOrd="0" presId="urn:microsoft.com/office/officeart/2005/8/layout/chevron1"/>
    <dgm:cxn modelId="{F76B7B99-910A-457E-B33F-87A4100C54E4}" srcId="{C9C957CB-6BF4-40E6-8CFE-B0F01CD174C7}" destId="{5D52EB1C-D3DF-4915-8C8C-E6439A3E81D5}" srcOrd="5" destOrd="0" parTransId="{EB21B177-C27D-4F97-8ECF-E7CCF3862138}" sibTransId="{C3F9F08D-532C-4D11-BF73-E2E3F52F733A}"/>
    <dgm:cxn modelId="{5328AD99-69B1-486A-9A9C-E09583ADAA2E}" type="presOf" srcId="{923477B0-34A0-4017-8D7E-FFC4CB38EFA9}" destId="{7028B353-FABE-4FD0-B1FB-A66EB92FDD4E}" srcOrd="0" destOrd="0" presId="urn:microsoft.com/office/officeart/2005/8/layout/chevron1"/>
    <dgm:cxn modelId="{51BD8A9E-037C-4E42-883B-D80D5E37F434}" type="presOf" srcId="{D8CEC070-AB40-44B7-ACC6-D93F514CF01C}" destId="{97AA70BB-70D3-4609-9234-E99DA47F1BCC}" srcOrd="0" destOrd="0" presId="urn:microsoft.com/office/officeart/2005/8/layout/chevron1"/>
    <dgm:cxn modelId="{70212EFE-B0A5-4504-B730-4ED0F8565FCC}" type="presOf" srcId="{5D52EB1C-D3DF-4915-8C8C-E6439A3E81D5}" destId="{03A3D9AF-3018-4805-AE76-9E0F711BE855}" srcOrd="0" destOrd="0" presId="urn:microsoft.com/office/officeart/2005/8/layout/chevron1"/>
    <dgm:cxn modelId="{B42FF075-9D5E-4732-A2AF-AD40ADCA4824}" type="presParOf" srcId="{7C0FACFF-F713-49CB-A57F-D4E3FDBBA225}" destId="{9147ED67-6BC1-41F6-9FD2-B856AADFEAAF}" srcOrd="0" destOrd="0" presId="urn:microsoft.com/office/officeart/2005/8/layout/chevron1"/>
    <dgm:cxn modelId="{7B2B265B-304C-404A-AACE-986B32F57782}" type="presParOf" srcId="{7C0FACFF-F713-49CB-A57F-D4E3FDBBA225}" destId="{C426C099-5DC1-488C-A71E-BA1BC3B3164B}" srcOrd="1" destOrd="0" presId="urn:microsoft.com/office/officeart/2005/8/layout/chevron1"/>
    <dgm:cxn modelId="{F7DAAD0F-9846-4889-A3F5-75E6722B86B6}" type="presParOf" srcId="{7C0FACFF-F713-49CB-A57F-D4E3FDBBA225}" destId="{97AA70BB-70D3-4609-9234-E99DA47F1BCC}" srcOrd="2" destOrd="0" presId="urn:microsoft.com/office/officeart/2005/8/layout/chevron1"/>
    <dgm:cxn modelId="{DAE72355-0D1E-40DB-A2C9-EB60C44049DD}" type="presParOf" srcId="{7C0FACFF-F713-49CB-A57F-D4E3FDBBA225}" destId="{55CAF92D-B935-4603-989C-4272DA13D5B6}" srcOrd="3" destOrd="0" presId="urn:microsoft.com/office/officeart/2005/8/layout/chevron1"/>
    <dgm:cxn modelId="{837049C5-D27B-43F9-B039-A0A63B63E841}" type="presParOf" srcId="{7C0FACFF-F713-49CB-A57F-D4E3FDBBA225}" destId="{3DA66846-12E6-4782-9051-96F27A67C67E}" srcOrd="4" destOrd="0" presId="urn:microsoft.com/office/officeart/2005/8/layout/chevron1"/>
    <dgm:cxn modelId="{232C399C-2D76-438A-A80E-F67E109F66FE}" type="presParOf" srcId="{7C0FACFF-F713-49CB-A57F-D4E3FDBBA225}" destId="{2ADA90C1-E300-436C-966A-A8E84FFF367A}" srcOrd="5" destOrd="0" presId="urn:microsoft.com/office/officeart/2005/8/layout/chevron1"/>
    <dgm:cxn modelId="{71814C15-C9A7-4779-A01A-D6D0029F43B7}" type="presParOf" srcId="{7C0FACFF-F713-49CB-A57F-D4E3FDBBA225}" destId="{3E520E7B-890D-47C5-83C3-DE64FA169281}" srcOrd="6" destOrd="0" presId="urn:microsoft.com/office/officeart/2005/8/layout/chevron1"/>
    <dgm:cxn modelId="{1CF7FE76-3372-42AE-843F-284BBB3EA539}" type="presParOf" srcId="{7C0FACFF-F713-49CB-A57F-D4E3FDBBA225}" destId="{90A2870D-EC1F-4F13-8EEB-355EAC1DE568}" srcOrd="7" destOrd="0" presId="urn:microsoft.com/office/officeart/2005/8/layout/chevron1"/>
    <dgm:cxn modelId="{01177975-D1D3-41B0-ABC9-B5933FFC36EB}" type="presParOf" srcId="{7C0FACFF-F713-49CB-A57F-D4E3FDBBA225}" destId="{B6AD6A40-EEFA-44A7-A37B-6BB8335FCE12}" srcOrd="8" destOrd="0" presId="urn:microsoft.com/office/officeart/2005/8/layout/chevron1"/>
    <dgm:cxn modelId="{1CFFE469-A779-429A-B171-331AB9046D42}" type="presParOf" srcId="{7C0FACFF-F713-49CB-A57F-D4E3FDBBA225}" destId="{1D039436-D221-4ADA-B2DF-3658F2D36CE1}" srcOrd="9" destOrd="0" presId="urn:microsoft.com/office/officeart/2005/8/layout/chevron1"/>
    <dgm:cxn modelId="{E2ED9A00-D82A-480B-902B-A60195430126}" type="presParOf" srcId="{7C0FACFF-F713-49CB-A57F-D4E3FDBBA225}" destId="{03A3D9AF-3018-4805-AE76-9E0F711BE855}" srcOrd="10" destOrd="0" presId="urn:microsoft.com/office/officeart/2005/8/layout/chevron1"/>
    <dgm:cxn modelId="{DF9C5C5D-1E00-4F75-9FCD-5717465855AC}" type="presParOf" srcId="{7C0FACFF-F713-49CB-A57F-D4E3FDBBA225}" destId="{D4E9CEBB-0D9A-4804-BE0F-77F05D564C59}" srcOrd="11" destOrd="0" presId="urn:microsoft.com/office/officeart/2005/8/layout/chevron1"/>
    <dgm:cxn modelId="{D1567B20-1511-4EB9-B26F-3C65BB87B844}" type="presParOf" srcId="{7C0FACFF-F713-49CB-A57F-D4E3FDBBA225}" destId="{7028B353-FABE-4FD0-B1FB-A66EB92FDD4E}" srcOrd="1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A8EDF37-B622-4B54-9E79-1E077A8CD98D}"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DD6B424E-9645-4CA0-AC3F-5F1C7703B8F8}">
      <dgm:prSet phldrT="[Text]" custT="1"/>
      <dgm:spPr>
        <a:solidFill>
          <a:srgbClr val="62BA46"/>
        </a:solidFill>
      </dgm:spPr>
      <dgm:t>
        <a:bodyPr/>
        <a:lstStyle/>
        <a:p>
          <a:r>
            <a:rPr lang="en-GB" sz="1200" b="1" dirty="0">
              <a:latin typeface="Arial" panose="020B0604020202020204" pitchFamily="34" charset="0"/>
              <a:cs typeface="Arial" panose="020B0604020202020204" pitchFamily="34" charset="0"/>
            </a:rPr>
            <a:t>2</a:t>
          </a:r>
        </a:p>
      </dgm:t>
    </dgm:pt>
    <dgm:pt modelId="{828226E3-F270-407D-9621-9A8FA7518B28}" type="parTrans" cxnId="{2B3B676C-373B-4691-8A84-9CF012E2885F}">
      <dgm:prSet/>
      <dgm:spPr/>
      <dgm:t>
        <a:bodyPr/>
        <a:lstStyle/>
        <a:p>
          <a:endParaRPr lang="en-GB" sz="1200">
            <a:latin typeface="Arial" panose="020B0604020202020204" pitchFamily="34" charset="0"/>
            <a:cs typeface="Arial" panose="020B0604020202020204" pitchFamily="34" charset="0"/>
          </a:endParaRPr>
        </a:p>
      </dgm:t>
    </dgm:pt>
    <dgm:pt modelId="{98E06D66-4D04-4A43-B963-BD1E5D9AA637}" type="sibTrans" cxnId="{2B3B676C-373B-4691-8A84-9CF012E2885F}">
      <dgm:prSet/>
      <dgm:spPr/>
      <dgm:t>
        <a:bodyPr/>
        <a:lstStyle/>
        <a:p>
          <a:endParaRPr lang="en-GB" sz="1200">
            <a:latin typeface="Arial" panose="020B0604020202020204" pitchFamily="34" charset="0"/>
            <a:cs typeface="Arial" panose="020B0604020202020204" pitchFamily="34" charset="0"/>
          </a:endParaRPr>
        </a:p>
      </dgm:t>
    </dgm:pt>
    <dgm:pt modelId="{F9615680-4148-4A80-9308-2BBCB1CA4BDA}">
      <dgm:prSet phldrT="[Text]" custT="1"/>
      <dgm:spPr/>
      <dgm:t>
        <a:bodyPr/>
        <a:lstStyle/>
        <a:p>
          <a:r>
            <a:rPr lang="en-GB" sz="1200" b="1" dirty="0">
              <a:latin typeface="Arial" panose="020B0604020202020204" pitchFamily="34" charset="0"/>
              <a:cs typeface="Arial" panose="020B0604020202020204" pitchFamily="34" charset="0"/>
            </a:rPr>
            <a:t>Plan</a:t>
          </a:r>
        </a:p>
        <a:p>
          <a:r>
            <a:rPr lang="en-GB" sz="1200" dirty="0">
              <a:latin typeface="Arial" panose="020B0604020202020204" pitchFamily="34" charset="0"/>
              <a:cs typeface="Arial" panose="020B0604020202020204" pitchFamily="34" charset="0"/>
            </a:rPr>
            <a:t>SWAG formal communication to Trusts outlining process and provisional peer review visits.</a:t>
          </a:r>
        </a:p>
      </dgm:t>
    </dgm:pt>
    <dgm:pt modelId="{83F8AB12-EFE5-4A2B-A84A-EA67EDAA0B75}" type="parTrans" cxnId="{1BD45E98-C51D-4772-91B2-B5AF07A9EE6C}">
      <dgm:prSet/>
      <dgm:spPr/>
      <dgm:t>
        <a:bodyPr/>
        <a:lstStyle/>
        <a:p>
          <a:endParaRPr lang="en-GB" sz="1200">
            <a:latin typeface="Arial" panose="020B0604020202020204" pitchFamily="34" charset="0"/>
            <a:cs typeface="Arial" panose="020B0604020202020204" pitchFamily="34" charset="0"/>
          </a:endParaRPr>
        </a:p>
      </dgm:t>
    </dgm:pt>
    <dgm:pt modelId="{87E7B485-5AD1-41D8-8365-876C2E0BE77F}" type="sibTrans" cxnId="{1BD45E98-C51D-4772-91B2-B5AF07A9EE6C}">
      <dgm:prSet/>
      <dgm:spPr/>
      <dgm:t>
        <a:bodyPr/>
        <a:lstStyle/>
        <a:p>
          <a:endParaRPr lang="en-GB" sz="1200">
            <a:latin typeface="Arial" panose="020B0604020202020204" pitchFamily="34" charset="0"/>
            <a:cs typeface="Arial" panose="020B0604020202020204" pitchFamily="34" charset="0"/>
          </a:endParaRPr>
        </a:p>
      </dgm:t>
    </dgm:pt>
    <dgm:pt modelId="{BAFBA070-78E2-48BD-8B52-254E41B6A304}">
      <dgm:prSet phldrT="[Text]" custT="1"/>
      <dgm:spPr>
        <a:solidFill>
          <a:srgbClr val="5C348D"/>
        </a:solidFill>
      </dgm:spPr>
      <dgm:t>
        <a:bodyPr/>
        <a:lstStyle/>
        <a:p>
          <a:r>
            <a:rPr lang="en-GB" sz="1200" b="1" dirty="0">
              <a:latin typeface="Arial" panose="020B0604020202020204" pitchFamily="34" charset="0"/>
              <a:cs typeface="Arial" panose="020B0604020202020204" pitchFamily="34" charset="0"/>
            </a:rPr>
            <a:t>3</a:t>
          </a:r>
        </a:p>
      </dgm:t>
    </dgm:pt>
    <dgm:pt modelId="{69D632E1-680E-4D31-8F9D-A7A69762912C}" type="parTrans" cxnId="{B2D8DF88-FCCB-430D-A166-9E94C320FEAA}">
      <dgm:prSet/>
      <dgm:spPr/>
      <dgm:t>
        <a:bodyPr/>
        <a:lstStyle/>
        <a:p>
          <a:endParaRPr lang="en-GB" sz="1200">
            <a:latin typeface="Arial" panose="020B0604020202020204" pitchFamily="34" charset="0"/>
            <a:cs typeface="Arial" panose="020B0604020202020204" pitchFamily="34" charset="0"/>
          </a:endParaRPr>
        </a:p>
      </dgm:t>
    </dgm:pt>
    <dgm:pt modelId="{884E9531-DE48-4F25-A44A-458E718B0FAC}" type="sibTrans" cxnId="{B2D8DF88-FCCB-430D-A166-9E94C320FEAA}">
      <dgm:prSet/>
      <dgm:spPr/>
      <dgm:t>
        <a:bodyPr/>
        <a:lstStyle/>
        <a:p>
          <a:endParaRPr lang="en-GB" sz="1200">
            <a:latin typeface="Arial" panose="020B0604020202020204" pitchFamily="34" charset="0"/>
            <a:cs typeface="Arial" panose="020B0604020202020204" pitchFamily="34" charset="0"/>
          </a:endParaRPr>
        </a:p>
      </dgm:t>
    </dgm:pt>
    <dgm:pt modelId="{BCA463B3-73C9-4938-AF2F-996DD845BBFA}">
      <dgm:prSet phldrT="[Text]" custT="1"/>
      <dgm:spPr>
        <a:solidFill>
          <a:srgbClr val="14BDEF"/>
        </a:solidFill>
      </dgm:spPr>
      <dgm:t>
        <a:bodyPr/>
        <a:lstStyle/>
        <a:p>
          <a:r>
            <a:rPr lang="en-GB" sz="1200" b="1" dirty="0">
              <a:latin typeface="Arial" panose="020B0604020202020204" pitchFamily="34" charset="0"/>
              <a:cs typeface="Arial" panose="020B0604020202020204" pitchFamily="34" charset="0"/>
            </a:rPr>
            <a:t>4</a:t>
          </a:r>
        </a:p>
      </dgm:t>
    </dgm:pt>
    <dgm:pt modelId="{61A6149C-8763-4E10-85DC-896A6C607FDC}" type="parTrans" cxnId="{9CDC8EAE-3DCD-4ED3-93BC-79945CBBD13D}">
      <dgm:prSet/>
      <dgm:spPr/>
      <dgm:t>
        <a:bodyPr/>
        <a:lstStyle/>
        <a:p>
          <a:endParaRPr lang="en-GB" sz="1200">
            <a:latin typeface="Arial" panose="020B0604020202020204" pitchFamily="34" charset="0"/>
            <a:cs typeface="Arial" panose="020B0604020202020204" pitchFamily="34" charset="0"/>
          </a:endParaRPr>
        </a:p>
      </dgm:t>
    </dgm:pt>
    <dgm:pt modelId="{54D77C7E-D5E9-4FF4-BD30-DF9A9374F42B}" type="sibTrans" cxnId="{9CDC8EAE-3DCD-4ED3-93BC-79945CBBD13D}">
      <dgm:prSet/>
      <dgm:spPr/>
      <dgm:t>
        <a:bodyPr/>
        <a:lstStyle/>
        <a:p>
          <a:endParaRPr lang="en-GB" sz="1200">
            <a:latin typeface="Arial" panose="020B0604020202020204" pitchFamily="34" charset="0"/>
            <a:cs typeface="Arial" panose="020B0604020202020204" pitchFamily="34" charset="0"/>
          </a:endParaRPr>
        </a:p>
      </dgm:t>
    </dgm:pt>
    <dgm:pt modelId="{C179E018-631F-4191-8493-F6E4945917B1}">
      <dgm:prSet phldrT="[Text]" custT="1"/>
      <dgm:spPr>
        <a:solidFill>
          <a:srgbClr val="F6911E"/>
        </a:solidFill>
      </dgm:spPr>
      <dgm:t>
        <a:bodyPr/>
        <a:lstStyle/>
        <a:p>
          <a:r>
            <a:rPr lang="en-GB" sz="1200" b="1" dirty="0">
              <a:latin typeface="Arial" panose="020B0604020202020204" pitchFamily="34" charset="0"/>
              <a:cs typeface="Arial" panose="020B0604020202020204" pitchFamily="34" charset="0"/>
            </a:rPr>
            <a:t>5</a:t>
          </a:r>
        </a:p>
      </dgm:t>
    </dgm:pt>
    <dgm:pt modelId="{E6F9C744-6C3C-43A1-A7E3-AF71DEC07901}" type="parTrans" cxnId="{DCAEDF63-774E-4804-8C3A-0B012621ECF7}">
      <dgm:prSet/>
      <dgm:spPr/>
      <dgm:t>
        <a:bodyPr/>
        <a:lstStyle/>
        <a:p>
          <a:endParaRPr lang="en-GB" sz="1200">
            <a:latin typeface="Arial" panose="020B0604020202020204" pitchFamily="34" charset="0"/>
            <a:cs typeface="Arial" panose="020B0604020202020204" pitchFamily="34" charset="0"/>
          </a:endParaRPr>
        </a:p>
      </dgm:t>
    </dgm:pt>
    <dgm:pt modelId="{8B2EDB2A-434E-4538-BEAE-B37D8D7CA964}" type="sibTrans" cxnId="{DCAEDF63-774E-4804-8C3A-0B012621ECF7}">
      <dgm:prSet/>
      <dgm:spPr/>
      <dgm:t>
        <a:bodyPr/>
        <a:lstStyle/>
        <a:p>
          <a:endParaRPr lang="en-GB" sz="1200">
            <a:latin typeface="Arial" panose="020B0604020202020204" pitchFamily="34" charset="0"/>
            <a:cs typeface="Arial" panose="020B0604020202020204" pitchFamily="34" charset="0"/>
          </a:endParaRPr>
        </a:p>
      </dgm:t>
    </dgm:pt>
    <dgm:pt modelId="{CBBBC0E1-389E-43F5-B3CB-7452D5E47613}">
      <dgm:prSet phldrT="[Text]" custT="1"/>
      <dgm:spPr/>
      <dgm:t>
        <a:bodyPr/>
        <a:lstStyle/>
        <a:p>
          <a:r>
            <a:rPr lang="en-GB" sz="1200" b="1" dirty="0">
              <a:latin typeface="Arial" panose="020B0604020202020204" pitchFamily="34" charset="0"/>
              <a:cs typeface="Arial" panose="020B0604020202020204" pitchFamily="34" charset="0"/>
            </a:rPr>
            <a:t>Inform</a:t>
          </a:r>
        </a:p>
        <a:p>
          <a:r>
            <a:rPr lang="en-GB" sz="1200" dirty="0">
              <a:latin typeface="Arial" panose="020B0604020202020204" pitchFamily="34" charset="0"/>
              <a:cs typeface="Arial" panose="020B0604020202020204" pitchFamily="34" charset="0"/>
            </a:rPr>
            <a:t>SWAG share updated insights and best performer playbook packs with identified trust’s  ‘Days Matter’ project team.</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Trust ‘Days Matter’ team to share ‘Days Matter’ interim project report .</a:t>
          </a:r>
        </a:p>
      </dgm:t>
    </dgm:pt>
    <dgm:pt modelId="{6366FD39-6A77-4EDF-8CE2-89B03DD5A30B}" type="parTrans" cxnId="{AEA6FB6C-213A-4F1C-8A0A-B8635680CD99}">
      <dgm:prSet/>
      <dgm:spPr/>
      <dgm:t>
        <a:bodyPr/>
        <a:lstStyle/>
        <a:p>
          <a:endParaRPr lang="en-GB" sz="1200">
            <a:latin typeface="Arial" panose="020B0604020202020204" pitchFamily="34" charset="0"/>
            <a:cs typeface="Arial" panose="020B0604020202020204" pitchFamily="34" charset="0"/>
          </a:endParaRPr>
        </a:p>
      </dgm:t>
    </dgm:pt>
    <dgm:pt modelId="{79E5BF6C-B0CA-400A-A8FB-6BCE71794B95}" type="sibTrans" cxnId="{AEA6FB6C-213A-4F1C-8A0A-B8635680CD99}">
      <dgm:prSet/>
      <dgm:spPr/>
      <dgm:t>
        <a:bodyPr/>
        <a:lstStyle/>
        <a:p>
          <a:endParaRPr lang="en-GB" sz="1200">
            <a:latin typeface="Arial" panose="020B0604020202020204" pitchFamily="34" charset="0"/>
            <a:cs typeface="Arial" panose="020B0604020202020204" pitchFamily="34" charset="0"/>
          </a:endParaRPr>
        </a:p>
      </dgm:t>
    </dgm:pt>
    <dgm:pt modelId="{AE4C7D44-C56F-4715-98A3-7CEBE1F02F38}">
      <dgm:prSet phldrT="[Text]" custT="1"/>
      <dgm:spPr>
        <a:solidFill>
          <a:srgbClr val="F6911E"/>
        </a:solidFill>
      </dgm:spPr>
      <dgm:t>
        <a:bodyPr/>
        <a:lstStyle/>
        <a:p>
          <a:r>
            <a:rPr lang="en-GB" sz="1200" b="1" dirty="0">
              <a:latin typeface="Arial" panose="020B0604020202020204" pitchFamily="34" charset="0"/>
              <a:cs typeface="Arial" panose="020B0604020202020204" pitchFamily="34" charset="0"/>
            </a:rPr>
            <a:t>1</a:t>
          </a:r>
        </a:p>
      </dgm:t>
    </dgm:pt>
    <dgm:pt modelId="{ED36CDBB-0BDD-4999-A593-1B48A64B203A}" type="parTrans" cxnId="{90FFA4E9-29CD-42CB-A7FF-2FBB7E9EC4DE}">
      <dgm:prSet/>
      <dgm:spPr/>
      <dgm:t>
        <a:bodyPr/>
        <a:lstStyle/>
        <a:p>
          <a:endParaRPr lang="en-GB" sz="1200">
            <a:latin typeface="Arial" panose="020B0604020202020204" pitchFamily="34" charset="0"/>
            <a:cs typeface="Arial" panose="020B0604020202020204" pitchFamily="34" charset="0"/>
          </a:endParaRPr>
        </a:p>
      </dgm:t>
    </dgm:pt>
    <dgm:pt modelId="{3060FF27-7BE5-40C3-8331-95D65B61E83C}" type="sibTrans" cxnId="{90FFA4E9-29CD-42CB-A7FF-2FBB7E9EC4DE}">
      <dgm:prSet/>
      <dgm:spPr/>
      <dgm:t>
        <a:bodyPr/>
        <a:lstStyle/>
        <a:p>
          <a:endParaRPr lang="en-GB" sz="1200">
            <a:latin typeface="Arial" panose="020B0604020202020204" pitchFamily="34" charset="0"/>
            <a:cs typeface="Arial" panose="020B0604020202020204" pitchFamily="34" charset="0"/>
          </a:endParaRPr>
        </a:p>
      </dgm:t>
    </dgm:pt>
    <dgm:pt modelId="{402268D6-026A-4794-B495-D0B81F28C76B}">
      <dgm:prSet phldrT="[Text]" custT="1"/>
      <dgm:spPr/>
      <dgm:t>
        <a:bodyPr/>
        <a:lstStyle/>
        <a:p>
          <a:pPr algn="l">
            <a:buNone/>
          </a:pPr>
          <a:r>
            <a:rPr lang="en-GB" sz="1200" b="1" dirty="0">
              <a:latin typeface="Arial" panose="020B0604020202020204" pitchFamily="34" charset="0"/>
              <a:cs typeface="Arial" panose="020B0604020202020204" pitchFamily="34" charset="0"/>
            </a:rPr>
            <a:t>Prepare</a:t>
          </a:r>
          <a:endParaRPr lang="en-GB" sz="1200" dirty="0">
            <a:latin typeface="Arial" panose="020B0604020202020204" pitchFamily="34" charset="0"/>
            <a:cs typeface="Arial" panose="020B0604020202020204" pitchFamily="34" charset="0"/>
          </a:endParaRPr>
        </a:p>
      </dgm:t>
    </dgm:pt>
    <dgm:pt modelId="{18A9137B-EA8C-48DD-A40B-74E993D7DE52}" type="parTrans" cxnId="{D9F2AB28-A06F-47AE-B193-B4048757D24C}">
      <dgm:prSet/>
      <dgm:spPr/>
      <dgm:t>
        <a:bodyPr/>
        <a:lstStyle/>
        <a:p>
          <a:endParaRPr lang="en-GB" sz="1200">
            <a:latin typeface="Arial" panose="020B0604020202020204" pitchFamily="34" charset="0"/>
            <a:cs typeface="Arial" panose="020B0604020202020204" pitchFamily="34" charset="0"/>
          </a:endParaRPr>
        </a:p>
      </dgm:t>
    </dgm:pt>
    <dgm:pt modelId="{C0904033-6069-4269-A15D-016C9647BC80}" type="sibTrans" cxnId="{D9F2AB28-A06F-47AE-B193-B4048757D24C}">
      <dgm:prSet/>
      <dgm:spPr/>
      <dgm:t>
        <a:bodyPr/>
        <a:lstStyle/>
        <a:p>
          <a:endParaRPr lang="en-GB" sz="1200">
            <a:latin typeface="Arial" panose="020B0604020202020204" pitchFamily="34" charset="0"/>
            <a:cs typeface="Arial" panose="020B0604020202020204" pitchFamily="34" charset="0"/>
          </a:endParaRPr>
        </a:p>
      </dgm:t>
    </dgm:pt>
    <dgm:pt modelId="{EFFCB28F-3D44-4FAA-B7D9-6A28AC7F02D1}">
      <dgm:prSet phldrT="[Text]" custT="1"/>
      <dgm:spPr/>
      <dgm:t>
        <a:bodyPr/>
        <a:lstStyle/>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Trust proposes preferred meeting date.</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SWAG/GIRFT share insights and best performer playbook packs with identified Trust’s  ‘Days Matter’ project team.</a:t>
          </a:r>
        </a:p>
      </dgm:t>
    </dgm:pt>
    <dgm:pt modelId="{6412E20C-4C11-4862-8005-5ABD5E9E56D9}" type="parTrans" cxnId="{D5709785-6502-47DA-8E3F-80D39C7EC832}">
      <dgm:prSet/>
      <dgm:spPr/>
      <dgm:t>
        <a:bodyPr/>
        <a:lstStyle/>
        <a:p>
          <a:endParaRPr lang="en-GB" sz="1200">
            <a:latin typeface="Arial" panose="020B0604020202020204" pitchFamily="34" charset="0"/>
            <a:cs typeface="Arial" panose="020B0604020202020204" pitchFamily="34" charset="0"/>
          </a:endParaRPr>
        </a:p>
      </dgm:t>
    </dgm:pt>
    <dgm:pt modelId="{F5BA329D-A50D-4606-A751-BD9175267C6C}" type="sibTrans" cxnId="{D5709785-6502-47DA-8E3F-80D39C7EC832}">
      <dgm:prSet/>
      <dgm:spPr/>
      <dgm:t>
        <a:bodyPr/>
        <a:lstStyle/>
        <a:p>
          <a:endParaRPr lang="en-GB" sz="1200">
            <a:latin typeface="Arial" panose="020B0604020202020204" pitchFamily="34" charset="0"/>
            <a:cs typeface="Arial" panose="020B0604020202020204" pitchFamily="34" charset="0"/>
          </a:endParaRPr>
        </a:p>
      </dgm:t>
    </dgm:pt>
    <dgm:pt modelId="{F604F112-E80D-4A25-8E23-5C542D54E6BD}">
      <dgm:prSet phldrT="[Text]" custT="1"/>
      <dgm:spPr/>
      <dgm:t>
        <a:bodyPr/>
        <a:lstStyle/>
        <a:p>
          <a:r>
            <a:rPr lang="en-GB" sz="1200" b="1">
              <a:latin typeface="Arial" panose="020B0604020202020204" pitchFamily="34" charset="0"/>
              <a:cs typeface="Arial" panose="020B0604020202020204" pitchFamily="34" charset="0"/>
            </a:rPr>
            <a:t>Communicate</a:t>
          </a:r>
        </a:p>
        <a:p>
          <a:r>
            <a:rPr lang="en-GB" sz="1200">
              <a:latin typeface="Arial"/>
              <a:cs typeface="Arial"/>
            </a:rPr>
            <a:t>SWAG confirm in person day meeting date.</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Attendee identification request to include time with Chief Executive and Operational Officers and Medical Director </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All MDT members and associated internal and external stakeholders to include business intelligence, administration and support services.</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Request made for locally determined insights to support review.</a:t>
          </a:r>
          <a:endParaRPr lang="en-GB" sz="1200" dirty="0">
            <a:latin typeface="Arial" panose="020B0604020202020204" pitchFamily="34" charset="0"/>
            <a:cs typeface="Arial" panose="020B0604020202020204" pitchFamily="34" charset="0"/>
          </a:endParaRPr>
        </a:p>
      </dgm:t>
    </dgm:pt>
    <dgm:pt modelId="{67A0E9B7-0BAC-4E20-86CE-E0CDAEC5CB6A}" type="parTrans" cxnId="{64B3A55E-4736-4771-A764-4CFE97320A06}">
      <dgm:prSet/>
      <dgm:spPr/>
      <dgm:t>
        <a:bodyPr/>
        <a:lstStyle/>
        <a:p>
          <a:endParaRPr lang="en-GB" sz="1200">
            <a:latin typeface="Arial" panose="020B0604020202020204" pitchFamily="34" charset="0"/>
            <a:cs typeface="Arial" panose="020B0604020202020204" pitchFamily="34" charset="0"/>
          </a:endParaRPr>
        </a:p>
      </dgm:t>
    </dgm:pt>
    <dgm:pt modelId="{0B8DDCEA-D53E-48FB-B23E-92CCD5A48A31}" type="sibTrans" cxnId="{64B3A55E-4736-4771-A764-4CFE97320A06}">
      <dgm:prSet/>
      <dgm:spPr/>
      <dgm:t>
        <a:bodyPr/>
        <a:lstStyle/>
        <a:p>
          <a:endParaRPr lang="en-GB" sz="1200">
            <a:latin typeface="Arial" panose="020B0604020202020204" pitchFamily="34" charset="0"/>
            <a:cs typeface="Arial" panose="020B0604020202020204" pitchFamily="34" charset="0"/>
          </a:endParaRPr>
        </a:p>
      </dgm:t>
    </dgm:pt>
    <dgm:pt modelId="{CB9C756E-BC3D-4562-AFB8-C07D206E60A5}">
      <dgm:prSet phldrT="[Text]" custT="1"/>
      <dgm:spPr/>
      <dgm:t>
        <a:bodyPr/>
        <a:lstStyle/>
        <a:p>
          <a:r>
            <a:rPr lang="en-GB" sz="1200" b="1" dirty="0">
              <a:latin typeface="Arial" panose="020B0604020202020204" pitchFamily="34" charset="0"/>
              <a:cs typeface="Arial" panose="020B0604020202020204" pitchFamily="34" charset="0"/>
            </a:rPr>
            <a:t>Pre-Meet</a:t>
          </a:r>
        </a:p>
        <a:p>
          <a:r>
            <a:rPr lang="en-GB" sz="1200" dirty="0">
              <a:latin typeface="Arial" panose="020B0604020202020204" pitchFamily="34" charset="0"/>
              <a:cs typeface="Arial" panose="020B0604020202020204" pitchFamily="34" charset="0"/>
            </a:rPr>
            <a:t>System wide Pre-meet previously carried out at SWAG CAG (scheduled or extraordinary) highlighting exemplar and needing development service features.</a:t>
          </a:r>
        </a:p>
      </dgm:t>
    </dgm:pt>
    <dgm:pt modelId="{0E7B6B21-4367-401B-9606-B1437936A4AF}" type="parTrans" cxnId="{8FBC627F-D39B-4DDC-9CCF-FAA4D16B71B2}">
      <dgm:prSet/>
      <dgm:spPr/>
      <dgm:t>
        <a:bodyPr/>
        <a:lstStyle/>
        <a:p>
          <a:endParaRPr lang="en-GB" sz="1200">
            <a:latin typeface="Arial" panose="020B0604020202020204" pitchFamily="34" charset="0"/>
            <a:cs typeface="Arial" panose="020B0604020202020204" pitchFamily="34" charset="0"/>
          </a:endParaRPr>
        </a:p>
      </dgm:t>
    </dgm:pt>
    <dgm:pt modelId="{E55ABD41-EF4C-4C8C-B4AB-045878352901}" type="sibTrans" cxnId="{8FBC627F-D39B-4DDC-9CCF-FAA4D16B71B2}">
      <dgm:prSet/>
      <dgm:spPr/>
      <dgm:t>
        <a:bodyPr/>
        <a:lstStyle/>
        <a:p>
          <a:endParaRPr lang="en-GB" sz="1200">
            <a:latin typeface="Arial" panose="020B0604020202020204" pitchFamily="34" charset="0"/>
            <a:cs typeface="Arial" panose="020B0604020202020204" pitchFamily="34" charset="0"/>
          </a:endParaRPr>
        </a:p>
      </dgm:t>
    </dgm:pt>
    <dgm:pt modelId="{DC914CD1-E8D2-4B46-B1C0-A9188FB157A8}">
      <dgm:prSet phldrT="[Text]" custT="1"/>
      <dgm:spPr>
        <a:solidFill>
          <a:srgbClr val="62BA46"/>
        </a:solidFill>
      </dgm:spPr>
      <dgm:t>
        <a:bodyPr/>
        <a:lstStyle/>
        <a:p>
          <a:r>
            <a:rPr lang="en-GB" sz="1200" b="1" dirty="0">
              <a:latin typeface="Arial" panose="020B0604020202020204" pitchFamily="34" charset="0"/>
              <a:cs typeface="Arial" panose="020B0604020202020204" pitchFamily="34" charset="0"/>
            </a:rPr>
            <a:t>6</a:t>
          </a:r>
        </a:p>
      </dgm:t>
    </dgm:pt>
    <dgm:pt modelId="{98E10BE9-D60A-4D60-AEA8-B7E0DE9B5073}" type="parTrans" cxnId="{9640171C-E1C4-4CA5-A1B6-B78439356054}">
      <dgm:prSet/>
      <dgm:spPr/>
      <dgm:t>
        <a:bodyPr/>
        <a:lstStyle/>
        <a:p>
          <a:endParaRPr lang="en-GB" sz="1200">
            <a:latin typeface="Arial" panose="020B0604020202020204" pitchFamily="34" charset="0"/>
            <a:cs typeface="Arial" panose="020B0604020202020204" pitchFamily="34" charset="0"/>
          </a:endParaRPr>
        </a:p>
      </dgm:t>
    </dgm:pt>
    <dgm:pt modelId="{52007297-D5DC-4F4A-ADA9-E04CAEB5CB1D}" type="sibTrans" cxnId="{9640171C-E1C4-4CA5-A1B6-B78439356054}">
      <dgm:prSet/>
      <dgm:spPr/>
      <dgm:t>
        <a:bodyPr/>
        <a:lstStyle/>
        <a:p>
          <a:endParaRPr lang="en-GB" sz="1200">
            <a:latin typeface="Arial" panose="020B0604020202020204" pitchFamily="34" charset="0"/>
            <a:cs typeface="Arial" panose="020B0604020202020204" pitchFamily="34" charset="0"/>
          </a:endParaRPr>
        </a:p>
      </dgm:t>
    </dgm:pt>
    <dgm:pt modelId="{F956F5D7-B587-42F8-A15C-BDECD876B9A6}">
      <dgm:prSet phldrT="[Text]" custT="1"/>
      <dgm:spPr/>
      <dgm:t>
        <a:bodyPr/>
        <a:lstStyle/>
        <a:p>
          <a:r>
            <a:rPr lang="en-GB" sz="1200" b="1" dirty="0">
              <a:latin typeface="Arial" panose="020B0604020202020204" pitchFamily="34" charset="0"/>
              <a:cs typeface="Arial" panose="020B0604020202020204" pitchFamily="34" charset="0"/>
            </a:rPr>
            <a:t>Peer Review Visit</a:t>
          </a:r>
        </a:p>
      </dgm:t>
    </dgm:pt>
    <dgm:pt modelId="{E224FBF2-9A7C-4610-B125-8DC903F09B9E}" type="parTrans" cxnId="{3364242B-D1C7-4ABF-BA3C-4776F719396E}">
      <dgm:prSet/>
      <dgm:spPr/>
      <dgm:t>
        <a:bodyPr/>
        <a:lstStyle/>
        <a:p>
          <a:endParaRPr lang="en-GB" sz="1200">
            <a:latin typeface="Arial" panose="020B0604020202020204" pitchFamily="34" charset="0"/>
            <a:cs typeface="Arial" panose="020B0604020202020204" pitchFamily="34" charset="0"/>
          </a:endParaRPr>
        </a:p>
      </dgm:t>
    </dgm:pt>
    <dgm:pt modelId="{17CD18AD-2273-429E-B011-633AEADA9F6E}" type="sibTrans" cxnId="{3364242B-D1C7-4ABF-BA3C-4776F719396E}">
      <dgm:prSet/>
      <dgm:spPr/>
      <dgm:t>
        <a:bodyPr/>
        <a:lstStyle/>
        <a:p>
          <a:endParaRPr lang="en-GB" sz="1200">
            <a:latin typeface="Arial" panose="020B0604020202020204" pitchFamily="34" charset="0"/>
            <a:cs typeface="Arial" panose="020B0604020202020204" pitchFamily="34" charset="0"/>
          </a:endParaRPr>
        </a:p>
      </dgm:t>
    </dgm:pt>
    <dgm:pt modelId="{1FE17E1C-E2AC-4DFA-93CF-3CCFB4995AF4}">
      <dgm:prSet phldrT="[Text]" custT="1"/>
      <dgm:spPr/>
      <dgm:t>
        <a:bodyPr/>
        <a:lstStyle/>
        <a:p>
          <a:r>
            <a:rPr lang="en-GB" sz="1200" dirty="0">
              <a:latin typeface="Arial" panose="020B0604020202020204" pitchFamily="34" charset="0"/>
              <a:cs typeface="Arial" panose="020B0604020202020204" pitchFamily="34" charset="0"/>
            </a:rPr>
            <a:t>Agenda</a:t>
          </a:r>
        </a:p>
      </dgm:t>
    </dgm:pt>
    <dgm:pt modelId="{8985FB93-13D3-43D5-9098-FEBD2DBA1D1D}" type="parTrans" cxnId="{8028A517-3F6B-4091-94F1-A314B15F6EB5}">
      <dgm:prSet/>
      <dgm:spPr/>
      <dgm:t>
        <a:bodyPr/>
        <a:lstStyle/>
        <a:p>
          <a:endParaRPr lang="en-GB" sz="1200">
            <a:latin typeface="Arial" panose="020B0604020202020204" pitchFamily="34" charset="0"/>
            <a:cs typeface="Arial" panose="020B0604020202020204" pitchFamily="34" charset="0"/>
          </a:endParaRPr>
        </a:p>
      </dgm:t>
    </dgm:pt>
    <dgm:pt modelId="{9493E51D-4453-4C37-B1BA-3AE5CA7BE3DD}" type="sibTrans" cxnId="{8028A517-3F6B-4091-94F1-A314B15F6EB5}">
      <dgm:prSet/>
      <dgm:spPr/>
      <dgm:t>
        <a:bodyPr/>
        <a:lstStyle/>
        <a:p>
          <a:endParaRPr lang="en-GB" sz="1200">
            <a:latin typeface="Arial" panose="020B0604020202020204" pitchFamily="34" charset="0"/>
            <a:cs typeface="Arial" panose="020B0604020202020204" pitchFamily="34" charset="0"/>
          </a:endParaRPr>
        </a:p>
      </dgm:t>
    </dgm:pt>
    <dgm:pt modelId="{0D153EC6-11C1-4644-BBD7-A78DD8537C29}">
      <dgm:prSet phldrT="[Text]" custT="1"/>
      <dgm:spPr/>
      <dgm:t>
        <a:bodyPr/>
        <a:lstStyle/>
        <a:p>
          <a:r>
            <a:rPr lang="en-GB" sz="1200" dirty="0">
              <a:latin typeface="Arial" panose="020B0604020202020204" pitchFamily="34" charset="0"/>
              <a:cs typeface="Arial" panose="020B0604020202020204" pitchFamily="34" charset="0"/>
            </a:rPr>
            <a:t>Introduction to CEO, COO and Medical Director</a:t>
          </a:r>
        </a:p>
      </dgm:t>
    </dgm:pt>
    <dgm:pt modelId="{B27FA5EA-53E0-42F1-9D82-A81F7399AEB1}" type="parTrans" cxnId="{2753B938-A6DB-4D5F-9BE1-866F6C49D3A3}">
      <dgm:prSet/>
      <dgm:spPr/>
      <dgm:t>
        <a:bodyPr/>
        <a:lstStyle/>
        <a:p>
          <a:endParaRPr lang="en-GB" sz="1200">
            <a:latin typeface="Arial" panose="020B0604020202020204" pitchFamily="34" charset="0"/>
            <a:cs typeface="Arial" panose="020B0604020202020204" pitchFamily="34" charset="0"/>
          </a:endParaRPr>
        </a:p>
      </dgm:t>
    </dgm:pt>
    <dgm:pt modelId="{62731182-3C21-47A1-97C8-97B3B12F20A1}" type="sibTrans" cxnId="{2753B938-A6DB-4D5F-9BE1-866F6C49D3A3}">
      <dgm:prSet/>
      <dgm:spPr/>
      <dgm:t>
        <a:bodyPr/>
        <a:lstStyle/>
        <a:p>
          <a:endParaRPr lang="en-GB" sz="1200">
            <a:latin typeface="Arial" panose="020B0604020202020204" pitchFamily="34" charset="0"/>
            <a:cs typeface="Arial" panose="020B0604020202020204" pitchFamily="34" charset="0"/>
          </a:endParaRPr>
        </a:p>
      </dgm:t>
    </dgm:pt>
    <dgm:pt modelId="{D540CAD4-7A7A-4097-B4B8-882C5E422E75}">
      <dgm:prSet phldrT="[Text]" custT="1"/>
      <dgm:spPr/>
      <dgm:t>
        <a:bodyPr/>
        <a:lstStyle/>
        <a:p>
          <a:r>
            <a:rPr lang="en-GB" sz="1200" dirty="0">
              <a:latin typeface="Arial" panose="020B0604020202020204" pitchFamily="34" charset="0"/>
              <a:cs typeface="Arial" panose="020B0604020202020204" pitchFamily="34" charset="0"/>
            </a:rPr>
            <a:t>Service overview by pathway stage</a:t>
          </a:r>
        </a:p>
      </dgm:t>
    </dgm:pt>
    <dgm:pt modelId="{DF6608B1-BD56-4E1A-854E-158F64C621BD}" type="parTrans" cxnId="{8A0090DD-3BDE-422C-BE95-D3228751B914}">
      <dgm:prSet/>
      <dgm:spPr/>
      <dgm:t>
        <a:bodyPr/>
        <a:lstStyle/>
        <a:p>
          <a:endParaRPr lang="en-GB" sz="1200">
            <a:latin typeface="Arial" panose="020B0604020202020204" pitchFamily="34" charset="0"/>
            <a:cs typeface="Arial" panose="020B0604020202020204" pitchFamily="34" charset="0"/>
          </a:endParaRPr>
        </a:p>
      </dgm:t>
    </dgm:pt>
    <dgm:pt modelId="{EFDE353A-DBD8-47DC-836F-45B24BFBBE17}" type="sibTrans" cxnId="{8A0090DD-3BDE-422C-BE95-D3228751B914}">
      <dgm:prSet/>
      <dgm:spPr/>
      <dgm:t>
        <a:bodyPr/>
        <a:lstStyle/>
        <a:p>
          <a:endParaRPr lang="en-GB" sz="1200">
            <a:latin typeface="Arial" panose="020B0604020202020204" pitchFamily="34" charset="0"/>
            <a:cs typeface="Arial" panose="020B0604020202020204" pitchFamily="34" charset="0"/>
          </a:endParaRPr>
        </a:p>
      </dgm:t>
    </dgm:pt>
    <dgm:pt modelId="{BDEF8353-9B9A-4700-A5CA-F0BB1F926B04}">
      <dgm:prSet phldrT="[Text]" custT="1"/>
      <dgm:spPr/>
      <dgm:t>
        <a:bodyPr/>
        <a:lstStyle/>
        <a:p>
          <a:r>
            <a:rPr lang="en-GB" sz="1200" dirty="0">
              <a:latin typeface="Arial" panose="020B0604020202020204" pitchFamily="34" charset="0"/>
              <a:cs typeface="Arial" panose="020B0604020202020204" pitchFamily="34" charset="0"/>
            </a:rPr>
            <a:t>Insights</a:t>
          </a:r>
        </a:p>
      </dgm:t>
    </dgm:pt>
    <dgm:pt modelId="{D7BC34D2-40C6-4F8C-8050-3AC6D9838D35}" type="parTrans" cxnId="{7FF87C8E-3A9F-4626-BB74-A04E54D54436}">
      <dgm:prSet/>
      <dgm:spPr/>
      <dgm:t>
        <a:bodyPr/>
        <a:lstStyle/>
        <a:p>
          <a:endParaRPr lang="en-GB" sz="1200">
            <a:latin typeface="Arial" panose="020B0604020202020204" pitchFamily="34" charset="0"/>
            <a:cs typeface="Arial" panose="020B0604020202020204" pitchFamily="34" charset="0"/>
          </a:endParaRPr>
        </a:p>
      </dgm:t>
    </dgm:pt>
    <dgm:pt modelId="{8E22A218-7805-47C8-B96E-DBB738610766}" type="sibTrans" cxnId="{7FF87C8E-3A9F-4626-BB74-A04E54D54436}">
      <dgm:prSet/>
      <dgm:spPr/>
      <dgm:t>
        <a:bodyPr/>
        <a:lstStyle/>
        <a:p>
          <a:endParaRPr lang="en-GB" sz="1200">
            <a:latin typeface="Arial" panose="020B0604020202020204" pitchFamily="34" charset="0"/>
            <a:cs typeface="Arial" panose="020B0604020202020204" pitchFamily="34" charset="0"/>
          </a:endParaRPr>
        </a:p>
      </dgm:t>
    </dgm:pt>
    <dgm:pt modelId="{5C7ADA8E-5294-4BBB-85CA-F2AB329366A2}">
      <dgm:prSet phldrT="[Text]" custT="1"/>
      <dgm:spPr/>
      <dgm:t>
        <a:bodyPr/>
        <a:lstStyle/>
        <a:p>
          <a:r>
            <a:rPr lang="en-GB" sz="1200" dirty="0">
              <a:latin typeface="Arial" panose="020B0604020202020204" pitchFamily="34" charset="0"/>
              <a:cs typeface="Arial" panose="020B0604020202020204" pitchFamily="34" charset="0"/>
            </a:rPr>
            <a:t>Areas for development</a:t>
          </a:r>
        </a:p>
      </dgm:t>
    </dgm:pt>
    <dgm:pt modelId="{159B4D43-BE66-4E1B-AF88-224EEF4ABE0A}" type="parTrans" cxnId="{80AF5CE8-EFD5-43AD-9A1A-0CA0B0050670}">
      <dgm:prSet/>
      <dgm:spPr/>
      <dgm:t>
        <a:bodyPr/>
        <a:lstStyle/>
        <a:p>
          <a:endParaRPr lang="en-GB" sz="1200">
            <a:latin typeface="Arial" panose="020B0604020202020204" pitchFamily="34" charset="0"/>
            <a:cs typeface="Arial" panose="020B0604020202020204" pitchFamily="34" charset="0"/>
          </a:endParaRPr>
        </a:p>
      </dgm:t>
    </dgm:pt>
    <dgm:pt modelId="{5EE0481A-7377-4BC0-831E-A6EA17D23E89}" type="sibTrans" cxnId="{80AF5CE8-EFD5-43AD-9A1A-0CA0B0050670}">
      <dgm:prSet/>
      <dgm:spPr/>
      <dgm:t>
        <a:bodyPr/>
        <a:lstStyle/>
        <a:p>
          <a:endParaRPr lang="en-GB" sz="1200">
            <a:latin typeface="Arial" panose="020B0604020202020204" pitchFamily="34" charset="0"/>
            <a:cs typeface="Arial" panose="020B0604020202020204" pitchFamily="34" charset="0"/>
          </a:endParaRPr>
        </a:p>
      </dgm:t>
    </dgm:pt>
    <dgm:pt modelId="{1BB050DC-30D7-4523-9CF1-39DB7D21EC0F}">
      <dgm:prSet phldrT="[Text]" custT="1"/>
      <dgm:spPr/>
      <dgm:t>
        <a:bodyPr/>
        <a:lstStyle/>
        <a:p>
          <a:r>
            <a:rPr lang="en-GB" sz="1200" dirty="0">
              <a:latin typeface="Arial" panose="020B0604020202020204" pitchFamily="34" charset="0"/>
              <a:cs typeface="Arial" panose="020B0604020202020204" pitchFamily="34" charset="0"/>
            </a:rPr>
            <a:t>‘Days Matter’ project team, governance and resource</a:t>
          </a:r>
        </a:p>
      </dgm:t>
    </dgm:pt>
    <dgm:pt modelId="{11A58899-47C8-42BD-9D2E-D51B06C1593F}" type="parTrans" cxnId="{87B4C1B4-8E43-4D4B-B05D-E002E485F9C0}">
      <dgm:prSet/>
      <dgm:spPr/>
      <dgm:t>
        <a:bodyPr/>
        <a:lstStyle/>
        <a:p>
          <a:endParaRPr lang="en-GB" sz="1200">
            <a:latin typeface="Arial" panose="020B0604020202020204" pitchFamily="34" charset="0"/>
            <a:cs typeface="Arial" panose="020B0604020202020204" pitchFamily="34" charset="0"/>
          </a:endParaRPr>
        </a:p>
      </dgm:t>
    </dgm:pt>
    <dgm:pt modelId="{D307CBE5-EB13-482F-86DD-AB5D3AC00569}" type="sibTrans" cxnId="{87B4C1B4-8E43-4D4B-B05D-E002E485F9C0}">
      <dgm:prSet/>
      <dgm:spPr/>
      <dgm:t>
        <a:bodyPr/>
        <a:lstStyle/>
        <a:p>
          <a:endParaRPr lang="en-GB" sz="1200">
            <a:latin typeface="Arial" panose="020B0604020202020204" pitchFamily="34" charset="0"/>
            <a:cs typeface="Arial" panose="020B0604020202020204" pitchFamily="34" charset="0"/>
          </a:endParaRPr>
        </a:p>
      </dgm:t>
    </dgm:pt>
    <dgm:pt modelId="{58EDC3BB-A097-437D-A10F-A2D4F9A61509}">
      <dgm:prSet phldrT="[Text]" custT="1"/>
      <dgm:spPr/>
      <dgm:t>
        <a:bodyPr/>
        <a:lstStyle/>
        <a:p>
          <a:r>
            <a:rPr lang="en-GB" sz="1200" dirty="0">
              <a:latin typeface="Arial" panose="020B0604020202020204" pitchFamily="34" charset="0"/>
              <a:cs typeface="Arial" panose="020B0604020202020204" pitchFamily="34" charset="0"/>
            </a:rPr>
            <a:t>Exemplar Service Features</a:t>
          </a:r>
        </a:p>
      </dgm:t>
    </dgm:pt>
    <dgm:pt modelId="{10FA76FB-BD7C-4808-9D0F-D533159687F5}" type="parTrans" cxnId="{E4CC9F4C-DCA3-4048-9174-EAA117D0D8A7}">
      <dgm:prSet/>
      <dgm:spPr/>
      <dgm:t>
        <a:bodyPr/>
        <a:lstStyle/>
        <a:p>
          <a:endParaRPr lang="en-GB" sz="1200">
            <a:latin typeface="Arial" panose="020B0604020202020204" pitchFamily="34" charset="0"/>
            <a:cs typeface="Arial" panose="020B0604020202020204" pitchFamily="34" charset="0"/>
          </a:endParaRPr>
        </a:p>
      </dgm:t>
    </dgm:pt>
    <dgm:pt modelId="{0C1F415B-0C07-4FB3-BD98-F237B313B7CA}" type="sibTrans" cxnId="{E4CC9F4C-DCA3-4048-9174-EAA117D0D8A7}">
      <dgm:prSet/>
      <dgm:spPr/>
      <dgm:t>
        <a:bodyPr/>
        <a:lstStyle/>
        <a:p>
          <a:endParaRPr lang="en-GB" sz="1200">
            <a:latin typeface="Arial" panose="020B0604020202020204" pitchFamily="34" charset="0"/>
            <a:cs typeface="Arial" panose="020B0604020202020204" pitchFamily="34" charset="0"/>
          </a:endParaRPr>
        </a:p>
      </dgm:t>
    </dgm:pt>
    <dgm:pt modelId="{228547DA-1CBE-4EB6-8996-08ADACFF6949}">
      <dgm:prSet phldrT="[Text]" custT="1"/>
      <dgm:spPr/>
      <dgm:t>
        <a:bodyPr/>
        <a:lstStyle/>
        <a:p>
          <a:r>
            <a:rPr lang="en-GB" sz="1200" dirty="0">
              <a:latin typeface="Arial" panose="020B0604020202020204" pitchFamily="34" charset="0"/>
              <a:cs typeface="Arial" panose="020B0604020202020204" pitchFamily="34" charset="0"/>
            </a:rPr>
            <a:t>Interim Project report</a:t>
          </a:r>
        </a:p>
      </dgm:t>
    </dgm:pt>
    <dgm:pt modelId="{8D0B3649-3F85-4572-994C-30B7D85D4DB1}" type="parTrans" cxnId="{3F5990C0-AC9C-4C10-8FDD-C32E598AB7D9}">
      <dgm:prSet/>
      <dgm:spPr/>
      <dgm:t>
        <a:bodyPr/>
        <a:lstStyle/>
        <a:p>
          <a:endParaRPr lang="en-GB" sz="1200">
            <a:latin typeface="Arial" panose="020B0604020202020204" pitchFamily="34" charset="0"/>
            <a:cs typeface="Arial" panose="020B0604020202020204" pitchFamily="34" charset="0"/>
          </a:endParaRPr>
        </a:p>
      </dgm:t>
    </dgm:pt>
    <dgm:pt modelId="{8C2225E2-7AF4-4753-83F2-506578C4CEC4}" type="sibTrans" cxnId="{3F5990C0-AC9C-4C10-8FDD-C32E598AB7D9}">
      <dgm:prSet/>
      <dgm:spPr/>
      <dgm:t>
        <a:bodyPr/>
        <a:lstStyle/>
        <a:p>
          <a:endParaRPr lang="en-GB" sz="1200">
            <a:latin typeface="Arial" panose="020B0604020202020204" pitchFamily="34" charset="0"/>
            <a:cs typeface="Arial" panose="020B0604020202020204" pitchFamily="34" charset="0"/>
          </a:endParaRPr>
        </a:p>
      </dgm:t>
    </dgm:pt>
    <dgm:pt modelId="{9802DBE2-3290-4702-8B04-57A40FC935F7}">
      <dgm:prSet phldrT="[Text]" custT="1"/>
      <dgm:spPr/>
      <dgm:t>
        <a:bodyPr/>
        <a:lstStyle/>
        <a:p>
          <a:r>
            <a:rPr lang="en-GB" sz="1200" dirty="0">
              <a:latin typeface="Arial" panose="020B0604020202020204" pitchFamily="34" charset="0"/>
              <a:cs typeface="Arial" panose="020B0604020202020204" pitchFamily="34" charset="0"/>
            </a:rPr>
            <a:t>Next steps / PDSA session. </a:t>
          </a:r>
        </a:p>
      </dgm:t>
    </dgm:pt>
    <dgm:pt modelId="{6DB6F833-2FF8-4D5E-AD1F-AFEBBE7B71E2}" type="parTrans" cxnId="{DDDCA50D-737D-4568-B472-32CAACBDED89}">
      <dgm:prSet/>
      <dgm:spPr/>
      <dgm:t>
        <a:bodyPr/>
        <a:lstStyle/>
        <a:p>
          <a:endParaRPr lang="en-GB" sz="1200">
            <a:latin typeface="Arial" panose="020B0604020202020204" pitchFamily="34" charset="0"/>
            <a:cs typeface="Arial" panose="020B0604020202020204" pitchFamily="34" charset="0"/>
          </a:endParaRPr>
        </a:p>
      </dgm:t>
    </dgm:pt>
    <dgm:pt modelId="{AD3D5450-1F20-464D-9F41-DF4B617AEB12}" type="sibTrans" cxnId="{DDDCA50D-737D-4568-B472-32CAACBDED89}">
      <dgm:prSet/>
      <dgm:spPr/>
      <dgm:t>
        <a:bodyPr/>
        <a:lstStyle/>
        <a:p>
          <a:endParaRPr lang="en-GB" sz="1200">
            <a:latin typeface="Arial" panose="020B0604020202020204" pitchFamily="34" charset="0"/>
            <a:cs typeface="Arial" panose="020B0604020202020204" pitchFamily="34" charset="0"/>
          </a:endParaRPr>
        </a:p>
      </dgm:t>
    </dgm:pt>
    <dgm:pt modelId="{0C8E9E2B-28B5-4D7B-AA8C-AC81075F859F}">
      <dgm:prSet phldrT="[Text]" custT="1"/>
      <dgm:spPr>
        <a:solidFill>
          <a:srgbClr val="5C348D"/>
        </a:solidFill>
      </dgm:spPr>
      <dgm:t>
        <a:bodyPr/>
        <a:lstStyle/>
        <a:p>
          <a:r>
            <a:rPr lang="en-GB" sz="1200" dirty="0">
              <a:latin typeface="Arial" panose="020B0604020202020204" pitchFamily="34" charset="0"/>
              <a:cs typeface="Arial" panose="020B0604020202020204" pitchFamily="34" charset="0"/>
            </a:rPr>
            <a:t>7</a:t>
          </a:r>
        </a:p>
      </dgm:t>
    </dgm:pt>
    <dgm:pt modelId="{B412AE37-20EC-4FED-8215-18AB79B0B96C}" type="parTrans" cxnId="{E418CC49-8F84-4633-BD1D-17118930D670}">
      <dgm:prSet/>
      <dgm:spPr/>
      <dgm:t>
        <a:bodyPr/>
        <a:lstStyle/>
        <a:p>
          <a:endParaRPr lang="en-GB" sz="1200">
            <a:latin typeface="Arial" panose="020B0604020202020204" pitchFamily="34" charset="0"/>
            <a:cs typeface="Arial" panose="020B0604020202020204" pitchFamily="34" charset="0"/>
          </a:endParaRPr>
        </a:p>
      </dgm:t>
    </dgm:pt>
    <dgm:pt modelId="{A2B1CD3E-B3D9-4168-9AC6-89274801FE16}" type="sibTrans" cxnId="{E418CC49-8F84-4633-BD1D-17118930D670}">
      <dgm:prSet/>
      <dgm:spPr/>
      <dgm:t>
        <a:bodyPr/>
        <a:lstStyle/>
        <a:p>
          <a:endParaRPr lang="en-GB" sz="1200">
            <a:latin typeface="Arial" panose="020B0604020202020204" pitchFamily="34" charset="0"/>
            <a:cs typeface="Arial" panose="020B0604020202020204" pitchFamily="34" charset="0"/>
          </a:endParaRPr>
        </a:p>
      </dgm:t>
    </dgm:pt>
    <dgm:pt modelId="{770764BC-BC9D-43A2-99B7-FD70F6685735}">
      <dgm:prSet phldrT="[Text]" custT="1"/>
      <dgm:spPr/>
      <dgm:t>
        <a:bodyPr/>
        <a:lstStyle/>
        <a:p>
          <a:r>
            <a:rPr lang="en-GB" sz="1200" b="1" dirty="0">
              <a:latin typeface="Arial" panose="020B0604020202020204" pitchFamily="34" charset="0"/>
              <a:cs typeface="Arial" panose="020B0604020202020204" pitchFamily="34" charset="0"/>
            </a:rPr>
            <a:t>Review</a:t>
          </a:r>
        </a:p>
        <a:p>
          <a:r>
            <a:rPr lang="en-GB" sz="1200" dirty="0">
              <a:latin typeface="Arial" panose="020B0604020202020204" pitchFamily="34" charset="0"/>
              <a:cs typeface="Arial" panose="020B0604020202020204" pitchFamily="34" charset="0"/>
            </a:rPr>
            <a:t>Action plan follow up review scheduled for subsequent virtual visit 3 months.</a:t>
          </a:r>
        </a:p>
      </dgm:t>
    </dgm:pt>
    <dgm:pt modelId="{6CA058A4-32CE-4103-BA96-E97AE602EF8D}" type="parTrans" cxnId="{958C33D5-EC1C-4AE3-802E-F92650253425}">
      <dgm:prSet/>
      <dgm:spPr/>
      <dgm:t>
        <a:bodyPr/>
        <a:lstStyle/>
        <a:p>
          <a:endParaRPr lang="en-GB" sz="1200">
            <a:latin typeface="Arial" panose="020B0604020202020204" pitchFamily="34" charset="0"/>
            <a:cs typeface="Arial" panose="020B0604020202020204" pitchFamily="34" charset="0"/>
          </a:endParaRPr>
        </a:p>
      </dgm:t>
    </dgm:pt>
    <dgm:pt modelId="{D362B79E-8331-432E-A8B8-3E93F8497D50}" type="sibTrans" cxnId="{958C33D5-EC1C-4AE3-802E-F92650253425}">
      <dgm:prSet/>
      <dgm:spPr/>
      <dgm:t>
        <a:bodyPr/>
        <a:lstStyle/>
        <a:p>
          <a:endParaRPr lang="en-GB" sz="1200">
            <a:latin typeface="Arial" panose="020B0604020202020204" pitchFamily="34" charset="0"/>
            <a:cs typeface="Arial" panose="020B0604020202020204" pitchFamily="34" charset="0"/>
          </a:endParaRPr>
        </a:p>
      </dgm:t>
    </dgm:pt>
    <dgm:pt modelId="{6EE1C9E3-34AA-40A9-BD4F-322D3C0FA5C4}">
      <dgm:prSet phldrT="[Text]" custT="1"/>
      <dgm:spPr/>
      <dgm:t>
        <a:bodyPr/>
        <a:lstStyle/>
        <a:p>
          <a:r>
            <a:rPr lang="en-GB" sz="1200" dirty="0">
              <a:latin typeface="Arial" panose="020B0604020202020204" pitchFamily="34" charset="0"/>
              <a:cs typeface="Arial" panose="020B0604020202020204" pitchFamily="34" charset="0"/>
            </a:rPr>
            <a:t>Priority areas identified</a:t>
          </a:r>
        </a:p>
      </dgm:t>
    </dgm:pt>
    <dgm:pt modelId="{C639356E-6273-47EE-BA27-F5AD9A348295}" type="parTrans" cxnId="{98B5AB16-9015-44E4-BD6A-589EA166667F}">
      <dgm:prSet/>
      <dgm:spPr/>
      <dgm:t>
        <a:bodyPr/>
        <a:lstStyle/>
        <a:p>
          <a:endParaRPr lang="en-GB"/>
        </a:p>
      </dgm:t>
    </dgm:pt>
    <dgm:pt modelId="{A51DDCC8-98CD-434C-8D12-F8B28F8EC2CA}" type="sibTrans" cxnId="{98B5AB16-9015-44E4-BD6A-589EA166667F}">
      <dgm:prSet/>
      <dgm:spPr/>
      <dgm:t>
        <a:bodyPr/>
        <a:lstStyle/>
        <a:p>
          <a:endParaRPr lang="en-GB"/>
        </a:p>
      </dgm:t>
    </dgm:pt>
    <dgm:pt modelId="{102A11A7-9076-42EE-AD03-4A2DD857FCDA}">
      <dgm:prSet phldrT="[Text]" custT="1"/>
      <dgm:spPr/>
      <dgm:t>
        <a:bodyPr/>
        <a:lstStyle/>
        <a:p>
          <a:pPr algn="l">
            <a:buFont typeface="Arial" panose="020B0604020202020204" pitchFamily="34" charset="0"/>
            <a:buNone/>
          </a:pPr>
          <a:r>
            <a:rPr lang="en-GB" sz="1200" dirty="0">
              <a:latin typeface="Arial" panose="020B0604020202020204" pitchFamily="34" charset="0"/>
              <a:cs typeface="Arial" panose="020B0604020202020204" pitchFamily="34" charset="0"/>
            </a:rPr>
            <a:t>This will be in parallel</a:t>
          </a:r>
        </a:p>
      </dgm:t>
    </dgm:pt>
    <dgm:pt modelId="{B6B3BB58-7F0E-4913-9597-EE12B5E7E1F5}" type="parTrans" cxnId="{0A894661-A441-44FC-8A7C-831FAAAF6176}">
      <dgm:prSet/>
      <dgm:spPr/>
      <dgm:t>
        <a:bodyPr/>
        <a:lstStyle/>
        <a:p>
          <a:endParaRPr lang="en-GB"/>
        </a:p>
      </dgm:t>
    </dgm:pt>
    <dgm:pt modelId="{4F1A5555-7F5E-42DF-9195-49DFAADD0F50}" type="sibTrans" cxnId="{0A894661-A441-44FC-8A7C-831FAAAF6176}">
      <dgm:prSet/>
      <dgm:spPr/>
      <dgm:t>
        <a:bodyPr/>
        <a:lstStyle/>
        <a:p>
          <a:endParaRPr lang="en-GB"/>
        </a:p>
      </dgm:t>
    </dgm:pt>
    <dgm:pt modelId="{03E49104-D4E7-4ACC-B63E-4AFBBA4486C9}">
      <dgm:prSet phldrT="[Text]" custT="1"/>
      <dgm:spPr/>
      <dgm:t>
        <a:bodyPr/>
        <a:lstStyle/>
        <a:p>
          <a:pPr algn="l">
            <a:buFont typeface="Arial" panose="020B0604020202020204" pitchFamily="34" charset="0"/>
            <a:buNone/>
          </a:pPr>
          <a:endParaRPr lang="en-GB" sz="1200" dirty="0">
            <a:latin typeface="Arial" panose="020B0604020202020204" pitchFamily="34" charset="0"/>
            <a:cs typeface="Arial" panose="020B0604020202020204" pitchFamily="34" charset="0"/>
          </a:endParaRPr>
        </a:p>
      </dgm:t>
    </dgm:pt>
    <dgm:pt modelId="{BB8FB451-87FD-4C32-A40D-2C6587440477}" type="parTrans" cxnId="{234DCD95-FA77-4C63-9486-8BE3CE62CA4E}">
      <dgm:prSet/>
      <dgm:spPr/>
      <dgm:t>
        <a:bodyPr/>
        <a:lstStyle/>
        <a:p>
          <a:endParaRPr lang="en-GB"/>
        </a:p>
      </dgm:t>
    </dgm:pt>
    <dgm:pt modelId="{F1328811-71D4-45EC-9669-DD3CCC0A9E07}" type="sibTrans" cxnId="{234DCD95-FA77-4C63-9486-8BE3CE62CA4E}">
      <dgm:prSet/>
      <dgm:spPr/>
      <dgm:t>
        <a:bodyPr/>
        <a:lstStyle/>
        <a:p>
          <a:endParaRPr lang="en-GB"/>
        </a:p>
      </dgm:t>
    </dgm:pt>
    <dgm:pt modelId="{C8C87CCD-17BF-46A8-8EB3-8DE80336EE8F}">
      <dgm:prSet phldrT="[Text]" custT="1"/>
      <dgm:spPr/>
      <dgm:t>
        <a:bodyPr/>
        <a:lstStyle/>
        <a:p>
          <a:pPr algn="l">
            <a:buNone/>
          </a:pPr>
          <a:r>
            <a:rPr lang="en-GB" sz="1200" dirty="0">
              <a:latin typeface="Arial" panose="020B0604020202020204" pitchFamily="34" charset="0"/>
              <a:cs typeface="Arial" panose="020B0604020202020204" pitchFamily="34" charset="0"/>
            </a:rPr>
            <a:t>SWAG develop</a:t>
          </a:r>
        </a:p>
      </dgm:t>
    </dgm:pt>
    <dgm:pt modelId="{BF7F5F12-D1C8-4049-9C06-C760579D70B4}" type="parTrans" cxnId="{16CCBE15-5A1F-43BE-B6AC-EFD7DE97BBBD}">
      <dgm:prSet/>
      <dgm:spPr/>
      <dgm:t>
        <a:bodyPr/>
        <a:lstStyle/>
        <a:p>
          <a:endParaRPr lang="en-GB"/>
        </a:p>
      </dgm:t>
    </dgm:pt>
    <dgm:pt modelId="{B2CC1E19-64CE-475A-BC1E-C30FC9F31EB4}" type="sibTrans" cxnId="{16CCBE15-5A1F-43BE-B6AC-EFD7DE97BBBD}">
      <dgm:prSet/>
      <dgm:spPr/>
      <dgm:t>
        <a:bodyPr/>
        <a:lstStyle/>
        <a:p>
          <a:endParaRPr lang="en-GB"/>
        </a:p>
      </dgm:t>
    </dgm:pt>
    <dgm:pt modelId="{89302840-5912-4681-931B-4A731DA0ED96}">
      <dgm:prSet phldrT="[Text]" custT="1"/>
      <dgm:spPr/>
      <dgm:t>
        <a:bodyPr/>
        <a:lstStyle/>
        <a:p>
          <a:pPr algn="l">
            <a:buNone/>
          </a:pPr>
          <a:r>
            <a:rPr lang="en-GB" sz="1200" dirty="0">
              <a:latin typeface="Arial" panose="020B0604020202020204" pitchFamily="34" charset="0"/>
              <a:cs typeface="Arial" panose="020B0604020202020204" pitchFamily="34" charset="0"/>
            </a:rPr>
            <a:t>and review insights,</a:t>
          </a:r>
        </a:p>
      </dgm:t>
    </dgm:pt>
    <dgm:pt modelId="{086DE1B9-675D-463F-A608-CCE3A8F4C448}" type="parTrans" cxnId="{0249B1AC-0FCE-4C4D-A94F-91F16DA8D517}">
      <dgm:prSet/>
      <dgm:spPr/>
      <dgm:t>
        <a:bodyPr/>
        <a:lstStyle/>
        <a:p>
          <a:endParaRPr lang="en-GB"/>
        </a:p>
      </dgm:t>
    </dgm:pt>
    <dgm:pt modelId="{D2D5C753-C19C-4DD3-8FCD-2C901ED2B31B}" type="sibTrans" cxnId="{0249B1AC-0FCE-4C4D-A94F-91F16DA8D517}">
      <dgm:prSet/>
      <dgm:spPr/>
      <dgm:t>
        <a:bodyPr/>
        <a:lstStyle/>
        <a:p>
          <a:endParaRPr lang="en-GB"/>
        </a:p>
      </dgm:t>
    </dgm:pt>
    <dgm:pt modelId="{F3967CA4-9B9B-4667-B28B-9C4490D3A8DF}">
      <dgm:prSet phldrT="[Text]" custT="1"/>
      <dgm:spPr/>
      <dgm:t>
        <a:bodyPr/>
        <a:lstStyle/>
        <a:p>
          <a:pPr algn="l">
            <a:buNone/>
          </a:pPr>
          <a:r>
            <a:rPr lang="en-GB" sz="1200" dirty="0">
              <a:latin typeface="Arial" panose="020B0604020202020204" pitchFamily="34" charset="0"/>
              <a:cs typeface="Arial" panose="020B0604020202020204" pitchFamily="34" charset="0"/>
            </a:rPr>
            <a:t>best performer play</a:t>
          </a:r>
        </a:p>
      </dgm:t>
    </dgm:pt>
    <dgm:pt modelId="{59142E92-F2A3-45B8-BC6B-93C092F9BBDC}" type="parTrans" cxnId="{900BA928-8E45-4D29-8E9D-567D2708DBC3}">
      <dgm:prSet/>
      <dgm:spPr/>
      <dgm:t>
        <a:bodyPr/>
        <a:lstStyle/>
        <a:p>
          <a:endParaRPr lang="en-GB"/>
        </a:p>
      </dgm:t>
    </dgm:pt>
    <dgm:pt modelId="{3CA0914C-B801-4A1C-841E-1C47C044A49A}" type="sibTrans" cxnId="{900BA928-8E45-4D29-8E9D-567D2708DBC3}">
      <dgm:prSet/>
      <dgm:spPr/>
      <dgm:t>
        <a:bodyPr/>
        <a:lstStyle/>
        <a:p>
          <a:endParaRPr lang="en-GB"/>
        </a:p>
      </dgm:t>
    </dgm:pt>
    <dgm:pt modelId="{39E207D5-30B9-460E-ABF5-BE9E95EC95D7}">
      <dgm:prSet phldrT="[Text]" custT="1"/>
      <dgm:spPr/>
      <dgm:t>
        <a:bodyPr/>
        <a:lstStyle/>
        <a:p>
          <a:pPr algn="l">
            <a:buNone/>
          </a:pPr>
          <a:r>
            <a:rPr lang="en-GB" sz="1200" dirty="0">
              <a:latin typeface="Arial" panose="020B0604020202020204" pitchFamily="34" charset="0"/>
              <a:cs typeface="Arial" panose="020B0604020202020204" pitchFamily="34" charset="0"/>
            </a:rPr>
            <a:t>book and research &amp;</a:t>
          </a:r>
        </a:p>
      </dgm:t>
    </dgm:pt>
    <dgm:pt modelId="{87FBB025-D5F4-49DA-BBB5-05A44D33F373}" type="parTrans" cxnId="{768DF9AA-3D13-41A0-9F2A-71C4B9F877FA}">
      <dgm:prSet/>
      <dgm:spPr/>
      <dgm:t>
        <a:bodyPr/>
        <a:lstStyle/>
        <a:p>
          <a:endParaRPr lang="en-GB"/>
        </a:p>
      </dgm:t>
    </dgm:pt>
    <dgm:pt modelId="{B6C95032-4A3A-4A67-BCCC-BF3167C1E59D}" type="sibTrans" cxnId="{768DF9AA-3D13-41A0-9F2A-71C4B9F877FA}">
      <dgm:prSet/>
      <dgm:spPr/>
      <dgm:t>
        <a:bodyPr/>
        <a:lstStyle/>
        <a:p>
          <a:endParaRPr lang="en-GB"/>
        </a:p>
      </dgm:t>
    </dgm:pt>
    <dgm:pt modelId="{460CCB0B-30F2-4BB0-95B6-990ED80B8AEC}">
      <dgm:prSet phldrT="[Text]" custT="1"/>
      <dgm:spPr/>
      <dgm:t>
        <a:bodyPr/>
        <a:lstStyle/>
        <a:p>
          <a:pPr algn="l">
            <a:buNone/>
          </a:pPr>
          <a:r>
            <a:rPr lang="en-GB" sz="1200" dirty="0">
              <a:latin typeface="Arial" panose="020B0604020202020204" pitchFamily="34" charset="0"/>
              <a:cs typeface="Arial" panose="020B0604020202020204" pitchFamily="34" charset="0"/>
            </a:rPr>
            <a:t>Innovation packs.</a:t>
          </a:r>
        </a:p>
      </dgm:t>
    </dgm:pt>
    <dgm:pt modelId="{3D9AB217-51CB-455B-84A6-8ECB3ADDC5CF}" type="parTrans" cxnId="{4D70D5F5-E533-46E7-89B8-1EA8E5EE368E}">
      <dgm:prSet/>
      <dgm:spPr/>
      <dgm:t>
        <a:bodyPr/>
        <a:lstStyle/>
        <a:p>
          <a:endParaRPr lang="en-GB"/>
        </a:p>
      </dgm:t>
    </dgm:pt>
    <dgm:pt modelId="{F4746D06-9B0C-469A-8BCE-37F5BCCEB531}" type="sibTrans" cxnId="{4D70D5F5-E533-46E7-89B8-1EA8E5EE368E}">
      <dgm:prSet/>
      <dgm:spPr/>
      <dgm:t>
        <a:bodyPr/>
        <a:lstStyle/>
        <a:p>
          <a:endParaRPr lang="en-GB"/>
        </a:p>
      </dgm:t>
    </dgm:pt>
    <dgm:pt modelId="{77E30717-49B0-41D1-AC9F-19689C1D6B7F}">
      <dgm:prSet phldrT="[Text]" custT="1"/>
      <dgm:spPr/>
      <dgm:t>
        <a:bodyPr/>
        <a:lstStyle/>
        <a:p>
          <a:pPr algn="l">
            <a:buFont typeface="Arial" panose="020B0604020202020204" pitchFamily="34" charset="0"/>
            <a:buNone/>
          </a:pPr>
          <a:r>
            <a:rPr lang="en-GB" sz="1200" dirty="0">
              <a:latin typeface="Arial" panose="020B0604020202020204" pitchFamily="34" charset="0"/>
              <a:cs typeface="Arial" panose="020B0604020202020204" pitchFamily="34" charset="0"/>
            </a:rPr>
            <a:t>to trusts establishing</a:t>
          </a:r>
        </a:p>
      </dgm:t>
    </dgm:pt>
    <dgm:pt modelId="{F675E247-3590-4D72-A121-5D60E6BD14EA}" type="parTrans" cxnId="{A980CD24-BC6E-4DFE-B51D-5E1661D79776}">
      <dgm:prSet/>
      <dgm:spPr/>
      <dgm:t>
        <a:bodyPr/>
        <a:lstStyle/>
        <a:p>
          <a:endParaRPr lang="en-GB"/>
        </a:p>
      </dgm:t>
    </dgm:pt>
    <dgm:pt modelId="{3890A1E4-C14F-4F79-BB3B-1303F5286EAB}" type="sibTrans" cxnId="{A980CD24-BC6E-4DFE-B51D-5E1661D79776}">
      <dgm:prSet/>
      <dgm:spPr/>
      <dgm:t>
        <a:bodyPr/>
        <a:lstStyle/>
        <a:p>
          <a:endParaRPr lang="en-GB"/>
        </a:p>
      </dgm:t>
    </dgm:pt>
    <dgm:pt modelId="{17B77CA9-1A3F-4F03-B4F8-8A973E0C33C4}">
      <dgm:prSet phldrT="[Text]" custT="1"/>
      <dgm:spPr/>
      <dgm:t>
        <a:bodyPr/>
        <a:lstStyle/>
        <a:p>
          <a:pPr algn="l">
            <a:buFont typeface="Arial" panose="020B0604020202020204" pitchFamily="34" charset="0"/>
            <a:buNone/>
          </a:pPr>
          <a:r>
            <a:rPr lang="en-GB" sz="1200" dirty="0">
              <a:latin typeface="Arial" panose="020B0604020202020204" pitchFamily="34" charset="0"/>
              <a:cs typeface="Arial" panose="020B0604020202020204" pitchFamily="34" charset="0"/>
            </a:rPr>
            <a:t>‘Days Matter’ project</a:t>
          </a:r>
        </a:p>
      </dgm:t>
    </dgm:pt>
    <dgm:pt modelId="{1E98245F-D745-4AE3-A47D-F899E4067D9B}" type="parTrans" cxnId="{63741A18-D577-4E5A-9C5B-5C130617D336}">
      <dgm:prSet/>
      <dgm:spPr/>
      <dgm:t>
        <a:bodyPr/>
        <a:lstStyle/>
        <a:p>
          <a:endParaRPr lang="en-GB"/>
        </a:p>
      </dgm:t>
    </dgm:pt>
    <dgm:pt modelId="{81DED304-A6A5-4A2B-A947-3CB9F7D6E93B}" type="sibTrans" cxnId="{63741A18-D577-4E5A-9C5B-5C130617D336}">
      <dgm:prSet/>
      <dgm:spPr/>
      <dgm:t>
        <a:bodyPr/>
        <a:lstStyle/>
        <a:p>
          <a:endParaRPr lang="en-GB"/>
        </a:p>
      </dgm:t>
    </dgm:pt>
    <dgm:pt modelId="{D35567A4-CAD3-480D-8BF6-73E14C1847E6}">
      <dgm:prSet phldrT="[Text]" custT="1"/>
      <dgm:spPr/>
      <dgm:t>
        <a:bodyPr/>
        <a:lstStyle/>
        <a:p>
          <a:pPr algn="l">
            <a:buFont typeface="Arial" panose="020B0604020202020204" pitchFamily="34" charset="0"/>
            <a:buNone/>
          </a:pPr>
          <a:r>
            <a:rPr lang="en-GB" sz="1200" dirty="0">
              <a:latin typeface="Arial" panose="020B0604020202020204" pitchFamily="34" charset="0"/>
              <a:cs typeface="Arial" panose="020B0604020202020204" pitchFamily="34" charset="0"/>
            </a:rPr>
            <a:t>leadership, </a:t>
          </a:r>
        </a:p>
      </dgm:t>
    </dgm:pt>
    <dgm:pt modelId="{12D9B525-C1B8-4496-B6FA-44A3FF4466F6}" type="parTrans" cxnId="{C3D71B65-8106-46B7-8C4A-0DE10339588F}">
      <dgm:prSet/>
      <dgm:spPr/>
      <dgm:t>
        <a:bodyPr/>
        <a:lstStyle/>
        <a:p>
          <a:endParaRPr lang="en-GB"/>
        </a:p>
      </dgm:t>
    </dgm:pt>
    <dgm:pt modelId="{9D40BFF6-C9E6-4451-8EFB-20155D79ED9E}" type="sibTrans" cxnId="{C3D71B65-8106-46B7-8C4A-0DE10339588F}">
      <dgm:prSet/>
      <dgm:spPr/>
      <dgm:t>
        <a:bodyPr/>
        <a:lstStyle/>
        <a:p>
          <a:endParaRPr lang="en-GB"/>
        </a:p>
      </dgm:t>
    </dgm:pt>
    <dgm:pt modelId="{C6979BAE-703E-48A4-9046-82E609C7FD6F}">
      <dgm:prSet phldrT="[Text]" custT="1"/>
      <dgm:spPr/>
      <dgm:t>
        <a:bodyPr/>
        <a:lstStyle/>
        <a:p>
          <a:pPr algn="l">
            <a:buFont typeface="Arial" panose="020B0604020202020204" pitchFamily="34" charset="0"/>
            <a:buNone/>
          </a:pPr>
          <a:r>
            <a:rPr lang="en-GB" sz="1200" dirty="0">
              <a:latin typeface="Arial" panose="020B0604020202020204" pitchFamily="34" charset="0"/>
              <a:cs typeface="Arial" panose="020B0604020202020204" pitchFamily="34" charset="0"/>
            </a:rPr>
            <a:t>teams, resource and</a:t>
          </a:r>
        </a:p>
      </dgm:t>
    </dgm:pt>
    <dgm:pt modelId="{6E9F4ADE-5617-4D6C-B977-C9DA357949C6}" type="parTrans" cxnId="{D184C365-0B19-4A81-975D-E638EE5A2C27}">
      <dgm:prSet/>
      <dgm:spPr/>
      <dgm:t>
        <a:bodyPr/>
        <a:lstStyle/>
        <a:p>
          <a:endParaRPr lang="en-GB"/>
        </a:p>
      </dgm:t>
    </dgm:pt>
    <dgm:pt modelId="{A47F33F2-BD67-49B7-BE11-AF827D86FB9B}" type="sibTrans" cxnId="{D184C365-0B19-4A81-975D-E638EE5A2C27}">
      <dgm:prSet/>
      <dgm:spPr/>
      <dgm:t>
        <a:bodyPr/>
        <a:lstStyle/>
        <a:p>
          <a:endParaRPr lang="en-GB"/>
        </a:p>
      </dgm:t>
    </dgm:pt>
    <dgm:pt modelId="{4C1C513B-05F5-4FA3-AF8E-22FBE12AD084}">
      <dgm:prSet phldrT="[Text]" custT="1"/>
      <dgm:spPr/>
      <dgm:t>
        <a:bodyPr/>
        <a:lstStyle/>
        <a:p>
          <a:pPr algn="l">
            <a:buFont typeface="Arial" panose="020B0604020202020204" pitchFamily="34" charset="0"/>
            <a:buNone/>
          </a:pPr>
          <a:r>
            <a:rPr lang="en-GB" sz="1200" dirty="0">
              <a:latin typeface="Arial" panose="020B0604020202020204" pitchFamily="34" charset="0"/>
              <a:cs typeface="Arial" panose="020B0604020202020204" pitchFamily="34" charset="0"/>
            </a:rPr>
            <a:t>project initiation.</a:t>
          </a:r>
        </a:p>
      </dgm:t>
    </dgm:pt>
    <dgm:pt modelId="{29C791B0-F0AE-4B3D-952E-832F43FDA0E9}" type="parTrans" cxnId="{0DAFD114-23BD-4FC7-B512-21D0F1BBE6C6}">
      <dgm:prSet/>
      <dgm:spPr/>
      <dgm:t>
        <a:bodyPr/>
        <a:lstStyle/>
        <a:p>
          <a:endParaRPr lang="en-GB"/>
        </a:p>
      </dgm:t>
    </dgm:pt>
    <dgm:pt modelId="{F8C1CBA6-2039-4F54-ADDF-E4BFF5366E40}" type="sibTrans" cxnId="{0DAFD114-23BD-4FC7-B512-21D0F1BBE6C6}">
      <dgm:prSet/>
      <dgm:spPr/>
      <dgm:t>
        <a:bodyPr/>
        <a:lstStyle/>
        <a:p>
          <a:endParaRPr lang="en-GB"/>
        </a:p>
      </dgm:t>
    </dgm:pt>
    <dgm:pt modelId="{D4F7D26B-A32B-453F-8BEF-90F219EC37EB}">
      <dgm:prSet phldrT="[Text]" custT="1"/>
      <dgm:spPr/>
      <dgm:t>
        <a:bodyPr/>
        <a:lstStyle/>
        <a:p>
          <a:pPr algn="l">
            <a:buFont typeface="Arial" panose="020B0604020202020204" pitchFamily="34" charset="0"/>
            <a:buNone/>
          </a:pPr>
          <a:r>
            <a:rPr lang="en-GB" sz="1200" dirty="0">
              <a:latin typeface="Arial" panose="020B0604020202020204" pitchFamily="34" charset="0"/>
              <a:cs typeface="Arial" panose="020B0604020202020204" pitchFamily="34" charset="0"/>
            </a:rPr>
            <a:t>governance, project</a:t>
          </a:r>
        </a:p>
      </dgm:t>
    </dgm:pt>
    <dgm:pt modelId="{71D05682-D6C1-45DA-9DF0-A36F255C3142}" type="sibTrans" cxnId="{1883E314-183D-4ABE-A892-CA64AA4B340F}">
      <dgm:prSet/>
      <dgm:spPr/>
      <dgm:t>
        <a:bodyPr/>
        <a:lstStyle/>
        <a:p>
          <a:endParaRPr lang="en-GB"/>
        </a:p>
      </dgm:t>
    </dgm:pt>
    <dgm:pt modelId="{DEE22AAF-3612-42AA-B5B3-4FF99CCE6B61}" type="parTrans" cxnId="{1883E314-183D-4ABE-A892-CA64AA4B340F}">
      <dgm:prSet/>
      <dgm:spPr/>
      <dgm:t>
        <a:bodyPr/>
        <a:lstStyle/>
        <a:p>
          <a:endParaRPr lang="en-GB"/>
        </a:p>
      </dgm:t>
    </dgm:pt>
    <dgm:pt modelId="{D55F7879-2B17-431B-92DE-6741D2EF649F}">
      <dgm:prSet phldrT="[Text]" custT="1"/>
      <dgm:spPr/>
      <dgm:t>
        <a:bodyPr/>
        <a:lstStyle/>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Trust specific pre-meets with Clinical lead, Nurse lead, Service manager and ‘days matter’ team highlighting exemplar and needing development service features.</a:t>
          </a:r>
        </a:p>
      </dgm:t>
    </dgm:pt>
    <dgm:pt modelId="{1034A0C1-B10F-410B-987A-EA46E87ED6D4}" type="sibTrans" cxnId="{42D2A61B-DA80-4B8E-8B90-E263DBBF8986}">
      <dgm:prSet/>
      <dgm:spPr/>
      <dgm:t>
        <a:bodyPr/>
        <a:lstStyle/>
        <a:p>
          <a:endParaRPr lang="en-GB" sz="1200">
            <a:latin typeface="Arial" panose="020B0604020202020204" pitchFamily="34" charset="0"/>
            <a:cs typeface="Arial" panose="020B0604020202020204" pitchFamily="34" charset="0"/>
          </a:endParaRPr>
        </a:p>
      </dgm:t>
    </dgm:pt>
    <dgm:pt modelId="{5BB334D3-ED7C-4D2B-B4EA-4533CEF17D9B}" type="parTrans" cxnId="{42D2A61B-DA80-4B8E-8B90-E263DBBF8986}">
      <dgm:prSet/>
      <dgm:spPr/>
      <dgm:t>
        <a:bodyPr/>
        <a:lstStyle/>
        <a:p>
          <a:endParaRPr lang="en-GB" sz="1200">
            <a:latin typeface="Arial" panose="020B0604020202020204" pitchFamily="34" charset="0"/>
            <a:cs typeface="Arial" panose="020B0604020202020204" pitchFamily="34" charset="0"/>
          </a:endParaRPr>
        </a:p>
      </dgm:t>
    </dgm:pt>
    <dgm:pt modelId="{18987834-C091-431D-B8EF-A0FDAFBFE923}" type="pres">
      <dgm:prSet presAssocID="{0A8EDF37-B622-4B54-9E79-1E077A8CD98D}" presName="Name0" presStyleCnt="0">
        <dgm:presLayoutVars>
          <dgm:dir/>
          <dgm:animLvl val="lvl"/>
          <dgm:resizeHandles val="exact"/>
        </dgm:presLayoutVars>
      </dgm:prSet>
      <dgm:spPr/>
    </dgm:pt>
    <dgm:pt modelId="{79B7245E-26EA-42E4-8E98-06C4D4BE73A9}" type="pres">
      <dgm:prSet presAssocID="{AE4C7D44-C56F-4715-98A3-7CEBE1F02F38}" presName="composite" presStyleCnt="0"/>
      <dgm:spPr/>
    </dgm:pt>
    <dgm:pt modelId="{F993FBD0-33F7-44E0-A4C7-B2DBB0E15A71}" type="pres">
      <dgm:prSet presAssocID="{AE4C7D44-C56F-4715-98A3-7CEBE1F02F38}" presName="parTx" presStyleLbl="node1" presStyleIdx="0" presStyleCnt="7">
        <dgm:presLayoutVars>
          <dgm:chMax val="0"/>
          <dgm:chPref val="0"/>
          <dgm:bulletEnabled val="1"/>
        </dgm:presLayoutVars>
      </dgm:prSet>
      <dgm:spPr/>
    </dgm:pt>
    <dgm:pt modelId="{B885DBD1-09B1-4C73-A9C5-95D1FEA7D60E}" type="pres">
      <dgm:prSet presAssocID="{AE4C7D44-C56F-4715-98A3-7CEBE1F02F38}" presName="desTx" presStyleLbl="revTx" presStyleIdx="0" presStyleCnt="7" custLinFactNeighborX="9551" custLinFactNeighborY="757">
        <dgm:presLayoutVars>
          <dgm:bulletEnabled val="1"/>
        </dgm:presLayoutVars>
      </dgm:prSet>
      <dgm:spPr/>
    </dgm:pt>
    <dgm:pt modelId="{98C9E08C-97CA-4CEF-8384-294C8E8A26B6}" type="pres">
      <dgm:prSet presAssocID="{3060FF27-7BE5-40C3-8331-95D65B61E83C}" presName="space" presStyleCnt="0"/>
      <dgm:spPr/>
    </dgm:pt>
    <dgm:pt modelId="{E5E5C03D-0ACD-4653-AAE3-5C1326354586}" type="pres">
      <dgm:prSet presAssocID="{DD6B424E-9645-4CA0-AC3F-5F1C7703B8F8}" presName="composite" presStyleCnt="0"/>
      <dgm:spPr/>
    </dgm:pt>
    <dgm:pt modelId="{F7CC233C-2889-408C-A93F-1A3EAE4F0E56}" type="pres">
      <dgm:prSet presAssocID="{DD6B424E-9645-4CA0-AC3F-5F1C7703B8F8}" presName="parTx" presStyleLbl="node1" presStyleIdx="1" presStyleCnt="7">
        <dgm:presLayoutVars>
          <dgm:chMax val="0"/>
          <dgm:chPref val="0"/>
          <dgm:bulletEnabled val="1"/>
        </dgm:presLayoutVars>
      </dgm:prSet>
      <dgm:spPr/>
    </dgm:pt>
    <dgm:pt modelId="{C2C783BE-4B39-43F0-BD1C-92525DFC95B5}" type="pres">
      <dgm:prSet presAssocID="{DD6B424E-9645-4CA0-AC3F-5F1C7703B8F8}" presName="desTx" presStyleLbl="revTx" presStyleIdx="1" presStyleCnt="7" custLinFactNeighborX="5457" custLinFactNeighborY="757">
        <dgm:presLayoutVars>
          <dgm:bulletEnabled val="1"/>
        </dgm:presLayoutVars>
      </dgm:prSet>
      <dgm:spPr/>
    </dgm:pt>
    <dgm:pt modelId="{5C86AEBB-78DB-4477-A78D-581687706835}" type="pres">
      <dgm:prSet presAssocID="{98E06D66-4D04-4A43-B963-BD1E5D9AA637}" presName="space" presStyleCnt="0"/>
      <dgm:spPr/>
    </dgm:pt>
    <dgm:pt modelId="{5801E130-6CBE-4563-8679-4DBDCFD8C3F3}" type="pres">
      <dgm:prSet presAssocID="{BAFBA070-78E2-48BD-8B52-254E41B6A304}" presName="composite" presStyleCnt="0"/>
      <dgm:spPr/>
    </dgm:pt>
    <dgm:pt modelId="{007BC868-2441-47E4-BA3E-04D74DD19444}" type="pres">
      <dgm:prSet presAssocID="{BAFBA070-78E2-48BD-8B52-254E41B6A304}" presName="parTx" presStyleLbl="node1" presStyleIdx="2" presStyleCnt="7">
        <dgm:presLayoutVars>
          <dgm:chMax val="0"/>
          <dgm:chPref val="0"/>
          <dgm:bulletEnabled val="1"/>
        </dgm:presLayoutVars>
      </dgm:prSet>
      <dgm:spPr/>
    </dgm:pt>
    <dgm:pt modelId="{A7EF49EE-2A0C-4C94-AF57-EE13BF080827}" type="pres">
      <dgm:prSet presAssocID="{BAFBA070-78E2-48BD-8B52-254E41B6A304}" presName="desTx" presStyleLbl="revTx" presStyleIdx="2" presStyleCnt="7">
        <dgm:presLayoutVars>
          <dgm:bulletEnabled val="1"/>
        </dgm:presLayoutVars>
      </dgm:prSet>
      <dgm:spPr/>
    </dgm:pt>
    <dgm:pt modelId="{A07F1ABC-B522-472C-9586-E9FD9BD88C42}" type="pres">
      <dgm:prSet presAssocID="{884E9531-DE48-4F25-A44A-458E718B0FAC}" presName="space" presStyleCnt="0"/>
      <dgm:spPr/>
    </dgm:pt>
    <dgm:pt modelId="{8276F62D-5B1A-4020-B6EA-59D98850A8FB}" type="pres">
      <dgm:prSet presAssocID="{BCA463B3-73C9-4938-AF2F-996DD845BBFA}" presName="composite" presStyleCnt="0"/>
      <dgm:spPr/>
    </dgm:pt>
    <dgm:pt modelId="{E28A710F-35E7-4718-87A8-3DCBBE44AF11}" type="pres">
      <dgm:prSet presAssocID="{BCA463B3-73C9-4938-AF2F-996DD845BBFA}" presName="parTx" presStyleLbl="node1" presStyleIdx="3" presStyleCnt="7">
        <dgm:presLayoutVars>
          <dgm:chMax val="0"/>
          <dgm:chPref val="0"/>
          <dgm:bulletEnabled val="1"/>
        </dgm:presLayoutVars>
      </dgm:prSet>
      <dgm:spPr/>
    </dgm:pt>
    <dgm:pt modelId="{8DD419EA-6529-4EA0-BF62-7D75D598F043}" type="pres">
      <dgm:prSet presAssocID="{BCA463B3-73C9-4938-AF2F-996DD845BBFA}" presName="desTx" presStyleLbl="revTx" presStyleIdx="3" presStyleCnt="7">
        <dgm:presLayoutVars>
          <dgm:bulletEnabled val="1"/>
        </dgm:presLayoutVars>
      </dgm:prSet>
      <dgm:spPr/>
    </dgm:pt>
    <dgm:pt modelId="{A5B1E28B-A66F-4230-8003-EAE0B52DD96B}" type="pres">
      <dgm:prSet presAssocID="{54D77C7E-D5E9-4FF4-BD30-DF9A9374F42B}" presName="space" presStyleCnt="0"/>
      <dgm:spPr/>
    </dgm:pt>
    <dgm:pt modelId="{CAA3C35F-4F2B-4EDD-9F65-D95A042FBE01}" type="pres">
      <dgm:prSet presAssocID="{C179E018-631F-4191-8493-F6E4945917B1}" presName="composite" presStyleCnt="0"/>
      <dgm:spPr/>
    </dgm:pt>
    <dgm:pt modelId="{F4A6C06E-A2EB-463C-9157-3E2BDFCD7F9C}" type="pres">
      <dgm:prSet presAssocID="{C179E018-631F-4191-8493-F6E4945917B1}" presName="parTx" presStyleLbl="node1" presStyleIdx="4" presStyleCnt="7">
        <dgm:presLayoutVars>
          <dgm:chMax val="0"/>
          <dgm:chPref val="0"/>
          <dgm:bulletEnabled val="1"/>
        </dgm:presLayoutVars>
      </dgm:prSet>
      <dgm:spPr/>
    </dgm:pt>
    <dgm:pt modelId="{ED2F597C-DC22-49BC-A8B9-7BCD1FE43621}" type="pres">
      <dgm:prSet presAssocID="{C179E018-631F-4191-8493-F6E4945917B1}" presName="desTx" presStyleLbl="revTx" presStyleIdx="4" presStyleCnt="7">
        <dgm:presLayoutVars>
          <dgm:bulletEnabled val="1"/>
        </dgm:presLayoutVars>
      </dgm:prSet>
      <dgm:spPr/>
    </dgm:pt>
    <dgm:pt modelId="{78877875-1F37-4DDB-A628-71B9A1591143}" type="pres">
      <dgm:prSet presAssocID="{8B2EDB2A-434E-4538-BEAE-B37D8D7CA964}" presName="space" presStyleCnt="0"/>
      <dgm:spPr/>
    </dgm:pt>
    <dgm:pt modelId="{01E871AB-1789-4185-A531-4806A702BC7A}" type="pres">
      <dgm:prSet presAssocID="{DC914CD1-E8D2-4B46-B1C0-A9188FB157A8}" presName="composite" presStyleCnt="0"/>
      <dgm:spPr/>
    </dgm:pt>
    <dgm:pt modelId="{10E09464-BA86-46A5-A27A-C89D11E8D39E}" type="pres">
      <dgm:prSet presAssocID="{DC914CD1-E8D2-4B46-B1C0-A9188FB157A8}" presName="parTx" presStyleLbl="node1" presStyleIdx="5" presStyleCnt="7">
        <dgm:presLayoutVars>
          <dgm:chMax val="0"/>
          <dgm:chPref val="0"/>
          <dgm:bulletEnabled val="1"/>
        </dgm:presLayoutVars>
      </dgm:prSet>
      <dgm:spPr/>
    </dgm:pt>
    <dgm:pt modelId="{91E7D065-C7BC-4CF5-A220-890C16C086BB}" type="pres">
      <dgm:prSet presAssocID="{DC914CD1-E8D2-4B46-B1C0-A9188FB157A8}" presName="desTx" presStyleLbl="revTx" presStyleIdx="5" presStyleCnt="7">
        <dgm:presLayoutVars>
          <dgm:bulletEnabled val="1"/>
        </dgm:presLayoutVars>
      </dgm:prSet>
      <dgm:spPr/>
    </dgm:pt>
    <dgm:pt modelId="{BBCC1A8A-76FA-4515-91F1-B1C142F644E7}" type="pres">
      <dgm:prSet presAssocID="{52007297-D5DC-4F4A-ADA9-E04CAEB5CB1D}" presName="space" presStyleCnt="0"/>
      <dgm:spPr/>
    </dgm:pt>
    <dgm:pt modelId="{C42BB429-145A-4A6B-8267-A08757DBFB4C}" type="pres">
      <dgm:prSet presAssocID="{0C8E9E2B-28B5-4D7B-AA8C-AC81075F859F}" presName="composite" presStyleCnt="0"/>
      <dgm:spPr/>
    </dgm:pt>
    <dgm:pt modelId="{B4D8BF13-AF6E-43A1-B453-205A62498A53}" type="pres">
      <dgm:prSet presAssocID="{0C8E9E2B-28B5-4D7B-AA8C-AC81075F859F}" presName="parTx" presStyleLbl="node1" presStyleIdx="6" presStyleCnt="7">
        <dgm:presLayoutVars>
          <dgm:chMax val="0"/>
          <dgm:chPref val="0"/>
          <dgm:bulletEnabled val="1"/>
        </dgm:presLayoutVars>
      </dgm:prSet>
      <dgm:spPr/>
    </dgm:pt>
    <dgm:pt modelId="{48870FD9-5C53-4E68-A5D4-57AF90137EC6}" type="pres">
      <dgm:prSet presAssocID="{0C8E9E2B-28B5-4D7B-AA8C-AC81075F859F}" presName="desTx" presStyleLbl="revTx" presStyleIdx="6" presStyleCnt="7">
        <dgm:presLayoutVars>
          <dgm:bulletEnabled val="1"/>
        </dgm:presLayoutVars>
      </dgm:prSet>
      <dgm:spPr/>
    </dgm:pt>
  </dgm:ptLst>
  <dgm:cxnLst>
    <dgm:cxn modelId="{FA95EA01-12D8-423E-B44D-AD6CD758FBB4}" type="presOf" srcId="{DC914CD1-E8D2-4B46-B1C0-A9188FB157A8}" destId="{10E09464-BA86-46A5-A27A-C89D11E8D39E}" srcOrd="0" destOrd="0" presId="urn:microsoft.com/office/officeart/2005/8/layout/chevron1"/>
    <dgm:cxn modelId="{3D63BD06-2F2C-4F97-A0EC-B2E6CA057951}" type="presOf" srcId="{EFFCB28F-3D44-4FAA-B7D9-6A28AC7F02D1}" destId="{C2C783BE-4B39-43F0-BD1C-92525DFC95B5}" srcOrd="0" destOrd="1" presId="urn:microsoft.com/office/officeart/2005/8/layout/chevron1"/>
    <dgm:cxn modelId="{E3B58608-5405-421E-9146-1E7965A1A42D}" type="presOf" srcId="{F604F112-E80D-4A25-8E23-5C542D54E6BD}" destId="{A7EF49EE-2A0C-4C94-AF57-EE13BF080827}" srcOrd="0" destOrd="0" presId="urn:microsoft.com/office/officeart/2005/8/layout/chevron1"/>
    <dgm:cxn modelId="{F3863C0B-F624-436B-9190-436094A9C6BC}" type="presOf" srcId="{CB9C756E-BC3D-4562-AFB8-C07D206E60A5}" destId="{8DD419EA-6529-4EA0-BF62-7D75D598F043}" srcOrd="0" destOrd="0" presId="urn:microsoft.com/office/officeart/2005/8/layout/chevron1"/>
    <dgm:cxn modelId="{DDDCA50D-737D-4568-B472-32CAACBDED89}" srcId="{1FE17E1C-E2AC-4DFA-93CF-3CCFB4995AF4}" destId="{9802DBE2-3290-4702-8B04-57A40FC935F7}" srcOrd="5" destOrd="0" parTransId="{6DB6F833-2FF8-4D5E-AD1F-AFEBBE7B71E2}" sibTransId="{AD3D5450-1F20-464D-9F41-DF4B617AEB12}"/>
    <dgm:cxn modelId="{0DAFD114-23BD-4FC7-B512-21D0F1BBE6C6}" srcId="{AE4C7D44-C56F-4715-98A3-7CEBE1F02F38}" destId="{4C1C513B-05F5-4FA3-AF8E-22FBE12AD084}" srcOrd="13" destOrd="0" parTransId="{29C791B0-F0AE-4B3D-952E-832F43FDA0E9}" sibTransId="{F8C1CBA6-2039-4F54-ADDF-E4BFF5366E40}"/>
    <dgm:cxn modelId="{1883E314-183D-4ABE-A892-CA64AA4B340F}" srcId="{AE4C7D44-C56F-4715-98A3-7CEBE1F02F38}" destId="{D4F7D26B-A32B-453F-8BEF-90F219EC37EB}" srcOrd="11" destOrd="0" parTransId="{DEE22AAF-3612-42AA-B5B3-4FF99CCE6B61}" sibTransId="{71D05682-D6C1-45DA-9DF0-A36F255C3142}"/>
    <dgm:cxn modelId="{16CCBE15-5A1F-43BE-B6AC-EFD7DE97BBBD}" srcId="{AE4C7D44-C56F-4715-98A3-7CEBE1F02F38}" destId="{C8C87CCD-17BF-46A8-8EB3-8DE80336EE8F}" srcOrd="1" destOrd="0" parTransId="{BF7F5F12-D1C8-4049-9C06-C760579D70B4}" sibTransId="{B2CC1E19-64CE-475A-BC1E-C30FC9F31EB4}"/>
    <dgm:cxn modelId="{98B5AB16-9015-44E4-BD6A-589EA166667F}" srcId="{1FE17E1C-E2AC-4DFA-93CF-3CCFB4995AF4}" destId="{6EE1C9E3-34AA-40A9-BD4F-322D3C0FA5C4}" srcOrd="3" destOrd="0" parTransId="{C639356E-6273-47EE-BA27-F5AD9A348295}" sibTransId="{A51DDCC8-98CD-434C-8D12-F8B28F8EC2CA}"/>
    <dgm:cxn modelId="{8028A517-3F6B-4091-94F1-A314B15F6EB5}" srcId="{DC914CD1-E8D2-4B46-B1C0-A9188FB157A8}" destId="{1FE17E1C-E2AC-4DFA-93CF-3CCFB4995AF4}" srcOrd="1" destOrd="0" parTransId="{8985FB93-13D3-43D5-9098-FEBD2DBA1D1D}" sibTransId="{9493E51D-4453-4C37-B1BA-3AE5CA7BE3DD}"/>
    <dgm:cxn modelId="{63741A18-D577-4E5A-9C5B-5C130617D336}" srcId="{AE4C7D44-C56F-4715-98A3-7CEBE1F02F38}" destId="{17B77CA9-1A3F-4F03-B4F8-8A973E0C33C4}" srcOrd="9" destOrd="0" parTransId="{1E98245F-D745-4AE3-A47D-F899E4067D9B}" sibTransId="{81DED304-A6A5-4A2B-A947-3CB9F7D6E93B}"/>
    <dgm:cxn modelId="{42D2A61B-DA80-4B8E-8B90-E263DBBF8986}" srcId="{BCA463B3-73C9-4938-AF2F-996DD845BBFA}" destId="{D55F7879-2B17-431B-92DE-6741D2EF649F}" srcOrd="1" destOrd="0" parTransId="{5BB334D3-ED7C-4D2B-B4EA-4533CEF17D9B}" sibTransId="{1034A0C1-B10F-410B-987A-EA46E87ED6D4}"/>
    <dgm:cxn modelId="{9640171C-E1C4-4CA5-A1B6-B78439356054}" srcId="{0A8EDF37-B622-4B54-9E79-1E077A8CD98D}" destId="{DC914CD1-E8D2-4B46-B1C0-A9188FB157A8}" srcOrd="5" destOrd="0" parTransId="{98E10BE9-D60A-4D60-AEA8-B7E0DE9B5073}" sibTransId="{52007297-D5DC-4F4A-ADA9-E04CAEB5CB1D}"/>
    <dgm:cxn modelId="{93DD321E-8C26-4559-8CD4-BD8F33D65EAE}" type="presOf" srcId="{1BB050DC-30D7-4523-9CF1-39DB7D21EC0F}" destId="{91E7D065-C7BC-4CF5-A220-890C16C086BB}" srcOrd="0" destOrd="7" presId="urn:microsoft.com/office/officeart/2005/8/layout/chevron1"/>
    <dgm:cxn modelId="{9353A41F-4509-4A0A-8B33-0B65C3795920}" type="presOf" srcId="{402268D6-026A-4794-B495-D0B81F28C76B}" destId="{B885DBD1-09B1-4C73-A9C5-95D1FEA7D60E}" srcOrd="0" destOrd="0" presId="urn:microsoft.com/office/officeart/2005/8/layout/chevron1"/>
    <dgm:cxn modelId="{00B42F21-B0A3-469B-B688-AAA828C7108F}" type="presOf" srcId="{F3967CA4-9B9B-4667-B28B-9C4490D3A8DF}" destId="{B885DBD1-09B1-4C73-A9C5-95D1FEA7D60E}" srcOrd="0" destOrd="3" presId="urn:microsoft.com/office/officeart/2005/8/layout/chevron1"/>
    <dgm:cxn modelId="{A980CD24-BC6E-4DFE-B51D-5E1661D79776}" srcId="{AE4C7D44-C56F-4715-98A3-7CEBE1F02F38}" destId="{77E30717-49B0-41D1-AC9F-19689C1D6B7F}" srcOrd="8" destOrd="0" parTransId="{F675E247-3590-4D72-A121-5D60E6BD14EA}" sibTransId="{3890A1E4-C14F-4F79-BB3B-1303F5286EAB}"/>
    <dgm:cxn modelId="{900BA928-8E45-4D29-8E9D-567D2708DBC3}" srcId="{AE4C7D44-C56F-4715-98A3-7CEBE1F02F38}" destId="{F3967CA4-9B9B-4667-B28B-9C4490D3A8DF}" srcOrd="3" destOrd="0" parTransId="{59142E92-F2A3-45B8-BC6B-93C092F9BBDC}" sibTransId="{3CA0914C-B801-4A1C-841E-1C47C044A49A}"/>
    <dgm:cxn modelId="{D9F2AB28-A06F-47AE-B193-B4048757D24C}" srcId="{AE4C7D44-C56F-4715-98A3-7CEBE1F02F38}" destId="{402268D6-026A-4794-B495-D0B81F28C76B}" srcOrd="0" destOrd="0" parTransId="{18A9137B-EA8C-48DD-A40B-74E993D7DE52}" sibTransId="{C0904033-6069-4269-A15D-016C9647BC80}"/>
    <dgm:cxn modelId="{747DAE29-20A6-4671-A6E8-D3AF3CB9BBC2}" type="presOf" srcId="{D35567A4-CAD3-480D-8BF6-73E14C1847E6}" destId="{B885DBD1-09B1-4C73-A9C5-95D1FEA7D60E}" srcOrd="0" destOrd="10" presId="urn:microsoft.com/office/officeart/2005/8/layout/chevron1"/>
    <dgm:cxn modelId="{697D172A-6A00-4464-8A82-226E10CA4636}" type="presOf" srcId="{77E30717-49B0-41D1-AC9F-19689C1D6B7F}" destId="{B885DBD1-09B1-4C73-A9C5-95D1FEA7D60E}" srcOrd="0" destOrd="8" presId="urn:microsoft.com/office/officeart/2005/8/layout/chevron1"/>
    <dgm:cxn modelId="{3364242B-D1C7-4ABF-BA3C-4776F719396E}" srcId="{DC914CD1-E8D2-4B46-B1C0-A9188FB157A8}" destId="{F956F5D7-B587-42F8-A15C-BDECD876B9A6}" srcOrd="0" destOrd="0" parTransId="{E224FBF2-9A7C-4610-B125-8DC903F09B9E}" sibTransId="{17CD18AD-2273-429E-B011-633AEADA9F6E}"/>
    <dgm:cxn modelId="{3DDEFF31-9873-4A63-8C47-B0B657831153}" type="presOf" srcId="{C179E018-631F-4191-8493-F6E4945917B1}" destId="{F4A6C06E-A2EB-463C-9157-3E2BDFCD7F9C}" srcOrd="0" destOrd="0" presId="urn:microsoft.com/office/officeart/2005/8/layout/chevron1"/>
    <dgm:cxn modelId="{04946B35-73C6-4A2C-B669-803DDF89C7D7}" type="presOf" srcId="{460CCB0B-30F2-4BB0-95B6-990ED80B8AEC}" destId="{B885DBD1-09B1-4C73-A9C5-95D1FEA7D60E}" srcOrd="0" destOrd="5" presId="urn:microsoft.com/office/officeart/2005/8/layout/chevron1"/>
    <dgm:cxn modelId="{2753B938-A6DB-4D5F-9BE1-866F6C49D3A3}" srcId="{1FE17E1C-E2AC-4DFA-93CF-3CCFB4995AF4}" destId="{0D153EC6-11C1-4644-BBD7-A78DD8537C29}" srcOrd="0" destOrd="0" parTransId="{B27FA5EA-53E0-42F1-9D82-A81F7399AEB1}" sibTransId="{62731182-3C21-47A1-97C8-97B3B12F20A1}"/>
    <dgm:cxn modelId="{88953E39-66CA-4561-BF31-DF28B1D80047}" type="presOf" srcId="{BDEF8353-9B9A-4700-A5CA-F0BB1F926B04}" destId="{91E7D065-C7BC-4CF5-A220-890C16C086BB}" srcOrd="0" destOrd="4" presId="urn:microsoft.com/office/officeart/2005/8/layout/chevron1"/>
    <dgm:cxn modelId="{666AA739-5316-4965-96C1-6AB95397A760}" type="presOf" srcId="{1FE17E1C-E2AC-4DFA-93CF-3CCFB4995AF4}" destId="{91E7D065-C7BC-4CF5-A220-890C16C086BB}" srcOrd="0" destOrd="1" presId="urn:microsoft.com/office/officeart/2005/8/layout/chevron1"/>
    <dgm:cxn modelId="{6E5DB53E-3EF1-4083-AFCF-4C3F662F8AFF}" type="presOf" srcId="{58EDC3BB-A097-437D-A10F-A2D4F9A61509}" destId="{91E7D065-C7BC-4CF5-A220-890C16C086BB}" srcOrd="0" destOrd="5" presId="urn:microsoft.com/office/officeart/2005/8/layout/chevron1"/>
    <dgm:cxn modelId="{73ECAA40-19A3-41A3-8531-B52D3A79E692}" type="presOf" srcId="{D540CAD4-7A7A-4097-B4B8-882C5E422E75}" destId="{91E7D065-C7BC-4CF5-A220-890C16C086BB}" srcOrd="0" destOrd="3" presId="urn:microsoft.com/office/officeart/2005/8/layout/chevron1"/>
    <dgm:cxn modelId="{842DC75B-C082-417F-86D0-05285BECDF6C}" type="presOf" srcId="{CBBBC0E1-389E-43F5-B3CB-7452D5E47613}" destId="{ED2F597C-DC22-49BC-A8B9-7BCD1FE43621}" srcOrd="0" destOrd="0" presId="urn:microsoft.com/office/officeart/2005/8/layout/chevron1"/>
    <dgm:cxn modelId="{D8E5D75D-0E6F-41BC-868B-852C6D81F209}" type="presOf" srcId="{BAFBA070-78E2-48BD-8B52-254E41B6A304}" destId="{007BC868-2441-47E4-BA3E-04D74DD19444}" srcOrd="0" destOrd="0" presId="urn:microsoft.com/office/officeart/2005/8/layout/chevron1"/>
    <dgm:cxn modelId="{64B3A55E-4736-4771-A764-4CFE97320A06}" srcId="{BAFBA070-78E2-48BD-8B52-254E41B6A304}" destId="{F604F112-E80D-4A25-8E23-5C542D54E6BD}" srcOrd="0" destOrd="0" parTransId="{67A0E9B7-0BAC-4E20-86CE-E0CDAEC5CB6A}" sibTransId="{0B8DDCEA-D53E-48FB-B23E-92CCD5A48A31}"/>
    <dgm:cxn modelId="{0A894661-A441-44FC-8A7C-831FAAAF6176}" srcId="{AE4C7D44-C56F-4715-98A3-7CEBE1F02F38}" destId="{102A11A7-9076-42EE-AD03-4A2DD857FCDA}" srcOrd="7" destOrd="0" parTransId="{B6B3BB58-7F0E-4913-9597-EE12B5E7E1F5}" sibTransId="{4F1A5555-7F5E-42DF-9195-49DFAADD0F50}"/>
    <dgm:cxn modelId="{76F4AA41-0284-43E9-AB59-80DAE089A3F4}" type="presOf" srcId="{228547DA-1CBE-4EB6-8996-08ADACFF6949}" destId="{91E7D065-C7BC-4CF5-A220-890C16C086BB}" srcOrd="0" destOrd="9" presId="urn:microsoft.com/office/officeart/2005/8/layout/chevron1"/>
    <dgm:cxn modelId="{37F8C241-6966-4F80-89AF-14C5B4E1895E}" type="presOf" srcId="{0C8E9E2B-28B5-4D7B-AA8C-AC81075F859F}" destId="{B4D8BF13-AF6E-43A1-B453-205A62498A53}" srcOrd="0" destOrd="0" presId="urn:microsoft.com/office/officeart/2005/8/layout/chevron1"/>
    <dgm:cxn modelId="{BB559162-E21E-41B2-9457-B94C8DA6431C}" type="presOf" srcId="{F9615680-4148-4A80-9308-2BBCB1CA4BDA}" destId="{C2C783BE-4B39-43F0-BD1C-92525DFC95B5}" srcOrd="0" destOrd="0" presId="urn:microsoft.com/office/officeart/2005/8/layout/chevron1"/>
    <dgm:cxn modelId="{DCAEDF63-774E-4804-8C3A-0B012621ECF7}" srcId="{0A8EDF37-B622-4B54-9E79-1E077A8CD98D}" destId="{C179E018-631F-4191-8493-F6E4945917B1}" srcOrd="4" destOrd="0" parTransId="{E6F9C744-6C3C-43A1-A7E3-AF71DEC07901}" sibTransId="{8B2EDB2A-434E-4538-BEAE-B37D8D7CA964}"/>
    <dgm:cxn modelId="{C3D71B65-8106-46B7-8C4A-0DE10339588F}" srcId="{AE4C7D44-C56F-4715-98A3-7CEBE1F02F38}" destId="{D35567A4-CAD3-480D-8BF6-73E14C1847E6}" srcOrd="10" destOrd="0" parTransId="{12D9B525-C1B8-4496-B6FA-44A3FF4466F6}" sibTransId="{9D40BFF6-C9E6-4451-8EFB-20155D79ED9E}"/>
    <dgm:cxn modelId="{D184C365-0B19-4A81-975D-E638EE5A2C27}" srcId="{AE4C7D44-C56F-4715-98A3-7CEBE1F02F38}" destId="{C6979BAE-703E-48A4-9046-82E609C7FD6F}" srcOrd="12" destOrd="0" parTransId="{6E9F4ADE-5617-4D6C-B977-C9DA357949C6}" sibTransId="{A47F33F2-BD67-49B7-BE11-AF827D86FB9B}"/>
    <dgm:cxn modelId="{36374967-6F8B-42FC-BAAF-6BD532F3E89F}" type="presOf" srcId="{C6979BAE-703E-48A4-9046-82E609C7FD6F}" destId="{B885DBD1-09B1-4C73-A9C5-95D1FEA7D60E}" srcOrd="0" destOrd="12" presId="urn:microsoft.com/office/officeart/2005/8/layout/chevron1"/>
    <dgm:cxn modelId="{209BA148-3E86-416B-A7D5-A5B38475662E}" type="presOf" srcId="{0D153EC6-11C1-4644-BBD7-A78DD8537C29}" destId="{91E7D065-C7BC-4CF5-A220-890C16C086BB}" srcOrd="0" destOrd="2" presId="urn:microsoft.com/office/officeart/2005/8/layout/chevron1"/>
    <dgm:cxn modelId="{E418CC49-8F84-4633-BD1D-17118930D670}" srcId="{0A8EDF37-B622-4B54-9E79-1E077A8CD98D}" destId="{0C8E9E2B-28B5-4D7B-AA8C-AC81075F859F}" srcOrd="6" destOrd="0" parTransId="{B412AE37-20EC-4FED-8215-18AB79B0B96C}" sibTransId="{A2B1CD3E-B3D9-4168-9AC6-89274801FE16}"/>
    <dgm:cxn modelId="{72725E6C-F8CD-4F9F-A234-688621004AC9}" type="presOf" srcId="{F956F5D7-B587-42F8-A15C-BDECD876B9A6}" destId="{91E7D065-C7BC-4CF5-A220-890C16C086BB}" srcOrd="0" destOrd="0" presId="urn:microsoft.com/office/officeart/2005/8/layout/chevron1"/>
    <dgm:cxn modelId="{2B3B676C-373B-4691-8A84-9CF012E2885F}" srcId="{0A8EDF37-B622-4B54-9E79-1E077A8CD98D}" destId="{DD6B424E-9645-4CA0-AC3F-5F1C7703B8F8}" srcOrd="1" destOrd="0" parTransId="{828226E3-F270-407D-9621-9A8FA7518B28}" sibTransId="{98E06D66-4D04-4A43-B963-BD1E5D9AA637}"/>
    <dgm:cxn modelId="{E4CC9F4C-DCA3-4048-9174-EAA117D0D8A7}" srcId="{D540CAD4-7A7A-4097-B4B8-882C5E422E75}" destId="{58EDC3BB-A097-437D-A10F-A2D4F9A61509}" srcOrd="1" destOrd="0" parTransId="{10FA76FB-BD7C-4808-9D0F-D533159687F5}" sibTransId="{0C1F415B-0C07-4FB3-BD98-F237B313B7CA}"/>
    <dgm:cxn modelId="{AEA6FB6C-213A-4F1C-8A0A-B8635680CD99}" srcId="{C179E018-631F-4191-8493-F6E4945917B1}" destId="{CBBBC0E1-389E-43F5-B3CB-7452D5E47613}" srcOrd="0" destOrd="0" parTransId="{6366FD39-6A77-4EDF-8CE2-89B03DD5A30B}" sibTransId="{79E5BF6C-B0CA-400A-A8FB-6BCE71794B95}"/>
    <dgm:cxn modelId="{0BEE4D53-4C7D-430F-A069-4C8AFD89671E}" type="presOf" srcId="{9802DBE2-3290-4702-8B04-57A40FC935F7}" destId="{91E7D065-C7BC-4CF5-A220-890C16C086BB}" srcOrd="0" destOrd="10" presId="urn:microsoft.com/office/officeart/2005/8/layout/chevron1"/>
    <dgm:cxn modelId="{01D2287A-77E5-47C9-A317-4D2CA98E35A1}" type="presOf" srcId="{D55F7879-2B17-431B-92DE-6741D2EF649F}" destId="{8DD419EA-6529-4EA0-BF62-7D75D598F043}" srcOrd="0" destOrd="1" presId="urn:microsoft.com/office/officeart/2005/8/layout/chevron1"/>
    <dgm:cxn modelId="{8FBC627F-D39B-4DDC-9CCF-FAA4D16B71B2}" srcId="{BCA463B3-73C9-4938-AF2F-996DD845BBFA}" destId="{CB9C756E-BC3D-4562-AFB8-C07D206E60A5}" srcOrd="0" destOrd="0" parTransId="{0E7B6B21-4367-401B-9606-B1437936A4AF}" sibTransId="{E55ABD41-EF4C-4C8C-B4AB-045878352901}"/>
    <dgm:cxn modelId="{C4A2EA80-6DBF-42E0-81E6-F68457EA1F41}" type="presOf" srcId="{03E49104-D4E7-4ACC-B63E-4AFBBA4486C9}" destId="{B885DBD1-09B1-4C73-A9C5-95D1FEA7D60E}" srcOrd="0" destOrd="6" presId="urn:microsoft.com/office/officeart/2005/8/layout/chevron1"/>
    <dgm:cxn modelId="{9D22A381-DEAB-4325-87C7-D057F5DCA6AB}" type="presOf" srcId="{4C1C513B-05F5-4FA3-AF8E-22FBE12AD084}" destId="{B885DBD1-09B1-4C73-A9C5-95D1FEA7D60E}" srcOrd="0" destOrd="13" presId="urn:microsoft.com/office/officeart/2005/8/layout/chevron1"/>
    <dgm:cxn modelId="{9D99DB82-0856-4281-9339-4F789145AE22}" type="presOf" srcId="{AE4C7D44-C56F-4715-98A3-7CEBE1F02F38}" destId="{F993FBD0-33F7-44E0-A4C7-B2DBB0E15A71}" srcOrd="0" destOrd="0" presId="urn:microsoft.com/office/officeart/2005/8/layout/chevron1"/>
    <dgm:cxn modelId="{D5709785-6502-47DA-8E3F-80D39C7EC832}" srcId="{DD6B424E-9645-4CA0-AC3F-5F1C7703B8F8}" destId="{EFFCB28F-3D44-4FAA-B7D9-6A28AC7F02D1}" srcOrd="1" destOrd="0" parTransId="{6412E20C-4C11-4862-8005-5ABD5E9E56D9}" sibTransId="{F5BA329D-A50D-4606-A751-BD9175267C6C}"/>
    <dgm:cxn modelId="{B2D8DF88-FCCB-430D-A166-9E94C320FEAA}" srcId="{0A8EDF37-B622-4B54-9E79-1E077A8CD98D}" destId="{BAFBA070-78E2-48BD-8B52-254E41B6A304}" srcOrd="2" destOrd="0" parTransId="{69D632E1-680E-4D31-8F9D-A7A69762912C}" sibTransId="{884E9531-DE48-4F25-A44A-458E718B0FAC}"/>
    <dgm:cxn modelId="{59E38B8A-7105-4F8C-A1E8-08D444CCB9E3}" type="presOf" srcId="{BCA463B3-73C9-4938-AF2F-996DD845BBFA}" destId="{E28A710F-35E7-4718-87A8-3DCBBE44AF11}" srcOrd="0" destOrd="0" presId="urn:microsoft.com/office/officeart/2005/8/layout/chevron1"/>
    <dgm:cxn modelId="{7FF87C8E-3A9F-4626-BB74-A04E54D54436}" srcId="{D540CAD4-7A7A-4097-B4B8-882C5E422E75}" destId="{BDEF8353-9B9A-4700-A5CA-F0BB1F926B04}" srcOrd="0" destOrd="0" parTransId="{D7BC34D2-40C6-4F8C-8050-3AC6D9838D35}" sibTransId="{8E22A218-7805-47C8-B96E-DBB738610766}"/>
    <dgm:cxn modelId="{5CC8CD91-52A3-4B81-902A-33416D9E1FB4}" type="presOf" srcId="{DD6B424E-9645-4CA0-AC3F-5F1C7703B8F8}" destId="{F7CC233C-2889-408C-A93F-1A3EAE4F0E56}" srcOrd="0" destOrd="0" presId="urn:microsoft.com/office/officeart/2005/8/layout/chevron1"/>
    <dgm:cxn modelId="{C6118A94-F189-4D65-8B78-E62EDFEB48BC}" type="presOf" srcId="{39E207D5-30B9-460E-ABF5-BE9E95EC95D7}" destId="{B885DBD1-09B1-4C73-A9C5-95D1FEA7D60E}" srcOrd="0" destOrd="4" presId="urn:microsoft.com/office/officeart/2005/8/layout/chevron1"/>
    <dgm:cxn modelId="{234DCD95-FA77-4C63-9486-8BE3CE62CA4E}" srcId="{AE4C7D44-C56F-4715-98A3-7CEBE1F02F38}" destId="{03E49104-D4E7-4ACC-B63E-4AFBBA4486C9}" srcOrd="6" destOrd="0" parTransId="{BB8FB451-87FD-4C32-A40D-2C6587440477}" sibTransId="{F1328811-71D4-45EC-9669-DD3CCC0A9E07}"/>
    <dgm:cxn modelId="{1BD45E98-C51D-4772-91B2-B5AF07A9EE6C}" srcId="{DD6B424E-9645-4CA0-AC3F-5F1C7703B8F8}" destId="{F9615680-4148-4A80-9308-2BBCB1CA4BDA}" srcOrd="0" destOrd="0" parTransId="{83F8AB12-EFE5-4A2B-A84A-EA67EDAA0B75}" sibTransId="{87E7B485-5AD1-41D8-8365-876C2E0BE77F}"/>
    <dgm:cxn modelId="{BBF56A9D-767A-4D79-B374-130210EB4556}" type="presOf" srcId="{D4F7D26B-A32B-453F-8BEF-90F219EC37EB}" destId="{B885DBD1-09B1-4C73-A9C5-95D1FEA7D60E}" srcOrd="0" destOrd="11" presId="urn:microsoft.com/office/officeart/2005/8/layout/chevron1"/>
    <dgm:cxn modelId="{BB7CB7A7-6629-44B9-AF2E-7D421F5565B8}" type="presOf" srcId="{5C7ADA8E-5294-4BBB-85CA-F2AB329366A2}" destId="{91E7D065-C7BC-4CF5-A220-890C16C086BB}" srcOrd="0" destOrd="6" presId="urn:microsoft.com/office/officeart/2005/8/layout/chevron1"/>
    <dgm:cxn modelId="{768DF9AA-3D13-41A0-9F2A-71C4B9F877FA}" srcId="{AE4C7D44-C56F-4715-98A3-7CEBE1F02F38}" destId="{39E207D5-30B9-460E-ABF5-BE9E95EC95D7}" srcOrd="4" destOrd="0" parTransId="{87FBB025-D5F4-49DA-BBB5-05A44D33F373}" sibTransId="{B6C95032-4A3A-4A67-BCCC-BF3167C1E59D}"/>
    <dgm:cxn modelId="{0249B1AC-0FCE-4C4D-A94F-91F16DA8D517}" srcId="{AE4C7D44-C56F-4715-98A3-7CEBE1F02F38}" destId="{89302840-5912-4681-931B-4A731DA0ED96}" srcOrd="2" destOrd="0" parTransId="{086DE1B9-675D-463F-A608-CCE3A8F4C448}" sibTransId="{D2D5C753-C19C-4DD3-8FCD-2C901ED2B31B}"/>
    <dgm:cxn modelId="{9CDC8EAE-3DCD-4ED3-93BC-79945CBBD13D}" srcId="{0A8EDF37-B622-4B54-9E79-1E077A8CD98D}" destId="{BCA463B3-73C9-4938-AF2F-996DD845BBFA}" srcOrd="3" destOrd="0" parTransId="{61A6149C-8763-4E10-85DC-896A6C607FDC}" sibTransId="{54D77C7E-D5E9-4FF4-BD30-DF9A9374F42B}"/>
    <dgm:cxn modelId="{531036B4-DD9E-4656-8E85-08B245B8B364}" type="presOf" srcId="{6EE1C9E3-34AA-40A9-BD4F-322D3C0FA5C4}" destId="{91E7D065-C7BC-4CF5-A220-890C16C086BB}" srcOrd="0" destOrd="8" presId="urn:microsoft.com/office/officeart/2005/8/layout/chevron1"/>
    <dgm:cxn modelId="{87B4C1B4-8E43-4D4B-B05D-E002E485F9C0}" srcId="{1FE17E1C-E2AC-4DFA-93CF-3CCFB4995AF4}" destId="{1BB050DC-30D7-4523-9CF1-39DB7D21EC0F}" srcOrd="2" destOrd="0" parTransId="{11A58899-47C8-42BD-9D2E-D51B06C1593F}" sibTransId="{D307CBE5-EB13-482F-86DD-AB5D3AC00569}"/>
    <dgm:cxn modelId="{AFD88CBA-C01A-4711-8696-BECFD9494CC8}" type="presOf" srcId="{770764BC-BC9D-43A2-99B7-FD70F6685735}" destId="{48870FD9-5C53-4E68-A5D4-57AF90137EC6}" srcOrd="0" destOrd="0" presId="urn:microsoft.com/office/officeart/2005/8/layout/chevron1"/>
    <dgm:cxn modelId="{3F5990C0-AC9C-4C10-8FDD-C32E598AB7D9}" srcId="{1FE17E1C-E2AC-4DFA-93CF-3CCFB4995AF4}" destId="{228547DA-1CBE-4EB6-8996-08ADACFF6949}" srcOrd="4" destOrd="0" parTransId="{8D0B3649-3F85-4572-994C-30B7D85D4DB1}" sibTransId="{8C2225E2-7AF4-4753-83F2-506578C4CEC4}"/>
    <dgm:cxn modelId="{03E853CC-637C-4B5F-83B9-EC156113D507}" type="presOf" srcId="{C8C87CCD-17BF-46A8-8EB3-8DE80336EE8F}" destId="{B885DBD1-09B1-4C73-A9C5-95D1FEA7D60E}" srcOrd="0" destOrd="1" presId="urn:microsoft.com/office/officeart/2005/8/layout/chevron1"/>
    <dgm:cxn modelId="{958C33D5-EC1C-4AE3-802E-F92650253425}" srcId="{0C8E9E2B-28B5-4D7B-AA8C-AC81075F859F}" destId="{770764BC-BC9D-43A2-99B7-FD70F6685735}" srcOrd="0" destOrd="0" parTransId="{6CA058A4-32CE-4103-BA96-E97AE602EF8D}" sibTransId="{D362B79E-8331-432E-A8B8-3E93F8497D50}"/>
    <dgm:cxn modelId="{8A0090DD-3BDE-422C-BE95-D3228751B914}" srcId="{1FE17E1C-E2AC-4DFA-93CF-3CCFB4995AF4}" destId="{D540CAD4-7A7A-4097-B4B8-882C5E422E75}" srcOrd="1" destOrd="0" parTransId="{DF6608B1-BD56-4E1A-854E-158F64C621BD}" sibTransId="{EFDE353A-DBD8-47DC-836F-45B24BFBBE17}"/>
    <dgm:cxn modelId="{80AF5CE8-EFD5-43AD-9A1A-0CA0B0050670}" srcId="{D540CAD4-7A7A-4097-B4B8-882C5E422E75}" destId="{5C7ADA8E-5294-4BBB-85CA-F2AB329366A2}" srcOrd="2" destOrd="0" parTransId="{159B4D43-BE66-4E1B-AF88-224EEF4ABE0A}" sibTransId="{5EE0481A-7377-4BC0-831E-A6EA17D23E89}"/>
    <dgm:cxn modelId="{90FFA4E9-29CD-42CB-A7FF-2FBB7E9EC4DE}" srcId="{0A8EDF37-B622-4B54-9E79-1E077A8CD98D}" destId="{AE4C7D44-C56F-4715-98A3-7CEBE1F02F38}" srcOrd="0" destOrd="0" parTransId="{ED36CDBB-0BDD-4999-A593-1B48A64B203A}" sibTransId="{3060FF27-7BE5-40C3-8331-95D65B61E83C}"/>
    <dgm:cxn modelId="{70E1A7EC-4C8D-45AD-A48F-B816829B7C6F}" type="presOf" srcId="{89302840-5912-4681-931B-4A731DA0ED96}" destId="{B885DBD1-09B1-4C73-A9C5-95D1FEA7D60E}" srcOrd="0" destOrd="2" presId="urn:microsoft.com/office/officeart/2005/8/layout/chevron1"/>
    <dgm:cxn modelId="{F75CA4F2-C4D4-4F10-BFBA-4BD61AE007A8}" type="presOf" srcId="{17B77CA9-1A3F-4F03-B4F8-8A973E0C33C4}" destId="{B885DBD1-09B1-4C73-A9C5-95D1FEA7D60E}" srcOrd="0" destOrd="9" presId="urn:microsoft.com/office/officeart/2005/8/layout/chevron1"/>
    <dgm:cxn modelId="{4D70D5F5-E533-46E7-89B8-1EA8E5EE368E}" srcId="{AE4C7D44-C56F-4715-98A3-7CEBE1F02F38}" destId="{460CCB0B-30F2-4BB0-95B6-990ED80B8AEC}" srcOrd="5" destOrd="0" parTransId="{3D9AB217-51CB-455B-84A6-8ECB3ADDC5CF}" sibTransId="{F4746D06-9B0C-469A-8BCE-37F5BCCEB531}"/>
    <dgm:cxn modelId="{0203E1FB-0AEB-4FA4-8D5B-58DC993A12A2}" type="presOf" srcId="{0A8EDF37-B622-4B54-9E79-1E077A8CD98D}" destId="{18987834-C091-431D-B8EF-A0FDAFBFE923}" srcOrd="0" destOrd="0" presId="urn:microsoft.com/office/officeart/2005/8/layout/chevron1"/>
    <dgm:cxn modelId="{3E4A1CFD-953C-4784-84BC-889CFD60CAAE}" type="presOf" srcId="{102A11A7-9076-42EE-AD03-4A2DD857FCDA}" destId="{B885DBD1-09B1-4C73-A9C5-95D1FEA7D60E}" srcOrd="0" destOrd="7" presId="urn:microsoft.com/office/officeart/2005/8/layout/chevron1"/>
    <dgm:cxn modelId="{BD4593CD-9818-41B6-A0E7-7F065BEC8E93}" type="presParOf" srcId="{18987834-C091-431D-B8EF-A0FDAFBFE923}" destId="{79B7245E-26EA-42E4-8E98-06C4D4BE73A9}" srcOrd="0" destOrd="0" presId="urn:microsoft.com/office/officeart/2005/8/layout/chevron1"/>
    <dgm:cxn modelId="{DD8C409B-F675-4A14-95C9-2C2914B8D990}" type="presParOf" srcId="{79B7245E-26EA-42E4-8E98-06C4D4BE73A9}" destId="{F993FBD0-33F7-44E0-A4C7-B2DBB0E15A71}" srcOrd="0" destOrd="0" presId="urn:microsoft.com/office/officeart/2005/8/layout/chevron1"/>
    <dgm:cxn modelId="{9CB8CB70-A457-4DC3-8C8B-B42C964EE10D}" type="presParOf" srcId="{79B7245E-26EA-42E4-8E98-06C4D4BE73A9}" destId="{B885DBD1-09B1-4C73-A9C5-95D1FEA7D60E}" srcOrd="1" destOrd="0" presId="urn:microsoft.com/office/officeart/2005/8/layout/chevron1"/>
    <dgm:cxn modelId="{DC1D2B16-772C-429B-9FC3-00A3317EBF62}" type="presParOf" srcId="{18987834-C091-431D-B8EF-A0FDAFBFE923}" destId="{98C9E08C-97CA-4CEF-8384-294C8E8A26B6}" srcOrd="1" destOrd="0" presId="urn:microsoft.com/office/officeart/2005/8/layout/chevron1"/>
    <dgm:cxn modelId="{2D666698-13CC-4FC4-86E8-186374A7A14D}" type="presParOf" srcId="{18987834-C091-431D-B8EF-A0FDAFBFE923}" destId="{E5E5C03D-0ACD-4653-AAE3-5C1326354586}" srcOrd="2" destOrd="0" presId="urn:microsoft.com/office/officeart/2005/8/layout/chevron1"/>
    <dgm:cxn modelId="{6472599A-3472-447E-8C80-F1D1D5A36AA5}" type="presParOf" srcId="{E5E5C03D-0ACD-4653-AAE3-5C1326354586}" destId="{F7CC233C-2889-408C-A93F-1A3EAE4F0E56}" srcOrd="0" destOrd="0" presId="urn:microsoft.com/office/officeart/2005/8/layout/chevron1"/>
    <dgm:cxn modelId="{27BFC106-5ED6-4500-B8AC-0B2DCC1F50F9}" type="presParOf" srcId="{E5E5C03D-0ACD-4653-AAE3-5C1326354586}" destId="{C2C783BE-4B39-43F0-BD1C-92525DFC95B5}" srcOrd="1" destOrd="0" presId="urn:microsoft.com/office/officeart/2005/8/layout/chevron1"/>
    <dgm:cxn modelId="{811CA9BE-6476-488C-9781-A9065F37F010}" type="presParOf" srcId="{18987834-C091-431D-B8EF-A0FDAFBFE923}" destId="{5C86AEBB-78DB-4477-A78D-581687706835}" srcOrd="3" destOrd="0" presId="urn:microsoft.com/office/officeart/2005/8/layout/chevron1"/>
    <dgm:cxn modelId="{877AC091-F899-4767-B59D-4E81472DE5D6}" type="presParOf" srcId="{18987834-C091-431D-B8EF-A0FDAFBFE923}" destId="{5801E130-6CBE-4563-8679-4DBDCFD8C3F3}" srcOrd="4" destOrd="0" presId="urn:microsoft.com/office/officeart/2005/8/layout/chevron1"/>
    <dgm:cxn modelId="{E63874B4-EC7F-4541-8F6E-33BEF3D9016A}" type="presParOf" srcId="{5801E130-6CBE-4563-8679-4DBDCFD8C3F3}" destId="{007BC868-2441-47E4-BA3E-04D74DD19444}" srcOrd="0" destOrd="0" presId="urn:microsoft.com/office/officeart/2005/8/layout/chevron1"/>
    <dgm:cxn modelId="{4C1D21E3-D099-4DD5-A7CC-811D67E62E91}" type="presParOf" srcId="{5801E130-6CBE-4563-8679-4DBDCFD8C3F3}" destId="{A7EF49EE-2A0C-4C94-AF57-EE13BF080827}" srcOrd="1" destOrd="0" presId="urn:microsoft.com/office/officeart/2005/8/layout/chevron1"/>
    <dgm:cxn modelId="{9AFD8919-A017-4292-8731-01CEFBF91948}" type="presParOf" srcId="{18987834-C091-431D-B8EF-A0FDAFBFE923}" destId="{A07F1ABC-B522-472C-9586-E9FD9BD88C42}" srcOrd="5" destOrd="0" presId="urn:microsoft.com/office/officeart/2005/8/layout/chevron1"/>
    <dgm:cxn modelId="{73880D9F-D3D4-421D-AC41-33DD04C1E8C2}" type="presParOf" srcId="{18987834-C091-431D-B8EF-A0FDAFBFE923}" destId="{8276F62D-5B1A-4020-B6EA-59D98850A8FB}" srcOrd="6" destOrd="0" presId="urn:microsoft.com/office/officeart/2005/8/layout/chevron1"/>
    <dgm:cxn modelId="{AF12DC46-A314-4C23-8918-0797EE154E52}" type="presParOf" srcId="{8276F62D-5B1A-4020-B6EA-59D98850A8FB}" destId="{E28A710F-35E7-4718-87A8-3DCBBE44AF11}" srcOrd="0" destOrd="0" presId="urn:microsoft.com/office/officeart/2005/8/layout/chevron1"/>
    <dgm:cxn modelId="{818D7B76-F7E6-4E8F-BA65-7B59E800FAFB}" type="presParOf" srcId="{8276F62D-5B1A-4020-B6EA-59D98850A8FB}" destId="{8DD419EA-6529-4EA0-BF62-7D75D598F043}" srcOrd="1" destOrd="0" presId="urn:microsoft.com/office/officeart/2005/8/layout/chevron1"/>
    <dgm:cxn modelId="{216A2D55-249D-4F20-B6A2-DC4C2CCF015B}" type="presParOf" srcId="{18987834-C091-431D-B8EF-A0FDAFBFE923}" destId="{A5B1E28B-A66F-4230-8003-EAE0B52DD96B}" srcOrd="7" destOrd="0" presId="urn:microsoft.com/office/officeart/2005/8/layout/chevron1"/>
    <dgm:cxn modelId="{C27B6FA4-E605-41F9-AEDB-7EA59AE96E29}" type="presParOf" srcId="{18987834-C091-431D-B8EF-A0FDAFBFE923}" destId="{CAA3C35F-4F2B-4EDD-9F65-D95A042FBE01}" srcOrd="8" destOrd="0" presId="urn:microsoft.com/office/officeart/2005/8/layout/chevron1"/>
    <dgm:cxn modelId="{D8E4FB52-31EB-4924-BC9E-59A0B23190A3}" type="presParOf" srcId="{CAA3C35F-4F2B-4EDD-9F65-D95A042FBE01}" destId="{F4A6C06E-A2EB-463C-9157-3E2BDFCD7F9C}" srcOrd="0" destOrd="0" presId="urn:microsoft.com/office/officeart/2005/8/layout/chevron1"/>
    <dgm:cxn modelId="{F14FE6B6-9AE8-4102-ADB6-A6698F56282D}" type="presParOf" srcId="{CAA3C35F-4F2B-4EDD-9F65-D95A042FBE01}" destId="{ED2F597C-DC22-49BC-A8B9-7BCD1FE43621}" srcOrd="1" destOrd="0" presId="urn:microsoft.com/office/officeart/2005/8/layout/chevron1"/>
    <dgm:cxn modelId="{CDA34ABB-3CF8-4263-9531-C2C3EE2F3E3B}" type="presParOf" srcId="{18987834-C091-431D-B8EF-A0FDAFBFE923}" destId="{78877875-1F37-4DDB-A628-71B9A1591143}" srcOrd="9" destOrd="0" presId="urn:microsoft.com/office/officeart/2005/8/layout/chevron1"/>
    <dgm:cxn modelId="{1EB191FC-3EA5-48C8-A699-FFF2AA8765C2}" type="presParOf" srcId="{18987834-C091-431D-B8EF-A0FDAFBFE923}" destId="{01E871AB-1789-4185-A531-4806A702BC7A}" srcOrd="10" destOrd="0" presId="urn:microsoft.com/office/officeart/2005/8/layout/chevron1"/>
    <dgm:cxn modelId="{A9074FBB-7FE4-4BEE-9C9C-CCD029000030}" type="presParOf" srcId="{01E871AB-1789-4185-A531-4806A702BC7A}" destId="{10E09464-BA86-46A5-A27A-C89D11E8D39E}" srcOrd="0" destOrd="0" presId="urn:microsoft.com/office/officeart/2005/8/layout/chevron1"/>
    <dgm:cxn modelId="{9BAA8477-33ED-4D29-B77D-13F051B3CCB0}" type="presParOf" srcId="{01E871AB-1789-4185-A531-4806A702BC7A}" destId="{91E7D065-C7BC-4CF5-A220-890C16C086BB}" srcOrd="1" destOrd="0" presId="urn:microsoft.com/office/officeart/2005/8/layout/chevron1"/>
    <dgm:cxn modelId="{BEEDC7F5-A53F-4395-952B-C6874B015977}" type="presParOf" srcId="{18987834-C091-431D-B8EF-A0FDAFBFE923}" destId="{BBCC1A8A-76FA-4515-91F1-B1C142F644E7}" srcOrd="11" destOrd="0" presId="urn:microsoft.com/office/officeart/2005/8/layout/chevron1"/>
    <dgm:cxn modelId="{8DDEA45B-1296-4D4C-A78B-BDC37CAE65F9}" type="presParOf" srcId="{18987834-C091-431D-B8EF-A0FDAFBFE923}" destId="{C42BB429-145A-4A6B-8267-A08757DBFB4C}" srcOrd="12" destOrd="0" presId="urn:microsoft.com/office/officeart/2005/8/layout/chevron1"/>
    <dgm:cxn modelId="{0F4F9542-D96D-44D4-AC97-D3E30CEC8354}" type="presParOf" srcId="{C42BB429-145A-4A6B-8267-A08757DBFB4C}" destId="{B4D8BF13-AF6E-43A1-B453-205A62498A53}" srcOrd="0" destOrd="0" presId="urn:microsoft.com/office/officeart/2005/8/layout/chevron1"/>
    <dgm:cxn modelId="{A9120A31-EDA6-4AC9-AEC1-BD50BF2763C0}" type="presParOf" srcId="{C42BB429-145A-4A6B-8267-A08757DBFB4C}" destId="{48870FD9-5C53-4E68-A5D4-57AF90137EC6}"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E7DD5-676A-4956-A502-BD90E823B828}">
      <dsp:nvSpPr>
        <dsp:cNvPr id="0" name=""/>
        <dsp:cNvSpPr/>
      </dsp:nvSpPr>
      <dsp:spPr>
        <a:xfrm>
          <a:off x="0" y="299017"/>
          <a:ext cx="6976534" cy="1234800"/>
        </a:xfrm>
        <a:prstGeom prst="rect">
          <a:avLst/>
        </a:prstGeom>
        <a:solidFill>
          <a:schemeClr val="lt1">
            <a:alpha val="90000"/>
            <a:hueOff val="0"/>
            <a:satOff val="0"/>
            <a:lumOff val="0"/>
            <a:alphaOff val="0"/>
          </a:schemeClr>
        </a:solidFill>
        <a:ln w="19050" cap="flat" cmpd="sng" algn="ctr">
          <a:solidFill>
            <a:srgbClr val="F6911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1457" tIns="291592" rIns="541457" bIns="99568" numCol="1" spcCol="1270" anchor="t" anchorCtr="0">
          <a:noAutofit/>
        </a:bodyPr>
        <a:lstStyle/>
        <a:p>
          <a:pPr marL="114300" lvl="1" indent="-114300" algn="l" defTabSz="622300">
            <a:lnSpc>
              <a:spcPct val="90000"/>
            </a:lnSpc>
            <a:spcBef>
              <a:spcPct val="0"/>
            </a:spcBef>
            <a:spcAft>
              <a:spcPct val="15000"/>
            </a:spcAft>
            <a:buChar char="•"/>
          </a:pPr>
          <a:r>
            <a:rPr lang="en-GB" sz="1400" b="0" i="0" kern="1200" baseline="0" dirty="0">
              <a:latin typeface="Arial" panose="020B0604020202020204" pitchFamily="34" charset="0"/>
              <a:cs typeface="Arial" panose="020B0604020202020204" pitchFamily="34" charset="0"/>
            </a:rPr>
            <a:t>Cancer Waits performance and &gt;62d Backlog position</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kern="1200" baseline="0">
              <a:latin typeface="Arial" panose="020B0604020202020204" pitchFamily="34" charset="0"/>
              <a:cs typeface="Arial" panose="020B0604020202020204" pitchFamily="34" charset="0"/>
            </a:rPr>
            <a:t>Southwest Prostate Dashboard</a:t>
          </a:r>
          <a:endParaRPr lang="en-US" sz="1400" kern="120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kern="1200" baseline="0">
              <a:latin typeface="Arial" panose="020B0604020202020204" pitchFamily="34" charset="0"/>
              <a:cs typeface="Arial" panose="020B0604020202020204" pitchFamily="34" charset="0"/>
            </a:rPr>
            <a:t>Model Hospital GIRFT metrics</a:t>
          </a:r>
          <a:endParaRPr lang="en-US" sz="1400" kern="120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kern="1200" baseline="0">
              <a:latin typeface="Arial" panose="020B0604020202020204" pitchFamily="34" charset="0"/>
              <a:cs typeface="Arial" panose="020B0604020202020204" pitchFamily="34" charset="0"/>
            </a:rPr>
            <a:t>Pathway map and analysis</a:t>
          </a:r>
          <a:endParaRPr lang="en-US" sz="1400" kern="1200">
            <a:latin typeface="Arial" panose="020B0604020202020204" pitchFamily="34" charset="0"/>
            <a:cs typeface="Arial" panose="020B0604020202020204" pitchFamily="34" charset="0"/>
          </a:endParaRPr>
        </a:p>
      </dsp:txBody>
      <dsp:txXfrm>
        <a:off x="0" y="299017"/>
        <a:ext cx="6976534" cy="1234800"/>
      </dsp:txXfrm>
    </dsp:sp>
    <dsp:sp modelId="{C7D1D6CD-8FD6-4567-A811-5E151AB5F3D1}">
      <dsp:nvSpPr>
        <dsp:cNvPr id="0" name=""/>
        <dsp:cNvSpPr/>
      </dsp:nvSpPr>
      <dsp:spPr>
        <a:xfrm>
          <a:off x="348826" y="92377"/>
          <a:ext cx="4883573" cy="413280"/>
        </a:xfrm>
        <a:prstGeom prst="roundRect">
          <a:avLst/>
        </a:prstGeom>
        <a:solidFill>
          <a:srgbClr val="F6911E"/>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587" tIns="0" rIns="184587" bIns="0" numCol="1" spcCol="1270" anchor="ctr" anchorCtr="0">
          <a:noAutofit/>
        </a:bodyPr>
        <a:lstStyle/>
        <a:p>
          <a:pPr marL="0" lvl="0" indent="0" algn="l" defTabSz="622300">
            <a:lnSpc>
              <a:spcPct val="90000"/>
            </a:lnSpc>
            <a:spcBef>
              <a:spcPct val="0"/>
            </a:spcBef>
            <a:spcAft>
              <a:spcPct val="35000"/>
            </a:spcAft>
            <a:buNone/>
          </a:pPr>
          <a:r>
            <a:rPr lang="en-GB" sz="1400" b="0" i="0" kern="1200" baseline="0">
              <a:latin typeface="Arial" panose="020B0604020202020204" pitchFamily="34" charset="0"/>
              <a:cs typeface="Arial" panose="020B0604020202020204" pitchFamily="34" charset="0"/>
            </a:rPr>
            <a:t>Insights Pack</a:t>
          </a:r>
          <a:endParaRPr lang="en-US" sz="1400" kern="1200">
            <a:latin typeface="Arial" panose="020B0604020202020204" pitchFamily="34" charset="0"/>
            <a:cs typeface="Arial" panose="020B0604020202020204" pitchFamily="34" charset="0"/>
          </a:endParaRPr>
        </a:p>
      </dsp:txBody>
      <dsp:txXfrm>
        <a:off x="369001" y="112552"/>
        <a:ext cx="4843223" cy="372930"/>
      </dsp:txXfrm>
    </dsp:sp>
    <dsp:sp modelId="{F23B2551-2FC3-4423-A27E-DC38C918526A}">
      <dsp:nvSpPr>
        <dsp:cNvPr id="0" name=""/>
        <dsp:cNvSpPr/>
      </dsp:nvSpPr>
      <dsp:spPr>
        <a:xfrm>
          <a:off x="0" y="1816057"/>
          <a:ext cx="6976534" cy="2734200"/>
        </a:xfrm>
        <a:prstGeom prst="rect">
          <a:avLst/>
        </a:prstGeom>
        <a:solidFill>
          <a:schemeClr val="lt1">
            <a:alpha val="90000"/>
            <a:hueOff val="0"/>
            <a:satOff val="0"/>
            <a:lumOff val="0"/>
            <a:alphaOff val="0"/>
          </a:schemeClr>
        </a:solidFill>
        <a:ln w="19050" cap="flat" cmpd="sng" algn="ctr">
          <a:solidFill>
            <a:srgbClr val="F6911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1457" tIns="291592" rIns="541457" bIns="99568" numCol="1" spcCol="1270" anchor="t" anchorCtr="0">
          <a:noAutofit/>
        </a:bodyPr>
        <a:lstStyle/>
        <a:p>
          <a:pPr marL="114300" lvl="1" indent="-114300" algn="l" defTabSz="622300">
            <a:lnSpc>
              <a:spcPct val="90000"/>
            </a:lnSpc>
            <a:spcBef>
              <a:spcPct val="0"/>
            </a:spcBef>
            <a:spcAft>
              <a:spcPct val="15000"/>
            </a:spcAft>
            <a:buChar char="•"/>
          </a:pPr>
          <a:r>
            <a:rPr lang="en-GB" sz="1400" b="0" i="0" kern="1200" baseline="0">
              <a:latin typeface="Arial" panose="020B0604020202020204" pitchFamily="34" charset="0"/>
              <a:cs typeface="Arial" panose="020B0604020202020204" pitchFamily="34" charset="0"/>
            </a:rPr>
            <a:t>Case Studies at exemplars in 1st instance</a:t>
          </a:r>
          <a:endParaRPr lang="en-US" sz="1400" kern="120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Medway NHS Foundation Trust (Bladder)</a:t>
          </a:r>
          <a:endParaRPr lang="en-US" sz="1400" kern="120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Dartford and Gravesham NHS Trust (Bladder)</a:t>
          </a:r>
          <a:endParaRPr lang="en-US" sz="1400" kern="120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Royal Cornwall Hospitals NHS Trust (Bladder)</a:t>
          </a:r>
          <a:endParaRPr lang="en-US" sz="1400" kern="120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Royal Surrey Hospital NHS Foundation Trust (Prostate)</a:t>
          </a:r>
          <a:endParaRPr lang="en-US" sz="1400" kern="120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Epsom and St Helier University Hospitals Trust (Prostate)</a:t>
          </a:r>
          <a:endParaRPr lang="en-US" sz="1400" kern="120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Maidstone and Tunbridge Wells NHS Trust (Prostate)</a:t>
          </a:r>
          <a:endParaRPr lang="en-US" sz="1400" kern="1200" dirty="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East Kent Hospitals University NHS Foundation Trust (Prostate)</a:t>
          </a:r>
          <a:endParaRPr lang="en-US" sz="1400" kern="120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kern="1200" baseline="0">
              <a:latin typeface="Arial" panose="020B0604020202020204" pitchFamily="34" charset="0"/>
              <a:cs typeface="Arial" panose="020B0604020202020204" pitchFamily="34" charset="0"/>
            </a:rPr>
            <a:t>Benchmark pathway insights</a:t>
          </a:r>
          <a:endParaRPr lang="en-US" sz="1400" kern="120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kern="1200" baseline="0">
              <a:latin typeface="Arial" panose="020B0604020202020204" pitchFamily="34" charset="0"/>
              <a:cs typeface="Arial" panose="020B0604020202020204" pitchFamily="34" charset="0"/>
            </a:rPr>
            <a:t>Change management insights</a:t>
          </a:r>
          <a:endParaRPr lang="en-US" sz="1400" kern="120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kern="1200" baseline="0">
              <a:latin typeface="Arial" panose="020B0604020202020204" pitchFamily="34" charset="0"/>
              <a:cs typeface="Arial" panose="020B0604020202020204" pitchFamily="34" charset="0"/>
            </a:rPr>
            <a:t>Library of resources</a:t>
          </a:r>
          <a:endParaRPr lang="en-US" sz="1400" kern="1200">
            <a:latin typeface="Arial" panose="020B0604020202020204" pitchFamily="34" charset="0"/>
            <a:cs typeface="Arial" panose="020B0604020202020204" pitchFamily="34" charset="0"/>
          </a:endParaRPr>
        </a:p>
      </dsp:txBody>
      <dsp:txXfrm>
        <a:off x="0" y="1816057"/>
        <a:ext cx="6976534" cy="2734200"/>
      </dsp:txXfrm>
    </dsp:sp>
    <dsp:sp modelId="{1B97AA3C-B869-4473-AD15-A878D9A8F358}">
      <dsp:nvSpPr>
        <dsp:cNvPr id="0" name=""/>
        <dsp:cNvSpPr/>
      </dsp:nvSpPr>
      <dsp:spPr>
        <a:xfrm>
          <a:off x="348826" y="1609417"/>
          <a:ext cx="4883573" cy="413280"/>
        </a:xfrm>
        <a:prstGeom prst="roundRect">
          <a:avLst/>
        </a:prstGeom>
        <a:solidFill>
          <a:srgbClr val="F6911E"/>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587" tIns="0" rIns="184587" bIns="0" numCol="1" spcCol="1270" anchor="ctr" anchorCtr="0">
          <a:noAutofit/>
        </a:bodyPr>
        <a:lstStyle/>
        <a:p>
          <a:pPr marL="0" lvl="0" indent="0" algn="l" defTabSz="622300">
            <a:lnSpc>
              <a:spcPct val="90000"/>
            </a:lnSpc>
            <a:spcBef>
              <a:spcPct val="0"/>
            </a:spcBef>
            <a:spcAft>
              <a:spcPct val="35000"/>
            </a:spcAft>
            <a:buNone/>
          </a:pPr>
          <a:r>
            <a:rPr lang="en-GB" sz="1400" b="0" i="0" kern="1200" baseline="0">
              <a:latin typeface="Arial" panose="020B0604020202020204" pitchFamily="34" charset="0"/>
              <a:cs typeface="Arial" panose="020B0604020202020204" pitchFamily="34" charset="0"/>
            </a:rPr>
            <a:t>Play Books</a:t>
          </a:r>
          <a:endParaRPr lang="en-US" sz="1400" kern="1200">
            <a:latin typeface="Arial" panose="020B0604020202020204" pitchFamily="34" charset="0"/>
            <a:cs typeface="Arial" panose="020B0604020202020204" pitchFamily="34" charset="0"/>
          </a:endParaRPr>
        </a:p>
      </dsp:txBody>
      <dsp:txXfrm>
        <a:off x="369001" y="1629592"/>
        <a:ext cx="4843223" cy="372930"/>
      </dsp:txXfrm>
    </dsp:sp>
    <dsp:sp modelId="{6694A212-662E-4E8C-B506-94AA5ED45A56}">
      <dsp:nvSpPr>
        <dsp:cNvPr id="0" name=""/>
        <dsp:cNvSpPr/>
      </dsp:nvSpPr>
      <dsp:spPr>
        <a:xfrm>
          <a:off x="0" y="4832497"/>
          <a:ext cx="6976534" cy="584325"/>
        </a:xfrm>
        <a:prstGeom prst="rect">
          <a:avLst/>
        </a:prstGeom>
        <a:solidFill>
          <a:schemeClr val="lt1">
            <a:alpha val="90000"/>
            <a:hueOff val="0"/>
            <a:satOff val="0"/>
            <a:lumOff val="0"/>
            <a:alphaOff val="0"/>
          </a:schemeClr>
        </a:solidFill>
        <a:ln w="19050" cap="flat" cmpd="sng" algn="ctr">
          <a:solidFill>
            <a:srgbClr val="F6911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1457" tIns="291592" rIns="541457" bIns="99568" numCol="1" spcCol="1270" anchor="t" anchorCtr="0">
          <a:noAutofit/>
        </a:bodyPr>
        <a:lstStyle/>
        <a:p>
          <a:pPr marL="114300" lvl="1" indent="-114300" algn="l" defTabSz="622300">
            <a:lnSpc>
              <a:spcPct val="90000"/>
            </a:lnSpc>
            <a:spcBef>
              <a:spcPct val="0"/>
            </a:spcBef>
            <a:spcAft>
              <a:spcPct val="15000"/>
            </a:spcAft>
            <a:buChar char="•"/>
          </a:pPr>
          <a:r>
            <a:rPr lang="en-GB" sz="1400" b="0" i="0" kern="1200" baseline="0" dirty="0">
              <a:latin typeface="Arial" panose="020B0604020202020204" pitchFamily="34" charset="0"/>
              <a:cs typeface="Arial" panose="020B0604020202020204" pitchFamily="34" charset="0"/>
            </a:rPr>
            <a:t>Galeas / MRI Ai / </a:t>
          </a:r>
          <a:r>
            <a:rPr lang="en-GB" sz="1400" kern="1200" dirty="0">
              <a:latin typeface="Arial" panose="020B0604020202020204" pitchFamily="34" charset="0"/>
              <a:cs typeface="Arial" panose="020B0604020202020204" pitchFamily="34" charset="0"/>
            </a:rPr>
            <a:t>Digital pathology incl. Ai / AMBU / ENIGMA</a:t>
          </a:r>
          <a:endParaRPr lang="en-US" sz="1400" kern="1200" dirty="0">
            <a:latin typeface="Arial" panose="020B0604020202020204" pitchFamily="34" charset="0"/>
            <a:cs typeface="Arial" panose="020B0604020202020204" pitchFamily="34" charset="0"/>
          </a:endParaRPr>
        </a:p>
      </dsp:txBody>
      <dsp:txXfrm>
        <a:off x="0" y="4832497"/>
        <a:ext cx="6976534" cy="584325"/>
      </dsp:txXfrm>
    </dsp:sp>
    <dsp:sp modelId="{26B67C43-EB14-4FD1-86BC-260DCCFA9E86}">
      <dsp:nvSpPr>
        <dsp:cNvPr id="0" name=""/>
        <dsp:cNvSpPr/>
      </dsp:nvSpPr>
      <dsp:spPr>
        <a:xfrm>
          <a:off x="348826" y="4625857"/>
          <a:ext cx="4883573" cy="413280"/>
        </a:xfrm>
        <a:prstGeom prst="roundRect">
          <a:avLst/>
        </a:prstGeom>
        <a:solidFill>
          <a:srgbClr val="F6911E"/>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587" tIns="0" rIns="184587" bIns="0" numCol="1" spcCol="1270" anchor="ctr" anchorCtr="0">
          <a:noAutofit/>
        </a:bodyPr>
        <a:lstStyle/>
        <a:p>
          <a:pPr marL="0" lvl="0" indent="0" algn="l" defTabSz="622300">
            <a:lnSpc>
              <a:spcPct val="90000"/>
            </a:lnSpc>
            <a:spcBef>
              <a:spcPct val="0"/>
            </a:spcBef>
            <a:spcAft>
              <a:spcPct val="35000"/>
            </a:spcAft>
            <a:buNone/>
          </a:pPr>
          <a:r>
            <a:rPr lang="en-GB" sz="1400" b="0" i="0" kern="1200" baseline="0">
              <a:latin typeface="Arial" panose="020B0604020202020204" pitchFamily="34" charset="0"/>
              <a:cs typeface="Arial" panose="020B0604020202020204" pitchFamily="34" charset="0"/>
            </a:rPr>
            <a:t>Research and Innovation</a:t>
          </a:r>
          <a:endParaRPr lang="en-US" sz="1400" kern="1200">
            <a:latin typeface="Arial" panose="020B0604020202020204" pitchFamily="34" charset="0"/>
            <a:cs typeface="Arial" panose="020B0604020202020204" pitchFamily="34" charset="0"/>
          </a:endParaRPr>
        </a:p>
      </dsp:txBody>
      <dsp:txXfrm>
        <a:off x="369001" y="4646032"/>
        <a:ext cx="4843223"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8837C-F8CE-42AA-9480-3DD025968F7B}">
      <dsp:nvSpPr>
        <dsp:cNvPr id="0" name=""/>
        <dsp:cNvSpPr/>
      </dsp:nvSpPr>
      <dsp:spPr>
        <a:xfrm>
          <a:off x="14722" y="53913"/>
          <a:ext cx="503261" cy="4918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F8457E-63A4-452A-B8F6-78C27BB25D3C}">
      <dsp:nvSpPr>
        <dsp:cNvPr id="0" name=""/>
        <dsp:cNvSpPr/>
      </dsp:nvSpPr>
      <dsp:spPr>
        <a:xfrm>
          <a:off x="6253" y="761762"/>
          <a:ext cx="1437890" cy="23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GB" sz="1600" kern="1200" dirty="0">
              <a:latin typeface="Arial" panose="020B0604020202020204" pitchFamily="34" charset="0"/>
              <a:cs typeface="Arial" panose="020B0604020202020204" pitchFamily="34" charset="0"/>
            </a:rPr>
            <a:t>16.06.2025</a:t>
          </a:r>
        </a:p>
      </dsp:txBody>
      <dsp:txXfrm>
        <a:off x="6253" y="761762"/>
        <a:ext cx="1437890" cy="230778"/>
      </dsp:txXfrm>
    </dsp:sp>
    <dsp:sp modelId="{8E5B698F-EA8D-4DCD-B79B-3FDC0F3FAEC6}">
      <dsp:nvSpPr>
        <dsp:cNvPr id="0" name=""/>
        <dsp:cNvSpPr/>
      </dsp:nvSpPr>
      <dsp:spPr>
        <a:xfrm>
          <a:off x="46255" y="1057119"/>
          <a:ext cx="1437890" cy="3450473"/>
        </a:xfrm>
        <a:prstGeom prst="roundRect">
          <a:avLst/>
        </a:prstGeom>
        <a:solidFill>
          <a:schemeClr val="accent6">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Identify SRO, Clinical Lead, Project Manager</a:t>
          </a:r>
        </a:p>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Check in with SWAG Programme Manager</a:t>
          </a:r>
        </a:p>
      </dsp:txBody>
      <dsp:txXfrm>
        <a:off x="116447" y="1127311"/>
        <a:ext cx="1297506" cy="3310089"/>
      </dsp:txXfrm>
    </dsp:sp>
    <dsp:sp modelId="{C8B640EA-AEC6-4C80-991B-98CAAA11C7F5}">
      <dsp:nvSpPr>
        <dsp:cNvPr id="0" name=""/>
        <dsp:cNvSpPr/>
      </dsp:nvSpPr>
      <dsp:spPr>
        <a:xfrm>
          <a:off x="1704243" y="53913"/>
          <a:ext cx="503261" cy="4918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B17124-A55C-49D2-897F-A78A86E4EF08}">
      <dsp:nvSpPr>
        <dsp:cNvPr id="0" name=""/>
        <dsp:cNvSpPr/>
      </dsp:nvSpPr>
      <dsp:spPr>
        <a:xfrm>
          <a:off x="1704243" y="737267"/>
          <a:ext cx="1437890" cy="23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GB" sz="1600" kern="1200" dirty="0">
              <a:latin typeface="Arial" panose="020B0604020202020204" pitchFamily="34" charset="0"/>
              <a:cs typeface="Arial" panose="020B0604020202020204" pitchFamily="34" charset="0"/>
            </a:rPr>
            <a:t>-</a:t>
          </a:r>
        </a:p>
      </dsp:txBody>
      <dsp:txXfrm>
        <a:off x="1704243" y="737267"/>
        <a:ext cx="1437890" cy="230778"/>
      </dsp:txXfrm>
    </dsp:sp>
    <dsp:sp modelId="{8891D8F6-1D7F-4D54-AAFC-CAB483BBB90C}">
      <dsp:nvSpPr>
        <dsp:cNvPr id="0" name=""/>
        <dsp:cNvSpPr/>
      </dsp:nvSpPr>
      <dsp:spPr>
        <a:xfrm>
          <a:off x="1704243" y="1057119"/>
          <a:ext cx="1437890" cy="345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Define internal governance </a:t>
          </a:r>
        </a:p>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Review local and 1st draft insights and exemplar playbooks</a:t>
          </a:r>
        </a:p>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Attend SWAG Clinical advisory group 26</a:t>
          </a:r>
          <a:r>
            <a:rPr lang="en-GB" sz="1400" kern="1200" baseline="30000" dirty="0">
              <a:latin typeface="Arial" panose="020B0604020202020204" pitchFamily="34" charset="0"/>
              <a:cs typeface="Arial" panose="020B0604020202020204" pitchFamily="34" charset="0"/>
            </a:rPr>
            <a:t>th</a:t>
          </a:r>
          <a:r>
            <a:rPr lang="en-GB" sz="1400" kern="1200" dirty="0">
              <a:latin typeface="Arial" panose="020B0604020202020204" pitchFamily="34" charset="0"/>
              <a:cs typeface="Arial" panose="020B0604020202020204" pitchFamily="34" charset="0"/>
            </a:rPr>
            <a:t> June</a:t>
          </a:r>
        </a:p>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Review local improvement plan for existing, expedition potential and additional actions</a:t>
          </a:r>
        </a:p>
      </dsp:txBody>
      <dsp:txXfrm>
        <a:off x="1704243" y="1057119"/>
        <a:ext cx="1437890" cy="3450473"/>
      </dsp:txXfrm>
    </dsp:sp>
    <dsp:sp modelId="{BBEB68ED-78E3-4E34-BE8A-AA076C2C1044}">
      <dsp:nvSpPr>
        <dsp:cNvPr id="0" name=""/>
        <dsp:cNvSpPr/>
      </dsp:nvSpPr>
      <dsp:spPr>
        <a:xfrm>
          <a:off x="3393765" y="53913"/>
          <a:ext cx="503261" cy="4918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ACFCF3-A4FA-48BE-866F-89AE923E5BBA}">
      <dsp:nvSpPr>
        <dsp:cNvPr id="0" name=""/>
        <dsp:cNvSpPr/>
      </dsp:nvSpPr>
      <dsp:spPr>
        <a:xfrm>
          <a:off x="3393765" y="737267"/>
          <a:ext cx="1437890" cy="23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GB" sz="1600" kern="1200" dirty="0">
              <a:latin typeface="Arial" panose="020B0604020202020204" pitchFamily="34" charset="0"/>
              <a:cs typeface="Arial" panose="020B0604020202020204" pitchFamily="34" charset="0"/>
            </a:rPr>
            <a:t>07.07.2025</a:t>
          </a:r>
        </a:p>
      </dsp:txBody>
      <dsp:txXfrm>
        <a:off x="3393765" y="737267"/>
        <a:ext cx="1437890" cy="230778"/>
      </dsp:txXfrm>
    </dsp:sp>
    <dsp:sp modelId="{D4C96FF7-772F-4795-8F4A-423E829E8926}">
      <dsp:nvSpPr>
        <dsp:cNvPr id="0" name=""/>
        <dsp:cNvSpPr/>
      </dsp:nvSpPr>
      <dsp:spPr>
        <a:xfrm>
          <a:off x="3425298" y="1057119"/>
          <a:ext cx="1437890" cy="345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GB" sz="1400" b="1" kern="1200">
              <a:latin typeface="Arial" panose="020B0604020202020204" pitchFamily="34" charset="0"/>
              <a:cs typeface="Arial" panose="020B0604020202020204" pitchFamily="34" charset="0"/>
            </a:rPr>
            <a:t>Identify and agree ‘Days Matter’ project team</a:t>
          </a:r>
        </a:p>
        <a:p>
          <a:pPr marL="0" lvl="0" indent="0" algn="l" defTabSz="622300">
            <a:lnSpc>
              <a:spcPct val="100000"/>
            </a:lnSpc>
            <a:spcBef>
              <a:spcPct val="0"/>
            </a:spcBef>
            <a:spcAft>
              <a:spcPct val="35000"/>
            </a:spcAft>
            <a:buNone/>
          </a:pPr>
          <a:r>
            <a:rPr lang="en-GB" sz="1400" b="1" kern="1200">
              <a:latin typeface="Arial" panose="020B0604020202020204" pitchFamily="34" charset="0"/>
              <a:cs typeface="Arial" panose="020B0604020202020204" pitchFamily="34" charset="0"/>
            </a:rPr>
            <a:t>1</a:t>
          </a:r>
          <a:r>
            <a:rPr lang="en-GB" sz="1400" b="1" kern="1200" baseline="30000">
              <a:latin typeface="Arial" panose="020B0604020202020204" pitchFamily="34" charset="0"/>
              <a:cs typeface="Arial" panose="020B0604020202020204" pitchFamily="34" charset="0"/>
            </a:rPr>
            <a:t>st</a:t>
          </a:r>
          <a:r>
            <a:rPr lang="en-GB" sz="1400" b="1" kern="1200">
              <a:latin typeface="Arial" panose="020B0604020202020204" pitchFamily="34" charset="0"/>
              <a:cs typeface="Arial" panose="020B0604020202020204" pitchFamily="34" charset="0"/>
            </a:rPr>
            <a:t> biweekly ‘Days Matter’  High level Sit rep</a:t>
          </a:r>
        </a:p>
        <a:p>
          <a:pPr marL="114300" lvl="1" indent="-114300" algn="l" defTabSz="622300">
            <a:lnSpc>
              <a:spcPct val="90000"/>
            </a:lnSpc>
            <a:spcBef>
              <a:spcPct val="0"/>
            </a:spcBef>
            <a:spcAft>
              <a:spcPct val="15000"/>
            </a:spcAft>
            <a:buChar char="•"/>
          </a:pPr>
          <a:r>
            <a:rPr lang="en-GB" sz="1400" b="1" kern="1200">
              <a:latin typeface="Arial" panose="020B0604020202020204" pitchFamily="34" charset="0"/>
              <a:cs typeface="Arial" panose="020B0604020202020204" pitchFamily="34" charset="0"/>
            </a:rPr>
            <a:t>‘Days Matter’ Project Team</a:t>
          </a:r>
        </a:p>
        <a:p>
          <a:pPr marL="114300" lvl="1" indent="-114300" algn="l" defTabSz="622300">
            <a:lnSpc>
              <a:spcPct val="90000"/>
            </a:lnSpc>
            <a:spcBef>
              <a:spcPct val="0"/>
            </a:spcBef>
            <a:spcAft>
              <a:spcPct val="15000"/>
            </a:spcAft>
            <a:buChar char="•"/>
          </a:pPr>
          <a:r>
            <a:rPr lang="en-GB" sz="1400" b="1" kern="1200">
              <a:latin typeface="Arial" panose="020B0604020202020204" pitchFamily="34" charset="0"/>
              <a:cs typeface="Arial" panose="020B0604020202020204" pitchFamily="34" charset="0"/>
            </a:rPr>
            <a:t>Completed actions</a:t>
          </a:r>
        </a:p>
        <a:p>
          <a:pPr marL="114300" lvl="1" indent="-114300" algn="l" defTabSz="622300">
            <a:lnSpc>
              <a:spcPct val="90000"/>
            </a:lnSpc>
            <a:spcBef>
              <a:spcPct val="0"/>
            </a:spcBef>
            <a:spcAft>
              <a:spcPct val="15000"/>
            </a:spcAft>
            <a:buChar char="•"/>
          </a:pPr>
          <a:r>
            <a:rPr lang="en-GB" sz="1400" b="1" kern="1200">
              <a:latin typeface="Arial" panose="020B0604020202020204" pitchFamily="34" charset="0"/>
              <a:cs typeface="Arial" panose="020B0604020202020204" pitchFamily="34" charset="0"/>
            </a:rPr>
            <a:t>Upcoming deadlines</a:t>
          </a:r>
        </a:p>
        <a:p>
          <a:pPr marL="114300" lvl="1" indent="-114300" algn="l" defTabSz="622300">
            <a:lnSpc>
              <a:spcPct val="90000"/>
            </a:lnSpc>
            <a:spcBef>
              <a:spcPct val="0"/>
            </a:spcBef>
            <a:spcAft>
              <a:spcPct val="15000"/>
            </a:spcAft>
            <a:buChar char="•"/>
          </a:pPr>
          <a:r>
            <a:rPr lang="en-GB" sz="1400" b="1" kern="1200">
              <a:latin typeface="Arial" panose="020B0604020202020204" pitchFamily="34" charset="0"/>
              <a:cs typeface="Arial" panose="020B0604020202020204" pitchFamily="34" charset="0"/>
            </a:rPr>
            <a:t>Risks / issues &amp; mitigations</a:t>
          </a:r>
        </a:p>
        <a:p>
          <a:pPr marL="114300" lvl="1" indent="-114300" algn="l" defTabSz="622300">
            <a:lnSpc>
              <a:spcPct val="90000"/>
            </a:lnSpc>
            <a:spcBef>
              <a:spcPct val="0"/>
            </a:spcBef>
            <a:spcAft>
              <a:spcPct val="15000"/>
            </a:spcAft>
            <a:buChar char="•"/>
          </a:pPr>
          <a:endParaRPr lang="en-GB" sz="1400" kern="1200">
            <a:latin typeface="Arial" panose="020B0604020202020204" pitchFamily="34" charset="0"/>
            <a:cs typeface="Arial" panose="020B0604020202020204" pitchFamily="34" charset="0"/>
          </a:endParaRPr>
        </a:p>
      </dsp:txBody>
      <dsp:txXfrm>
        <a:off x="3425298" y="1057119"/>
        <a:ext cx="1437890" cy="3450473"/>
      </dsp:txXfrm>
    </dsp:sp>
    <dsp:sp modelId="{07CD13E8-4489-44B3-8057-5FB3FD958B0F}">
      <dsp:nvSpPr>
        <dsp:cNvPr id="0" name=""/>
        <dsp:cNvSpPr/>
      </dsp:nvSpPr>
      <dsp:spPr>
        <a:xfrm>
          <a:off x="5083286" y="53913"/>
          <a:ext cx="503261" cy="4918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F34AAE-7E07-4E9C-AEEA-16C534F9F44C}">
      <dsp:nvSpPr>
        <dsp:cNvPr id="0" name=""/>
        <dsp:cNvSpPr/>
      </dsp:nvSpPr>
      <dsp:spPr>
        <a:xfrm>
          <a:off x="5083286" y="737267"/>
          <a:ext cx="1437890" cy="23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GB" sz="1600" kern="1200" dirty="0">
              <a:latin typeface="Arial" panose="020B0604020202020204" pitchFamily="34" charset="0"/>
              <a:cs typeface="Arial" panose="020B0604020202020204" pitchFamily="34" charset="0"/>
            </a:rPr>
            <a:t>14.07.2025</a:t>
          </a:r>
        </a:p>
      </dsp:txBody>
      <dsp:txXfrm>
        <a:off x="5083286" y="737267"/>
        <a:ext cx="1437890" cy="230778"/>
      </dsp:txXfrm>
    </dsp:sp>
    <dsp:sp modelId="{B7A1645E-A32B-4649-9A71-85E0659714F6}">
      <dsp:nvSpPr>
        <dsp:cNvPr id="0" name=""/>
        <dsp:cNvSpPr/>
      </dsp:nvSpPr>
      <dsp:spPr>
        <a:xfrm>
          <a:off x="5114819" y="1057119"/>
          <a:ext cx="1437890" cy="345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‘Days Matter’ project team agree 30.60.90 day and end of  project (Q3) goals</a:t>
          </a:r>
        </a:p>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Sign off project documentation and internal  reporting cadence</a:t>
          </a:r>
        </a:p>
      </dsp:txBody>
      <dsp:txXfrm>
        <a:off x="5114819" y="1057119"/>
        <a:ext cx="1437890" cy="3450473"/>
      </dsp:txXfrm>
    </dsp:sp>
    <dsp:sp modelId="{F02E8612-F716-471D-8BCF-4D972B6E1F9A}">
      <dsp:nvSpPr>
        <dsp:cNvPr id="0" name=""/>
        <dsp:cNvSpPr/>
      </dsp:nvSpPr>
      <dsp:spPr>
        <a:xfrm>
          <a:off x="6772808" y="53913"/>
          <a:ext cx="503261" cy="4918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FB133-C9C2-45AB-BF07-C28B1935D8A8}">
      <dsp:nvSpPr>
        <dsp:cNvPr id="0" name=""/>
        <dsp:cNvSpPr/>
      </dsp:nvSpPr>
      <dsp:spPr>
        <a:xfrm>
          <a:off x="6772808" y="737267"/>
          <a:ext cx="1437890" cy="23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GB" sz="1600" kern="1200" dirty="0">
              <a:latin typeface="Arial" panose="020B0604020202020204" pitchFamily="34" charset="0"/>
              <a:cs typeface="Arial" panose="020B0604020202020204" pitchFamily="34" charset="0"/>
            </a:rPr>
            <a:t>w/b 14.07.2025</a:t>
          </a:r>
        </a:p>
      </dsp:txBody>
      <dsp:txXfrm>
        <a:off x="6772808" y="737267"/>
        <a:ext cx="1437890" cy="230778"/>
      </dsp:txXfrm>
    </dsp:sp>
    <dsp:sp modelId="{A3CC4A50-3FEB-4173-A4CA-E382875F5899}">
      <dsp:nvSpPr>
        <dsp:cNvPr id="0" name=""/>
        <dsp:cNvSpPr/>
      </dsp:nvSpPr>
      <dsp:spPr>
        <a:xfrm>
          <a:off x="6804341" y="1057119"/>
          <a:ext cx="1437890" cy="345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SWAG GIRFT pre-scheduled ‘Days Matter’ project review check in</a:t>
          </a:r>
        </a:p>
      </dsp:txBody>
      <dsp:txXfrm>
        <a:off x="6804341" y="1057119"/>
        <a:ext cx="1437890" cy="3450473"/>
      </dsp:txXfrm>
    </dsp:sp>
    <dsp:sp modelId="{5BB9C1BF-36CE-4D77-B0B2-683980A6B322}">
      <dsp:nvSpPr>
        <dsp:cNvPr id="0" name=""/>
        <dsp:cNvSpPr/>
      </dsp:nvSpPr>
      <dsp:spPr>
        <a:xfrm>
          <a:off x="8462329" y="53913"/>
          <a:ext cx="503261" cy="49184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6240A9-A09E-49A8-AA8A-14E3B7706C60}">
      <dsp:nvSpPr>
        <dsp:cNvPr id="0" name=""/>
        <dsp:cNvSpPr/>
      </dsp:nvSpPr>
      <dsp:spPr>
        <a:xfrm>
          <a:off x="8462329" y="737267"/>
          <a:ext cx="1437890" cy="23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GB" sz="1600" kern="1200" dirty="0">
              <a:latin typeface="Arial" panose="020B0604020202020204" pitchFamily="34" charset="0"/>
              <a:cs typeface="Arial" panose="020B0604020202020204" pitchFamily="34" charset="0"/>
            </a:rPr>
            <a:t>21.07.2025</a:t>
          </a:r>
        </a:p>
      </dsp:txBody>
      <dsp:txXfrm>
        <a:off x="8462329" y="737267"/>
        <a:ext cx="1437890" cy="230778"/>
      </dsp:txXfrm>
    </dsp:sp>
    <dsp:sp modelId="{C48E8292-0633-4BC8-AC5C-03043506D97C}">
      <dsp:nvSpPr>
        <dsp:cNvPr id="0" name=""/>
        <dsp:cNvSpPr/>
      </dsp:nvSpPr>
      <dsp:spPr>
        <a:xfrm>
          <a:off x="8493862" y="1057119"/>
          <a:ext cx="1437890" cy="345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GB" sz="1400" kern="1200">
              <a:latin typeface="Arial" panose="020B0604020202020204" pitchFamily="34" charset="0"/>
              <a:cs typeface="Arial" panose="020B0604020202020204" pitchFamily="34" charset="0"/>
            </a:rPr>
            <a:t>2nd ‘Days Matter’ sit rep</a:t>
          </a: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Completed actions</a:t>
          </a: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Upcoming deadlines</a:t>
          </a: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30.60.90 and Q3 goal RAG</a:t>
          </a: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Risks / issues &amp; mitigations</a:t>
          </a:r>
        </a:p>
      </dsp:txBody>
      <dsp:txXfrm>
        <a:off x="8493862" y="1057119"/>
        <a:ext cx="1437890" cy="3450473"/>
      </dsp:txXfrm>
    </dsp:sp>
    <dsp:sp modelId="{D9D93F82-CE32-4976-BECD-45D16337F8AB}">
      <dsp:nvSpPr>
        <dsp:cNvPr id="0" name=""/>
        <dsp:cNvSpPr/>
      </dsp:nvSpPr>
      <dsp:spPr>
        <a:xfrm>
          <a:off x="10151851" y="53913"/>
          <a:ext cx="503261" cy="49184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F6990-71AE-49A5-A6D7-A08182EA4025}">
      <dsp:nvSpPr>
        <dsp:cNvPr id="0" name=""/>
        <dsp:cNvSpPr/>
      </dsp:nvSpPr>
      <dsp:spPr>
        <a:xfrm>
          <a:off x="10151851" y="737267"/>
          <a:ext cx="1437890" cy="23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GB" sz="1600" kern="1200" dirty="0">
              <a:latin typeface="Arial" panose="020B0604020202020204" pitchFamily="34" charset="0"/>
              <a:cs typeface="Arial" panose="020B0604020202020204" pitchFamily="34" charset="0"/>
            </a:rPr>
            <a:t>04.08.2025</a:t>
          </a:r>
        </a:p>
      </dsp:txBody>
      <dsp:txXfrm>
        <a:off x="10151851" y="737267"/>
        <a:ext cx="1437890" cy="230778"/>
      </dsp:txXfrm>
    </dsp:sp>
    <dsp:sp modelId="{9C7348B7-2010-4478-B4A7-264090295A06}">
      <dsp:nvSpPr>
        <dsp:cNvPr id="0" name=""/>
        <dsp:cNvSpPr/>
      </dsp:nvSpPr>
      <dsp:spPr>
        <a:xfrm>
          <a:off x="10151851" y="1057119"/>
          <a:ext cx="1437890" cy="345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’3</a:t>
          </a:r>
          <a:r>
            <a:rPr lang="en-GB" sz="1400" kern="1200" baseline="30000" dirty="0">
              <a:latin typeface="Arial" panose="020B0604020202020204" pitchFamily="34" charset="0"/>
              <a:cs typeface="Arial" panose="020B0604020202020204" pitchFamily="34" charset="0"/>
            </a:rPr>
            <a:t>rd</a:t>
          </a:r>
          <a:r>
            <a:rPr lang="en-GB" sz="1400" kern="1200" dirty="0">
              <a:latin typeface="Arial" panose="020B0604020202020204" pitchFamily="34" charset="0"/>
              <a:cs typeface="Arial" panose="020B0604020202020204" pitchFamily="34" charset="0"/>
            </a:rPr>
            <a:t> ‘Days Matter’ sit rep 04/08/2025</a:t>
          </a:r>
        </a:p>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w/b 04/08/2025 SWAG GIRFT pre- scheduled ‘Days Matter’ project review check in</a:t>
          </a:r>
        </a:p>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Agree future cadence SWAG </a:t>
          </a:r>
          <a:r>
            <a:rPr lang="en-GB" sz="1400" kern="1200">
              <a:latin typeface="Arial" panose="020B0604020202020204" pitchFamily="34" charset="0"/>
              <a:cs typeface="Arial" panose="020B0604020202020204" pitchFamily="34" charset="0"/>
            </a:rPr>
            <a:t>reporting Q3 </a:t>
          </a:r>
          <a:r>
            <a:rPr lang="en-GB" sz="1400" kern="1200" dirty="0">
              <a:latin typeface="Arial" panose="020B0604020202020204" pitchFamily="34" charset="0"/>
              <a:cs typeface="Arial" panose="020B0604020202020204" pitchFamily="34" charset="0"/>
            </a:rPr>
            <a:t>‘Days Matter’</a:t>
          </a:r>
        </a:p>
        <a:p>
          <a:pPr marL="0" lvl="0" indent="0" algn="l" defTabSz="622300">
            <a:lnSpc>
              <a:spcPct val="100000"/>
            </a:lnSpc>
            <a:spcBef>
              <a:spcPct val="0"/>
            </a:spcBef>
            <a:spcAft>
              <a:spcPct val="35000"/>
            </a:spcAft>
            <a:buNone/>
          </a:pPr>
          <a:endParaRPr lang="en-GB" sz="1400" kern="1200" dirty="0">
            <a:latin typeface="Arial" panose="020B0604020202020204" pitchFamily="34" charset="0"/>
            <a:cs typeface="Arial" panose="020B0604020202020204" pitchFamily="34" charset="0"/>
          </a:endParaRPr>
        </a:p>
      </dsp:txBody>
      <dsp:txXfrm>
        <a:off x="10151851" y="1057119"/>
        <a:ext cx="1437890" cy="3450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7ED67-6BC1-41F6-9FD2-B856AADFEAAF}">
      <dsp:nvSpPr>
        <dsp:cNvPr id="0" name=""/>
        <dsp:cNvSpPr/>
      </dsp:nvSpPr>
      <dsp:spPr>
        <a:xfrm>
          <a:off x="2708" y="0"/>
          <a:ext cx="1576723" cy="235868"/>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Day 1</a:t>
          </a:r>
        </a:p>
      </dsp:txBody>
      <dsp:txXfrm>
        <a:off x="120642" y="0"/>
        <a:ext cx="1340855" cy="235868"/>
      </dsp:txXfrm>
    </dsp:sp>
    <dsp:sp modelId="{3DA66846-12E6-4782-9051-96F27A67C67E}">
      <dsp:nvSpPr>
        <dsp:cNvPr id="0" name=""/>
        <dsp:cNvSpPr/>
      </dsp:nvSpPr>
      <dsp:spPr>
        <a:xfrm>
          <a:off x="1421760" y="0"/>
          <a:ext cx="1576723" cy="235868"/>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Day 5</a:t>
          </a:r>
        </a:p>
      </dsp:txBody>
      <dsp:txXfrm>
        <a:off x="1539694" y="0"/>
        <a:ext cx="1340855" cy="235868"/>
      </dsp:txXfrm>
    </dsp:sp>
    <dsp:sp modelId="{A42D77E0-17FE-4AA6-83DE-C385D4A022E2}">
      <dsp:nvSpPr>
        <dsp:cNvPr id="0" name=""/>
        <dsp:cNvSpPr/>
      </dsp:nvSpPr>
      <dsp:spPr>
        <a:xfrm>
          <a:off x="2840811" y="0"/>
          <a:ext cx="1576723" cy="235868"/>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Day 7</a:t>
          </a:r>
        </a:p>
      </dsp:txBody>
      <dsp:txXfrm>
        <a:off x="2958745" y="0"/>
        <a:ext cx="1340855" cy="235868"/>
      </dsp:txXfrm>
    </dsp:sp>
    <dsp:sp modelId="{3E520E7B-890D-47C5-83C3-DE64FA169281}">
      <dsp:nvSpPr>
        <dsp:cNvPr id="0" name=""/>
        <dsp:cNvSpPr/>
      </dsp:nvSpPr>
      <dsp:spPr>
        <a:xfrm>
          <a:off x="4259863" y="0"/>
          <a:ext cx="1576723" cy="235868"/>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Day 14</a:t>
          </a:r>
        </a:p>
      </dsp:txBody>
      <dsp:txXfrm>
        <a:off x="4377797" y="0"/>
        <a:ext cx="1340855" cy="235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7ED67-6BC1-41F6-9FD2-B856AADFEAAF}">
      <dsp:nvSpPr>
        <dsp:cNvPr id="0" name=""/>
        <dsp:cNvSpPr/>
      </dsp:nvSpPr>
      <dsp:spPr>
        <a:xfrm>
          <a:off x="1003" y="512158"/>
          <a:ext cx="1609072" cy="643628"/>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Day 0</a:t>
          </a:r>
        </a:p>
      </dsp:txBody>
      <dsp:txXfrm>
        <a:off x="322817" y="512158"/>
        <a:ext cx="965444" cy="643628"/>
      </dsp:txXfrm>
    </dsp:sp>
    <dsp:sp modelId="{97AA70BB-70D3-4609-9234-E99DA47F1BCC}">
      <dsp:nvSpPr>
        <dsp:cNvPr id="0" name=""/>
        <dsp:cNvSpPr/>
      </dsp:nvSpPr>
      <dsp:spPr>
        <a:xfrm>
          <a:off x="1449169" y="512158"/>
          <a:ext cx="1609072" cy="643628"/>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Day 3 </a:t>
          </a:r>
        </a:p>
      </dsp:txBody>
      <dsp:txXfrm>
        <a:off x="1770983" y="512158"/>
        <a:ext cx="965444" cy="643628"/>
      </dsp:txXfrm>
    </dsp:sp>
    <dsp:sp modelId="{3DA66846-12E6-4782-9051-96F27A67C67E}">
      <dsp:nvSpPr>
        <dsp:cNvPr id="0" name=""/>
        <dsp:cNvSpPr/>
      </dsp:nvSpPr>
      <dsp:spPr>
        <a:xfrm>
          <a:off x="2897334" y="512158"/>
          <a:ext cx="1609072" cy="643628"/>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Day 5</a:t>
          </a:r>
        </a:p>
      </dsp:txBody>
      <dsp:txXfrm>
        <a:off x="3219148" y="512158"/>
        <a:ext cx="965444" cy="643628"/>
      </dsp:txXfrm>
    </dsp:sp>
    <dsp:sp modelId="{A42D77E0-17FE-4AA6-83DE-C385D4A022E2}">
      <dsp:nvSpPr>
        <dsp:cNvPr id="0" name=""/>
        <dsp:cNvSpPr/>
      </dsp:nvSpPr>
      <dsp:spPr>
        <a:xfrm>
          <a:off x="4345499" y="512158"/>
          <a:ext cx="1609072" cy="643628"/>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Day 8</a:t>
          </a:r>
        </a:p>
      </dsp:txBody>
      <dsp:txXfrm>
        <a:off x="4667313" y="512158"/>
        <a:ext cx="965444" cy="643628"/>
      </dsp:txXfrm>
    </dsp:sp>
    <dsp:sp modelId="{3E520E7B-890D-47C5-83C3-DE64FA169281}">
      <dsp:nvSpPr>
        <dsp:cNvPr id="0" name=""/>
        <dsp:cNvSpPr/>
      </dsp:nvSpPr>
      <dsp:spPr>
        <a:xfrm>
          <a:off x="5793664" y="512158"/>
          <a:ext cx="1609072" cy="643628"/>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Day 9</a:t>
          </a:r>
        </a:p>
      </dsp:txBody>
      <dsp:txXfrm>
        <a:off x="6115478" y="512158"/>
        <a:ext cx="965444" cy="643628"/>
      </dsp:txXfrm>
    </dsp:sp>
    <dsp:sp modelId="{666AC35C-847F-4C2F-9FE4-0AA2BEB12C52}">
      <dsp:nvSpPr>
        <dsp:cNvPr id="0" name=""/>
        <dsp:cNvSpPr/>
      </dsp:nvSpPr>
      <dsp:spPr>
        <a:xfrm>
          <a:off x="7241830" y="512158"/>
          <a:ext cx="1609072" cy="643628"/>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Day 16</a:t>
          </a:r>
        </a:p>
      </dsp:txBody>
      <dsp:txXfrm>
        <a:off x="7563644" y="512158"/>
        <a:ext cx="965444" cy="643628"/>
      </dsp:txXfrm>
    </dsp:sp>
    <dsp:sp modelId="{B6AD6A40-EEFA-44A7-A37B-6BB8335FCE12}">
      <dsp:nvSpPr>
        <dsp:cNvPr id="0" name=""/>
        <dsp:cNvSpPr/>
      </dsp:nvSpPr>
      <dsp:spPr>
        <a:xfrm>
          <a:off x="8689995" y="512158"/>
          <a:ext cx="1609072" cy="643628"/>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Day 21</a:t>
          </a:r>
        </a:p>
      </dsp:txBody>
      <dsp:txXfrm>
        <a:off x="9011809" y="512158"/>
        <a:ext cx="965444" cy="643628"/>
      </dsp:txXfrm>
    </dsp:sp>
    <dsp:sp modelId="{B7E93584-DC3F-43EA-B45F-17B1C84DEF97}">
      <dsp:nvSpPr>
        <dsp:cNvPr id="0" name=""/>
        <dsp:cNvSpPr/>
      </dsp:nvSpPr>
      <dsp:spPr>
        <a:xfrm>
          <a:off x="10138160" y="512158"/>
          <a:ext cx="1609072" cy="643628"/>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Day 28</a:t>
          </a:r>
        </a:p>
      </dsp:txBody>
      <dsp:txXfrm>
        <a:off x="10459974" y="512158"/>
        <a:ext cx="965444" cy="6436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7ED67-6BC1-41F6-9FD2-B856AADFEAAF}">
      <dsp:nvSpPr>
        <dsp:cNvPr id="0" name=""/>
        <dsp:cNvSpPr/>
      </dsp:nvSpPr>
      <dsp:spPr>
        <a:xfrm>
          <a:off x="0" y="219364"/>
          <a:ext cx="1661745" cy="664698"/>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dirty="0"/>
            <a:t>Day 0</a:t>
          </a:r>
        </a:p>
      </dsp:txBody>
      <dsp:txXfrm>
        <a:off x="332349" y="219364"/>
        <a:ext cx="997047" cy="664698"/>
      </dsp:txXfrm>
    </dsp:sp>
    <dsp:sp modelId="{97AA70BB-70D3-4609-9234-E99DA47F1BCC}">
      <dsp:nvSpPr>
        <dsp:cNvPr id="0" name=""/>
        <dsp:cNvSpPr/>
      </dsp:nvSpPr>
      <dsp:spPr>
        <a:xfrm>
          <a:off x="1495571" y="219364"/>
          <a:ext cx="1661745" cy="664698"/>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dirty="0"/>
            <a:t>Day 3 </a:t>
          </a:r>
        </a:p>
      </dsp:txBody>
      <dsp:txXfrm>
        <a:off x="1827920" y="219364"/>
        <a:ext cx="997047" cy="664698"/>
      </dsp:txXfrm>
    </dsp:sp>
    <dsp:sp modelId="{3DA66846-12E6-4782-9051-96F27A67C67E}">
      <dsp:nvSpPr>
        <dsp:cNvPr id="0" name=""/>
        <dsp:cNvSpPr/>
      </dsp:nvSpPr>
      <dsp:spPr>
        <a:xfrm>
          <a:off x="2991142" y="219364"/>
          <a:ext cx="1661745" cy="664698"/>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dirty="0"/>
            <a:t>Day 5</a:t>
          </a:r>
        </a:p>
      </dsp:txBody>
      <dsp:txXfrm>
        <a:off x="3323491" y="219364"/>
        <a:ext cx="997047" cy="664698"/>
      </dsp:txXfrm>
    </dsp:sp>
    <dsp:sp modelId="{3E520E7B-890D-47C5-83C3-DE64FA169281}">
      <dsp:nvSpPr>
        <dsp:cNvPr id="0" name=""/>
        <dsp:cNvSpPr/>
      </dsp:nvSpPr>
      <dsp:spPr>
        <a:xfrm>
          <a:off x="4464334" y="249475"/>
          <a:ext cx="1661745" cy="664698"/>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dirty="0"/>
            <a:t>Day 9</a:t>
          </a:r>
        </a:p>
      </dsp:txBody>
      <dsp:txXfrm>
        <a:off x="4796683" y="249475"/>
        <a:ext cx="997047" cy="664698"/>
      </dsp:txXfrm>
    </dsp:sp>
    <dsp:sp modelId="{B6AD6A40-EEFA-44A7-A37B-6BB8335FCE12}">
      <dsp:nvSpPr>
        <dsp:cNvPr id="0" name=""/>
        <dsp:cNvSpPr/>
      </dsp:nvSpPr>
      <dsp:spPr>
        <a:xfrm>
          <a:off x="5982284" y="219364"/>
          <a:ext cx="1661745" cy="664698"/>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dirty="0"/>
            <a:t>Day 12</a:t>
          </a:r>
        </a:p>
      </dsp:txBody>
      <dsp:txXfrm>
        <a:off x="6314633" y="219364"/>
        <a:ext cx="997047" cy="664698"/>
      </dsp:txXfrm>
    </dsp:sp>
    <dsp:sp modelId="{03A3D9AF-3018-4805-AE76-9E0F711BE855}">
      <dsp:nvSpPr>
        <dsp:cNvPr id="0" name=""/>
        <dsp:cNvSpPr/>
      </dsp:nvSpPr>
      <dsp:spPr>
        <a:xfrm>
          <a:off x="7477855" y="219364"/>
          <a:ext cx="1661745" cy="664698"/>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dirty="0"/>
            <a:t>Day 19</a:t>
          </a:r>
        </a:p>
      </dsp:txBody>
      <dsp:txXfrm>
        <a:off x="7810204" y="219364"/>
        <a:ext cx="997047" cy="664698"/>
      </dsp:txXfrm>
    </dsp:sp>
    <dsp:sp modelId="{7028B353-FABE-4FD0-B1FB-A66EB92FDD4E}">
      <dsp:nvSpPr>
        <dsp:cNvPr id="0" name=""/>
        <dsp:cNvSpPr/>
      </dsp:nvSpPr>
      <dsp:spPr>
        <a:xfrm>
          <a:off x="8973426" y="219364"/>
          <a:ext cx="1661745" cy="664698"/>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dirty="0"/>
            <a:t>Day 28</a:t>
          </a:r>
        </a:p>
      </dsp:txBody>
      <dsp:txXfrm>
        <a:off x="9305775" y="219364"/>
        <a:ext cx="997047" cy="6646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3FBD0-33F7-44E0-A4C7-B2DBB0E15A71}">
      <dsp:nvSpPr>
        <dsp:cNvPr id="0" name=""/>
        <dsp:cNvSpPr/>
      </dsp:nvSpPr>
      <dsp:spPr>
        <a:xfrm>
          <a:off x="3574" y="494893"/>
          <a:ext cx="1925835" cy="770334"/>
        </a:xfrm>
        <a:prstGeom prst="chevron">
          <a:avLst/>
        </a:prstGeom>
        <a:solidFill>
          <a:srgbClr val="F6911E"/>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1</a:t>
          </a:r>
        </a:p>
      </dsp:txBody>
      <dsp:txXfrm>
        <a:off x="388741" y="494893"/>
        <a:ext cx="1155501" cy="770334"/>
      </dsp:txXfrm>
    </dsp:sp>
    <dsp:sp modelId="{B885DBD1-09B1-4C73-A9C5-95D1FEA7D60E}">
      <dsp:nvSpPr>
        <dsp:cNvPr id="0" name=""/>
        <dsp:cNvSpPr/>
      </dsp:nvSpPr>
      <dsp:spPr>
        <a:xfrm>
          <a:off x="150723" y="1392879"/>
          <a:ext cx="1540668" cy="414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None/>
          </a:pPr>
          <a:r>
            <a:rPr lang="en-GB" sz="1200" b="1" kern="1200" dirty="0">
              <a:latin typeface="Arial" panose="020B0604020202020204" pitchFamily="34" charset="0"/>
              <a:cs typeface="Arial" panose="020B0604020202020204" pitchFamily="34" charset="0"/>
            </a:rPr>
            <a:t>Prepare</a:t>
          </a: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None/>
          </a:pPr>
          <a:r>
            <a:rPr lang="en-GB" sz="1200" kern="1200" dirty="0">
              <a:latin typeface="Arial" panose="020B0604020202020204" pitchFamily="34" charset="0"/>
              <a:cs typeface="Arial" panose="020B0604020202020204" pitchFamily="34" charset="0"/>
            </a:rPr>
            <a:t>SWAG develop</a:t>
          </a:r>
        </a:p>
        <a:p>
          <a:pPr marL="114300" lvl="1" indent="-114300" algn="l" defTabSz="533400">
            <a:lnSpc>
              <a:spcPct val="90000"/>
            </a:lnSpc>
            <a:spcBef>
              <a:spcPct val="0"/>
            </a:spcBef>
            <a:spcAft>
              <a:spcPct val="15000"/>
            </a:spcAft>
            <a:buNone/>
          </a:pPr>
          <a:r>
            <a:rPr lang="en-GB" sz="1200" kern="1200" dirty="0">
              <a:latin typeface="Arial" panose="020B0604020202020204" pitchFamily="34" charset="0"/>
              <a:cs typeface="Arial" panose="020B0604020202020204" pitchFamily="34" charset="0"/>
            </a:rPr>
            <a:t>and review insights,</a:t>
          </a:r>
        </a:p>
        <a:p>
          <a:pPr marL="114300" lvl="1" indent="-114300" algn="l" defTabSz="533400">
            <a:lnSpc>
              <a:spcPct val="90000"/>
            </a:lnSpc>
            <a:spcBef>
              <a:spcPct val="0"/>
            </a:spcBef>
            <a:spcAft>
              <a:spcPct val="15000"/>
            </a:spcAft>
            <a:buNone/>
          </a:pPr>
          <a:r>
            <a:rPr lang="en-GB" sz="1200" kern="1200" dirty="0">
              <a:latin typeface="Arial" panose="020B0604020202020204" pitchFamily="34" charset="0"/>
              <a:cs typeface="Arial" panose="020B0604020202020204" pitchFamily="34" charset="0"/>
            </a:rPr>
            <a:t>best performer play</a:t>
          </a:r>
        </a:p>
        <a:p>
          <a:pPr marL="114300" lvl="1" indent="-114300" algn="l" defTabSz="533400">
            <a:lnSpc>
              <a:spcPct val="90000"/>
            </a:lnSpc>
            <a:spcBef>
              <a:spcPct val="0"/>
            </a:spcBef>
            <a:spcAft>
              <a:spcPct val="15000"/>
            </a:spcAft>
            <a:buNone/>
          </a:pPr>
          <a:r>
            <a:rPr lang="en-GB" sz="1200" kern="1200" dirty="0">
              <a:latin typeface="Arial" panose="020B0604020202020204" pitchFamily="34" charset="0"/>
              <a:cs typeface="Arial" panose="020B0604020202020204" pitchFamily="34" charset="0"/>
            </a:rPr>
            <a:t>book and research &amp;</a:t>
          </a:r>
        </a:p>
        <a:p>
          <a:pPr marL="114300" lvl="1" indent="-114300" algn="l" defTabSz="533400">
            <a:lnSpc>
              <a:spcPct val="90000"/>
            </a:lnSpc>
            <a:spcBef>
              <a:spcPct val="0"/>
            </a:spcBef>
            <a:spcAft>
              <a:spcPct val="15000"/>
            </a:spcAft>
            <a:buNone/>
          </a:pPr>
          <a:r>
            <a:rPr lang="en-GB" sz="1200" kern="1200" dirty="0">
              <a:latin typeface="Arial" panose="020B0604020202020204" pitchFamily="34" charset="0"/>
              <a:cs typeface="Arial" panose="020B0604020202020204" pitchFamily="34" charset="0"/>
            </a:rPr>
            <a:t>Innovation packs.</a:t>
          </a:r>
        </a:p>
        <a:p>
          <a:pPr marL="114300" lvl="1" indent="-114300" algn="l" defTabSz="533400">
            <a:lnSpc>
              <a:spcPct val="90000"/>
            </a:lnSpc>
            <a:spcBef>
              <a:spcPct val="0"/>
            </a:spcBef>
            <a:spcAft>
              <a:spcPct val="15000"/>
            </a:spcAft>
            <a:buFont typeface="Arial" panose="020B0604020202020204" pitchFamily="34" charset="0"/>
            <a:buNone/>
          </a:pP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Font typeface="Arial" panose="020B0604020202020204" pitchFamily="34" charset="0"/>
            <a:buNone/>
          </a:pPr>
          <a:r>
            <a:rPr lang="en-GB" sz="1200" kern="1200" dirty="0">
              <a:latin typeface="Arial" panose="020B0604020202020204" pitchFamily="34" charset="0"/>
              <a:cs typeface="Arial" panose="020B0604020202020204" pitchFamily="34" charset="0"/>
            </a:rPr>
            <a:t>This will be in parallel</a:t>
          </a:r>
        </a:p>
        <a:p>
          <a:pPr marL="114300" lvl="1" indent="-114300" algn="l" defTabSz="533400">
            <a:lnSpc>
              <a:spcPct val="90000"/>
            </a:lnSpc>
            <a:spcBef>
              <a:spcPct val="0"/>
            </a:spcBef>
            <a:spcAft>
              <a:spcPct val="15000"/>
            </a:spcAft>
            <a:buFont typeface="Arial" panose="020B0604020202020204" pitchFamily="34" charset="0"/>
            <a:buNone/>
          </a:pPr>
          <a:r>
            <a:rPr lang="en-GB" sz="1200" kern="1200" dirty="0">
              <a:latin typeface="Arial" panose="020B0604020202020204" pitchFamily="34" charset="0"/>
              <a:cs typeface="Arial" panose="020B0604020202020204" pitchFamily="34" charset="0"/>
            </a:rPr>
            <a:t>to trusts establishing</a:t>
          </a:r>
        </a:p>
        <a:p>
          <a:pPr marL="114300" lvl="1" indent="-114300" algn="l" defTabSz="533400">
            <a:lnSpc>
              <a:spcPct val="90000"/>
            </a:lnSpc>
            <a:spcBef>
              <a:spcPct val="0"/>
            </a:spcBef>
            <a:spcAft>
              <a:spcPct val="15000"/>
            </a:spcAft>
            <a:buFont typeface="Arial" panose="020B0604020202020204" pitchFamily="34" charset="0"/>
            <a:buNone/>
          </a:pPr>
          <a:r>
            <a:rPr lang="en-GB" sz="1200" kern="1200" dirty="0">
              <a:latin typeface="Arial" panose="020B0604020202020204" pitchFamily="34" charset="0"/>
              <a:cs typeface="Arial" panose="020B0604020202020204" pitchFamily="34" charset="0"/>
            </a:rPr>
            <a:t>‘Days Matter’ project</a:t>
          </a:r>
        </a:p>
        <a:p>
          <a:pPr marL="114300" lvl="1" indent="-114300" algn="l" defTabSz="533400">
            <a:lnSpc>
              <a:spcPct val="90000"/>
            </a:lnSpc>
            <a:spcBef>
              <a:spcPct val="0"/>
            </a:spcBef>
            <a:spcAft>
              <a:spcPct val="15000"/>
            </a:spcAft>
            <a:buFont typeface="Arial" panose="020B0604020202020204" pitchFamily="34" charset="0"/>
            <a:buNone/>
          </a:pPr>
          <a:r>
            <a:rPr lang="en-GB" sz="1200" kern="1200" dirty="0">
              <a:latin typeface="Arial" panose="020B0604020202020204" pitchFamily="34" charset="0"/>
              <a:cs typeface="Arial" panose="020B0604020202020204" pitchFamily="34" charset="0"/>
            </a:rPr>
            <a:t>leadership, </a:t>
          </a:r>
        </a:p>
        <a:p>
          <a:pPr marL="114300" lvl="1" indent="-114300" algn="l" defTabSz="533400">
            <a:lnSpc>
              <a:spcPct val="90000"/>
            </a:lnSpc>
            <a:spcBef>
              <a:spcPct val="0"/>
            </a:spcBef>
            <a:spcAft>
              <a:spcPct val="15000"/>
            </a:spcAft>
            <a:buFont typeface="Arial" panose="020B0604020202020204" pitchFamily="34" charset="0"/>
            <a:buNone/>
          </a:pPr>
          <a:r>
            <a:rPr lang="en-GB" sz="1200" kern="1200" dirty="0">
              <a:latin typeface="Arial" panose="020B0604020202020204" pitchFamily="34" charset="0"/>
              <a:cs typeface="Arial" panose="020B0604020202020204" pitchFamily="34" charset="0"/>
            </a:rPr>
            <a:t>governance, project</a:t>
          </a:r>
        </a:p>
        <a:p>
          <a:pPr marL="114300" lvl="1" indent="-114300" algn="l" defTabSz="533400">
            <a:lnSpc>
              <a:spcPct val="90000"/>
            </a:lnSpc>
            <a:spcBef>
              <a:spcPct val="0"/>
            </a:spcBef>
            <a:spcAft>
              <a:spcPct val="15000"/>
            </a:spcAft>
            <a:buFont typeface="Arial" panose="020B0604020202020204" pitchFamily="34" charset="0"/>
            <a:buNone/>
          </a:pPr>
          <a:r>
            <a:rPr lang="en-GB" sz="1200" kern="1200" dirty="0">
              <a:latin typeface="Arial" panose="020B0604020202020204" pitchFamily="34" charset="0"/>
              <a:cs typeface="Arial" panose="020B0604020202020204" pitchFamily="34" charset="0"/>
            </a:rPr>
            <a:t>teams, resource and</a:t>
          </a:r>
        </a:p>
        <a:p>
          <a:pPr marL="114300" lvl="1" indent="-114300" algn="l" defTabSz="533400">
            <a:lnSpc>
              <a:spcPct val="90000"/>
            </a:lnSpc>
            <a:spcBef>
              <a:spcPct val="0"/>
            </a:spcBef>
            <a:spcAft>
              <a:spcPct val="15000"/>
            </a:spcAft>
            <a:buFont typeface="Arial" panose="020B0604020202020204" pitchFamily="34" charset="0"/>
            <a:buNone/>
          </a:pPr>
          <a:r>
            <a:rPr lang="en-GB" sz="1200" kern="1200" dirty="0">
              <a:latin typeface="Arial" panose="020B0604020202020204" pitchFamily="34" charset="0"/>
              <a:cs typeface="Arial" panose="020B0604020202020204" pitchFamily="34" charset="0"/>
            </a:rPr>
            <a:t>project initiation.</a:t>
          </a:r>
        </a:p>
      </dsp:txBody>
      <dsp:txXfrm>
        <a:off x="150723" y="1392879"/>
        <a:ext cx="1540668" cy="4142601"/>
      </dsp:txXfrm>
    </dsp:sp>
    <dsp:sp modelId="{F7CC233C-2889-408C-A93F-1A3EAE4F0E56}">
      <dsp:nvSpPr>
        <dsp:cNvPr id="0" name=""/>
        <dsp:cNvSpPr/>
      </dsp:nvSpPr>
      <dsp:spPr>
        <a:xfrm>
          <a:off x="1713410" y="494893"/>
          <a:ext cx="1925835" cy="770334"/>
        </a:xfrm>
        <a:prstGeom prst="chevron">
          <a:avLst/>
        </a:prstGeom>
        <a:solidFill>
          <a:srgbClr val="62BA4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2</a:t>
          </a:r>
        </a:p>
      </dsp:txBody>
      <dsp:txXfrm>
        <a:off x="2098577" y="494893"/>
        <a:ext cx="1155501" cy="770334"/>
      </dsp:txXfrm>
    </dsp:sp>
    <dsp:sp modelId="{C2C783BE-4B39-43F0-BD1C-92525DFC95B5}">
      <dsp:nvSpPr>
        <dsp:cNvPr id="0" name=""/>
        <dsp:cNvSpPr/>
      </dsp:nvSpPr>
      <dsp:spPr>
        <a:xfrm>
          <a:off x="1797484" y="1392879"/>
          <a:ext cx="1540668" cy="414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GB" sz="1200" b="1" kern="1200" dirty="0">
              <a:latin typeface="Arial" panose="020B0604020202020204" pitchFamily="34" charset="0"/>
              <a:cs typeface="Arial" panose="020B0604020202020204" pitchFamily="34" charset="0"/>
            </a:rPr>
            <a:t>Plan</a:t>
          </a:r>
        </a:p>
        <a:p>
          <a:pPr marL="114300" lvl="1"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SWAG formal communication to Trusts outlining process and provisional peer review visits.</a:t>
          </a:r>
        </a:p>
        <a:p>
          <a:pPr marL="114300" lvl="1" indent="-114300" algn="l" defTabSz="533400">
            <a:lnSpc>
              <a:spcPct val="90000"/>
            </a:lnSpc>
            <a:spcBef>
              <a:spcPct val="0"/>
            </a:spcBef>
            <a:spcAft>
              <a:spcPct val="15000"/>
            </a:spcAft>
            <a:buChar char="•"/>
          </a:pP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Trust proposes preferred meeting date.</a:t>
          </a:r>
        </a:p>
        <a:p>
          <a:pPr marL="114300" lvl="1" indent="-114300" algn="l" defTabSz="533400">
            <a:lnSpc>
              <a:spcPct val="90000"/>
            </a:lnSpc>
            <a:spcBef>
              <a:spcPct val="0"/>
            </a:spcBef>
            <a:spcAft>
              <a:spcPct val="15000"/>
            </a:spcAft>
            <a:buChar char="•"/>
          </a:pP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SWAG/GIRFT share insights and best performer playbook packs with identified Trust’s  ‘Days Matter’ project team.</a:t>
          </a:r>
        </a:p>
      </dsp:txBody>
      <dsp:txXfrm>
        <a:off x="1797484" y="1392879"/>
        <a:ext cx="1540668" cy="4142601"/>
      </dsp:txXfrm>
    </dsp:sp>
    <dsp:sp modelId="{007BC868-2441-47E4-BA3E-04D74DD19444}">
      <dsp:nvSpPr>
        <dsp:cNvPr id="0" name=""/>
        <dsp:cNvSpPr/>
      </dsp:nvSpPr>
      <dsp:spPr>
        <a:xfrm>
          <a:off x="3423246" y="494893"/>
          <a:ext cx="1925835" cy="770334"/>
        </a:xfrm>
        <a:prstGeom prst="chevron">
          <a:avLst/>
        </a:prstGeom>
        <a:solidFill>
          <a:srgbClr val="5C348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3</a:t>
          </a:r>
        </a:p>
      </dsp:txBody>
      <dsp:txXfrm>
        <a:off x="3808413" y="494893"/>
        <a:ext cx="1155501" cy="770334"/>
      </dsp:txXfrm>
    </dsp:sp>
    <dsp:sp modelId="{A7EF49EE-2A0C-4C94-AF57-EE13BF080827}">
      <dsp:nvSpPr>
        <dsp:cNvPr id="0" name=""/>
        <dsp:cNvSpPr/>
      </dsp:nvSpPr>
      <dsp:spPr>
        <a:xfrm>
          <a:off x="3423246" y="1361519"/>
          <a:ext cx="1540668" cy="414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GB" sz="1200" b="1" kern="1200">
              <a:latin typeface="Arial" panose="020B0604020202020204" pitchFamily="34" charset="0"/>
              <a:cs typeface="Arial" panose="020B0604020202020204" pitchFamily="34" charset="0"/>
            </a:rPr>
            <a:t>Communicate</a:t>
          </a:r>
        </a:p>
        <a:p>
          <a:pPr marL="114300" lvl="1" indent="-114300" algn="l" defTabSz="533400">
            <a:lnSpc>
              <a:spcPct val="90000"/>
            </a:lnSpc>
            <a:spcBef>
              <a:spcPct val="0"/>
            </a:spcBef>
            <a:spcAft>
              <a:spcPct val="15000"/>
            </a:spcAft>
            <a:buChar char="•"/>
          </a:pPr>
          <a:r>
            <a:rPr lang="en-GB" sz="1200" kern="1200">
              <a:latin typeface="Arial"/>
              <a:cs typeface="Arial"/>
            </a:rPr>
            <a:t>SWAG confirm in person day meeting date.</a:t>
          </a:r>
        </a:p>
        <a:p>
          <a:pPr marL="114300" lvl="1" indent="-114300" algn="l" defTabSz="533400">
            <a:lnSpc>
              <a:spcPct val="90000"/>
            </a:lnSpc>
            <a:spcBef>
              <a:spcPct val="0"/>
            </a:spcBef>
            <a:spcAft>
              <a:spcPct val="15000"/>
            </a:spcAft>
            <a:buChar char="•"/>
          </a:pPr>
          <a:endParaRPr lang="en-GB"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a:latin typeface="Arial" panose="020B0604020202020204" pitchFamily="34" charset="0"/>
              <a:cs typeface="Arial" panose="020B0604020202020204" pitchFamily="34" charset="0"/>
            </a:rPr>
            <a:t>Attendee identification request to include time with Chief Executive and Operational Officers and Medical Director </a:t>
          </a:r>
        </a:p>
        <a:p>
          <a:pPr marL="114300" lvl="1" indent="-114300" algn="l" defTabSz="533400">
            <a:lnSpc>
              <a:spcPct val="90000"/>
            </a:lnSpc>
            <a:spcBef>
              <a:spcPct val="0"/>
            </a:spcBef>
            <a:spcAft>
              <a:spcPct val="15000"/>
            </a:spcAft>
            <a:buChar char="•"/>
          </a:pPr>
          <a:endParaRPr lang="en-GB"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a:latin typeface="Arial" panose="020B0604020202020204" pitchFamily="34" charset="0"/>
              <a:cs typeface="Arial" panose="020B0604020202020204" pitchFamily="34" charset="0"/>
            </a:rPr>
            <a:t>All MDT members and associated internal and external stakeholders to include business intelligence, administration and support services.</a:t>
          </a:r>
        </a:p>
        <a:p>
          <a:pPr marL="114300" lvl="1" indent="-114300" algn="l" defTabSz="533400">
            <a:lnSpc>
              <a:spcPct val="90000"/>
            </a:lnSpc>
            <a:spcBef>
              <a:spcPct val="0"/>
            </a:spcBef>
            <a:spcAft>
              <a:spcPct val="15000"/>
            </a:spcAft>
            <a:buChar char="•"/>
          </a:pPr>
          <a:endParaRPr lang="en-GB"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a:latin typeface="Arial" panose="020B0604020202020204" pitchFamily="34" charset="0"/>
              <a:cs typeface="Arial" panose="020B0604020202020204" pitchFamily="34" charset="0"/>
            </a:rPr>
            <a:t>Request made for locally determined insights to support review.</a:t>
          </a:r>
          <a:endParaRPr lang="en-GB" sz="1200" kern="1200" dirty="0">
            <a:latin typeface="Arial" panose="020B0604020202020204" pitchFamily="34" charset="0"/>
            <a:cs typeface="Arial" panose="020B0604020202020204" pitchFamily="34" charset="0"/>
          </a:endParaRPr>
        </a:p>
      </dsp:txBody>
      <dsp:txXfrm>
        <a:off x="3423246" y="1361519"/>
        <a:ext cx="1540668" cy="4142601"/>
      </dsp:txXfrm>
    </dsp:sp>
    <dsp:sp modelId="{E28A710F-35E7-4718-87A8-3DCBBE44AF11}">
      <dsp:nvSpPr>
        <dsp:cNvPr id="0" name=""/>
        <dsp:cNvSpPr/>
      </dsp:nvSpPr>
      <dsp:spPr>
        <a:xfrm>
          <a:off x="5133082" y="494893"/>
          <a:ext cx="1925835" cy="770334"/>
        </a:xfrm>
        <a:prstGeom prst="chevron">
          <a:avLst/>
        </a:prstGeom>
        <a:solidFill>
          <a:srgbClr val="14BDE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4</a:t>
          </a:r>
        </a:p>
      </dsp:txBody>
      <dsp:txXfrm>
        <a:off x="5518249" y="494893"/>
        <a:ext cx="1155501" cy="770334"/>
      </dsp:txXfrm>
    </dsp:sp>
    <dsp:sp modelId="{8DD419EA-6529-4EA0-BF62-7D75D598F043}">
      <dsp:nvSpPr>
        <dsp:cNvPr id="0" name=""/>
        <dsp:cNvSpPr/>
      </dsp:nvSpPr>
      <dsp:spPr>
        <a:xfrm>
          <a:off x="5133082" y="1361519"/>
          <a:ext cx="1540668" cy="414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GB" sz="1200" b="1" kern="1200" dirty="0">
              <a:latin typeface="Arial" panose="020B0604020202020204" pitchFamily="34" charset="0"/>
              <a:cs typeface="Arial" panose="020B0604020202020204" pitchFamily="34" charset="0"/>
            </a:rPr>
            <a:t>Pre-Meet</a:t>
          </a:r>
        </a:p>
        <a:p>
          <a:pPr marL="114300" lvl="1"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System wide Pre-meet previously carried out at SWAG CAG (scheduled or extraordinary) highlighting exemplar and needing development service features.</a:t>
          </a:r>
        </a:p>
        <a:p>
          <a:pPr marL="114300" lvl="1" indent="-114300" algn="l" defTabSz="533400">
            <a:lnSpc>
              <a:spcPct val="90000"/>
            </a:lnSpc>
            <a:spcBef>
              <a:spcPct val="0"/>
            </a:spcBef>
            <a:spcAft>
              <a:spcPct val="15000"/>
            </a:spcAft>
            <a:buChar char="•"/>
          </a:pP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Trust specific pre-meets with Clinical lead, Nurse lead, Service manager and ‘days matter’ team highlighting exemplar and needing development service features.</a:t>
          </a:r>
        </a:p>
      </dsp:txBody>
      <dsp:txXfrm>
        <a:off x="5133082" y="1361519"/>
        <a:ext cx="1540668" cy="4142601"/>
      </dsp:txXfrm>
    </dsp:sp>
    <dsp:sp modelId="{F4A6C06E-A2EB-463C-9157-3E2BDFCD7F9C}">
      <dsp:nvSpPr>
        <dsp:cNvPr id="0" name=""/>
        <dsp:cNvSpPr/>
      </dsp:nvSpPr>
      <dsp:spPr>
        <a:xfrm>
          <a:off x="6842917" y="494893"/>
          <a:ext cx="1925835" cy="770334"/>
        </a:xfrm>
        <a:prstGeom prst="chevron">
          <a:avLst/>
        </a:prstGeom>
        <a:solidFill>
          <a:srgbClr val="F6911E"/>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5</a:t>
          </a:r>
        </a:p>
      </dsp:txBody>
      <dsp:txXfrm>
        <a:off x="7228084" y="494893"/>
        <a:ext cx="1155501" cy="770334"/>
      </dsp:txXfrm>
    </dsp:sp>
    <dsp:sp modelId="{ED2F597C-DC22-49BC-A8B9-7BCD1FE43621}">
      <dsp:nvSpPr>
        <dsp:cNvPr id="0" name=""/>
        <dsp:cNvSpPr/>
      </dsp:nvSpPr>
      <dsp:spPr>
        <a:xfrm>
          <a:off x="6842917" y="1361519"/>
          <a:ext cx="1540668" cy="414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GB" sz="1200" b="1" kern="1200" dirty="0">
              <a:latin typeface="Arial" panose="020B0604020202020204" pitchFamily="34" charset="0"/>
              <a:cs typeface="Arial" panose="020B0604020202020204" pitchFamily="34" charset="0"/>
            </a:rPr>
            <a:t>Inform</a:t>
          </a:r>
        </a:p>
        <a:p>
          <a:pPr marL="114300" lvl="1"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SWAG share updated insights and best performer playbook packs with identified trust’s  ‘Days Matter’ project team.</a:t>
          </a:r>
        </a:p>
        <a:p>
          <a:pPr marL="114300" lvl="1" indent="-114300" algn="l" defTabSz="533400">
            <a:lnSpc>
              <a:spcPct val="90000"/>
            </a:lnSpc>
            <a:spcBef>
              <a:spcPct val="0"/>
            </a:spcBef>
            <a:spcAft>
              <a:spcPct val="15000"/>
            </a:spcAft>
            <a:buChar char="•"/>
          </a:pP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Trust ‘Days Matter’ team to share ‘Days Matter’ interim project report .</a:t>
          </a:r>
        </a:p>
      </dsp:txBody>
      <dsp:txXfrm>
        <a:off x="6842917" y="1361519"/>
        <a:ext cx="1540668" cy="4142601"/>
      </dsp:txXfrm>
    </dsp:sp>
    <dsp:sp modelId="{10E09464-BA86-46A5-A27A-C89D11E8D39E}">
      <dsp:nvSpPr>
        <dsp:cNvPr id="0" name=""/>
        <dsp:cNvSpPr/>
      </dsp:nvSpPr>
      <dsp:spPr>
        <a:xfrm>
          <a:off x="8552753" y="494893"/>
          <a:ext cx="1925835" cy="770334"/>
        </a:xfrm>
        <a:prstGeom prst="chevron">
          <a:avLst/>
        </a:prstGeom>
        <a:solidFill>
          <a:srgbClr val="62BA4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6</a:t>
          </a:r>
        </a:p>
      </dsp:txBody>
      <dsp:txXfrm>
        <a:off x="8937920" y="494893"/>
        <a:ext cx="1155501" cy="770334"/>
      </dsp:txXfrm>
    </dsp:sp>
    <dsp:sp modelId="{91E7D065-C7BC-4CF5-A220-890C16C086BB}">
      <dsp:nvSpPr>
        <dsp:cNvPr id="0" name=""/>
        <dsp:cNvSpPr/>
      </dsp:nvSpPr>
      <dsp:spPr>
        <a:xfrm>
          <a:off x="8552753" y="1361519"/>
          <a:ext cx="1540668" cy="414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GB" sz="1200" b="1" kern="1200" dirty="0">
              <a:latin typeface="Arial" panose="020B0604020202020204" pitchFamily="34" charset="0"/>
              <a:cs typeface="Arial" panose="020B0604020202020204" pitchFamily="34" charset="0"/>
            </a:rPr>
            <a:t>Peer Review Visit</a:t>
          </a:r>
        </a:p>
        <a:p>
          <a:pPr marL="114300" lvl="1"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Agenda</a:t>
          </a:r>
        </a:p>
        <a:p>
          <a:pPr marL="228600" lvl="2"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Introduction to CEO, COO and Medical Director</a:t>
          </a:r>
        </a:p>
        <a:p>
          <a:pPr marL="228600" lvl="2"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Service overview by pathway stage</a:t>
          </a:r>
        </a:p>
        <a:p>
          <a:pPr marL="342900" lvl="3"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Insights</a:t>
          </a:r>
        </a:p>
        <a:p>
          <a:pPr marL="342900" lvl="3"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Exemplar Service Features</a:t>
          </a:r>
        </a:p>
        <a:p>
          <a:pPr marL="342900" lvl="3"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Areas for development</a:t>
          </a:r>
        </a:p>
        <a:p>
          <a:pPr marL="228600" lvl="2"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‘Days Matter’ project team, governance and resource</a:t>
          </a:r>
        </a:p>
        <a:p>
          <a:pPr marL="228600" lvl="2"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Priority areas identified</a:t>
          </a:r>
        </a:p>
        <a:p>
          <a:pPr marL="228600" lvl="2"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Interim Project report</a:t>
          </a:r>
        </a:p>
        <a:p>
          <a:pPr marL="228600" lvl="2"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Next steps / PDSA session. </a:t>
          </a:r>
        </a:p>
      </dsp:txBody>
      <dsp:txXfrm>
        <a:off x="8552753" y="1361519"/>
        <a:ext cx="1540668" cy="4142601"/>
      </dsp:txXfrm>
    </dsp:sp>
    <dsp:sp modelId="{B4D8BF13-AF6E-43A1-B453-205A62498A53}">
      <dsp:nvSpPr>
        <dsp:cNvPr id="0" name=""/>
        <dsp:cNvSpPr/>
      </dsp:nvSpPr>
      <dsp:spPr>
        <a:xfrm>
          <a:off x="10262589" y="494893"/>
          <a:ext cx="1925835" cy="770334"/>
        </a:xfrm>
        <a:prstGeom prst="chevron">
          <a:avLst/>
        </a:prstGeom>
        <a:solidFill>
          <a:srgbClr val="5C348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7</a:t>
          </a:r>
        </a:p>
      </dsp:txBody>
      <dsp:txXfrm>
        <a:off x="10647756" y="494893"/>
        <a:ext cx="1155501" cy="770334"/>
      </dsp:txXfrm>
    </dsp:sp>
    <dsp:sp modelId="{48870FD9-5C53-4E68-A5D4-57AF90137EC6}">
      <dsp:nvSpPr>
        <dsp:cNvPr id="0" name=""/>
        <dsp:cNvSpPr/>
      </dsp:nvSpPr>
      <dsp:spPr>
        <a:xfrm>
          <a:off x="10262589" y="1361519"/>
          <a:ext cx="1540668" cy="414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GB" sz="1200" b="1" kern="1200" dirty="0">
              <a:latin typeface="Arial" panose="020B0604020202020204" pitchFamily="34" charset="0"/>
              <a:cs typeface="Arial" panose="020B0604020202020204" pitchFamily="34" charset="0"/>
            </a:rPr>
            <a:t>Review</a:t>
          </a:r>
        </a:p>
        <a:p>
          <a:pPr marL="114300" lvl="1"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Action plan follow up review scheduled for subsequent virtual visit 3 months.</a:t>
          </a:r>
        </a:p>
      </dsp:txBody>
      <dsp:txXfrm>
        <a:off x="10262589" y="1361519"/>
        <a:ext cx="1540668" cy="414260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0.80854</cdr:x>
      <cdr:y>0.92715</cdr:y>
    </cdr:from>
    <cdr:to>
      <cdr:x>1</cdr:x>
      <cdr:y>1</cdr:y>
    </cdr:to>
    <cdr:pic>
      <cdr:nvPicPr>
        <cdr:cNvPr id="2" name="Picture 1">
          <a:extLst xmlns:a="http://schemas.openxmlformats.org/drawingml/2006/main">
            <a:ext uri="{FF2B5EF4-FFF2-40B4-BE49-F238E27FC236}">
              <a16:creationId xmlns:a16="http://schemas.microsoft.com/office/drawing/2014/main" id="{53FF2C30-786C-33D2-A4C5-09EEBE2160C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474596" y="5818989"/>
          <a:ext cx="2243522" cy="45724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0.81206</cdr:x>
      <cdr:y>0.92646</cdr:y>
    </cdr:from>
    <cdr:to>
      <cdr:x>1</cdr:x>
      <cdr:y>1</cdr:y>
    </cdr:to>
    <cdr:pic>
      <cdr:nvPicPr>
        <cdr:cNvPr id="2" name="Picture 1">
          <a:extLst xmlns:a="http://schemas.openxmlformats.org/drawingml/2006/main">
            <a:ext uri="{FF2B5EF4-FFF2-40B4-BE49-F238E27FC236}">
              <a16:creationId xmlns:a16="http://schemas.microsoft.com/office/drawing/2014/main" id="{53FF2C30-786C-33D2-A4C5-09EEBE2160C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794263" y="6451560"/>
          <a:ext cx="2243522" cy="45724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B6283-66B7-4719-8770-897B996034FD}" type="datetimeFigureOut">
              <a:rPr lang="en-GB" smtClean="0"/>
              <a:t>27/06/2025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5B25F-8A09-4C58-A18A-C58C69AE0B57}" type="slidenum">
              <a:rPr lang="en-GB" smtClean="0"/>
              <a:t>‹#›</a:t>
            </a:fld>
            <a:endParaRPr lang="en-GB"/>
          </a:p>
        </p:txBody>
      </p:sp>
    </p:spTree>
    <p:extLst>
      <p:ext uri="{BB962C8B-B14F-4D97-AF65-F5344CB8AC3E}">
        <p14:creationId xmlns:p14="http://schemas.microsoft.com/office/powerpoint/2010/main" val="373248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In May, we had a meeting with Prof Tim Briggs to discuss cancer performance across the SWAG region where he highlighted a number of pathways </a:t>
            </a:r>
            <a:r>
              <a:rPr lang="en-US">
                <a:latin typeface="Calibri"/>
                <a:ea typeface="Calibri"/>
                <a:cs typeface="Calibri"/>
              </a:rPr>
              <a:t>in </a:t>
            </a:r>
            <a:r>
              <a:rPr lang="en-US" dirty="0">
                <a:latin typeface="Calibri"/>
                <a:ea typeface="Calibri"/>
                <a:cs typeface="Calibri"/>
              </a:rPr>
              <a:t>which have struggled to make improvements in waiting times compared to some other pathways. This included Colorectal, Urology (bladder and prostate) and </a:t>
            </a:r>
            <a:r>
              <a:rPr lang="en-US" err="1">
                <a:latin typeface="Calibri"/>
                <a:ea typeface="Calibri"/>
                <a:cs typeface="Calibri"/>
              </a:rPr>
              <a:t>Gynaecology</a:t>
            </a:r>
            <a:r>
              <a:rPr lang="en-US" dirty="0">
                <a:latin typeface="Calibri"/>
                <a:ea typeface="Calibri"/>
                <a:cs typeface="Calibri"/>
              </a:rPr>
              <a:t>. </a:t>
            </a:r>
            <a:endParaRPr lang="en-US">
              <a:latin typeface="Aptos" panose="02110004020202020204"/>
              <a:ea typeface="Calibri"/>
              <a:cs typeface="Calibri"/>
            </a:endParaRPr>
          </a:p>
          <a:p>
            <a:endParaRPr lang="en-US">
              <a:latin typeface="Calibri"/>
              <a:ea typeface="Calibri"/>
              <a:cs typeface="Calibri"/>
            </a:endParaRPr>
          </a:p>
          <a:p>
            <a:r>
              <a:rPr lang="en-US" dirty="0"/>
              <a:t>I think we all </a:t>
            </a:r>
            <a:r>
              <a:rPr lang="en-US" dirty="0" err="1"/>
              <a:t>recognise</a:t>
            </a:r>
            <a:r>
              <a:rPr lang="en-US" dirty="0"/>
              <a:t> that the despite best efforts and hard work of teams, there are still many patients waiting a </a:t>
            </a:r>
            <a:r>
              <a:rPr lang="en-US"/>
              <a:t>long </a:t>
            </a:r>
            <a:r>
              <a:rPr lang="en-US" dirty="0"/>
              <a:t>time in the pathway and there is variation across the region in how long a person is waiting. For example, FDS for urology is 50% for SWAG (</a:t>
            </a:r>
            <a:r>
              <a:rPr lang="en-US"/>
              <a:t>Average Q4</a:t>
            </a:r>
            <a:r>
              <a:rPr lang="en-US" dirty="0"/>
              <a:t>) and ranges between </a:t>
            </a:r>
            <a:r>
              <a:rPr lang="en-US"/>
              <a:t>just below 40-low to mid 60s</a:t>
            </a:r>
            <a:r>
              <a:rPr lang="en-US" dirty="0"/>
              <a:t>%. </a:t>
            </a:r>
          </a:p>
          <a:p>
            <a:endParaRPr lang="en-US" dirty="0">
              <a:latin typeface="Calibri"/>
              <a:ea typeface="Calibri"/>
              <a:cs typeface="Calibri"/>
            </a:endParaRPr>
          </a:p>
          <a:p>
            <a:r>
              <a:rPr lang="en-US" dirty="0">
                <a:latin typeface="Calibri"/>
                <a:ea typeface="Calibri"/>
                <a:cs typeface="Calibri"/>
              </a:rPr>
              <a:t>Tim Briggs specifically tasked the SWAG CA to lead rapid pathway transformation over a short period (3m). </a:t>
            </a:r>
            <a:r>
              <a:rPr lang="en-US"/>
              <a:t>He has asked us to lead the way nationally on these pathways and show others what can be done. </a:t>
            </a:r>
          </a:p>
          <a:p>
            <a:endParaRPr lang="en-US" dirty="0">
              <a:latin typeface="Calibri"/>
              <a:ea typeface="Calibri"/>
              <a:cs typeface="Calibri"/>
            </a:endParaRPr>
          </a:p>
          <a:p>
            <a:r>
              <a:rPr lang="en-US" dirty="0">
                <a:latin typeface="Calibri"/>
                <a:ea typeface="Calibri"/>
                <a:cs typeface="Calibri"/>
              </a:rPr>
              <a:t>In response we have launched a </a:t>
            </a:r>
            <a:r>
              <a:rPr lang="en-US" err="1">
                <a:latin typeface="Calibri"/>
                <a:ea typeface="Calibri"/>
                <a:cs typeface="Calibri"/>
              </a:rPr>
              <a:t>programme</a:t>
            </a:r>
            <a:r>
              <a:rPr lang="en-US" dirty="0">
                <a:latin typeface="Calibri"/>
                <a:ea typeface="Calibri"/>
                <a:cs typeface="Calibri"/>
              </a:rPr>
              <a:t> of work – called Days Matter – a 100d cancer improvement challenge to see what can be changed in the time frame and provide the support and platform to enable this. </a:t>
            </a:r>
            <a:endParaRPr lang="en-US">
              <a:latin typeface="Aptos" panose="02110004020202020204"/>
              <a:ea typeface="Calibri"/>
              <a:cs typeface="Calibri"/>
            </a:endParaRPr>
          </a:p>
          <a:p>
            <a:endParaRPr lang="en-US">
              <a:latin typeface="Calibri"/>
              <a:ea typeface="Calibri"/>
              <a:cs typeface="Calibri"/>
            </a:endParaRPr>
          </a:p>
          <a:p>
            <a:r>
              <a:rPr lang="en-US">
                <a:latin typeface="Calibri"/>
                <a:ea typeface="Calibri"/>
                <a:cs typeface="Calibri"/>
              </a:rPr>
              <a:t>We wanted to make sure it linked back to the difference, hence the name Days Matter. It outlines the different it will make to patients going through the pathway rather than defaulting to language commonly used around performance and percentages.</a:t>
            </a:r>
            <a:endParaRPr lang="en-US">
              <a:latin typeface="Aptos" panose="02110004020202020204"/>
              <a:ea typeface="Calibri"/>
              <a:cs typeface="Calibri"/>
            </a:endParaRPr>
          </a:p>
          <a:p>
            <a:endParaRPr lang="en-US">
              <a:latin typeface="Calibri"/>
              <a:ea typeface="Calibri"/>
              <a:cs typeface="Calibri"/>
            </a:endParaRPr>
          </a:p>
          <a:p>
            <a:r>
              <a:rPr lang="en-US" dirty="0">
                <a:latin typeface="Calibri"/>
                <a:ea typeface="Calibri"/>
                <a:cs typeface="Calibri"/>
              </a:rPr>
              <a:t>We know that there will be improvements that go beyond the 100 days and we will support local teams to implement plans which go beyond the 100d. </a:t>
            </a:r>
            <a:endParaRPr lang="en-US" dirty="0"/>
          </a:p>
          <a:p>
            <a:endParaRPr lang="en-US" dirty="0">
              <a:latin typeface="Calibri"/>
              <a:ea typeface="Calibri"/>
              <a:cs typeface="Calibri"/>
            </a:endParaRPr>
          </a:p>
          <a:p>
            <a:r>
              <a:rPr lang="en-US" dirty="0">
                <a:latin typeface="Calibri"/>
                <a:ea typeface="Calibri"/>
                <a:cs typeface="Calibri"/>
              </a:rPr>
              <a:t>We are asking for your help today and when you go back to your Trusts </a:t>
            </a:r>
            <a:r>
              <a:rPr lang="en-US">
                <a:latin typeface="Calibri"/>
                <a:ea typeface="Calibri"/>
                <a:cs typeface="Calibri"/>
              </a:rPr>
              <a:t>over the next few months, to take on the challenge </a:t>
            </a:r>
            <a:r>
              <a:rPr lang="en-US" dirty="0">
                <a:latin typeface="Calibri"/>
                <a:ea typeface="Calibri"/>
                <a:cs typeface="Calibri"/>
              </a:rPr>
              <a:t>to </a:t>
            </a:r>
            <a:r>
              <a:rPr lang="en-US">
                <a:latin typeface="Calibri"/>
                <a:ea typeface="Calibri"/>
                <a:cs typeface="Calibri"/>
              </a:rPr>
              <a:t>see </a:t>
            </a:r>
            <a:r>
              <a:rPr lang="en-US" dirty="0">
                <a:latin typeface="Calibri"/>
                <a:ea typeface="Calibri"/>
                <a:cs typeface="Calibri"/>
              </a:rPr>
              <a:t>what can be accelerated locally (or collectively) to make a step change in how we </a:t>
            </a:r>
            <a:r>
              <a:rPr lang="en-US">
                <a:latin typeface="Calibri"/>
                <a:ea typeface="Calibri"/>
                <a:cs typeface="Calibri"/>
              </a:rPr>
              <a:t>can improve </a:t>
            </a:r>
            <a:r>
              <a:rPr lang="en-US" dirty="0">
                <a:latin typeface="Calibri"/>
                <a:ea typeface="Calibri"/>
                <a:cs typeface="Calibri"/>
              </a:rPr>
              <a:t>the </a:t>
            </a:r>
            <a:r>
              <a:rPr lang="en-US">
                <a:latin typeface="Calibri"/>
                <a:ea typeface="Calibri"/>
                <a:cs typeface="Calibri"/>
              </a:rPr>
              <a:t>time it takes for </a:t>
            </a:r>
            <a:r>
              <a:rPr lang="en-US" dirty="0">
                <a:latin typeface="Calibri"/>
                <a:ea typeface="Calibri"/>
                <a:cs typeface="Calibri"/>
              </a:rPr>
              <a:t>to rule in/out cancer and start treatments. </a:t>
            </a:r>
            <a:endParaRPr lang="en-US">
              <a:latin typeface="Calibri"/>
              <a:ea typeface="Calibri"/>
              <a:cs typeface="Calibri"/>
            </a:endParaRPr>
          </a:p>
          <a:p>
            <a:endParaRPr lang="en-US">
              <a:latin typeface="Calibri"/>
              <a:ea typeface="Calibri"/>
              <a:cs typeface="Calibri"/>
            </a:endParaRPr>
          </a:p>
          <a:p>
            <a:r>
              <a:rPr lang="en-US" dirty="0">
                <a:latin typeface="Calibri"/>
                <a:ea typeface="Calibri"/>
                <a:cs typeface="Calibri"/>
              </a:rPr>
              <a:t>Also helping us to benchmark better</a:t>
            </a:r>
            <a:r>
              <a:rPr lang="en-US">
                <a:latin typeface="Calibri"/>
                <a:ea typeface="Calibri"/>
                <a:cs typeface="Calibri"/>
              </a:rPr>
              <a:t> nationally and raise the profile of the SW</a:t>
            </a:r>
            <a:r>
              <a:rPr lang="en-US" dirty="0">
                <a:latin typeface="Calibri"/>
                <a:ea typeface="Calibri"/>
                <a:cs typeface="Calibri"/>
              </a:rPr>
              <a:t> nationally. </a:t>
            </a:r>
            <a:endParaRPr lang="en-US"/>
          </a:p>
          <a:p>
            <a:endParaRPr lang="en-GB" dirty="0"/>
          </a:p>
        </p:txBody>
      </p:sp>
      <p:sp>
        <p:nvSpPr>
          <p:cNvPr id="4" name="Slide Number Placeholder 3"/>
          <p:cNvSpPr>
            <a:spLocks noGrp="1"/>
          </p:cNvSpPr>
          <p:nvPr>
            <p:ph type="sldNum" sz="quarter" idx="5"/>
          </p:nvPr>
        </p:nvSpPr>
        <p:spPr/>
        <p:txBody>
          <a:bodyPr/>
          <a:lstStyle/>
          <a:p>
            <a:fld id="{C685B25F-8A09-4C58-A18A-C58C69AE0B57}" type="slidenum">
              <a:rPr lang="en-GB" smtClean="0"/>
              <a:t>1</a:t>
            </a:fld>
            <a:endParaRPr lang="en-GB"/>
          </a:p>
        </p:txBody>
      </p:sp>
    </p:spTree>
    <p:extLst>
      <p:ext uri="{BB962C8B-B14F-4D97-AF65-F5344CB8AC3E}">
        <p14:creationId xmlns:p14="http://schemas.microsoft.com/office/powerpoint/2010/main" val="608867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7274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8826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6956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3783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0014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2601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8684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1189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Thematic analysis of opportunities</a:t>
            </a:r>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7079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3977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85B25F-8A09-4C58-A18A-C58C69AE0B57}" type="slidenum">
              <a:rPr lang="en-GB" smtClean="0"/>
              <a:t>2</a:t>
            </a:fld>
            <a:endParaRPr lang="en-GB"/>
          </a:p>
        </p:txBody>
      </p:sp>
    </p:spTree>
    <p:extLst>
      <p:ext uri="{BB962C8B-B14F-4D97-AF65-F5344CB8AC3E}">
        <p14:creationId xmlns:p14="http://schemas.microsoft.com/office/powerpoint/2010/main" val="1001417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3979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85B25F-8A09-4C58-A18A-C58C69AE0B57}" type="slidenum">
              <a:rPr lang="en-GB" smtClean="0"/>
              <a:t>4</a:t>
            </a:fld>
            <a:endParaRPr lang="en-GB"/>
          </a:p>
        </p:txBody>
      </p:sp>
    </p:spTree>
    <p:extLst>
      <p:ext uri="{BB962C8B-B14F-4D97-AF65-F5344CB8AC3E}">
        <p14:creationId xmlns:p14="http://schemas.microsoft.com/office/powerpoint/2010/main" val="2665408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DBDE0-8C63-489F-87C0-A1128B1D7D0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8187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DBDE0-8C63-489F-87C0-A1128B1D7D0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3952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85B25F-8A09-4C58-A18A-C58C69AE0B57}" type="slidenum">
              <a:rPr lang="en-GB" smtClean="0"/>
              <a:t>13</a:t>
            </a:fld>
            <a:endParaRPr lang="en-GB"/>
          </a:p>
        </p:txBody>
      </p:sp>
    </p:spTree>
    <p:extLst>
      <p:ext uri="{BB962C8B-B14F-4D97-AF65-F5344CB8AC3E}">
        <p14:creationId xmlns:p14="http://schemas.microsoft.com/office/powerpoint/2010/main" val="3895126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85B25F-8A09-4C58-A18A-C58C69AE0B57}" type="slidenum">
              <a:rPr lang="en-GB" smtClean="0"/>
              <a:t>17</a:t>
            </a:fld>
            <a:endParaRPr lang="en-GB"/>
          </a:p>
        </p:txBody>
      </p:sp>
    </p:spTree>
    <p:extLst>
      <p:ext uri="{BB962C8B-B14F-4D97-AF65-F5344CB8AC3E}">
        <p14:creationId xmlns:p14="http://schemas.microsoft.com/office/powerpoint/2010/main" val="350232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831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5842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77D0-ACE2-339A-6DBD-C56E06EB71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026118-05D5-E0B8-16D9-81A0773A22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B0EEA6-267B-A879-0156-D2BFBE8FC830}"/>
              </a:ext>
            </a:extLst>
          </p:cNvPr>
          <p:cNvSpPr>
            <a:spLocks noGrp="1"/>
          </p:cNvSpPr>
          <p:nvPr>
            <p:ph type="dt" sz="half" idx="10"/>
          </p:nvPr>
        </p:nvSpPr>
        <p:spPr/>
        <p:txBody>
          <a:bodyPr/>
          <a:lstStyle/>
          <a:p>
            <a:fld id="{5D81A4BA-8969-43C4-826D-26A0F823578F}" type="datetimeFigureOut">
              <a:rPr lang="en-GB" smtClean="0"/>
              <a:t>27/06/2025</a:t>
            </a:fld>
            <a:endParaRPr lang="en-GB"/>
          </a:p>
        </p:txBody>
      </p:sp>
      <p:sp>
        <p:nvSpPr>
          <p:cNvPr id="5" name="Footer Placeholder 4">
            <a:extLst>
              <a:ext uri="{FF2B5EF4-FFF2-40B4-BE49-F238E27FC236}">
                <a16:creationId xmlns:a16="http://schemas.microsoft.com/office/drawing/2014/main" id="{FE368A16-4A61-1DBA-976A-A9A59A33FC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9C6801-0BC5-5167-8E7B-7AA117B94A0E}"/>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2633943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595D-2044-DA10-FE29-6ECE7A034E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2673EB-3396-BED4-C563-E43C8B445F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B260A3-2EC5-B52E-8C53-1BD26AF7238D}"/>
              </a:ext>
            </a:extLst>
          </p:cNvPr>
          <p:cNvSpPr>
            <a:spLocks noGrp="1"/>
          </p:cNvSpPr>
          <p:nvPr>
            <p:ph type="dt" sz="half" idx="10"/>
          </p:nvPr>
        </p:nvSpPr>
        <p:spPr/>
        <p:txBody>
          <a:bodyPr/>
          <a:lstStyle/>
          <a:p>
            <a:fld id="{5D81A4BA-8969-43C4-826D-26A0F823578F}" type="datetimeFigureOut">
              <a:rPr lang="en-GB" smtClean="0"/>
              <a:t>27/06/2025</a:t>
            </a:fld>
            <a:endParaRPr lang="en-GB"/>
          </a:p>
        </p:txBody>
      </p:sp>
      <p:sp>
        <p:nvSpPr>
          <p:cNvPr id="5" name="Footer Placeholder 4">
            <a:extLst>
              <a:ext uri="{FF2B5EF4-FFF2-40B4-BE49-F238E27FC236}">
                <a16:creationId xmlns:a16="http://schemas.microsoft.com/office/drawing/2014/main" id="{4FCFEB86-CFA6-91B5-8DE4-B9AB5B496D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137556-F113-1CBD-F644-DC2209978022}"/>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50951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C27ED-3BF2-82A0-B4F6-D810262D21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19E0D9-072A-FDE4-4744-A3D2B0EC94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335E81-6B4D-0EB1-83A2-446DAD23D8A6}"/>
              </a:ext>
            </a:extLst>
          </p:cNvPr>
          <p:cNvSpPr>
            <a:spLocks noGrp="1"/>
          </p:cNvSpPr>
          <p:nvPr>
            <p:ph type="dt" sz="half" idx="10"/>
          </p:nvPr>
        </p:nvSpPr>
        <p:spPr/>
        <p:txBody>
          <a:bodyPr/>
          <a:lstStyle/>
          <a:p>
            <a:fld id="{5D81A4BA-8969-43C4-826D-26A0F823578F}" type="datetimeFigureOut">
              <a:rPr lang="en-GB" smtClean="0"/>
              <a:t>27/06/2025</a:t>
            </a:fld>
            <a:endParaRPr lang="en-GB"/>
          </a:p>
        </p:txBody>
      </p:sp>
      <p:sp>
        <p:nvSpPr>
          <p:cNvPr id="5" name="Footer Placeholder 4">
            <a:extLst>
              <a:ext uri="{FF2B5EF4-FFF2-40B4-BE49-F238E27FC236}">
                <a16:creationId xmlns:a16="http://schemas.microsoft.com/office/drawing/2014/main" id="{C792DF27-FADF-276E-1134-BC3D24BC74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E8A1EE-65CD-8AE5-A9C2-07AB2C05E636}"/>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3198572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247665" indent="0" algn="ctr">
              <a:buNone/>
              <a:defRPr>
                <a:solidFill>
                  <a:schemeClr val="tx1">
                    <a:tint val="75000"/>
                  </a:schemeClr>
                </a:solidFill>
              </a:defRPr>
            </a:lvl2pPr>
            <a:lvl3pPr marL="495330" indent="0" algn="ctr">
              <a:buNone/>
              <a:defRPr>
                <a:solidFill>
                  <a:schemeClr val="tx1">
                    <a:tint val="75000"/>
                  </a:schemeClr>
                </a:solidFill>
              </a:defRPr>
            </a:lvl3pPr>
            <a:lvl4pPr marL="742996" indent="0" algn="ctr">
              <a:buNone/>
              <a:defRPr>
                <a:solidFill>
                  <a:schemeClr val="tx1">
                    <a:tint val="75000"/>
                  </a:schemeClr>
                </a:solidFill>
              </a:defRPr>
            </a:lvl4pPr>
            <a:lvl5pPr marL="990661" indent="0" algn="ctr">
              <a:buNone/>
              <a:defRPr>
                <a:solidFill>
                  <a:schemeClr val="tx1">
                    <a:tint val="75000"/>
                  </a:schemeClr>
                </a:solidFill>
              </a:defRPr>
            </a:lvl5pPr>
            <a:lvl6pPr marL="1238326" indent="0" algn="ctr">
              <a:buNone/>
              <a:defRPr>
                <a:solidFill>
                  <a:schemeClr val="tx1">
                    <a:tint val="75000"/>
                  </a:schemeClr>
                </a:solidFill>
              </a:defRPr>
            </a:lvl6pPr>
            <a:lvl7pPr marL="1485991" indent="0" algn="ctr">
              <a:buNone/>
              <a:defRPr>
                <a:solidFill>
                  <a:schemeClr val="tx1">
                    <a:tint val="75000"/>
                  </a:schemeClr>
                </a:solidFill>
              </a:defRPr>
            </a:lvl7pPr>
            <a:lvl8pPr marL="1733657" indent="0" algn="ctr">
              <a:buNone/>
              <a:defRPr>
                <a:solidFill>
                  <a:schemeClr val="tx1">
                    <a:tint val="75000"/>
                  </a:schemeClr>
                </a:solidFill>
              </a:defRPr>
            </a:lvl8pPr>
            <a:lvl9pPr marL="19813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6227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7446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167" b="1" cap="all"/>
            </a:lvl1pPr>
          </a:lstStyle>
          <a:p>
            <a:r>
              <a:rPr lang="en-US"/>
              <a:t>Click to edit Master title style</a:t>
            </a:r>
          </a:p>
        </p:txBody>
      </p:sp>
      <p:sp>
        <p:nvSpPr>
          <p:cNvPr id="3" name="Text Placeholder 2"/>
          <p:cNvSpPr>
            <a:spLocks noGrp="1"/>
          </p:cNvSpPr>
          <p:nvPr>
            <p:ph type="body" idx="1"/>
          </p:nvPr>
        </p:nvSpPr>
        <p:spPr>
          <a:xfrm>
            <a:off x="481542" y="1937810"/>
            <a:ext cx="5181600" cy="1000125"/>
          </a:xfrm>
        </p:spPr>
        <p:txBody>
          <a:bodyPr anchor="b"/>
          <a:lstStyle>
            <a:lvl1pPr marL="0" indent="0">
              <a:buNone/>
              <a:defRPr sz="1083">
                <a:solidFill>
                  <a:schemeClr val="tx1">
                    <a:tint val="75000"/>
                  </a:schemeClr>
                </a:solidFill>
              </a:defRPr>
            </a:lvl1pPr>
            <a:lvl2pPr marL="247665" indent="0">
              <a:buNone/>
              <a:defRPr sz="975">
                <a:solidFill>
                  <a:schemeClr val="tx1">
                    <a:tint val="75000"/>
                  </a:schemeClr>
                </a:solidFill>
              </a:defRPr>
            </a:lvl2pPr>
            <a:lvl3pPr marL="495330" indent="0">
              <a:buNone/>
              <a:defRPr sz="867">
                <a:solidFill>
                  <a:schemeClr val="tx1">
                    <a:tint val="75000"/>
                  </a:schemeClr>
                </a:solidFill>
              </a:defRPr>
            </a:lvl3pPr>
            <a:lvl4pPr marL="742996" indent="0">
              <a:buNone/>
              <a:defRPr sz="758">
                <a:solidFill>
                  <a:schemeClr val="tx1">
                    <a:tint val="75000"/>
                  </a:schemeClr>
                </a:solidFill>
              </a:defRPr>
            </a:lvl4pPr>
            <a:lvl5pPr marL="990661" indent="0">
              <a:buNone/>
              <a:defRPr sz="758">
                <a:solidFill>
                  <a:schemeClr val="tx1">
                    <a:tint val="75000"/>
                  </a:schemeClr>
                </a:solidFill>
              </a:defRPr>
            </a:lvl5pPr>
            <a:lvl6pPr marL="1238326" indent="0">
              <a:buNone/>
              <a:defRPr sz="758">
                <a:solidFill>
                  <a:schemeClr val="tx1">
                    <a:tint val="75000"/>
                  </a:schemeClr>
                </a:solidFill>
              </a:defRPr>
            </a:lvl6pPr>
            <a:lvl7pPr marL="1485991" indent="0">
              <a:buNone/>
              <a:defRPr sz="758">
                <a:solidFill>
                  <a:schemeClr val="tx1">
                    <a:tint val="75000"/>
                  </a:schemeClr>
                </a:solidFill>
              </a:defRPr>
            </a:lvl7pPr>
            <a:lvl8pPr marL="1733657" indent="0">
              <a:buNone/>
              <a:defRPr sz="758">
                <a:solidFill>
                  <a:schemeClr val="tx1">
                    <a:tint val="75000"/>
                  </a:schemeClr>
                </a:solidFill>
              </a:defRPr>
            </a:lvl8pPr>
            <a:lvl9pPr marL="1981322" indent="0">
              <a:buNone/>
              <a:defRPr sz="7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3495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1" y="1066801"/>
            <a:ext cx="2692400" cy="3017309"/>
          </a:xfrm>
        </p:spPr>
        <p:txBody>
          <a:bodyPr/>
          <a:lstStyle>
            <a:lvl1pPr>
              <a:defRPr sz="1517"/>
            </a:lvl1pPr>
            <a:lvl2pPr>
              <a:defRPr sz="1300"/>
            </a:lvl2pPr>
            <a:lvl3pPr>
              <a:defRPr sz="1083"/>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1" y="1066801"/>
            <a:ext cx="2692400" cy="3017309"/>
          </a:xfrm>
        </p:spPr>
        <p:txBody>
          <a:bodyPr/>
          <a:lstStyle>
            <a:lvl1pPr>
              <a:defRPr sz="1517"/>
            </a:lvl1pPr>
            <a:lvl2pPr>
              <a:defRPr sz="1300"/>
            </a:lvl2pPr>
            <a:lvl3pPr>
              <a:defRPr sz="1083"/>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4119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8" cy="426508"/>
          </a:xfrm>
        </p:spPr>
        <p:txBody>
          <a:bodyPr anchor="b"/>
          <a:lstStyle>
            <a:lvl1pPr marL="0" indent="0">
              <a:buNone/>
              <a:defRPr sz="1300" b="1"/>
            </a:lvl1pPr>
            <a:lvl2pPr marL="247665" indent="0">
              <a:buNone/>
              <a:defRPr sz="1083" b="1"/>
            </a:lvl2pPr>
            <a:lvl3pPr marL="495330" indent="0">
              <a:buNone/>
              <a:defRPr sz="975" b="1"/>
            </a:lvl3pPr>
            <a:lvl4pPr marL="742996" indent="0">
              <a:buNone/>
              <a:defRPr sz="867" b="1"/>
            </a:lvl4pPr>
            <a:lvl5pPr marL="990661" indent="0">
              <a:buNone/>
              <a:defRPr sz="867" b="1"/>
            </a:lvl5pPr>
            <a:lvl6pPr marL="1238326" indent="0">
              <a:buNone/>
              <a:defRPr sz="867" b="1"/>
            </a:lvl6pPr>
            <a:lvl7pPr marL="1485991" indent="0">
              <a:buNone/>
              <a:defRPr sz="867" b="1"/>
            </a:lvl7pPr>
            <a:lvl8pPr marL="1733657" indent="0">
              <a:buNone/>
              <a:defRPr sz="867" b="1"/>
            </a:lvl8pPr>
            <a:lvl9pPr marL="1981322" indent="0">
              <a:buNone/>
              <a:defRPr sz="867" b="1"/>
            </a:lvl9pPr>
          </a:lstStyle>
          <a:p>
            <a:pPr lvl="0"/>
            <a:r>
              <a:rPr lang="en-US"/>
              <a:t>Click to edit Master text styles</a:t>
            </a:r>
          </a:p>
        </p:txBody>
      </p:sp>
      <p:sp>
        <p:nvSpPr>
          <p:cNvPr id="4" name="Content Placeholder 3"/>
          <p:cNvSpPr>
            <a:spLocks noGrp="1"/>
          </p:cNvSpPr>
          <p:nvPr>
            <p:ph sz="half" idx="2"/>
          </p:nvPr>
        </p:nvSpPr>
        <p:spPr>
          <a:xfrm>
            <a:off x="304801" y="1449917"/>
            <a:ext cx="2693458" cy="2634192"/>
          </a:xfrm>
        </p:spPr>
        <p:txBody>
          <a:bodyPr/>
          <a:lstStyle>
            <a:lvl1pPr>
              <a:defRPr sz="1300"/>
            </a:lvl1pPr>
            <a:lvl2pPr>
              <a:defRPr sz="1083"/>
            </a:lvl2pPr>
            <a:lvl3pPr>
              <a:defRPr sz="975"/>
            </a:lvl3pPr>
            <a:lvl4pPr>
              <a:defRPr sz="867"/>
            </a:lvl4pPr>
            <a:lvl5pPr>
              <a:defRPr sz="867"/>
            </a:lvl5pPr>
            <a:lvl6pPr>
              <a:defRPr sz="867"/>
            </a:lvl6pPr>
            <a:lvl7pPr>
              <a:defRPr sz="867"/>
            </a:lvl7pPr>
            <a:lvl8pPr>
              <a:defRPr sz="867"/>
            </a:lvl8pPr>
            <a:lvl9pPr>
              <a:defRPr sz="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300" b="1"/>
            </a:lvl1pPr>
            <a:lvl2pPr marL="247665" indent="0">
              <a:buNone/>
              <a:defRPr sz="1083" b="1"/>
            </a:lvl2pPr>
            <a:lvl3pPr marL="495330" indent="0">
              <a:buNone/>
              <a:defRPr sz="975" b="1"/>
            </a:lvl3pPr>
            <a:lvl4pPr marL="742996" indent="0">
              <a:buNone/>
              <a:defRPr sz="867" b="1"/>
            </a:lvl4pPr>
            <a:lvl5pPr marL="990661" indent="0">
              <a:buNone/>
              <a:defRPr sz="867" b="1"/>
            </a:lvl5pPr>
            <a:lvl6pPr marL="1238326" indent="0">
              <a:buNone/>
              <a:defRPr sz="867" b="1"/>
            </a:lvl6pPr>
            <a:lvl7pPr marL="1485991" indent="0">
              <a:buNone/>
              <a:defRPr sz="867" b="1"/>
            </a:lvl7pPr>
            <a:lvl8pPr marL="1733657" indent="0">
              <a:buNone/>
              <a:defRPr sz="867" b="1"/>
            </a:lvl8pPr>
            <a:lvl9pPr marL="1981322" indent="0">
              <a:buNone/>
              <a:defRPr sz="8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300"/>
            </a:lvl1pPr>
            <a:lvl2pPr>
              <a:defRPr sz="1083"/>
            </a:lvl2pPr>
            <a:lvl3pPr>
              <a:defRPr sz="975"/>
            </a:lvl3pPr>
            <a:lvl4pPr>
              <a:defRPr sz="867"/>
            </a:lvl4pPr>
            <a:lvl5pPr>
              <a:defRPr sz="867"/>
            </a:lvl5pPr>
            <a:lvl6pPr>
              <a:defRPr sz="867"/>
            </a:lvl6pPr>
            <a:lvl7pPr>
              <a:defRPr sz="867"/>
            </a:lvl7pPr>
            <a:lvl8pPr>
              <a:defRPr sz="867"/>
            </a:lvl8pPr>
            <a:lvl9pPr>
              <a:defRPr sz="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840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5518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1472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2" cy="774700"/>
          </a:xfrm>
        </p:spPr>
        <p:txBody>
          <a:bodyPr anchor="b"/>
          <a:lstStyle>
            <a:lvl1pPr algn="l">
              <a:defRPr sz="1083" b="1"/>
            </a:lvl1pPr>
          </a:lstStyle>
          <a:p>
            <a:r>
              <a:rPr lang="en-US"/>
              <a:t>Click to edit Master title style</a:t>
            </a:r>
          </a:p>
        </p:txBody>
      </p:sp>
      <p:sp>
        <p:nvSpPr>
          <p:cNvPr id="3" name="Content Placeholder 2"/>
          <p:cNvSpPr>
            <a:spLocks noGrp="1"/>
          </p:cNvSpPr>
          <p:nvPr>
            <p:ph idx="1"/>
          </p:nvPr>
        </p:nvSpPr>
        <p:spPr>
          <a:xfrm>
            <a:off x="2383367" y="182035"/>
            <a:ext cx="3407834" cy="3902075"/>
          </a:xfrm>
        </p:spPr>
        <p:txBody>
          <a:bodyPr/>
          <a:lstStyle>
            <a:lvl1pPr>
              <a:defRPr sz="1733"/>
            </a:lvl1pPr>
            <a:lvl2pPr>
              <a:defRPr sz="1517"/>
            </a:lvl2pPr>
            <a:lvl3pPr>
              <a:defRPr sz="1300"/>
            </a:lvl3pPr>
            <a:lvl4pPr>
              <a:defRPr sz="1083"/>
            </a:lvl4pPr>
            <a:lvl5pPr>
              <a:defRPr sz="1083"/>
            </a:lvl5pPr>
            <a:lvl6pPr>
              <a:defRPr sz="1083"/>
            </a:lvl6pPr>
            <a:lvl7pPr>
              <a:defRPr sz="1083"/>
            </a:lvl7pPr>
            <a:lvl8pPr>
              <a:defRPr sz="1083"/>
            </a:lvl8pPr>
            <a:lvl9pPr>
              <a:defRPr sz="10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5"/>
            <a:ext cx="2005542" cy="3127375"/>
          </a:xfrm>
        </p:spPr>
        <p:txBody>
          <a:bodyPr/>
          <a:lstStyle>
            <a:lvl1pPr marL="0" indent="0">
              <a:buNone/>
              <a:defRPr sz="758"/>
            </a:lvl1pPr>
            <a:lvl2pPr marL="247665" indent="0">
              <a:buNone/>
              <a:defRPr sz="650"/>
            </a:lvl2pPr>
            <a:lvl3pPr marL="495330" indent="0">
              <a:buNone/>
              <a:defRPr sz="542"/>
            </a:lvl3pPr>
            <a:lvl4pPr marL="742996" indent="0">
              <a:buNone/>
              <a:defRPr sz="488"/>
            </a:lvl4pPr>
            <a:lvl5pPr marL="990661" indent="0">
              <a:buNone/>
              <a:defRPr sz="488"/>
            </a:lvl5pPr>
            <a:lvl6pPr marL="1238326" indent="0">
              <a:buNone/>
              <a:defRPr sz="488"/>
            </a:lvl6pPr>
            <a:lvl7pPr marL="1485991" indent="0">
              <a:buNone/>
              <a:defRPr sz="488"/>
            </a:lvl7pPr>
            <a:lvl8pPr marL="1733657" indent="0">
              <a:buNone/>
              <a:defRPr sz="488"/>
            </a:lvl8pPr>
            <a:lvl9pPr marL="1981322" indent="0">
              <a:buNone/>
              <a:defRPr sz="48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60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A8B9-EB85-C70D-66B3-C2956AA4B0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A000DA-E28E-C55A-A824-7135826786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734115-EFEA-CC0E-4FB8-1FE0D1E99D62}"/>
              </a:ext>
            </a:extLst>
          </p:cNvPr>
          <p:cNvSpPr>
            <a:spLocks noGrp="1"/>
          </p:cNvSpPr>
          <p:nvPr>
            <p:ph type="dt" sz="half" idx="10"/>
          </p:nvPr>
        </p:nvSpPr>
        <p:spPr/>
        <p:txBody>
          <a:bodyPr/>
          <a:lstStyle/>
          <a:p>
            <a:fld id="{5D81A4BA-8969-43C4-826D-26A0F823578F}" type="datetimeFigureOut">
              <a:rPr lang="en-GB" smtClean="0"/>
              <a:t>27/06/2025</a:t>
            </a:fld>
            <a:endParaRPr lang="en-GB"/>
          </a:p>
        </p:txBody>
      </p:sp>
      <p:sp>
        <p:nvSpPr>
          <p:cNvPr id="5" name="Footer Placeholder 4">
            <a:extLst>
              <a:ext uri="{FF2B5EF4-FFF2-40B4-BE49-F238E27FC236}">
                <a16:creationId xmlns:a16="http://schemas.microsoft.com/office/drawing/2014/main" id="{935276D5-3F61-551C-4B6D-7A6F8AD3D3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73975A-9334-ACF0-A057-3407CBB81421}"/>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1349632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08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1733"/>
            </a:lvl1pPr>
            <a:lvl2pPr marL="247665" indent="0">
              <a:buNone/>
              <a:defRPr sz="1517"/>
            </a:lvl2pPr>
            <a:lvl3pPr marL="495330" indent="0">
              <a:buNone/>
              <a:defRPr sz="1300"/>
            </a:lvl3pPr>
            <a:lvl4pPr marL="742996" indent="0">
              <a:buNone/>
              <a:defRPr sz="1083"/>
            </a:lvl4pPr>
            <a:lvl5pPr marL="990661" indent="0">
              <a:buNone/>
              <a:defRPr sz="1083"/>
            </a:lvl5pPr>
            <a:lvl6pPr marL="1238326" indent="0">
              <a:buNone/>
              <a:defRPr sz="1083"/>
            </a:lvl6pPr>
            <a:lvl7pPr marL="1485991" indent="0">
              <a:buNone/>
              <a:defRPr sz="1083"/>
            </a:lvl7pPr>
            <a:lvl8pPr marL="1733657" indent="0">
              <a:buNone/>
              <a:defRPr sz="1083"/>
            </a:lvl8pPr>
            <a:lvl9pPr marL="1981322" indent="0">
              <a:buNone/>
              <a:defRPr sz="108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758"/>
            </a:lvl1pPr>
            <a:lvl2pPr marL="247665" indent="0">
              <a:buNone/>
              <a:defRPr sz="650"/>
            </a:lvl2pPr>
            <a:lvl3pPr marL="495330" indent="0">
              <a:buNone/>
              <a:defRPr sz="542"/>
            </a:lvl3pPr>
            <a:lvl4pPr marL="742996" indent="0">
              <a:buNone/>
              <a:defRPr sz="488"/>
            </a:lvl4pPr>
            <a:lvl5pPr marL="990661" indent="0">
              <a:buNone/>
              <a:defRPr sz="488"/>
            </a:lvl5pPr>
            <a:lvl6pPr marL="1238326" indent="0">
              <a:buNone/>
              <a:defRPr sz="488"/>
            </a:lvl6pPr>
            <a:lvl7pPr marL="1485991" indent="0">
              <a:buNone/>
              <a:defRPr sz="488"/>
            </a:lvl7pPr>
            <a:lvl8pPr marL="1733657" indent="0">
              <a:buNone/>
              <a:defRPr sz="488"/>
            </a:lvl8pPr>
            <a:lvl9pPr marL="1981322" indent="0">
              <a:buNone/>
              <a:defRPr sz="48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9177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090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1"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1"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971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ED832-BC4E-BC3E-01A0-26B1A91BB6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85D717-6882-218E-B829-8A8B0E4694E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3082B1-A7AE-A4D9-F562-3064D62FF96C}"/>
              </a:ext>
            </a:extLst>
          </p:cNvPr>
          <p:cNvSpPr>
            <a:spLocks noGrp="1"/>
          </p:cNvSpPr>
          <p:nvPr>
            <p:ph type="dt" sz="half" idx="10"/>
          </p:nvPr>
        </p:nvSpPr>
        <p:spPr/>
        <p:txBody>
          <a:bodyPr/>
          <a:lstStyle/>
          <a:p>
            <a:fld id="{5D81A4BA-8969-43C4-826D-26A0F823578F}" type="datetimeFigureOut">
              <a:rPr lang="en-GB" smtClean="0"/>
              <a:t>27/06/2025</a:t>
            </a:fld>
            <a:endParaRPr lang="en-GB"/>
          </a:p>
        </p:txBody>
      </p:sp>
      <p:sp>
        <p:nvSpPr>
          <p:cNvPr id="5" name="Footer Placeholder 4">
            <a:extLst>
              <a:ext uri="{FF2B5EF4-FFF2-40B4-BE49-F238E27FC236}">
                <a16:creationId xmlns:a16="http://schemas.microsoft.com/office/drawing/2014/main" id="{F224D833-CF3E-1A9D-4938-F02499D066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E46F51-3914-0221-53C5-8802D749BDF5}"/>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431207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C657-AEA5-F29B-72EF-6C6690BBB3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91F64A-7A72-71EE-4241-A0E7330792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43330F-0A5D-E410-1FD9-51C3546177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F6C844-5AF3-3D6F-7704-37886B8577C3}"/>
              </a:ext>
            </a:extLst>
          </p:cNvPr>
          <p:cNvSpPr>
            <a:spLocks noGrp="1"/>
          </p:cNvSpPr>
          <p:nvPr>
            <p:ph type="dt" sz="half" idx="10"/>
          </p:nvPr>
        </p:nvSpPr>
        <p:spPr/>
        <p:txBody>
          <a:bodyPr/>
          <a:lstStyle/>
          <a:p>
            <a:fld id="{5D81A4BA-8969-43C4-826D-26A0F823578F}" type="datetimeFigureOut">
              <a:rPr lang="en-GB" smtClean="0"/>
              <a:t>27/06/2025</a:t>
            </a:fld>
            <a:endParaRPr lang="en-GB"/>
          </a:p>
        </p:txBody>
      </p:sp>
      <p:sp>
        <p:nvSpPr>
          <p:cNvPr id="6" name="Footer Placeholder 5">
            <a:extLst>
              <a:ext uri="{FF2B5EF4-FFF2-40B4-BE49-F238E27FC236}">
                <a16:creationId xmlns:a16="http://schemas.microsoft.com/office/drawing/2014/main" id="{FB365D6B-3719-81AC-CD08-BD88C67F57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014606-0A38-2E95-0A7F-47445C2D642F}"/>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413079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6035-DA92-BFDB-8B23-181300BCA01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342EC3-D2BC-BA9F-4E6B-C9EC8AC04F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FD1420-BBFE-D776-F0D7-1D281DE7A5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22A092-6C56-4502-58AA-DCF112B59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CDCAC1-30D0-81AC-E7E0-29E358B5DD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2E3F87-E6BC-C1C2-AED9-C7276AD71C2F}"/>
              </a:ext>
            </a:extLst>
          </p:cNvPr>
          <p:cNvSpPr>
            <a:spLocks noGrp="1"/>
          </p:cNvSpPr>
          <p:nvPr>
            <p:ph type="dt" sz="half" idx="10"/>
          </p:nvPr>
        </p:nvSpPr>
        <p:spPr/>
        <p:txBody>
          <a:bodyPr/>
          <a:lstStyle/>
          <a:p>
            <a:fld id="{5D81A4BA-8969-43C4-826D-26A0F823578F}" type="datetimeFigureOut">
              <a:rPr lang="en-GB" smtClean="0"/>
              <a:t>27/06/2025</a:t>
            </a:fld>
            <a:endParaRPr lang="en-GB"/>
          </a:p>
        </p:txBody>
      </p:sp>
      <p:sp>
        <p:nvSpPr>
          <p:cNvPr id="8" name="Footer Placeholder 7">
            <a:extLst>
              <a:ext uri="{FF2B5EF4-FFF2-40B4-BE49-F238E27FC236}">
                <a16:creationId xmlns:a16="http://schemas.microsoft.com/office/drawing/2014/main" id="{CF0D3D2C-C0B5-BBDB-9C3A-56D8CE6070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816FD0-A676-07D1-DD79-9DD6D36C9FDF}"/>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400984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0C47-5888-D07D-F993-4F2D96FC3C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9C6788-8CAA-CEE4-9BBF-FE364D396127}"/>
              </a:ext>
            </a:extLst>
          </p:cNvPr>
          <p:cNvSpPr>
            <a:spLocks noGrp="1"/>
          </p:cNvSpPr>
          <p:nvPr>
            <p:ph type="dt" sz="half" idx="10"/>
          </p:nvPr>
        </p:nvSpPr>
        <p:spPr/>
        <p:txBody>
          <a:bodyPr/>
          <a:lstStyle/>
          <a:p>
            <a:fld id="{5D81A4BA-8969-43C4-826D-26A0F823578F}" type="datetimeFigureOut">
              <a:rPr lang="en-GB" smtClean="0"/>
              <a:t>27/06/2025</a:t>
            </a:fld>
            <a:endParaRPr lang="en-GB"/>
          </a:p>
        </p:txBody>
      </p:sp>
      <p:sp>
        <p:nvSpPr>
          <p:cNvPr id="4" name="Footer Placeholder 3">
            <a:extLst>
              <a:ext uri="{FF2B5EF4-FFF2-40B4-BE49-F238E27FC236}">
                <a16:creationId xmlns:a16="http://schemas.microsoft.com/office/drawing/2014/main" id="{7ACFB66A-27B2-DBBE-D794-AF75B1E249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645953-2280-1A77-D735-0EACA47049A4}"/>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310145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AA55A4-8999-08A2-6DAC-0C16CE46A98C}"/>
              </a:ext>
            </a:extLst>
          </p:cNvPr>
          <p:cNvSpPr>
            <a:spLocks noGrp="1"/>
          </p:cNvSpPr>
          <p:nvPr>
            <p:ph type="dt" sz="half" idx="10"/>
          </p:nvPr>
        </p:nvSpPr>
        <p:spPr/>
        <p:txBody>
          <a:bodyPr/>
          <a:lstStyle/>
          <a:p>
            <a:fld id="{5D81A4BA-8969-43C4-826D-26A0F823578F}" type="datetimeFigureOut">
              <a:rPr lang="en-GB" smtClean="0"/>
              <a:t>27/06/2025</a:t>
            </a:fld>
            <a:endParaRPr lang="en-GB"/>
          </a:p>
        </p:txBody>
      </p:sp>
      <p:sp>
        <p:nvSpPr>
          <p:cNvPr id="3" name="Footer Placeholder 2">
            <a:extLst>
              <a:ext uri="{FF2B5EF4-FFF2-40B4-BE49-F238E27FC236}">
                <a16:creationId xmlns:a16="http://schemas.microsoft.com/office/drawing/2014/main" id="{E62BF80B-8EF1-5D31-C150-FEB51E3CA6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169904A-55AF-411C-6E19-39C541720D8D}"/>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287274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D427-E217-E0E9-9C35-A81CACAF0B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D5FBC9-1BD4-748C-1B0F-AA847D5E3D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8DAC77-D45A-8A85-AA38-D7B967FFF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EE2294-4083-31BA-2AF4-9A87BF299362}"/>
              </a:ext>
            </a:extLst>
          </p:cNvPr>
          <p:cNvSpPr>
            <a:spLocks noGrp="1"/>
          </p:cNvSpPr>
          <p:nvPr>
            <p:ph type="dt" sz="half" idx="10"/>
          </p:nvPr>
        </p:nvSpPr>
        <p:spPr/>
        <p:txBody>
          <a:bodyPr/>
          <a:lstStyle/>
          <a:p>
            <a:fld id="{5D81A4BA-8969-43C4-826D-26A0F823578F}" type="datetimeFigureOut">
              <a:rPr lang="en-GB" smtClean="0"/>
              <a:t>27/06/2025</a:t>
            </a:fld>
            <a:endParaRPr lang="en-GB"/>
          </a:p>
        </p:txBody>
      </p:sp>
      <p:sp>
        <p:nvSpPr>
          <p:cNvPr id="6" name="Footer Placeholder 5">
            <a:extLst>
              <a:ext uri="{FF2B5EF4-FFF2-40B4-BE49-F238E27FC236}">
                <a16:creationId xmlns:a16="http://schemas.microsoft.com/office/drawing/2014/main" id="{1AB7E9E3-46AD-BD18-43CC-F390E0F161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AE1E1D-F83D-0405-0828-CD1E53BB6577}"/>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364152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0F30-98BD-2B3B-0B93-8AFFD6C162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57C215-AAAA-E836-5404-9E79B4A67F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027BC8-7F3E-5B73-FD0A-E1F3ACE045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89370D-3CBF-346A-47DE-81CCE585AA3C}"/>
              </a:ext>
            </a:extLst>
          </p:cNvPr>
          <p:cNvSpPr>
            <a:spLocks noGrp="1"/>
          </p:cNvSpPr>
          <p:nvPr>
            <p:ph type="dt" sz="half" idx="10"/>
          </p:nvPr>
        </p:nvSpPr>
        <p:spPr/>
        <p:txBody>
          <a:bodyPr/>
          <a:lstStyle/>
          <a:p>
            <a:fld id="{5D81A4BA-8969-43C4-826D-26A0F823578F}" type="datetimeFigureOut">
              <a:rPr lang="en-GB" smtClean="0"/>
              <a:t>27/06/2025</a:t>
            </a:fld>
            <a:endParaRPr lang="en-GB"/>
          </a:p>
        </p:txBody>
      </p:sp>
      <p:sp>
        <p:nvSpPr>
          <p:cNvPr id="6" name="Footer Placeholder 5">
            <a:extLst>
              <a:ext uri="{FF2B5EF4-FFF2-40B4-BE49-F238E27FC236}">
                <a16:creationId xmlns:a16="http://schemas.microsoft.com/office/drawing/2014/main" id="{852927C2-E653-93D4-0F3E-A600F64FCD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3FCA8A-3EE0-ADB7-8614-BC13045F2B66}"/>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40774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28A85-2E6B-9D95-CAB1-655311E76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C6F804-5EA7-D958-92D1-9C37B299B1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3D77BB-F0C8-CD61-6A61-65A500532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81A4BA-8969-43C4-826D-26A0F823578F}" type="datetimeFigureOut">
              <a:rPr lang="en-GB" smtClean="0"/>
              <a:t>27/06/2025</a:t>
            </a:fld>
            <a:endParaRPr lang="en-GB"/>
          </a:p>
        </p:txBody>
      </p:sp>
      <p:sp>
        <p:nvSpPr>
          <p:cNvPr id="5" name="Footer Placeholder 4">
            <a:extLst>
              <a:ext uri="{FF2B5EF4-FFF2-40B4-BE49-F238E27FC236}">
                <a16:creationId xmlns:a16="http://schemas.microsoft.com/office/drawing/2014/main" id="{3FCE30F2-3604-C168-CEF6-34C4329500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4C90AEB-86E6-AF01-3BAF-33A7282333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685D0D-5B7C-4C39-ACC1-AF5E0BA48EA4}" type="slidenum">
              <a:rPr lang="en-GB" smtClean="0"/>
              <a:t>‹#›</a:t>
            </a:fld>
            <a:endParaRPr lang="en-GB"/>
          </a:p>
        </p:txBody>
      </p:sp>
    </p:spTree>
    <p:extLst>
      <p:ext uri="{BB962C8B-B14F-4D97-AF65-F5344CB8AC3E}">
        <p14:creationId xmlns:p14="http://schemas.microsoft.com/office/powerpoint/2010/main" val="3015915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1"/>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650">
                <a:solidFill>
                  <a:schemeClr val="tx1">
                    <a:tint val="75000"/>
                  </a:schemeClr>
                </a:solidFill>
              </a:defRPr>
            </a:lvl1pPr>
          </a:lstStyle>
          <a:p>
            <a:fld id="{1D8BD707-D9CF-40AE-B4C6-C98DA3205C09}" type="datetimeFigureOut">
              <a:rPr lang="en-US" smtClean="0"/>
              <a:pPr/>
              <a:t>6/27/2025</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6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65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09405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95330" rtl="0" eaLnBrk="1" latinLnBrk="0" hangingPunct="1">
        <a:spcBef>
          <a:spcPct val="0"/>
        </a:spcBef>
        <a:buNone/>
        <a:defRPr sz="2383" kern="1200">
          <a:solidFill>
            <a:schemeClr val="tx1"/>
          </a:solidFill>
          <a:latin typeface="+mj-lt"/>
          <a:ea typeface="+mj-ea"/>
          <a:cs typeface="+mj-cs"/>
        </a:defRPr>
      </a:lvl1pPr>
    </p:titleStyle>
    <p:bodyStyle>
      <a:lvl1pPr marL="185749" indent="-185749" algn="l" defTabSz="495330" rtl="0" eaLnBrk="1" latinLnBrk="0" hangingPunct="1">
        <a:spcBef>
          <a:spcPct val="20000"/>
        </a:spcBef>
        <a:buFont typeface="Arial" pitchFamily="34" charset="0"/>
        <a:buChar char="•"/>
        <a:defRPr sz="1733" kern="1200">
          <a:solidFill>
            <a:schemeClr val="tx1"/>
          </a:solidFill>
          <a:latin typeface="+mn-lt"/>
          <a:ea typeface="+mn-ea"/>
          <a:cs typeface="+mn-cs"/>
        </a:defRPr>
      </a:lvl1pPr>
      <a:lvl2pPr marL="402456" indent="-154791" algn="l" defTabSz="495330" rtl="0" eaLnBrk="1" latinLnBrk="0" hangingPunct="1">
        <a:spcBef>
          <a:spcPct val="20000"/>
        </a:spcBef>
        <a:buFont typeface="Arial" pitchFamily="34" charset="0"/>
        <a:buChar char="–"/>
        <a:defRPr sz="1517" kern="1200">
          <a:solidFill>
            <a:schemeClr val="tx1"/>
          </a:solidFill>
          <a:latin typeface="+mn-lt"/>
          <a:ea typeface="+mn-ea"/>
          <a:cs typeface="+mn-cs"/>
        </a:defRPr>
      </a:lvl2pPr>
      <a:lvl3pPr marL="619163" indent="-123833" algn="l" defTabSz="49533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66828" indent="-123833" algn="l" defTabSz="495330" rtl="0" eaLnBrk="1" latinLnBrk="0" hangingPunct="1">
        <a:spcBef>
          <a:spcPct val="20000"/>
        </a:spcBef>
        <a:buFont typeface="Arial" pitchFamily="34" charset="0"/>
        <a:buChar char="–"/>
        <a:defRPr sz="1083" kern="1200">
          <a:solidFill>
            <a:schemeClr val="tx1"/>
          </a:solidFill>
          <a:latin typeface="+mn-lt"/>
          <a:ea typeface="+mn-ea"/>
          <a:cs typeface="+mn-cs"/>
        </a:defRPr>
      </a:lvl4pPr>
      <a:lvl5pPr marL="1114494" indent="-123833" algn="l" defTabSz="495330" rtl="0" eaLnBrk="1" latinLnBrk="0" hangingPunct="1">
        <a:spcBef>
          <a:spcPct val="20000"/>
        </a:spcBef>
        <a:buFont typeface="Arial" pitchFamily="34" charset="0"/>
        <a:buChar char="»"/>
        <a:defRPr sz="1083" kern="1200">
          <a:solidFill>
            <a:schemeClr val="tx1"/>
          </a:solidFill>
          <a:latin typeface="+mn-lt"/>
          <a:ea typeface="+mn-ea"/>
          <a:cs typeface="+mn-cs"/>
        </a:defRPr>
      </a:lvl5pPr>
      <a:lvl6pPr marL="1362159" indent="-123833" algn="l" defTabSz="495330" rtl="0" eaLnBrk="1" latinLnBrk="0" hangingPunct="1">
        <a:spcBef>
          <a:spcPct val="20000"/>
        </a:spcBef>
        <a:buFont typeface="Arial" pitchFamily="34" charset="0"/>
        <a:buChar char="•"/>
        <a:defRPr sz="1083" kern="1200">
          <a:solidFill>
            <a:schemeClr val="tx1"/>
          </a:solidFill>
          <a:latin typeface="+mn-lt"/>
          <a:ea typeface="+mn-ea"/>
          <a:cs typeface="+mn-cs"/>
        </a:defRPr>
      </a:lvl6pPr>
      <a:lvl7pPr marL="1609824" indent="-123833" algn="l" defTabSz="495330" rtl="0" eaLnBrk="1" latinLnBrk="0" hangingPunct="1">
        <a:spcBef>
          <a:spcPct val="20000"/>
        </a:spcBef>
        <a:buFont typeface="Arial" pitchFamily="34" charset="0"/>
        <a:buChar char="•"/>
        <a:defRPr sz="1083" kern="1200">
          <a:solidFill>
            <a:schemeClr val="tx1"/>
          </a:solidFill>
          <a:latin typeface="+mn-lt"/>
          <a:ea typeface="+mn-ea"/>
          <a:cs typeface="+mn-cs"/>
        </a:defRPr>
      </a:lvl7pPr>
      <a:lvl8pPr marL="1857489" indent="-123833" algn="l" defTabSz="495330" rtl="0" eaLnBrk="1" latinLnBrk="0" hangingPunct="1">
        <a:spcBef>
          <a:spcPct val="20000"/>
        </a:spcBef>
        <a:buFont typeface="Arial" pitchFamily="34" charset="0"/>
        <a:buChar char="•"/>
        <a:defRPr sz="1083" kern="1200">
          <a:solidFill>
            <a:schemeClr val="tx1"/>
          </a:solidFill>
          <a:latin typeface="+mn-lt"/>
          <a:ea typeface="+mn-ea"/>
          <a:cs typeface="+mn-cs"/>
        </a:defRPr>
      </a:lvl8pPr>
      <a:lvl9pPr marL="2105155" indent="-123833" algn="l" defTabSz="495330" rtl="0" eaLnBrk="1" latinLnBrk="0" hangingPunct="1">
        <a:spcBef>
          <a:spcPct val="20000"/>
        </a:spcBef>
        <a:buFont typeface="Arial" pitchFamily="34" charset="0"/>
        <a:buChar char="•"/>
        <a:defRPr sz="1083" kern="1200">
          <a:solidFill>
            <a:schemeClr val="tx1"/>
          </a:solidFill>
          <a:latin typeface="+mn-lt"/>
          <a:ea typeface="+mn-ea"/>
          <a:cs typeface="+mn-cs"/>
        </a:defRPr>
      </a:lvl9pPr>
    </p:bodyStyle>
    <p:otherStyle>
      <a:defPPr>
        <a:defRPr lang="en-US"/>
      </a:defPPr>
      <a:lvl1pPr marL="0" algn="l" defTabSz="495330" rtl="0" eaLnBrk="1" latinLnBrk="0" hangingPunct="1">
        <a:defRPr sz="975" kern="1200">
          <a:solidFill>
            <a:schemeClr val="tx1"/>
          </a:solidFill>
          <a:latin typeface="+mn-lt"/>
          <a:ea typeface="+mn-ea"/>
          <a:cs typeface="+mn-cs"/>
        </a:defRPr>
      </a:lvl1pPr>
      <a:lvl2pPr marL="247665" algn="l" defTabSz="495330" rtl="0" eaLnBrk="1" latinLnBrk="0" hangingPunct="1">
        <a:defRPr sz="975" kern="1200">
          <a:solidFill>
            <a:schemeClr val="tx1"/>
          </a:solidFill>
          <a:latin typeface="+mn-lt"/>
          <a:ea typeface="+mn-ea"/>
          <a:cs typeface="+mn-cs"/>
        </a:defRPr>
      </a:lvl2pPr>
      <a:lvl3pPr marL="495330" algn="l" defTabSz="495330" rtl="0" eaLnBrk="1" latinLnBrk="0" hangingPunct="1">
        <a:defRPr sz="975" kern="1200">
          <a:solidFill>
            <a:schemeClr val="tx1"/>
          </a:solidFill>
          <a:latin typeface="+mn-lt"/>
          <a:ea typeface="+mn-ea"/>
          <a:cs typeface="+mn-cs"/>
        </a:defRPr>
      </a:lvl3pPr>
      <a:lvl4pPr marL="742996" algn="l" defTabSz="495330" rtl="0" eaLnBrk="1" latinLnBrk="0" hangingPunct="1">
        <a:defRPr sz="975" kern="1200">
          <a:solidFill>
            <a:schemeClr val="tx1"/>
          </a:solidFill>
          <a:latin typeface="+mn-lt"/>
          <a:ea typeface="+mn-ea"/>
          <a:cs typeface="+mn-cs"/>
        </a:defRPr>
      </a:lvl4pPr>
      <a:lvl5pPr marL="990661" algn="l" defTabSz="495330" rtl="0" eaLnBrk="1" latinLnBrk="0" hangingPunct="1">
        <a:defRPr sz="975" kern="1200">
          <a:solidFill>
            <a:schemeClr val="tx1"/>
          </a:solidFill>
          <a:latin typeface="+mn-lt"/>
          <a:ea typeface="+mn-ea"/>
          <a:cs typeface="+mn-cs"/>
        </a:defRPr>
      </a:lvl5pPr>
      <a:lvl6pPr marL="1238326" algn="l" defTabSz="495330" rtl="0" eaLnBrk="1" latinLnBrk="0" hangingPunct="1">
        <a:defRPr sz="975" kern="1200">
          <a:solidFill>
            <a:schemeClr val="tx1"/>
          </a:solidFill>
          <a:latin typeface="+mn-lt"/>
          <a:ea typeface="+mn-ea"/>
          <a:cs typeface="+mn-cs"/>
        </a:defRPr>
      </a:lvl6pPr>
      <a:lvl7pPr marL="1485991" algn="l" defTabSz="495330" rtl="0" eaLnBrk="1" latinLnBrk="0" hangingPunct="1">
        <a:defRPr sz="975" kern="1200">
          <a:solidFill>
            <a:schemeClr val="tx1"/>
          </a:solidFill>
          <a:latin typeface="+mn-lt"/>
          <a:ea typeface="+mn-ea"/>
          <a:cs typeface="+mn-cs"/>
        </a:defRPr>
      </a:lvl7pPr>
      <a:lvl8pPr marL="1733657" algn="l" defTabSz="495330" rtl="0" eaLnBrk="1" latinLnBrk="0" hangingPunct="1">
        <a:defRPr sz="975" kern="1200">
          <a:solidFill>
            <a:schemeClr val="tx1"/>
          </a:solidFill>
          <a:latin typeface="+mn-lt"/>
          <a:ea typeface="+mn-ea"/>
          <a:cs typeface="+mn-cs"/>
        </a:defRPr>
      </a:lvl8pPr>
      <a:lvl9pPr marL="1981322" algn="l" defTabSz="495330" rtl="0" eaLnBrk="1" latinLnBrk="0" hangingPunct="1">
        <a:defRPr sz="9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chart" Target="../charts/chart3.xml"/><Relationship Id="rId7" Type="http://schemas.openxmlformats.org/officeDocument/2006/relationships/diagramQuickStyle" Target="../diagrams/quickStyle3.xml"/><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1.png"/><Relationship Id="rId9" Type="http://schemas.microsoft.com/office/2007/relationships/diagramDrawing" Target="../diagrams/drawing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Layout" Target="../diagrams/layout4.xml"/><Relationship Id="rId7" Type="http://schemas.openxmlformats.org/officeDocument/2006/relationships/image" Target="../media/image34.jpe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8.png"/><Relationship Id="rId7" Type="http://schemas.openxmlformats.org/officeDocument/2006/relationships/diagramColors" Target="../diagrams/colors5.xml"/><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hyperlink" Target="mailto:Nicholas.Smith@nbt.nhs.uk" TargetMode="External"/><Relationship Id="rId3" Type="http://schemas.openxmlformats.org/officeDocument/2006/relationships/image" Target="../media/image1.png"/><Relationship Id="rId7" Type="http://schemas.openxmlformats.org/officeDocument/2006/relationships/hyperlink" Target="mailto:John.Kirby@nbt.nhs.uk"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hyperlink" Target="mailto:Salah.Albuheissi@nbt.nhs.uk" TargetMode="External"/><Relationship Id="rId5" Type="http://schemas.openxmlformats.org/officeDocument/2006/relationships/image" Target="../media/image2.png"/><Relationship Id="rId4" Type="http://schemas.openxmlformats.org/officeDocument/2006/relationships/image" Target="../media/image39.png"/><Relationship Id="rId9" Type="http://schemas.openxmlformats.org/officeDocument/2006/relationships/hyperlink" Target="mailto:Kane.Sullivan@nbt.nhs.u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hyperlink" Target="mailto:Hannah.marder@uhbw.nhs.uk" TargetMode="External"/><Relationship Id="rId5" Type="http://schemas.openxmlformats.org/officeDocument/2006/relationships/image" Target="../media/image2.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8" Type="http://schemas.openxmlformats.org/officeDocument/2006/relationships/hyperlink" Target="mailto:max.johnston@nhs.net" TargetMode="External"/><Relationship Id="rId3" Type="http://schemas.openxmlformats.org/officeDocument/2006/relationships/image" Target="../media/image1.png"/><Relationship Id="rId7" Type="http://schemas.openxmlformats.org/officeDocument/2006/relationships/hyperlink" Target="mailto:Jonathan.borwell@nhs.net" TargetMode="External"/><Relationship Id="rId12" Type="http://schemas.openxmlformats.org/officeDocument/2006/relationships/hyperlink" Target="mailto:emilia.scutt@nhs.net"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hyperlink" Target="mailto:niall.prosser@nhs.net" TargetMode="External"/><Relationship Id="rId11" Type="http://schemas.openxmlformats.org/officeDocument/2006/relationships/hyperlink" Target="mailto:ardeshir.nasarwanji@nhs.net" TargetMode="External"/><Relationship Id="rId5" Type="http://schemas.openxmlformats.org/officeDocument/2006/relationships/image" Target="../media/image2.png"/><Relationship Id="rId10" Type="http://schemas.openxmlformats.org/officeDocument/2006/relationships/hyperlink" Target="mailto:a.vandyken@nhs.net" TargetMode="External"/><Relationship Id="rId4" Type="http://schemas.openxmlformats.org/officeDocument/2006/relationships/image" Target="../media/image39.png"/><Relationship Id="rId9" Type="http://schemas.openxmlformats.org/officeDocument/2006/relationships/hyperlink" Target="mailto:victoria.insull@nhs.ne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0.xml.rels><?xml version="1.0" encoding="UTF-8" standalone="yes"?>
<Relationships xmlns="http://schemas.openxmlformats.org/package/2006/relationships"><Relationship Id="rId8" Type="http://schemas.openxmlformats.org/officeDocument/2006/relationships/hyperlink" Target="mailto:Cheryl.chambers@somersetft.nhs.uk" TargetMode="External"/><Relationship Id="rId3" Type="http://schemas.openxmlformats.org/officeDocument/2006/relationships/image" Target="../media/image1.png"/><Relationship Id="rId7" Type="http://schemas.openxmlformats.org/officeDocument/2006/relationships/hyperlink" Target="mailto:tim.porter@somersetft.nhs.uk"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hyperlink" Target="mailto:Andy.Heron@SomersetFT.nhs.uk" TargetMode="External"/><Relationship Id="rId5" Type="http://schemas.openxmlformats.org/officeDocument/2006/relationships/image" Target="../media/image2.png"/><Relationship Id="rId4" Type="http://schemas.openxmlformats.org/officeDocument/2006/relationships/image" Target="../media/image39.png"/><Relationship Id="rId9" Type="http://schemas.openxmlformats.org/officeDocument/2006/relationships/hyperlink" Target="mailto:Johannah.Taswell@SomersetFT.nhs.uk"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mailto:Cheryl.chambers@somersetft.nhs.uk" TargetMode="External"/><Relationship Id="rId3" Type="http://schemas.openxmlformats.org/officeDocument/2006/relationships/image" Target="../media/image1.png"/><Relationship Id="rId7" Type="http://schemas.openxmlformats.org/officeDocument/2006/relationships/hyperlink" Target="mailto:tim.porter@somersetft.nhs.uk"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hyperlink" Target="mailto:Andy.Heron@SomersetFT.nhs.uk" TargetMode="External"/><Relationship Id="rId5" Type="http://schemas.openxmlformats.org/officeDocument/2006/relationships/image" Target="../media/image2.png"/><Relationship Id="rId4" Type="http://schemas.openxmlformats.org/officeDocument/2006/relationships/image" Target="../media/image39.png"/><Relationship Id="rId9" Type="http://schemas.openxmlformats.org/officeDocument/2006/relationships/hyperlink" Target="mailto:Johannah.Taswell@SomersetFT.nhs.uk"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mailto:Cheryl.chambers@somersetft.nhs.uk" TargetMode="External"/><Relationship Id="rId3" Type="http://schemas.openxmlformats.org/officeDocument/2006/relationships/image" Target="../media/image1.png"/><Relationship Id="rId7" Type="http://schemas.openxmlformats.org/officeDocument/2006/relationships/hyperlink" Target="mailto:tim.porter@somersetft.nhs.uk"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hyperlink" Target="mailto:Andy.Heron@SomersetFT.nhs.uk" TargetMode="External"/><Relationship Id="rId5" Type="http://schemas.openxmlformats.org/officeDocument/2006/relationships/image" Target="../media/image2.png"/><Relationship Id="rId4" Type="http://schemas.openxmlformats.org/officeDocument/2006/relationships/image" Target="../media/image39.png"/><Relationship Id="rId9" Type="http://schemas.openxmlformats.org/officeDocument/2006/relationships/hyperlink" Target="mailto:Johannah.Taswell@SomersetFT.nhs.uk"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mailto:Funmilayo.Oladipo@nbt.nhs.uk" TargetMode="External"/><Relationship Id="rId13" Type="http://schemas.openxmlformats.org/officeDocument/2006/relationships/hyperlink" Target="mailto:Nicholas.Smith@nbt.nhs.uk" TargetMode="External"/><Relationship Id="rId18" Type="http://schemas.openxmlformats.org/officeDocument/2006/relationships/hyperlink" Target="mailto:max.johnston@nhs.net" TargetMode="External"/><Relationship Id="rId3" Type="http://schemas.openxmlformats.org/officeDocument/2006/relationships/image" Target="../media/image2.png"/><Relationship Id="rId21" Type="http://schemas.openxmlformats.org/officeDocument/2006/relationships/hyperlink" Target="mailto:ardeshir.nasarwanji@nhs.net" TargetMode="External"/><Relationship Id="rId7" Type="http://schemas.openxmlformats.org/officeDocument/2006/relationships/hyperlink" Target="mailto:beckyclack@nhs.net" TargetMode="External"/><Relationship Id="rId12" Type="http://schemas.openxmlformats.org/officeDocument/2006/relationships/hyperlink" Target="mailto:John.Kirby@nbt.nhs.uk" TargetMode="External"/><Relationship Id="rId17" Type="http://schemas.openxmlformats.org/officeDocument/2006/relationships/hyperlink" Target="mailto:Jonathan.borwell@nhs.net" TargetMode="External"/><Relationship Id="rId2" Type="http://schemas.openxmlformats.org/officeDocument/2006/relationships/image" Target="../media/image1.png"/><Relationship Id="rId16" Type="http://schemas.openxmlformats.org/officeDocument/2006/relationships/hyperlink" Target="mailto:niall.prosser@nhs.net" TargetMode="External"/><Relationship Id="rId20" Type="http://schemas.openxmlformats.org/officeDocument/2006/relationships/hyperlink" Target="mailto:a.vandyken@nhs.net" TargetMode="External"/><Relationship Id="rId1" Type="http://schemas.openxmlformats.org/officeDocument/2006/relationships/slideLayout" Target="../slideLayouts/slideLayout1.xml"/><Relationship Id="rId6" Type="http://schemas.openxmlformats.org/officeDocument/2006/relationships/hyperlink" Target="mailto:nicola.gowen@nbt.nhs.uk" TargetMode="External"/><Relationship Id="rId11" Type="http://schemas.openxmlformats.org/officeDocument/2006/relationships/hyperlink" Target="mailto:Salah.Albuheissi@nbt.nhs.uk" TargetMode="External"/><Relationship Id="rId5" Type="http://schemas.openxmlformats.org/officeDocument/2006/relationships/hyperlink" Target="mailto:jonathan.aning@nbt.nhs.uk" TargetMode="External"/><Relationship Id="rId15" Type="http://schemas.openxmlformats.org/officeDocument/2006/relationships/hyperlink" Target="mailto:Hannah.marder@uhbw.nhs.uk" TargetMode="External"/><Relationship Id="rId10" Type="http://schemas.openxmlformats.org/officeDocument/2006/relationships/hyperlink" Target="mailto:zoe.bristow@nhs.net" TargetMode="External"/><Relationship Id="rId19" Type="http://schemas.openxmlformats.org/officeDocument/2006/relationships/hyperlink" Target="mailto:victoria.insull@nhs.net" TargetMode="External"/><Relationship Id="rId4" Type="http://schemas.openxmlformats.org/officeDocument/2006/relationships/hyperlink" Target="mailto:Ruth.Carr@nbt.nhs.uk" TargetMode="External"/><Relationship Id="rId9" Type="http://schemas.openxmlformats.org/officeDocument/2006/relationships/hyperlink" Target="mailto:Prasanth.Kunjumon@nbt.nhs.uk" TargetMode="External"/><Relationship Id="rId14" Type="http://schemas.openxmlformats.org/officeDocument/2006/relationships/hyperlink" Target="mailto:Kane.Sullivan@nbt.nhs.uk" TargetMode="External"/><Relationship Id="rId22" Type="http://schemas.openxmlformats.org/officeDocument/2006/relationships/hyperlink" Target="mailto:emilia.scutt@nhs.net"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mailto:Jessica.head@somersetft.nhs.uk" TargetMode="External"/><Relationship Id="rId13" Type="http://schemas.openxmlformats.org/officeDocument/2006/relationships/hyperlink" Target="mailto:joseph.jelski@nhs.net" TargetMode="External"/><Relationship Id="rId18" Type="http://schemas.openxmlformats.org/officeDocument/2006/relationships/hyperlink" Target="mailto:jmcfarlane2@nhs.net" TargetMode="External"/><Relationship Id="rId3" Type="http://schemas.openxmlformats.org/officeDocument/2006/relationships/image" Target="../media/image2.png"/><Relationship Id="rId7" Type="http://schemas.openxmlformats.org/officeDocument/2006/relationships/hyperlink" Target="mailto:Cheryl.chambers@somersetft.nhs.uk" TargetMode="External"/><Relationship Id="rId12" Type="http://schemas.openxmlformats.org/officeDocument/2006/relationships/hyperlink" Target="mailto:jonathan.eaton@nhs.net" TargetMode="External"/><Relationship Id="rId17" Type="http://schemas.openxmlformats.org/officeDocument/2006/relationships/hyperlink" Target="mailto:edward.nicolle@nhs.net" TargetMode="External"/><Relationship Id="rId2" Type="http://schemas.openxmlformats.org/officeDocument/2006/relationships/image" Target="../media/image1.png"/><Relationship Id="rId16" Type="http://schemas.openxmlformats.org/officeDocument/2006/relationships/hyperlink" Target="mailto:simon.sethi1@nhs.net" TargetMode="External"/><Relationship Id="rId1" Type="http://schemas.openxmlformats.org/officeDocument/2006/relationships/slideLayout" Target="../slideLayouts/slideLayout1.xml"/><Relationship Id="rId6" Type="http://schemas.openxmlformats.org/officeDocument/2006/relationships/hyperlink" Target="mailto:Marc.williams@somersetft.nhs.uk" TargetMode="External"/><Relationship Id="rId11" Type="http://schemas.openxmlformats.org/officeDocument/2006/relationships/hyperlink" Target="mailto:kalpna.mistry3@nhs.net" TargetMode="External"/><Relationship Id="rId5" Type="http://schemas.openxmlformats.org/officeDocument/2006/relationships/hyperlink" Target="mailto:tim.porter@somersetft.nhs.uk" TargetMode="External"/><Relationship Id="rId15" Type="http://schemas.openxmlformats.org/officeDocument/2006/relationships/hyperlink" Target="mailto:hannah.gay1@nhs.net" TargetMode="External"/><Relationship Id="rId10" Type="http://schemas.openxmlformats.org/officeDocument/2006/relationships/hyperlink" Target="mailto:alexandra.matthews3@nhs.net" TargetMode="External"/><Relationship Id="rId19" Type="http://schemas.openxmlformats.org/officeDocument/2006/relationships/hyperlink" Target="mailto:l.simmons1@nhs.net" TargetMode="External"/><Relationship Id="rId4" Type="http://schemas.openxmlformats.org/officeDocument/2006/relationships/hyperlink" Target="mailto:Andy.Heron@SomersetFT.nhs.uk" TargetMode="External"/><Relationship Id="rId9" Type="http://schemas.openxmlformats.org/officeDocument/2006/relationships/hyperlink" Target="mailto:Johannah.Taswell@SomersetFT.nhs.uk" TargetMode="External"/><Relationship Id="rId14" Type="http://schemas.openxmlformats.org/officeDocument/2006/relationships/hyperlink" Target="mailto:karen.edwards6@nh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5101E310-F984-FF8C-CCB9-CE570BF70CEC}"/>
              </a:ext>
            </a:extLst>
          </p:cNvPr>
          <p:cNvSpPr/>
          <p:nvPr/>
        </p:nvSpPr>
        <p:spPr>
          <a:xfrm>
            <a:off x="9225390" y="139319"/>
            <a:ext cx="2839223" cy="1092965"/>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a:extLst>
              <a:ext uri="{FF2B5EF4-FFF2-40B4-BE49-F238E27FC236}">
                <a16:creationId xmlns:a16="http://schemas.microsoft.com/office/drawing/2014/main" id="{98A42A16-31E3-5D29-F802-6567338B24A7}"/>
              </a:ext>
            </a:extLst>
          </p:cNvPr>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677203F4-A566-783F-472F-61DB577FF354}"/>
              </a:ext>
            </a:extLst>
          </p:cNvPr>
          <p:cNvSpPr txBox="1"/>
          <p:nvPr/>
        </p:nvSpPr>
        <p:spPr>
          <a:xfrm>
            <a:off x="0" y="1232282"/>
            <a:ext cx="1187098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Driving Rapid Transformation in High Priority Cancer Pathways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‘Days Matter’</a:t>
            </a: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7EF64DDD-FCAF-B9B2-702F-EAD19DAB93F7}"/>
              </a:ext>
            </a:extLst>
          </p:cNvPr>
          <p:cNvSpPr txBox="1"/>
          <p:nvPr/>
        </p:nvSpPr>
        <p:spPr>
          <a:xfrm>
            <a:off x="535659" y="2622347"/>
            <a:ext cx="11165840" cy="353943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Professor Tim Briggs, National Director for Clinical Improvement and Elective Recovery, has tasked the SWAG Cancer Alliance and its constituent healthcare providers to deliver rapid transformation across several challenged, high-priority cancer pathways within our region. This call to action aligns with our shared commitment to improving outcomes and ensuring timely, equitable access to care for all patients.</a:t>
            </a: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 are launching a rapid cancer improvement challenge, “</a:t>
            </a: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Days Matter</a:t>
            </a: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to improve Faster Diagnosis Standard (FDS), 31-day Standard and 62-day Standard performance in urology and colorectal cancer pathways.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 are looking to emulate the pathway improvements delivered by national and regional exemplars to realise improvement of 5% in FDS over the next three months and a further 10% by the end of 2025 in these challenged tumour sites.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 will be working closely with partners to identify and expedite key areas for immediate and medium-term improvement </a:t>
            </a:r>
            <a:r>
              <a:rPr kumimoji="0" lang="en-GB"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using</a:t>
            </a:r>
            <a:r>
              <a:rPr kumimoji="0" lang="en-GB"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evidence-based practices adopted by the highest performing providers.</a:t>
            </a:r>
          </a:p>
        </p:txBody>
      </p:sp>
    </p:spTree>
    <p:extLst>
      <p:ext uri="{BB962C8B-B14F-4D97-AF65-F5344CB8AC3E}">
        <p14:creationId xmlns:p14="http://schemas.microsoft.com/office/powerpoint/2010/main" val="2535803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5101E310-F984-FF8C-CCB9-CE570BF70CEC}"/>
              </a:ext>
            </a:extLst>
          </p:cNvPr>
          <p:cNvSpPr/>
          <p:nvPr/>
        </p:nvSpPr>
        <p:spPr>
          <a:xfrm>
            <a:off x="9225390" y="139319"/>
            <a:ext cx="2839223" cy="1092965"/>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2"/>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a:extLst>
              <a:ext uri="{FF2B5EF4-FFF2-40B4-BE49-F238E27FC236}">
                <a16:creationId xmlns:a16="http://schemas.microsoft.com/office/drawing/2014/main" id="{98A42A16-31E3-5D29-F802-6567338B24A7}"/>
              </a:ext>
            </a:extLst>
          </p:cNvPr>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CAB0646F-D9BD-2647-E20C-D2072DC76B55}"/>
              </a:ext>
            </a:extLst>
          </p:cNvPr>
          <p:cNvSpPr txBox="1"/>
          <p:nvPr/>
        </p:nvSpPr>
        <p:spPr>
          <a:xfrm>
            <a:off x="7145867" y="1540971"/>
            <a:ext cx="4918746" cy="5262979"/>
          </a:xfrm>
          <a:prstGeom prst="rect">
            <a:avLst/>
          </a:prstGeom>
          <a:noFill/>
          <a:ln w="28575">
            <a:solidFill>
              <a:srgbClr val="62BA46"/>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Adoptable key service features </a:t>
            </a:r>
            <a:r>
              <a:rPr kumimoji="0" lang="en-GB" sz="14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may</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incl.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Urology Investigation unit / CDC pathway fund optimisation</a:t>
            </a:r>
          </a:p>
          <a:p>
            <a:r>
              <a:rPr lang="en-GB" sz="1400" dirty="0">
                <a:solidFill>
                  <a:prstClr val="black"/>
                </a:solidFill>
                <a:latin typeface="Arial" panose="020B0604020202020204" pitchFamily="34" charset="0"/>
                <a:cs typeface="Arial" panose="020B0604020202020204" pitchFamily="34" charset="0"/>
              </a:rPr>
              <a:t>Digital Pathology and TATs</a:t>
            </a:r>
          </a:p>
          <a:p>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Live pathway capacity management (SPC)</a:t>
            </a:r>
          </a:p>
          <a:p>
            <a:pPr marR="0" lvl="0" algn="l" defTabSz="914400" rtl="0" eaLnBrk="1" fontAlgn="auto" latinLnBrk="0" hangingPunct="1">
              <a:lnSpc>
                <a:spcPct val="100000"/>
              </a:lnSpc>
              <a:spcBef>
                <a:spcPts val="0"/>
              </a:spcBef>
              <a:spcAft>
                <a:spcPts val="0"/>
              </a:spcAft>
              <a:buClrTx/>
              <a:buSzTx/>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Fast track pathway for high risk / same day pre-Ax</a:t>
            </a:r>
          </a:p>
          <a:p>
            <a:pPr marR="0" lvl="0" algn="l" defTabSz="914400" rtl="0" eaLnBrk="1" fontAlgn="auto" latinLnBrk="0" hangingPunct="1">
              <a:lnSpc>
                <a:spcPct val="100000"/>
              </a:lnSpc>
              <a:spcBef>
                <a:spcPts val="0"/>
              </a:spcBef>
              <a:spcAft>
                <a:spcPts val="0"/>
              </a:spcAft>
              <a:buClrTx/>
              <a:buSzTx/>
              <a:tabLst/>
              <a:defRPr/>
            </a:pPr>
            <a:r>
              <a:rPr lang="en-GB" sz="1400" dirty="0">
                <a:solidFill>
                  <a:prstClr val="black"/>
                </a:solidFill>
                <a:latin typeface="Arial" panose="020B0604020202020204" pitchFamily="34" charset="0"/>
                <a:cs typeface="Arial" panose="020B0604020202020204" pitchFamily="34" charset="0"/>
              </a:rPr>
              <a:t>Joint / Parallel oncology / surgical clinic</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Prostate</a:t>
            </a:r>
          </a:p>
          <a:p>
            <a:pPr marL="742950" lvl="1" indent="-285750">
              <a:buFont typeface="Arial" panose="020B0604020202020204" pitchFamily="34" charset="0"/>
              <a:buChar cha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PSA </a:t>
            </a:r>
            <a:r>
              <a:rPr lang="en-GB" sz="1400" dirty="0">
                <a:solidFill>
                  <a:prstClr val="black"/>
                </a:solidFill>
                <a:latin typeface="Arial" panose="020B0604020202020204" pitchFamily="34" charset="0"/>
                <a:cs typeface="Arial" panose="020B0604020202020204" pitchFamily="34" charset="0"/>
              </a:rPr>
              <a:t>at referral / referral practices</a:t>
            </a:r>
          </a:p>
          <a:p>
            <a:pPr marL="742950" lvl="1" indent="-285750">
              <a:buFont typeface="Arial" panose="020B0604020202020204" pitchFamily="34" charset="0"/>
              <a:buChar cha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Standardised triage and STT</a:t>
            </a:r>
            <a:endParaRPr lang="en-GB" sz="1400" dirty="0">
              <a:solidFill>
                <a:prstClr val="black"/>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MRI optimisation and capacity</a:t>
            </a:r>
          </a:p>
          <a:p>
            <a:pPr marL="742950" lvl="1" indent="-285750">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LATP workforce and estates</a:t>
            </a:r>
          </a:p>
          <a:p>
            <a:pPr marL="742950" lvl="1" indent="-285750">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Standards of Care / MDT streamlining</a:t>
            </a:r>
          </a:p>
          <a:p>
            <a:pPr marL="742950" lvl="1" indent="-285750">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CWT Active monitoring change</a:t>
            </a:r>
          </a:p>
          <a:p>
            <a:pPr marL="742950" lvl="1" indent="-285750">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Staging optimisation</a:t>
            </a:r>
          </a:p>
          <a:p>
            <a:pPr marL="742950" lvl="1" indent="-285750">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PSFU</a:t>
            </a:r>
          </a:p>
          <a:p>
            <a:pPr marL="742950" lvl="1" indent="-285750">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Surgical capacity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Arial" panose="020B0604020202020204" pitchFamily="34" charset="0"/>
                <a:cs typeface="Arial" panose="020B0604020202020204" pitchFamily="34" charset="0"/>
              </a:rPr>
              <a:t>Bladder</a:t>
            </a:r>
          </a:p>
          <a:p>
            <a:pPr marL="742950" lvl="1" indent="-285750">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Advice and guidance</a:t>
            </a:r>
          </a:p>
          <a:p>
            <a:pPr marL="742950" lvl="1" indent="-285750">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One stop Haematuria clinic</a:t>
            </a:r>
          </a:p>
          <a:p>
            <a:pPr marL="742950" lvl="1" indent="-285750">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Non-medical flexi cystoscopy</a:t>
            </a:r>
          </a:p>
          <a:p>
            <a:pPr marL="742950" lvl="1" indent="-285750">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Nurse led breaking bad news clinic</a:t>
            </a:r>
          </a:p>
          <a:p>
            <a:pPr marL="742950" lvl="1" indent="-285750">
              <a:buFont typeface="Arial" panose="020B0604020202020204" pitchFamily="34" charset="0"/>
              <a:buChar cha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TURBT Capacity / TULA</a:t>
            </a:r>
          </a:p>
          <a:p>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Patient and Public Voice Partners</a:t>
            </a:r>
          </a:p>
        </p:txBody>
      </p:sp>
      <p:graphicFrame>
        <p:nvGraphicFramePr>
          <p:cNvPr id="11" name="TextBox 4">
            <a:extLst>
              <a:ext uri="{FF2B5EF4-FFF2-40B4-BE49-F238E27FC236}">
                <a16:creationId xmlns:a16="http://schemas.microsoft.com/office/drawing/2014/main" id="{2A1D9130-50D7-9AB3-D02D-4A55EFB91015}"/>
              </a:ext>
            </a:extLst>
          </p:cNvPr>
          <p:cNvGraphicFramePr/>
          <p:nvPr>
            <p:extLst>
              <p:ext uri="{D42A27DB-BD31-4B8C-83A1-F6EECF244321}">
                <p14:modId xmlns:p14="http://schemas.microsoft.com/office/powerpoint/2010/main" val="1843838886"/>
              </p:ext>
            </p:extLst>
          </p:nvPr>
        </p:nvGraphicFramePr>
        <p:xfrm>
          <a:off x="67733" y="1232282"/>
          <a:ext cx="6976534" cy="550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C785D9E6-96F4-9ABE-2FB0-6BFF63A4D16A}"/>
              </a:ext>
            </a:extLst>
          </p:cNvPr>
          <p:cNvSpPr txBox="1"/>
          <p:nvPr/>
        </p:nvSpPr>
        <p:spPr>
          <a:xfrm>
            <a:off x="1238134" y="537249"/>
            <a:ext cx="5486400"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srgbClr val="000000"/>
                </a:solidFill>
                <a:latin typeface="Arial" panose="020B0604020202020204" pitchFamily="34" charset="0"/>
              </a:rPr>
              <a:t>Prostate and Bladder</a:t>
            </a: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Cancer</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3813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5101E310-F984-FF8C-CCB9-CE570BF70CEC}"/>
              </a:ext>
            </a:extLst>
          </p:cNvPr>
          <p:cNvSpPr/>
          <p:nvPr/>
        </p:nvSpPr>
        <p:spPr>
          <a:xfrm>
            <a:off x="9225390" y="139319"/>
            <a:ext cx="2839223" cy="1092965"/>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2"/>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a:extLst>
              <a:ext uri="{FF2B5EF4-FFF2-40B4-BE49-F238E27FC236}">
                <a16:creationId xmlns:a16="http://schemas.microsoft.com/office/drawing/2014/main" id="{98A42A16-31E3-5D29-F802-6567338B24A7}"/>
              </a:ext>
            </a:extLst>
          </p:cNvPr>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FDF529EE-FB9E-E571-161A-C7ED585B9A27}"/>
              </a:ext>
            </a:extLst>
          </p:cNvPr>
          <p:cNvSpPr txBox="1"/>
          <p:nvPr/>
        </p:nvSpPr>
        <p:spPr>
          <a:xfrm>
            <a:off x="1546888" y="208747"/>
            <a:ext cx="7369748"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srgbClr val="000000"/>
                </a:solidFill>
                <a:latin typeface="Arial" panose="020B0604020202020204" pitchFamily="34" charset="0"/>
                <a:cs typeface="Arial" panose="020B0604020202020204" pitchFamily="34" charset="0"/>
              </a:rPr>
              <a:t>Q1&amp;2 2025/26 Provider Improvement plan milestones</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92F19F2C-54BB-7808-EB95-EDE82452CB9B}"/>
              </a:ext>
            </a:extLst>
          </p:cNvPr>
          <p:cNvGraphicFramePr>
            <a:graphicFrameLocks noGrp="1"/>
          </p:cNvGraphicFramePr>
          <p:nvPr>
            <p:extLst>
              <p:ext uri="{D42A27DB-BD31-4B8C-83A1-F6EECF244321}">
                <p14:modId xmlns:p14="http://schemas.microsoft.com/office/powerpoint/2010/main" val="3177479394"/>
              </p:ext>
            </p:extLst>
          </p:nvPr>
        </p:nvGraphicFramePr>
        <p:xfrm>
          <a:off x="332342" y="1505526"/>
          <a:ext cx="11220191" cy="2840355"/>
        </p:xfrm>
        <a:graphic>
          <a:graphicData uri="http://schemas.openxmlformats.org/drawingml/2006/table">
            <a:tbl>
              <a:tblPr/>
              <a:tblGrid>
                <a:gridCol w="11220191">
                  <a:extLst>
                    <a:ext uri="{9D8B030D-6E8A-4147-A177-3AD203B41FA5}">
                      <a16:colId xmlns:a16="http://schemas.microsoft.com/office/drawing/2014/main" val="841269655"/>
                    </a:ext>
                  </a:extLst>
                </a:gridCol>
              </a:tblGrid>
              <a:tr h="432435">
                <a:tc>
                  <a:txBody>
                    <a:bodyPr/>
                    <a:lstStyle/>
                    <a:p>
                      <a:pPr algn="l" fontAlgn="ctr"/>
                      <a:r>
                        <a:rPr lang="en-GB" sz="1400" b="1" i="0" u="none" strike="noStrike" dirty="0">
                          <a:solidFill>
                            <a:srgbClr val="000000"/>
                          </a:solidFill>
                          <a:effectLst/>
                          <a:latin typeface="Arial" panose="020B0604020202020204" pitchFamily="34" charset="0"/>
                        </a:rPr>
                        <a:t>Prostate</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14BDEF"/>
                    </a:solidFill>
                  </a:tcPr>
                </a:tc>
                <a:extLst>
                  <a:ext uri="{0D108BD9-81ED-4DB2-BD59-A6C34878D82A}">
                    <a16:rowId xmlns:a16="http://schemas.microsoft.com/office/drawing/2014/main" val="3574269760"/>
                  </a:ext>
                </a:extLst>
              </a:tr>
              <a:tr h="419100">
                <a:tc>
                  <a:txBody>
                    <a:bodyPr/>
                    <a:lstStyle/>
                    <a:p>
                      <a:pPr algn="l" fontAlgn="ctr"/>
                      <a:r>
                        <a:rPr lang="en-GB" sz="1400" b="0" i="0" u="none" strike="noStrike" dirty="0">
                          <a:solidFill>
                            <a:srgbClr val="000000"/>
                          </a:solidFill>
                          <a:effectLst/>
                          <a:latin typeface="Arial" panose="020B0604020202020204" pitchFamily="34" charset="0"/>
                        </a:rPr>
                        <a:t>GHFT non med LATP, MDT streamlining incl. SOC Q2</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14BDEF"/>
                    </a:solidFill>
                  </a:tcPr>
                </a:tc>
                <a:extLst>
                  <a:ext uri="{0D108BD9-81ED-4DB2-BD59-A6C34878D82A}">
                    <a16:rowId xmlns:a16="http://schemas.microsoft.com/office/drawing/2014/main" val="3840007565"/>
                  </a:ext>
                </a:extLst>
              </a:tr>
              <a:tr h="651510">
                <a:tc>
                  <a:txBody>
                    <a:bodyPr/>
                    <a:lstStyle/>
                    <a:p>
                      <a:pPr algn="l" fontAlgn="ctr"/>
                      <a:r>
                        <a:rPr lang="en-GB" sz="1400" b="0" i="0" u="none" strike="noStrike" dirty="0">
                          <a:solidFill>
                            <a:srgbClr val="000000"/>
                          </a:solidFill>
                          <a:effectLst/>
                          <a:latin typeface="Arial" panose="020B0604020202020204" pitchFamily="34" charset="0"/>
                        </a:rPr>
                        <a:t>RUHB additional 32 LATPs and 8 theatre lists / quarter from Q1 and additional non medical LATP business case Q1 / additional HIFU consultant trained by Q3</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14BDEF"/>
                    </a:solidFill>
                  </a:tcPr>
                </a:tc>
                <a:extLst>
                  <a:ext uri="{0D108BD9-81ED-4DB2-BD59-A6C34878D82A}">
                    <a16:rowId xmlns:a16="http://schemas.microsoft.com/office/drawing/2014/main" val="1754938589"/>
                  </a:ext>
                </a:extLst>
              </a:tr>
              <a:tr h="499110">
                <a:tc>
                  <a:txBody>
                    <a:bodyPr/>
                    <a:lstStyle/>
                    <a:p>
                      <a:pPr algn="l" fontAlgn="ctr"/>
                      <a:r>
                        <a:rPr lang="en-GB" sz="1400" b="0" i="0" u="none" strike="noStrike" dirty="0">
                          <a:solidFill>
                            <a:srgbClr val="000000"/>
                          </a:solidFill>
                          <a:effectLst/>
                          <a:latin typeface="Arial" panose="020B0604020202020204" pitchFamily="34" charset="0"/>
                        </a:rPr>
                        <a:t>SDH (PM) estates for additional LATP explored and MDT list triage supported by RPA live and admin role clarity in Q1, targeted GP education Q2, explore INIFY Q4</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14BDEF"/>
                    </a:solidFill>
                  </a:tcPr>
                </a:tc>
                <a:extLst>
                  <a:ext uri="{0D108BD9-81ED-4DB2-BD59-A6C34878D82A}">
                    <a16:rowId xmlns:a16="http://schemas.microsoft.com/office/drawing/2014/main" val="634558063"/>
                  </a:ext>
                </a:extLst>
              </a:tr>
              <a:tr h="335280">
                <a:tc>
                  <a:txBody>
                    <a:bodyPr/>
                    <a:lstStyle/>
                    <a:p>
                      <a:pPr algn="l" fontAlgn="ctr"/>
                      <a:r>
                        <a:rPr lang="en-GB" sz="1400" b="0" i="0" u="none" strike="noStrike" dirty="0">
                          <a:solidFill>
                            <a:srgbClr val="000000"/>
                          </a:solidFill>
                          <a:effectLst/>
                          <a:latin typeface="Arial" panose="020B0604020202020204" pitchFamily="34" charset="0"/>
                        </a:rPr>
                        <a:t>NBT additional 130 </a:t>
                      </a:r>
                      <a:r>
                        <a:rPr lang="en-GB" sz="1400" b="0" i="0" u="none" strike="noStrike" dirty="0" err="1">
                          <a:solidFill>
                            <a:srgbClr val="000000"/>
                          </a:solidFill>
                          <a:effectLst/>
                          <a:latin typeface="Arial" panose="020B0604020202020204" pitchFamily="34" charset="0"/>
                        </a:rPr>
                        <a:t>mpMRIs</a:t>
                      </a:r>
                      <a:r>
                        <a:rPr lang="en-GB" sz="1400" b="0" i="0" u="none" strike="noStrike" dirty="0">
                          <a:solidFill>
                            <a:srgbClr val="000000"/>
                          </a:solidFill>
                          <a:effectLst/>
                          <a:latin typeface="Arial" panose="020B0604020202020204" pitchFamily="34" charset="0"/>
                        </a:rPr>
                        <a:t>, 120 Pre op / quarter and RALP weekend lists from Q1, navigator recruitment Q1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14BDEF"/>
                    </a:solidFill>
                  </a:tcPr>
                </a:tc>
                <a:extLst>
                  <a:ext uri="{0D108BD9-81ED-4DB2-BD59-A6C34878D82A}">
                    <a16:rowId xmlns:a16="http://schemas.microsoft.com/office/drawing/2014/main" val="2666037209"/>
                  </a:ext>
                </a:extLst>
              </a:tr>
              <a:tr h="502920">
                <a:tc>
                  <a:txBody>
                    <a:bodyPr/>
                    <a:lstStyle/>
                    <a:p>
                      <a:pPr algn="l" fontAlgn="ctr"/>
                      <a:r>
                        <a:rPr lang="en-GB" sz="1400" b="0" i="0" u="none" strike="noStrike" dirty="0">
                          <a:solidFill>
                            <a:srgbClr val="000000"/>
                          </a:solidFill>
                          <a:effectLst/>
                          <a:latin typeface="Arial" panose="020B0604020202020204" pitchFamily="34" charset="0"/>
                        </a:rPr>
                        <a:t>SFT Nurse MRI triage , </a:t>
                      </a:r>
                      <a:r>
                        <a:rPr lang="en-GB" sz="1400" b="0" i="0" u="none" strike="noStrike" dirty="0" err="1">
                          <a:solidFill>
                            <a:srgbClr val="000000"/>
                          </a:solidFill>
                          <a:effectLst/>
                          <a:latin typeface="Arial" panose="020B0604020202020204" pitchFamily="34" charset="0"/>
                        </a:rPr>
                        <a:t>deontics</a:t>
                      </a:r>
                      <a:r>
                        <a:rPr lang="en-GB" sz="1400" b="0" i="0" u="none" strike="noStrike" dirty="0">
                          <a:solidFill>
                            <a:srgbClr val="000000"/>
                          </a:solidFill>
                          <a:effectLst/>
                          <a:latin typeface="Arial" panose="020B0604020202020204" pitchFamily="34" charset="0"/>
                        </a:rPr>
                        <a:t> review,  YDC LATP estates investigation, optimise STT , additional 24 OPAs  Q1 / Autonomous Lucida and all pt letters to EPRO, live performance reports Q2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14BDEF"/>
                    </a:solidFill>
                  </a:tcPr>
                </a:tc>
                <a:extLst>
                  <a:ext uri="{0D108BD9-81ED-4DB2-BD59-A6C34878D82A}">
                    <a16:rowId xmlns:a16="http://schemas.microsoft.com/office/drawing/2014/main" val="2882899024"/>
                  </a:ext>
                </a:extLst>
              </a:tr>
            </a:tbl>
          </a:graphicData>
        </a:graphic>
      </p:graphicFrame>
      <p:graphicFrame>
        <p:nvGraphicFramePr>
          <p:cNvPr id="8" name="Table 7">
            <a:extLst>
              <a:ext uri="{FF2B5EF4-FFF2-40B4-BE49-F238E27FC236}">
                <a16:creationId xmlns:a16="http://schemas.microsoft.com/office/drawing/2014/main" id="{8776786E-A48E-7EF8-7410-74C10046B0C7}"/>
              </a:ext>
            </a:extLst>
          </p:cNvPr>
          <p:cNvGraphicFramePr>
            <a:graphicFrameLocks noGrp="1"/>
          </p:cNvGraphicFramePr>
          <p:nvPr>
            <p:extLst>
              <p:ext uri="{D42A27DB-BD31-4B8C-83A1-F6EECF244321}">
                <p14:modId xmlns:p14="http://schemas.microsoft.com/office/powerpoint/2010/main" val="4215299288"/>
              </p:ext>
            </p:extLst>
          </p:nvPr>
        </p:nvGraphicFramePr>
        <p:xfrm>
          <a:off x="312057" y="4688553"/>
          <a:ext cx="11220190" cy="2059231"/>
        </p:xfrm>
        <a:graphic>
          <a:graphicData uri="http://schemas.openxmlformats.org/drawingml/2006/table">
            <a:tbl>
              <a:tblPr/>
              <a:tblGrid>
                <a:gridCol w="11220190">
                  <a:extLst>
                    <a:ext uri="{9D8B030D-6E8A-4147-A177-3AD203B41FA5}">
                      <a16:colId xmlns:a16="http://schemas.microsoft.com/office/drawing/2014/main" val="2050958866"/>
                    </a:ext>
                  </a:extLst>
                </a:gridCol>
              </a:tblGrid>
              <a:tr h="407322">
                <a:tc>
                  <a:txBody>
                    <a:bodyPr/>
                    <a:lstStyle/>
                    <a:p>
                      <a:pPr algn="l" fontAlgn="ctr"/>
                      <a:r>
                        <a:rPr lang="en-GB" sz="1400" b="1" i="0" u="none" strike="noStrike" dirty="0">
                          <a:solidFill>
                            <a:srgbClr val="000000"/>
                          </a:solidFill>
                          <a:effectLst/>
                          <a:latin typeface="Arial" panose="020B0604020202020204" pitchFamily="34" charset="0"/>
                        </a:rPr>
                        <a:t>Bladder</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4CEF2"/>
                    </a:solidFill>
                  </a:tcPr>
                </a:tc>
                <a:extLst>
                  <a:ext uri="{0D108BD9-81ED-4DB2-BD59-A6C34878D82A}">
                    <a16:rowId xmlns:a16="http://schemas.microsoft.com/office/drawing/2014/main" val="1039669726"/>
                  </a:ext>
                </a:extLst>
              </a:tr>
              <a:tr h="409575">
                <a:tc>
                  <a:txBody>
                    <a:bodyPr/>
                    <a:lstStyle/>
                    <a:p>
                      <a:pPr algn="l" fontAlgn="ctr"/>
                      <a:r>
                        <a:rPr lang="en-GB" sz="1400" b="0" i="0" u="none" strike="noStrike" dirty="0">
                          <a:solidFill>
                            <a:srgbClr val="000000"/>
                          </a:solidFill>
                          <a:effectLst/>
                          <a:latin typeface="Arial" panose="020B0604020202020204" pitchFamily="34" charset="0"/>
                        </a:rPr>
                        <a:t>GHFT 1 stop haematuria clinic Q3</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4CEF2"/>
                    </a:solidFill>
                  </a:tcPr>
                </a:tc>
                <a:extLst>
                  <a:ext uri="{0D108BD9-81ED-4DB2-BD59-A6C34878D82A}">
                    <a16:rowId xmlns:a16="http://schemas.microsoft.com/office/drawing/2014/main" val="870706531"/>
                  </a:ext>
                </a:extLst>
              </a:tr>
              <a:tr h="483130">
                <a:tc>
                  <a:txBody>
                    <a:bodyPr/>
                    <a:lstStyle/>
                    <a:p>
                      <a:pPr algn="l" fontAlgn="ctr"/>
                      <a:r>
                        <a:rPr lang="en-GB" sz="1400" b="0" i="0" u="none" strike="noStrike" dirty="0">
                          <a:solidFill>
                            <a:srgbClr val="000000"/>
                          </a:solidFill>
                          <a:effectLst/>
                          <a:latin typeface="Arial" panose="020B0604020202020204" pitchFamily="34" charset="0"/>
                        </a:rPr>
                        <a:t>SDH (PM) improve access to 1 stop haematuria (scope capacity to improve) Q1 / narrow banding imaging Q1 but only 1 stack scope additional stack Q2/</a:t>
                      </a:r>
                      <a:r>
                        <a:rPr lang="en-GB" sz="1400" b="0" i="0" u="none" strike="noStrike" dirty="0" err="1">
                          <a:solidFill>
                            <a:srgbClr val="000000"/>
                          </a:solidFill>
                          <a:effectLst/>
                          <a:latin typeface="Arial" panose="020B0604020202020204" pitchFamily="34" charset="0"/>
                        </a:rPr>
                        <a:t>flexicystoscopy</a:t>
                      </a:r>
                      <a:r>
                        <a:rPr lang="en-GB" sz="1400" b="0" i="0" u="none" strike="noStrike" dirty="0">
                          <a:solidFill>
                            <a:srgbClr val="000000"/>
                          </a:solidFill>
                          <a:effectLst/>
                          <a:latin typeface="Arial" panose="020B0604020202020204" pitchFamily="34" charset="0"/>
                        </a:rPr>
                        <a:t> scope </a:t>
                      </a:r>
                      <a:r>
                        <a:rPr lang="en-GB" sz="1400" b="0" i="0" u="none" strike="noStrike" dirty="0" err="1">
                          <a:solidFill>
                            <a:srgbClr val="000000"/>
                          </a:solidFill>
                          <a:effectLst/>
                          <a:latin typeface="Arial" panose="020B0604020202020204" pitchFamily="34" charset="0"/>
                        </a:rPr>
                        <a:t>medilogik</a:t>
                      </a:r>
                      <a:r>
                        <a:rPr lang="en-GB" sz="1400" b="0" i="0" u="none" strike="noStrike" dirty="0">
                          <a:solidFill>
                            <a:srgbClr val="000000"/>
                          </a:solidFill>
                          <a:effectLst/>
                          <a:latin typeface="Arial" panose="020B0604020202020204" pitchFamily="34" charset="0"/>
                        </a:rPr>
                        <a:t> Q2</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4CEF2"/>
                    </a:solidFill>
                  </a:tcPr>
                </a:tc>
                <a:extLst>
                  <a:ext uri="{0D108BD9-81ED-4DB2-BD59-A6C34878D82A}">
                    <a16:rowId xmlns:a16="http://schemas.microsoft.com/office/drawing/2014/main" val="1442955372"/>
                  </a:ext>
                </a:extLst>
              </a:tr>
              <a:tr h="379602">
                <a:tc>
                  <a:txBody>
                    <a:bodyPr/>
                    <a:lstStyle/>
                    <a:p>
                      <a:pPr algn="l" fontAlgn="ctr"/>
                      <a:r>
                        <a:rPr lang="en-GB" sz="1400" b="0" i="0" u="none" strike="noStrike" dirty="0">
                          <a:solidFill>
                            <a:srgbClr val="000000"/>
                          </a:solidFill>
                          <a:effectLst/>
                          <a:latin typeface="Arial" panose="020B0604020202020204" pitchFamily="34" charset="0"/>
                        </a:rPr>
                        <a:t>NBT additional 455 CTU reports &lt;48 hours from Q1, Navigator  from Q2, additional RIGID biopsy +/- TURBT from Q3</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4CEF2"/>
                    </a:solidFill>
                  </a:tcPr>
                </a:tc>
                <a:extLst>
                  <a:ext uri="{0D108BD9-81ED-4DB2-BD59-A6C34878D82A}">
                    <a16:rowId xmlns:a16="http://schemas.microsoft.com/office/drawing/2014/main" val="1404005897"/>
                  </a:ext>
                </a:extLst>
              </a:tr>
              <a:tr h="379602">
                <a:tc>
                  <a:txBody>
                    <a:bodyPr/>
                    <a:lstStyle/>
                    <a:p>
                      <a:pPr algn="l" fontAlgn="ctr"/>
                      <a:r>
                        <a:rPr lang="en-GB" sz="1400" b="0" i="0" u="none" strike="noStrike" dirty="0">
                          <a:solidFill>
                            <a:srgbClr val="000000"/>
                          </a:solidFill>
                          <a:effectLst/>
                          <a:latin typeface="Arial" panose="020B0604020202020204" pitchFamily="34" charset="0"/>
                        </a:rPr>
                        <a:t>SFT 1 stop haematuria pilot CDC, Ai radiotherapy planning and additional 21 flexi's Q1  / live performance report Q2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4CEF2"/>
                    </a:solidFill>
                  </a:tcPr>
                </a:tc>
                <a:extLst>
                  <a:ext uri="{0D108BD9-81ED-4DB2-BD59-A6C34878D82A}">
                    <a16:rowId xmlns:a16="http://schemas.microsoft.com/office/drawing/2014/main" val="3747355858"/>
                  </a:ext>
                </a:extLst>
              </a:tr>
            </a:tbl>
          </a:graphicData>
        </a:graphic>
      </p:graphicFrame>
    </p:spTree>
    <p:extLst>
      <p:ext uri="{BB962C8B-B14F-4D97-AF65-F5344CB8AC3E}">
        <p14:creationId xmlns:p14="http://schemas.microsoft.com/office/powerpoint/2010/main" val="2895294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5101E310-F984-FF8C-CCB9-CE570BF70CEC}"/>
              </a:ext>
            </a:extLst>
          </p:cNvPr>
          <p:cNvSpPr/>
          <p:nvPr/>
        </p:nvSpPr>
        <p:spPr>
          <a:xfrm>
            <a:off x="9225390" y="139319"/>
            <a:ext cx="2839223" cy="1092965"/>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2"/>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a:extLst>
              <a:ext uri="{FF2B5EF4-FFF2-40B4-BE49-F238E27FC236}">
                <a16:creationId xmlns:a16="http://schemas.microsoft.com/office/drawing/2014/main" id="{98A42A16-31E3-5D29-F802-6567338B24A7}"/>
              </a:ext>
            </a:extLst>
          </p:cNvPr>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graphicFrame>
        <p:nvGraphicFramePr>
          <p:cNvPr id="2" name="Diagram 1">
            <a:extLst>
              <a:ext uri="{FF2B5EF4-FFF2-40B4-BE49-F238E27FC236}">
                <a16:creationId xmlns:a16="http://schemas.microsoft.com/office/drawing/2014/main" id="{9D92D6EB-B3A8-E4D8-3A35-72F266DB33C6}"/>
              </a:ext>
            </a:extLst>
          </p:cNvPr>
          <p:cNvGraphicFramePr/>
          <p:nvPr>
            <p:extLst>
              <p:ext uri="{D42A27DB-BD31-4B8C-83A1-F6EECF244321}">
                <p14:modId xmlns:p14="http://schemas.microsoft.com/office/powerpoint/2010/main" val="1181851048"/>
              </p:ext>
            </p:extLst>
          </p:nvPr>
        </p:nvGraphicFramePr>
        <p:xfrm>
          <a:off x="167123" y="1629807"/>
          <a:ext cx="11604464" cy="45615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Arrow: Right 2">
            <a:extLst>
              <a:ext uri="{FF2B5EF4-FFF2-40B4-BE49-F238E27FC236}">
                <a16:creationId xmlns:a16="http://schemas.microsoft.com/office/drawing/2014/main" id="{8365B40B-91A1-CACB-7AC4-BBA29AEF9B80}"/>
              </a:ext>
            </a:extLst>
          </p:cNvPr>
          <p:cNvSpPr/>
          <p:nvPr/>
        </p:nvSpPr>
        <p:spPr>
          <a:xfrm>
            <a:off x="441434" y="6327228"/>
            <a:ext cx="11412071" cy="510989"/>
          </a:xfrm>
          <a:prstGeom prst="rightArrow">
            <a:avLst/>
          </a:prstGeom>
          <a:solidFill>
            <a:srgbClr val="5C34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Evolving insights, Exemplar playbooks and Peer review Visits </a:t>
            </a:r>
          </a:p>
        </p:txBody>
      </p:sp>
      <p:sp>
        <p:nvSpPr>
          <p:cNvPr id="4" name="TextBox 3">
            <a:extLst>
              <a:ext uri="{FF2B5EF4-FFF2-40B4-BE49-F238E27FC236}">
                <a16:creationId xmlns:a16="http://schemas.microsoft.com/office/drawing/2014/main" id="{FDF529EE-FB9E-E571-161A-C7ED585B9A27}"/>
              </a:ext>
            </a:extLst>
          </p:cNvPr>
          <p:cNvSpPr txBox="1"/>
          <p:nvPr/>
        </p:nvSpPr>
        <p:spPr>
          <a:xfrm>
            <a:off x="661069" y="970672"/>
            <a:ext cx="7369748"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srgbClr val="000000"/>
                </a:solidFill>
                <a:latin typeface="Arial" panose="020B0604020202020204" pitchFamily="34" charset="0"/>
              </a:rPr>
              <a:t>‘Days Matter’ Delivery </a:t>
            </a: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Timeline</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44652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5101E310-F984-FF8C-CCB9-CE570BF70CEC}"/>
              </a:ext>
            </a:extLst>
          </p:cNvPr>
          <p:cNvSpPr/>
          <p:nvPr/>
        </p:nvSpPr>
        <p:spPr>
          <a:xfrm>
            <a:off x="9225390" y="139319"/>
            <a:ext cx="2839223" cy="1092965"/>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a:extLst>
              <a:ext uri="{FF2B5EF4-FFF2-40B4-BE49-F238E27FC236}">
                <a16:creationId xmlns:a16="http://schemas.microsoft.com/office/drawing/2014/main" id="{98A42A16-31E3-5D29-F802-6567338B24A7}"/>
              </a:ext>
            </a:extLst>
          </p:cNvPr>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8F99646B-2BCF-7FF2-1AAD-29AECDBA938A}"/>
              </a:ext>
            </a:extLst>
          </p:cNvPr>
          <p:cNvSpPr txBox="1"/>
          <p:nvPr/>
        </p:nvSpPr>
        <p:spPr>
          <a:xfrm>
            <a:off x="1238134" y="537249"/>
            <a:ext cx="5486400"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Insights Provider packs</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 name="Table 1">
            <a:extLst>
              <a:ext uri="{FF2B5EF4-FFF2-40B4-BE49-F238E27FC236}">
                <a16:creationId xmlns:a16="http://schemas.microsoft.com/office/drawing/2014/main" id="{4AE186AE-62F4-F8FB-F8BE-208148036009}"/>
              </a:ext>
            </a:extLst>
          </p:cNvPr>
          <p:cNvGraphicFramePr>
            <a:graphicFrameLocks noGrp="1"/>
          </p:cNvGraphicFramePr>
          <p:nvPr>
            <p:extLst>
              <p:ext uri="{D42A27DB-BD31-4B8C-83A1-F6EECF244321}">
                <p14:modId xmlns:p14="http://schemas.microsoft.com/office/powerpoint/2010/main" val="1122083785"/>
              </p:ext>
            </p:extLst>
          </p:nvPr>
        </p:nvGraphicFramePr>
        <p:xfrm>
          <a:off x="3416386" y="1526160"/>
          <a:ext cx="3630749" cy="4929423"/>
        </p:xfrm>
        <a:graphic>
          <a:graphicData uri="http://schemas.openxmlformats.org/drawingml/2006/table">
            <a:tbl>
              <a:tblPr/>
              <a:tblGrid>
                <a:gridCol w="3630749">
                  <a:extLst>
                    <a:ext uri="{9D8B030D-6E8A-4147-A177-3AD203B41FA5}">
                      <a16:colId xmlns:a16="http://schemas.microsoft.com/office/drawing/2014/main" val="1030881064"/>
                    </a:ext>
                  </a:extLst>
                </a:gridCol>
              </a:tblGrid>
              <a:tr h="309593">
                <a:tc>
                  <a:txBody>
                    <a:bodyPr/>
                    <a:lstStyle/>
                    <a:p>
                      <a:pPr algn="l" rtl="0" fontAlgn="base"/>
                      <a:r>
                        <a:rPr lang="en-GB" sz="1400" b="1" i="0" dirty="0">
                          <a:solidFill>
                            <a:srgbClr val="FFFFFF"/>
                          </a:solidFill>
                          <a:effectLst/>
                          <a:latin typeface="Arial" panose="020B0604020202020204" pitchFamily="34" charset="0"/>
                          <a:cs typeface="Arial" panose="020B0604020202020204" pitchFamily="34" charset="0"/>
                        </a:rPr>
                        <a:t>Metrics​</a:t>
                      </a:r>
                    </a:p>
                  </a:txBody>
                  <a:tcPr marL="76377" marR="76377" marT="38188" marB="38188">
                    <a:lnL w="10973" cap="flat" cmpd="sng" algn="ctr">
                      <a:solidFill>
                        <a:srgbClr val="FFFFFF"/>
                      </a:solidFill>
                      <a:prstDash val="solid"/>
                      <a:round/>
                      <a:headEnd type="none" w="med" len="med"/>
                      <a:tailEnd type="none" w="med" len="med"/>
                    </a:lnL>
                    <a:lnR w="10973" cap="flat" cmpd="sng" algn="ctr">
                      <a:solidFill>
                        <a:srgbClr val="FFFFFF"/>
                      </a:solidFill>
                      <a:prstDash val="solid"/>
                      <a:round/>
                      <a:headEnd type="none" w="med" len="med"/>
                      <a:tailEnd type="none" w="med" len="med"/>
                    </a:lnR>
                    <a:lnT w="10973" cap="flat" cmpd="sng" algn="ctr">
                      <a:solidFill>
                        <a:srgbClr val="FFFFFF"/>
                      </a:solidFill>
                      <a:prstDash val="solid"/>
                      <a:round/>
                      <a:headEnd type="none" w="med" len="med"/>
                      <a:tailEnd type="none" w="med" len="med"/>
                    </a:lnT>
                    <a:lnB w="32918"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3268663541"/>
                  </a:ext>
                </a:extLst>
              </a:tr>
              <a:tr h="394849">
                <a:tc>
                  <a:txBody>
                    <a:bodyPr/>
                    <a:lstStyle/>
                    <a:p>
                      <a:pPr algn="l" rtl="0" fontAlgn="base"/>
                      <a:r>
                        <a:rPr lang="en-GB" sz="1400" b="0" i="0" dirty="0">
                          <a:solidFill>
                            <a:srgbClr val="000000"/>
                          </a:solidFill>
                          <a:effectLst/>
                          <a:latin typeface="Arial" panose="020B0604020202020204" pitchFamily="34" charset="0"/>
                          <a:cs typeface="Arial" panose="020B0604020202020204" pitchFamily="34" charset="0"/>
                        </a:rPr>
                        <a:t>PTL (June 8th, 2025)​ and backlog</a:t>
                      </a:r>
                    </a:p>
                  </a:txBody>
                  <a:tcPr marL="76377" marR="76377" marT="38188" marB="38188">
                    <a:lnL w="10973" cap="flat" cmpd="sng" algn="ctr">
                      <a:solidFill>
                        <a:srgbClr val="FFFFFF"/>
                      </a:solidFill>
                      <a:prstDash val="solid"/>
                      <a:round/>
                      <a:headEnd type="none" w="med" len="med"/>
                      <a:tailEnd type="none" w="med" len="med"/>
                    </a:lnL>
                    <a:lnR w="10973" cap="flat" cmpd="sng" algn="ctr">
                      <a:solidFill>
                        <a:srgbClr val="FFFFFF"/>
                      </a:solidFill>
                      <a:prstDash val="solid"/>
                      <a:round/>
                      <a:headEnd type="none" w="med" len="med"/>
                      <a:tailEnd type="none" w="med" len="med"/>
                    </a:lnR>
                    <a:lnT w="32918" cap="flat" cmpd="sng" algn="ctr">
                      <a:solidFill>
                        <a:srgbClr val="FFFFFF"/>
                      </a:solidFill>
                      <a:prstDash val="solid"/>
                      <a:round/>
                      <a:headEnd type="none" w="med" len="med"/>
                      <a:tailEnd type="none" w="med" len="med"/>
                    </a:lnT>
                    <a:lnB w="10973"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882972268"/>
                  </a:ext>
                </a:extLst>
              </a:tr>
              <a:tr h="500924">
                <a:tc>
                  <a:txBody>
                    <a:bodyPr/>
                    <a:lstStyle/>
                    <a:p>
                      <a:pPr algn="l" rtl="0" fontAlgn="base"/>
                      <a:r>
                        <a:rPr lang="en-GB" sz="1400" b="0" i="0" dirty="0">
                          <a:solidFill>
                            <a:srgbClr val="000000"/>
                          </a:solidFill>
                          <a:effectLst/>
                          <a:latin typeface="Arial" panose="020B0604020202020204" pitchFamily="34" charset="0"/>
                          <a:cs typeface="Arial" panose="020B0604020202020204" pitchFamily="34" charset="0"/>
                        </a:rPr>
                        <a:t>FDS – 28 Day​, Conversion rates, cancer / non cancer and clock stop profile</a:t>
                      </a:r>
                    </a:p>
                    <a:p>
                      <a:pPr algn="l" rtl="0" fontAlgn="base"/>
                      <a:r>
                        <a:rPr lang="en-GB" sz="1400" b="0" i="0" dirty="0">
                          <a:solidFill>
                            <a:srgbClr val="000000"/>
                          </a:solidFill>
                          <a:effectLst/>
                          <a:latin typeface="Arial" panose="020B0604020202020204" pitchFamily="34" charset="0"/>
                          <a:cs typeface="Arial" panose="020B0604020202020204" pitchFamily="34" charset="0"/>
                        </a:rPr>
                        <a:t>(April 2024 – April 2025)​</a:t>
                      </a:r>
                    </a:p>
                  </a:txBody>
                  <a:tcPr marL="76377" marR="76377" marT="38188" marB="38188">
                    <a:lnL w="10973" cap="flat" cmpd="sng" algn="ctr">
                      <a:solidFill>
                        <a:srgbClr val="FFFFFF"/>
                      </a:solidFill>
                      <a:prstDash val="solid"/>
                      <a:round/>
                      <a:headEnd type="none" w="med" len="med"/>
                      <a:tailEnd type="none" w="med" len="med"/>
                    </a:lnL>
                    <a:lnR w="10973" cap="flat" cmpd="sng" algn="ctr">
                      <a:solidFill>
                        <a:srgbClr val="FFFFFF"/>
                      </a:solidFill>
                      <a:prstDash val="solid"/>
                      <a:round/>
                      <a:headEnd type="none" w="med" len="med"/>
                      <a:tailEnd type="none" w="med" len="med"/>
                    </a:lnR>
                    <a:lnT w="10973" cap="flat" cmpd="sng" algn="ctr">
                      <a:solidFill>
                        <a:srgbClr val="FFFFFF"/>
                      </a:solidFill>
                      <a:prstDash val="solid"/>
                      <a:round/>
                      <a:headEnd type="none" w="med" len="med"/>
                      <a:tailEnd type="none" w="med" len="med"/>
                    </a:lnT>
                    <a:lnB w="10973"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289567147"/>
                  </a:ext>
                </a:extLst>
              </a:tr>
              <a:tr h="381884">
                <a:tc>
                  <a:txBody>
                    <a:bodyPr/>
                    <a:lstStyle/>
                    <a:p>
                      <a:pPr algn="l" rtl="0" fontAlgn="base"/>
                      <a:r>
                        <a:rPr lang="en-GB" sz="1400" b="0" i="0" dirty="0">
                          <a:solidFill>
                            <a:srgbClr val="000000"/>
                          </a:solidFill>
                          <a:effectLst/>
                          <a:latin typeface="Arial" panose="020B0604020202020204" pitchFamily="34" charset="0"/>
                          <a:cs typeface="Arial" panose="020B0604020202020204" pitchFamily="34" charset="0"/>
                        </a:rPr>
                        <a:t>31-Day</a:t>
                      </a:r>
                      <a:r>
                        <a:rPr lang="en-GB" sz="1400" b="0" i="0" dirty="0">
                          <a:solidFill>
                            <a:srgbClr val="FF0000"/>
                          </a:solidFill>
                          <a:effectLst/>
                          <a:latin typeface="Arial" panose="020B0604020202020204" pitchFamily="34" charset="0"/>
                          <a:cs typeface="Arial" panose="020B0604020202020204" pitchFamily="34" charset="0"/>
                        </a:rPr>
                        <a:t> </a:t>
                      </a:r>
                      <a:r>
                        <a:rPr lang="en-GB" sz="1400" b="0" i="0" dirty="0">
                          <a:solidFill>
                            <a:srgbClr val="000000"/>
                          </a:solidFill>
                          <a:effectLst/>
                          <a:latin typeface="Arial" panose="020B0604020202020204" pitchFamily="34" charset="0"/>
                          <a:cs typeface="Arial" panose="020B0604020202020204" pitchFamily="34" charset="0"/>
                        </a:rPr>
                        <a:t>(April 2024 – April 2025)​ incl. focus surgery</a:t>
                      </a:r>
                    </a:p>
                    <a:p>
                      <a:pPr algn="l" rtl="0" fontAlgn="base"/>
                      <a:r>
                        <a:rPr lang="en-GB" sz="1400" b="0" i="0" dirty="0">
                          <a:solidFill>
                            <a:srgbClr val="000000"/>
                          </a:solidFill>
                          <a:effectLst/>
                          <a:latin typeface="Arial" panose="020B0604020202020204" pitchFamily="34" charset="0"/>
                          <a:cs typeface="Arial" panose="020B0604020202020204" pitchFamily="34" charset="0"/>
                        </a:rPr>
                        <a:t>​</a:t>
                      </a:r>
                    </a:p>
                  </a:txBody>
                  <a:tcPr marL="76377" marR="76377" marT="38188" marB="38188">
                    <a:lnL w="10973" cap="flat" cmpd="sng" algn="ctr">
                      <a:solidFill>
                        <a:srgbClr val="FFFFFF"/>
                      </a:solidFill>
                      <a:prstDash val="solid"/>
                      <a:round/>
                      <a:headEnd type="none" w="med" len="med"/>
                      <a:tailEnd type="none" w="med" len="med"/>
                    </a:lnL>
                    <a:lnR w="10973" cap="flat" cmpd="sng" algn="ctr">
                      <a:solidFill>
                        <a:srgbClr val="FFFFFF"/>
                      </a:solidFill>
                      <a:prstDash val="solid"/>
                      <a:round/>
                      <a:headEnd type="none" w="med" len="med"/>
                      <a:tailEnd type="none" w="med" len="med"/>
                    </a:lnR>
                    <a:lnT w="10973" cap="flat" cmpd="sng" algn="ctr">
                      <a:solidFill>
                        <a:srgbClr val="FFFFFF"/>
                      </a:solidFill>
                      <a:prstDash val="solid"/>
                      <a:round/>
                      <a:headEnd type="none" w="med" len="med"/>
                      <a:tailEnd type="none" w="med" len="med"/>
                    </a:lnT>
                    <a:lnB w="10973"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4133172980"/>
                  </a:ext>
                </a:extLst>
              </a:tr>
              <a:tr h="577537">
                <a:tc>
                  <a:txBody>
                    <a:bodyPr/>
                    <a:lstStyle/>
                    <a:p>
                      <a:pPr algn="l" rtl="0" fontAlgn="base"/>
                      <a:r>
                        <a:rPr lang="en-GB" sz="1400" b="0" i="0" dirty="0">
                          <a:solidFill>
                            <a:srgbClr val="000000"/>
                          </a:solidFill>
                          <a:effectLst/>
                          <a:latin typeface="Arial" panose="020B0604020202020204" pitchFamily="34" charset="0"/>
                          <a:cs typeface="Arial" panose="020B0604020202020204" pitchFamily="34" charset="0"/>
                        </a:rPr>
                        <a:t>62-Day- Overall incl. broken down by sub tumour and treatment type</a:t>
                      </a:r>
                    </a:p>
                    <a:p>
                      <a:pPr algn="l" rtl="0" fontAlgn="base"/>
                      <a:r>
                        <a:rPr lang="en-GB" sz="1400" b="0" i="0" dirty="0">
                          <a:solidFill>
                            <a:srgbClr val="000000"/>
                          </a:solidFill>
                          <a:effectLst/>
                          <a:latin typeface="Arial" panose="020B0604020202020204" pitchFamily="34" charset="0"/>
                          <a:cs typeface="Arial" panose="020B0604020202020204" pitchFamily="34" charset="0"/>
                        </a:rPr>
                        <a:t>(April 2024 – April 2025)​</a:t>
                      </a:r>
                    </a:p>
                    <a:p>
                      <a:pPr algn="l" rtl="0" fontAlgn="base"/>
                      <a:r>
                        <a:rPr lang="en-GB" sz="1400" b="0" i="0" dirty="0">
                          <a:solidFill>
                            <a:srgbClr val="000000"/>
                          </a:solidFill>
                          <a:effectLst/>
                          <a:latin typeface="Arial" panose="020B0604020202020204" pitchFamily="34" charset="0"/>
                          <a:cs typeface="Arial" panose="020B0604020202020204" pitchFamily="34" charset="0"/>
                        </a:rPr>
                        <a:t>​</a:t>
                      </a:r>
                    </a:p>
                  </a:txBody>
                  <a:tcPr marL="76377" marR="76377" marT="38188" marB="38188">
                    <a:lnL w="10973" cap="flat" cmpd="sng" algn="ctr">
                      <a:solidFill>
                        <a:srgbClr val="FFFFFF"/>
                      </a:solidFill>
                      <a:prstDash val="solid"/>
                      <a:round/>
                      <a:headEnd type="none" w="med" len="med"/>
                      <a:tailEnd type="none" w="med" len="med"/>
                    </a:lnL>
                    <a:lnR w="10973" cap="flat" cmpd="sng" algn="ctr">
                      <a:solidFill>
                        <a:srgbClr val="FFFFFF"/>
                      </a:solidFill>
                      <a:prstDash val="solid"/>
                      <a:round/>
                      <a:headEnd type="none" w="med" len="med"/>
                      <a:tailEnd type="none" w="med" len="med"/>
                    </a:lnR>
                    <a:lnT w="10973" cap="flat" cmpd="sng" algn="ctr">
                      <a:solidFill>
                        <a:srgbClr val="FFFFFF"/>
                      </a:solidFill>
                      <a:prstDash val="solid"/>
                      <a:round/>
                      <a:headEnd type="none" w="med" len="med"/>
                      <a:tailEnd type="none" w="med" len="med"/>
                    </a:lnT>
                    <a:lnB w="10973"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3784850041"/>
                  </a:ext>
                </a:extLst>
              </a:tr>
              <a:tr h="447886">
                <a:tc>
                  <a:txBody>
                    <a:bodyPr/>
                    <a:lstStyle/>
                    <a:p>
                      <a:pPr algn="l" rtl="0" fontAlgn="base"/>
                      <a:r>
                        <a:rPr lang="pt-BR" sz="1400" b="0" i="0" dirty="0">
                          <a:solidFill>
                            <a:srgbClr val="000000"/>
                          </a:solidFill>
                          <a:effectLst/>
                          <a:latin typeface="Arial" panose="020B0604020202020204" pitchFamily="34" charset="0"/>
                          <a:cs typeface="Arial" panose="020B0604020202020204" pitchFamily="34" charset="0"/>
                        </a:rPr>
                        <a:t>Prostate Referrals ​and pathway insights (benchmarked incl. Imaging and pathology)</a:t>
                      </a:r>
                    </a:p>
                    <a:p>
                      <a:pPr algn="l" rtl="0" fontAlgn="base"/>
                      <a:r>
                        <a:rPr lang="pt-BR" sz="1400" b="0" i="0" dirty="0">
                          <a:solidFill>
                            <a:srgbClr val="000000"/>
                          </a:solidFill>
                          <a:effectLst/>
                          <a:latin typeface="Arial" panose="020B0604020202020204" pitchFamily="34" charset="0"/>
                          <a:cs typeface="Arial" panose="020B0604020202020204" pitchFamily="34" charset="0"/>
                        </a:rPr>
                        <a:t>(Mar 2024 – Feb 2025)​</a:t>
                      </a:r>
                    </a:p>
                  </a:txBody>
                  <a:tcPr marL="76377" marR="76377" marT="38188" marB="38188">
                    <a:lnL w="10973" cap="flat" cmpd="sng" algn="ctr">
                      <a:solidFill>
                        <a:srgbClr val="FFFFFF"/>
                      </a:solidFill>
                      <a:prstDash val="solid"/>
                      <a:round/>
                      <a:headEnd type="none" w="med" len="med"/>
                      <a:tailEnd type="none" w="med" len="med"/>
                    </a:lnL>
                    <a:lnR w="10973" cap="flat" cmpd="sng" algn="ctr">
                      <a:solidFill>
                        <a:srgbClr val="FFFFFF"/>
                      </a:solidFill>
                      <a:prstDash val="solid"/>
                      <a:round/>
                      <a:headEnd type="none" w="med" len="med"/>
                      <a:tailEnd type="none" w="med" len="med"/>
                    </a:lnR>
                    <a:lnT w="10973" cap="flat" cmpd="sng" algn="ctr">
                      <a:solidFill>
                        <a:srgbClr val="FFFFFF"/>
                      </a:solidFill>
                      <a:prstDash val="solid"/>
                      <a:round/>
                      <a:headEnd type="none" w="med" len="med"/>
                      <a:tailEnd type="none" w="med" len="med"/>
                    </a:lnT>
                    <a:lnB w="10973"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516806785"/>
                  </a:ext>
                </a:extLst>
              </a:tr>
              <a:tr h="534638">
                <a:tc>
                  <a:txBody>
                    <a:bodyPr/>
                    <a:lstStyle/>
                    <a:p>
                      <a:pPr algn="l" rtl="0" fontAlgn="base"/>
                      <a:r>
                        <a:rPr lang="en-GB" sz="1400" b="0" i="0" dirty="0">
                          <a:solidFill>
                            <a:srgbClr val="000000"/>
                          </a:solidFill>
                          <a:effectLst/>
                          <a:latin typeface="Arial" panose="020B0604020202020204" pitchFamily="34" charset="0"/>
                          <a:cs typeface="Arial" panose="020B0604020202020204" pitchFamily="34" charset="0"/>
                        </a:rPr>
                        <a:t>Turn Around Time (TAT) – Median Days​</a:t>
                      </a:r>
                    </a:p>
                    <a:p>
                      <a:pPr algn="l" rtl="0" fontAlgn="base"/>
                      <a:r>
                        <a:rPr lang="en-GB" sz="1400" b="0" i="0" dirty="0">
                          <a:solidFill>
                            <a:srgbClr val="000000"/>
                          </a:solidFill>
                          <a:effectLst/>
                          <a:latin typeface="Arial" panose="020B0604020202020204" pitchFamily="34" charset="0"/>
                          <a:cs typeface="Arial" panose="020B0604020202020204" pitchFamily="34" charset="0"/>
                        </a:rPr>
                        <a:t>2023/2024​ (benchmarked)</a:t>
                      </a:r>
                    </a:p>
                  </a:txBody>
                  <a:tcPr marL="76377" marR="76377" marT="38188" marB="38188">
                    <a:lnL w="10973" cap="flat" cmpd="sng" algn="ctr">
                      <a:solidFill>
                        <a:srgbClr val="FFFFFF"/>
                      </a:solidFill>
                      <a:prstDash val="solid"/>
                      <a:round/>
                      <a:headEnd type="none" w="med" len="med"/>
                      <a:tailEnd type="none" w="med" len="med"/>
                    </a:lnL>
                    <a:lnR w="10973" cap="flat" cmpd="sng" algn="ctr">
                      <a:solidFill>
                        <a:srgbClr val="FFFFFF"/>
                      </a:solidFill>
                      <a:prstDash val="solid"/>
                      <a:round/>
                      <a:headEnd type="none" w="med" len="med"/>
                      <a:tailEnd type="none" w="med" len="med"/>
                    </a:lnR>
                    <a:lnT w="10973" cap="flat" cmpd="sng" algn="ctr">
                      <a:solidFill>
                        <a:srgbClr val="FFFFFF"/>
                      </a:solidFill>
                      <a:prstDash val="solid"/>
                      <a:round/>
                      <a:headEnd type="none" w="med" len="med"/>
                      <a:tailEnd type="none" w="med" len="med"/>
                    </a:lnT>
                    <a:lnB w="10973"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646696155"/>
                  </a:ext>
                </a:extLst>
              </a:tr>
              <a:tr h="321423">
                <a:tc>
                  <a:txBody>
                    <a:bodyPr/>
                    <a:lstStyle/>
                    <a:p>
                      <a:pPr algn="l" rtl="0" fontAlgn="base"/>
                      <a:r>
                        <a:rPr lang="en-GB" sz="1400" b="0" i="0" dirty="0">
                          <a:solidFill>
                            <a:srgbClr val="000000"/>
                          </a:solidFill>
                          <a:effectLst/>
                          <a:latin typeface="Arial" panose="020B0604020202020204" pitchFamily="34" charset="0"/>
                          <a:cs typeface="Arial" panose="020B0604020202020204" pitchFamily="34" charset="0"/>
                        </a:rPr>
                        <a:t>Bladder Pathway analysis undertaken 2024</a:t>
                      </a:r>
                    </a:p>
                  </a:txBody>
                  <a:tcPr marL="76377" marR="76377" marT="38188" marB="38188">
                    <a:lnL w="10973" cap="flat" cmpd="sng" algn="ctr">
                      <a:solidFill>
                        <a:srgbClr val="FFFFFF"/>
                      </a:solidFill>
                      <a:prstDash val="solid"/>
                      <a:round/>
                      <a:headEnd type="none" w="med" len="med"/>
                      <a:tailEnd type="none" w="med" len="med"/>
                    </a:lnL>
                    <a:lnR w="10973" cap="flat" cmpd="sng" algn="ctr">
                      <a:solidFill>
                        <a:srgbClr val="FFFFFF"/>
                      </a:solidFill>
                      <a:prstDash val="solid"/>
                      <a:round/>
                      <a:headEnd type="none" w="med" len="med"/>
                      <a:tailEnd type="none" w="med" len="med"/>
                    </a:lnR>
                    <a:lnT w="10973" cap="flat" cmpd="sng" algn="ctr">
                      <a:solidFill>
                        <a:srgbClr val="FFFFFF"/>
                      </a:solidFill>
                      <a:prstDash val="solid"/>
                      <a:round/>
                      <a:headEnd type="none" w="med" len="med"/>
                      <a:tailEnd type="none" w="med" len="med"/>
                    </a:lnT>
                    <a:lnB w="10973"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3082082566"/>
                  </a:ext>
                </a:extLst>
              </a:tr>
              <a:tr h="265193">
                <a:tc>
                  <a:txBody>
                    <a:bodyPr/>
                    <a:lstStyle/>
                    <a:p>
                      <a:pPr algn="l" rtl="0" fontAlgn="base"/>
                      <a:r>
                        <a:rPr lang="en-GB" sz="1400" b="0" i="0" dirty="0">
                          <a:solidFill>
                            <a:srgbClr val="000000"/>
                          </a:solidFill>
                          <a:effectLst/>
                          <a:latin typeface="Arial" panose="020B0604020202020204" pitchFamily="34" charset="0"/>
                          <a:cs typeface="Arial" panose="020B0604020202020204" pitchFamily="34" charset="0"/>
                        </a:rPr>
                        <a:t>GIRFT Clinical Metrics</a:t>
                      </a:r>
                    </a:p>
                  </a:txBody>
                  <a:tcPr marL="76377" marR="76377" marT="38188" marB="38188">
                    <a:lnL w="10973" cap="flat" cmpd="sng" algn="ctr">
                      <a:solidFill>
                        <a:srgbClr val="FFFFFF"/>
                      </a:solidFill>
                      <a:prstDash val="solid"/>
                      <a:round/>
                      <a:headEnd type="none" w="med" len="med"/>
                      <a:tailEnd type="none" w="med" len="med"/>
                    </a:lnL>
                    <a:lnR w="10973" cap="flat" cmpd="sng" algn="ctr">
                      <a:solidFill>
                        <a:srgbClr val="FFFFFF"/>
                      </a:solidFill>
                      <a:prstDash val="solid"/>
                      <a:round/>
                      <a:headEnd type="none" w="med" len="med"/>
                      <a:tailEnd type="none" w="med" len="med"/>
                    </a:lnR>
                    <a:lnT w="10973" cap="flat" cmpd="sng" algn="ctr">
                      <a:solidFill>
                        <a:srgbClr val="FFFFFF"/>
                      </a:solidFill>
                      <a:prstDash val="solid"/>
                      <a:round/>
                      <a:headEnd type="none" w="med" len="med"/>
                      <a:tailEnd type="none" w="med" len="med"/>
                    </a:lnT>
                    <a:lnB w="10973"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260682931"/>
                  </a:ext>
                </a:extLst>
              </a:tr>
            </a:tbl>
          </a:graphicData>
        </a:graphic>
      </p:graphicFrame>
      <p:graphicFrame>
        <p:nvGraphicFramePr>
          <p:cNvPr id="4" name="Table 3">
            <a:extLst>
              <a:ext uri="{FF2B5EF4-FFF2-40B4-BE49-F238E27FC236}">
                <a16:creationId xmlns:a16="http://schemas.microsoft.com/office/drawing/2014/main" id="{8319FEA9-6373-D902-B97E-BA304808BCC1}"/>
              </a:ext>
            </a:extLst>
          </p:cNvPr>
          <p:cNvGraphicFramePr>
            <a:graphicFrameLocks noGrp="1"/>
          </p:cNvGraphicFramePr>
          <p:nvPr>
            <p:extLst>
              <p:ext uri="{D42A27DB-BD31-4B8C-83A1-F6EECF244321}">
                <p14:modId xmlns:p14="http://schemas.microsoft.com/office/powerpoint/2010/main" val="3056521181"/>
              </p:ext>
            </p:extLst>
          </p:nvPr>
        </p:nvGraphicFramePr>
        <p:xfrm>
          <a:off x="7323118" y="1526160"/>
          <a:ext cx="3630749" cy="1419344"/>
        </p:xfrm>
        <a:graphic>
          <a:graphicData uri="http://schemas.openxmlformats.org/drawingml/2006/table">
            <a:tbl>
              <a:tblPr/>
              <a:tblGrid>
                <a:gridCol w="3630749">
                  <a:extLst>
                    <a:ext uri="{9D8B030D-6E8A-4147-A177-3AD203B41FA5}">
                      <a16:colId xmlns:a16="http://schemas.microsoft.com/office/drawing/2014/main" val="3666070818"/>
                    </a:ext>
                  </a:extLst>
                </a:gridCol>
              </a:tblGrid>
              <a:tr h="397643">
                <a:tc>
                  <a:txBody>
                    <a:bodyPr/>
                    <a:lstStyle/>
                    <a:p>
                      <a:pPr algn="l" rtl="0" fontAlgn="base"/>
                      <a:r>
                        <a:rPr lang="en-GB" sz="1400" b="0" i="0" dirty="0">
                          <a:solidFill>
                            <a:srgbClr val="000000"/>
                          </a:solidFill>
                          <a:effectLst/>
                          <a:latin typeface="Arial" panose="020B0604020202020204" pitchFamily="34" charset="0"/>
                          <a:cs typeface="Arial" panose="020B0604020202020204" pitchFamily="34" charset="0"/>
                        </a:rPr>
                        <a:t>Additional insights</a:t>
                      </a:r>
                    </a:p>
                  </a:txBody>
                  <a:tcPr marL="76377" marR="76377" marT="38188" marB="38188">
                    <a:lnL w="10973" cap="flat" cmpd="sng" algn="ctr">
                      <a:solidFill>
                        <a:srgbClr val="FFFFFF"/>
                      </a:solidFill>
                      <a:prstDash val="solid"/>
                      <a:round/>
                      <a:headEnd type="none" w="med" len="med"/>
                      <a:tailEnd type="none" w="med" len="med"/>
                    </a:lnL>
                    <a:lnR w="10973" cap="flat" cmpd="sng" algn="ctr">
                      <a:solidFill>
                        <a:srgbClr val="FFFFFF"/>
                      </a:solidFill>
                      <a:prstDash val="solid"/>
                      <a:round/>
                      <a:headEnd type="none" w="med" len="med"/>
                      <a:tailEnd type="none" w="med" len="med"/>
                    </a:lnR>
                    <a:lnT w="32918" cap="flat" cmpd="sng" algn="ctr">
                      <a:solidFill>
                        <a:srgbClr val="FFFFFF"/>
                      </a:solidFill>
                      <a:prstDash val="solid"/>
                      <a:round/>
                      <a:headEnd type="none" w="med" len="med"/>
                      <a:tailEnd type="none" w="med" len="med"/>
                    </a:lnT>
                    <a:lnB w="10973"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87529232"/>
                  </a:ext>
                </a:extLst>
              </a:tr>
              <a:tr h="518605">
                <a:tc>
                  <a:txBody>
                    <a:bodyPr/>
                    <a:lstStyle/>
                    <a:p>
                      <a:pPr algn="l" rtl="0" fontAlgn="base"/>
                      <a:r>
                        <a:rPr lang="en-GB" sz="1400" b="0" i="0" dirty="0">
                          <a:solidFill>
                            <a:srgbClr val="000000"/>
                          </a:solidFill>
                          <a:effectLst/>
                          <a:latin typeface="Arial" panose="020B0604020202020204" pitchFamily="34" charset="0"/>
                          <a:cs typeface="Arial" panose="020B0604020202020204" pitchFamily="34" charset="0"/>
                        </a:rPr>
                        <a:t>Staging Completeness​</a:t>
                      </a:r>
                    </a:p>
                    <a:p>
                      <a:pPr algn="l" rtl="0" fontAlgn="base"/>
                      <a:r>
                        <a:rPr lang="en-GB" sz="1400" b="0" i="0" dirty="0">
                          <a:solidFill>
                            <a:srgbClr val="000000"/>
                          </a:solidFill>
                          <a:effectLst/>
                          <a:latin typeface="Arial" panose="020B0604020202020204" pitchFamily="34" charset="0"/>
                          <a:cs typeface="Arial" panose="020B0604020202020204" pitchFamily="34" charset="0"/>
                        </a:rPr>
                        <a:t>(Last 12 months) Mar 2024– Feb 2025​</a:t>
                      </a:r>
                    </a:p>
                  </a:txBody>
                  <a:tcPr marL="76377" marR="76377" marT="38188" marB="38188">
                    <a:lnL w="10973" cap="flat" cmpd="sng" algn="ctr">
                      <a:solidFill>
                        <a:srgbClr val="FFFFFF"/>
                      </a:solidFill>
                      <a:prstDash val="solid"/>
                      <a:round/>
                      <a:headEnd type="none" w="med" len="med"/>
                      <a:tailEnd type="none" w="med" len="med"/>
                    </a:lnL>
                    <a:lnR w="10973" cap="flat" cmpd="sng" algn="ctr">
                      <a:solidFill>
                        <a:srgbClr val="FFFFFF"/>
                      </a:solidFill>
                      <a:prstDash val="solid"/>
                      <a:round/>
                      <a:headEnd type="none" w="med" len="med"/>
                      <a:tailEnd type="none" w="med" len="med"/>
                    </a:lnR>
                    <a:lnT w="10973" cap="flat" cmpd="sng" algn="ctr">
                      <a:solidFill>
                        <a:srgbClr val="FFFFFF"/>
                      </a:solidFill>
                      <a:prstDash val="solid"/>
                      <a:round/>
                      <a:headEnd type="none" w="med" len="med"/>
                      <a:tailEnd type="none" w="med" len="med"/>
                    </a:lnT>
                    <a:lnB w="10973"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696758551"/>
                  </a:ext>
                </a:extLst>
              </a:tr>
              <a:tr h="424312">
                <a:tc>
                  <a:txBody>
                    <a:bodyPr/>
                    <a:lstStyle/>
                    <a:p>
                      <a:pPr algn="l" rtl="0" fontAlgn="base"/>
                      <a:r>
                        <a:rPr lang="en-GB" sz="1400" b="0" i="0" dirty="0">
                          <a:solidFill>
                            <a:srgbClr val="000000"/>
                          </a:solidFill>
                          <a:effectLst/>
                          <a:latin typeface="Arial" panose="020B0604020202020204" pitchFamily="34" charset="0"/>
                          <a:cs typeface="Arial" panose="020B0604020202020204" pitchFamily="34" charset="0"/>
                        </a:rPr>
                        <a:t>Early Diagnosis​</a:t>
                      </a:r>
                    </a:p>
                    <a:p>
                      <a:pPr algn="l" rtl="0" fontAlgn="base"/>
                      <a:r>
                        <a:rPr lang="en-GB" sz="1400" b="0" i="0" dirty="0">
                          <a:solidFill>
                            <a:srgbClr val="000000"/>
                          </a:solidFill>
                          <a:effectLst/>
                          <a:latin typeface="Arial" panose="020B0604020202020204" pitchFamily="34" charset="0"/>
                          <a:cs typeface="Arial" panose="020B0604020202020204" pitchFamily="34" charset="0"/>
                        </a:rPr>
                        <a:t>(Last 12 months) Mar 2024– Feb 2025​</a:t>
                      </a:r>
                    </a:p>
                  </a:txBody>
                  <a:tcPr marL="76377" marR="76377" marT="38188" marB="38188">
                    <a:lnL w="10973" cap="flat" cmpd="sng" algn="ctr">
                      <a:solidFill>
                        <a:srgbClr val="FFFFFF"/>
                      </a:solidFill>
                      <a:prstDash val="solid"/>
                      <a:round/>
                      <a:headEnd type="none" w="med" len="med"/>
                      <a:tailEnd type="none" w="med" len="med"/>
                    </a:lnL>
                    <a:lnR w="10973" cap="flat" cmpd="sng" algn="ctr">
                      <a:solidFill>
                        <a:srgbClr val="FFFFFF"/>
                      </a:solidFill>
                      <a:prstDash val="solid"/>
                      <a:round/>
                      <a:headEnd type="none" w="med" len="med"/>
                      <a:tailEnd type="none" w="med" len="med"/>
                    </a:lnR>
                    <a:lnT w="10973" cap="flat" cmpd="sng" algn="ctr">
                      <a:solidFill>
                        <a:srgbClr val="FFFFFF"/>
                      </a:solidFill>
                      <a:prstDash val="solid"/>
                      <a:round/>
                      <a:headEnd type="none" w="med" len="med"/>
                      <a:tailEnd type="none" w="med" len="med"/>
                    </a:lnT>
                    <a:lnB w="10973"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674616509"/>
                  </a:ext>
                </a:extLst>
              </a:tr>
            </a:tbl>
          </a:graphicData>
        </a:graphic>
      </p:graphicFrame>
      <p:sp>
        <p:nvSpPr>
          <p:cNvPr id="10" name="TextBox 9">
            <a:extLst>
              <a:ext uri="{FF2B5EF4-FFF2-40B4-BE49-F238E27FC236}">
                <a16:creationId xmlns:a16="http://schemas.microsoft.com/office/drawing/2014/main" id="{3010C9EA-ADEE-7A06-F543-078F2F4FC019}"/>
              </a:ext>
            </a:extLst>
          </p:cNvPr>
          <p:cNvSpPr txBox="1"/>
          <p:nvPr/>
        </p:nvSpPr>
        <p:spPr>
          <a:xfrm>
            <a:off x="261257" y="1526160"/>
            <a:ext cx="2879146"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Sources</a:t>
            </a:r>
          </a:p>
          <a:p>
            <a:r>
              <a:rPr lang="en-GB" dirty="0">
                <a:latin typeface="Arial" panose="020B0604020202020204" pitchFamily="34" charset="0"/>
                <a:cs typeface="Arial" panose="020B0604020202020204" pitchFamily="34" charset="0"/>
              </a:rPr>
              <a:t>NHS Digital PTL and CWT</a:t>
            </a:r>
          </a:p>
          <a:p>
            <a:r>
              <a:rPr lang="en-GB" dirty="0">
                <a:latin typeface="Arial" panose="020B0604020202020204" pitchFamily="34" charset="0"/>
                <a:cs typeface="Arial" panose="020B0604020202020204" pitchFamily="34" charset="0"/>
              </a:rPr>
              <a:t>SW Prostate Dashboard</a:t>
            </a:r>
          </a:p>
          <a:p>
            <a:r>
              <a:rPr lang="en-GB" dirty="0">
                <a:latin typeface="Arial" panose="020B0604020202020204" pitchFamily="34" charset="0"/>
                <a:cs typeface="Arial" panose="020B0604020202020204" pitchFamily="34" charset="0"/>
              </a:rPr>
              <a:t>TAT diagnostics audit 2024</a:t>
            </a:r>
          </a:p>
          <a:p>
            <a:r>
              <a:rPr lang="en-GB" dirty="0">
                <a:latin typeface="Arial" panose="020B0604020202020204" pitchFamily="34" charset="0"/>
                <a:cs typeface="Arial" panose="020B0604020202020204" pitchFamily="34" charset="0"/>
              </a:rPr>
              <a:t>Pathway analysis 2024</a:t>
            </a:r>
          </a:p>
          <a:p>
            <a:r>
              <a:rPr lang="en-GB" dirty="0">
                <a:latin typeface="Arial" panose="020B0604020202020204" pitchFamily="34" charset="0"/>
                <a:cs typeface="Arial" panose="020B0604020202020204" pitchFamily="34" charset="0"/>
              </a:rPr>
              <a:t>Model Hospital</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COSD / RCRD / NPCA</a:t>
            </a:r>
          </a:p>
        </p:txBody>
      </p:sp>
    </p:spTree>
    <p:extLst>
      <p:ext uri="{BB962C8B-B14F-4D97-AF65-F5344CB8AC3E}">
        <p14:creationId xmlns:p14="http://schemas.microsoft.com/office/powerpoint/2010/main" val="3102686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5101E310-F984-FF8C-CCB9-CE570BF70CEC}"/>
              </a:ext>
            </a:extLst>
          </p:cNvPr>
          <p:cNvSpPr/>
          <p:nvPr/>
        </p:nvSpPr>
        <p:spPr>
          <a:xfrm>
            <a:off x="9225390" y="139319"/>
            <a:ext cx="2839223" cy="1092965"/>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2"/>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a:extLst>
              <a:ext uri="{FF2B5EF4-FFF2-40B4-BE49-F238E27FC236}">
                <a16:creationId xmlns:a16="http://schemas.microsoft.com/office/drawing/2014/main" id="{98A42A16-31E3-5D29-F802-6567338B24A7}"/>
              </a:ext>
            </a:extLst>
          </p:cNvPr>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8F99646B-2BCF-7FF2-1AAD-29AECDBA938A}"/>
              </a:ext>
            </a:extLst>
          </p:cNvPr>
          <p:cNvSpPr txBox="1"/>
          <p:nvPr/>
        </p:nvSpPr>
        <p:spPr>
          <a:xfrm>
            <a:off x="1238134" y="537249"/>
            <a:ext cx="5486400"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SWAG Innovations</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7207272E-6418-3B7A-F50D-54C1039AFF33}"/>
              </a:ext>
            </a:extLst>
          </p:cNvPr>
          <p:cNvSpPr txBox="1"/>
          <p:nvPr/>
        </p:nvSpPr>
        <p:spPr>
          <a:xfrm>
            <a:off x="288099" y="1427967"/>
            <a:ext cx="11599101" cy="489364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Existing Projects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Bladder</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Galeas: SWAG wide for Nonvisible haematuria patients – live at all by end of Q2 2025/26</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Prostate</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Prostate MRI Ai Tools</a:t>
            </a:r>
          </a:p>
          <a:p>
            <a:pPr marL="1257300" lvl="2"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Lucida Medical Pi – Live at SFT, National SBRI project at NBT, GHFT SWAG Innovation</a:t>
            </a:r>
          </a:p>
          <a:p>
            <a:pPr marL="1257300" lvl="2"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RUH Bath – supplier to be selected by end of Q2 2025/26</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Intelligent process automation</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SFT, SDH, GHFT SWAG funded Operational Performance initiative – Phase 1 builds live / Phase 2 in planning pending evaluation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Cancer 360 – BSW Providers</a:t>
            </a:r>
          </a:p>
        </p:txBody>
      </p:sp>
    </p:spTree>
    <p:extLst>
      <p:ext uri="{BB962C8B-B14F-4D97-AF65-F5344CB8AC3E}">
        <p14:creationId xmlns:p14="http://schemas.microsoft.com/office/powerpoint/2010/main" val="1306275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5101E310-F984-FF8C-CCB9-CE570BF70CEC}"/>
              </a:ext>
            </a:extLst>
          </p:cNvPr>
          <p:cNvSpPr/>
          <p:nvPr/>
        </p:nvSpPr>
        <p:spPr>
          <a:xfrm>
            <a:off x="9225390" y="139319"/>
            <a:ext cx="2839223" cy="1092965"/>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2"/>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a:extLst>
              <a:ext uri="{FF2B5EF4-FFF2-40B4-BE49-F238E27FC236}">
                <a16:creationId xmlns:a16="http://schemas.microsoft.com/office/drawing/2014/main" id="{98A42A16-31E3-5D29-F802-6567338B24A7}"/>
              </a:ext>
            </a:extLst>
          </p:cNvPr>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8F99646B-2BCF-7FF2-1AAD-29AECDBA938A}"/>
              </a:ext>
            </a:extLst>
          </p:cNvPr>
          <p:cNvSpPr txBox="1"/>
          <p:nvPr/>
        </p:nvSpPr>
        <p:spPr>
          <a:xfrm>
            <a:off x="1177035" y="537249"/>
            <a:ext cx="9467966"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Innovations – Snapshot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Health Innovation Network horizon scan repository </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7207272E-6418-3B7A-F50D-54C1039AFF33}"/>
              </a:ext>
            </a:extLst>
          </p:cNvPr>
          <p:cNvSpPr txBox="1"/>
          <p:nvPr/>
        </p:nvSpPr>
        <p:spPr>
          <a:xfrm>
            <a:off x="296449" y="1889286"/>
            <a:ext cx="11599101" cy="526297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Potential areas for consideration in development or use elsewhere</a:t>
            </a:r>
          </a:p>
          <a:p>
            <a:pPr marL="342900" indent="-342900">
              <a:buFont typeface="Arial" panose="020B0604020202020204" pitchFamily="34" charset="0"/>
              <a:buChar char="•"/>
            </a:pPr>
            <a:r>
              <a:rPr lang="en-GB" sz="2400" dirty="0" err="1">
                <a:latin typeface="Arial" panose="020B0604020202020204" pitchFamily="34" charset="0"/>
                <a:cs typeface="Arial" panose="020B0604020202020204" pitchFamily="34" charset="0"/>
              </a:rPr>
              <a:t>Ambu’s</a:t>
            </a:r>
            <a:r>
              <a:rPr lang="en-GB" sz="2400" dirty="0">
                <a:latin typeface="Arial" panose="020B0604020202020204" pitchFamily="34" charset="0"/>
                <a:cs typeface="Arial" panose="020B0604020202020204" pitchFamily="34" charset="0"/>
              </a:rPr>
              <a:t> </a:t>
            </a:r>
            <a:r>
              <a:rPr lang="en-GB" sz="2400" b="0" i="0" u="none" strike="noStrike" baseline="0" dirty="0">
                <a:latin typeface="Arial" panose="020B0604020202020204" pitchFamily="34" charset="0"/>
                <a:cs typeface="Arial" panose="020B0604020202020204" pitchFamily="34" charset="0"/>
              </a:rPr>
              <a:t>aScope 4 </a:t>
            </a:r>
            <a:r>
              <a:rPr lang="en-GB" sz="2400" b="0" i="0" u="none" strike="noStrike" baseline="0" dirty="0" err="1">
                <a:latin typeface="Arial" panose="020B0604020202020204" pitchFamily="34" charset="0"/>
                <a:cs typeface="Arial" panose="020B0604020202020204" pitchFamily="34" charset="0"/>
              </a:rPr>
              <a:t>Cysto</a:t>
            </a:r>
            <a:r>
              <a:rPr lang="en-GB" sz="2400" b="0" i="0" u="none" strike="noStrike" baseline="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TULA</a:t>
            </a:r>
            <a:endParaRPr lang="en-GB" sz="2400" b="0" i="0" u="none" strike="noStrike" baseline="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MRI Fusion Biopsy</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MDT streamlining – Digital innovations incl. Ambient Voice Technology</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Ai Data Mining – </a:t>
            </a:r>
            <a:r>
              <a:rPr lang="en-GB" sz="2400" dirty="0" err="1">
                <a:latin typeface="Arial" panose="020B0604020202020204" pitchFamily="34" charset="0"/>
                <a:cs typeface="Arial" panose="020B0604020202020204" pitchFamily="34" charset="0"/>
              </a:rPr>
              <a:t>Cogstack</a:t>
            </a: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Ai Autonomy</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Ai Digital Pathology reporting</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Ai Radiotherapy contouring</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Deep dive HIN support, due diligence required, no CA endorsement</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4066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730863-F88F-6207-8052-C3C45D51B94B}"/>
              </a:ext>
            </a:extLst>
          </p:cNvPr>
          <p:cNvSpPr>
            <a:spLocks noGrp="1"/>
          </p:cNvSpPr>
          <p:nvPr>
            <p:ph sz="half" idx="2"/>
          </p:nvPr>
        </p:nvSpPr>
        <p:spPr>
          <a:xfrm>
            <a:off x="6180882" y="2938349"/>
            <a:ext cx="5600058" cy="3005234"/>
          </a:xfrm>
          <a:solidFill>
            <a:srgbClr val="92D050"/>
          </a:solidFill>
        </p:spPr>
        <p:style>
          <a:lnRef idx="1">
            <a:schemeClr val="accent4"/>
          </a:lnRef>
          <a:fillRef idx="2">
            <a:schemeClr val="accent4"/>
          </a:fillRef>
          <a:effectRef idx="1">
            <a:schemeClr val="accent4"/>
          </a:effectRef>
          <a:fontRef idx="minor">
            <a:schemeClr val="dk1"/>
          </a:fontRef>
        </p:style>
        <p:txBody>
          <a:bodyPr>
            <a:normAutofit fontScale="40000" lnSpcReduction="20000"/>
          </a:bodyPr>
          <a:lstStyle/>
          <a:p>
            <a:pPr marL="0" indent="0">
              <a:lnSpc>
                <a:spcPct val="120000"/>
              </a:lnSpc>
              <a:spcBef>
                <a:spcPts val="600"/>
              </a:spcBef>
              <a:buNone/>
            </a:pPr>
            <a:r>
              <a:rPr lang="en-GB" sz="7000" dirty="0">
                <a:solidFill>
                  <a:schemeClr val="tx1"/>
                </a:solidFill>
                <a:latin typeface="Arial" panose="020B0604020202020204" pitchFamily="34" charset="0"/>
                <a:ea typeface="+mj-ea"/>
                <a:cs typeface="Arial" panose="020B0604020202020204" pitchFamily="34" charset="0"/>
              </a:rPr>
              <a:t>Prostate</a:t>
            </a:r>
          </a:p>
          <a:p>
            <a:r>
              <a:rPr lang="en-GB" sz="4000" dirty="0">
                <a:solidFill>
                  <a:schemeClr val="tx1"/>
                </a:solidFill>
                <a:latin typeface="Arial" panose="020B0604020202020204" pitchFamily="34" charset="0"/>
                <a:cs typeface="Arial" panose="020B0604020202020204" pitchFamily="34" charset="0"/>
              </a:rPr>
              <a:t>Royal Cornwall Hospitals NHS Trust</a:t>
            </a:r>
          </a:p>
          <a:p>
            <a:r>
              <a:rPr lang="en-GB" sz="4000" dirty="0">
                <a:solidFill>
                  <a:schemeClr val="tx1"/>
                </a:solidFill>
                <a:latin typeface="Arial" panose="020B0604020202020204" pitchFamily="34" charset="0"/>
                <a:cs typeface="Arial" panose="020B0604020202020204" pitchFamily="34" charset="0"/>
              </a:rPr>
              <a:t>Royal Surrey Hospital NHS FT</a:t>
            </a:r>
          </a:p>
          <a:p>
            <a:r>
              <a:rPr lang="en-GB" sz="4000" dirty="0">
                <a:solidFill>
                  <a:schemeClr val="tx1"/>
                </a:solidFill>
                <a:latin typeface="Arial" panose="020B0604020202020204" pitchFamily="34" charset="0"/>
                <a:cs typeface="Arial" panose="020B0604020202020204" pitchFamily="34" charset="0"/>
              </a:rPr>
              <a:t>Guy’s and St Thomas’ NHS FT</a:t>
            </a:r>
          </a:p>
          <a:p>
            <a:r>
              <a:rPr lang="en-GB" sz="4000" dirty="0">
                <a:solidFill>
                  <a:schemeClr val="tx1"/>
                </a:solidFill>
                <a:latin typeface="Arial" panose="020B0604020202020204" pitchFamily="34" charset="0"/>
                <a:cs typeface="Arial" panose="020B0604020202020204" pitchFamily="34" charset="0"/>
              </a:rPr>
              <a:t>Epsom and St Helier University Hospitals Trust</a:t>
            </a:r>
          </a:p>
          <a:p>
            <a:r>
              <a:rPr lang="en-GB" sz="4000" dirty="0">
                <a:solidFill>
                  <a:schemeClr val="tx1"/>
                </a:solidFill>
                <a:latin typeface="Arial" panose="020B0604020202020204" pitchFamily="34" charset="0"/>
                <a:cs typeface="Arial" panose="020B0604020202020204" pitchFamily="34" charset="0"/>
              </a:rPr>
              <a:t>Maidstone and Tunbridge Wells NHS Trust </a:t>
            </a:r>
          </a:p>
          <a:p>
            <a:r>
              <a:rPr lang="en-GB" sz="4000" dirty="0">
                <a:solidFill>
                  <a:schemeClr val="tx1"/>
                </a:solidFill>
                <a:latin typeface="Arial" panose="020B0604020202020204" pitchFamily="34" charset="0"/>
                <a:cs typeface="Arial" panose="020B0604020202020204" pitchFamily="34" charset="0"/>
              </a:rPr>
              <a:t>Medway NHS FT</a:t>
            </a:r>
          </a:p>
          <a:p>
            <a:r>
              <a:rPr lang="en-GB" sz="4000" dirty="0">
                <a:solidFill>
                  <a:schemeClr val="tx1"/>
                </a:solidFill>
                <a:latin typeface="Arial" panose="020B0604020202020204" pitchFamily="34" charset="0"/>
                <a:cs typeface="Arial" panose="020B0604020202020204" pitchFamily="34" charset="0"/>
              </a:rPr>
              <a:t>East Kent Hospitals University NHS FT</a:t>
            </a:r>
          </a:p>
          <a:p>
            <a:r>
              <a:rPr lang="en-GB" sz="4000" dirty="0">
                <a:solidFill>
                  <a:schemeClr val="tx1"/>
                </a:solidFill>
                <a:latin typeface="Arial" panose="020B0604020202020204" pitchFamily="34" charset="0"/>
                <a:cs typeface="Times New Roman" panose="02020603050405020304" pitchFamily="18" charset="0"/>
              </a:rPr>
              <a:t>London North West University Healthcare NHS Trust </a:t>
            </a:r>
            <a:endParaRPr lang="en-GB" sz="4000" dirty="0">
              <a:solidFill>
                <a:schemeClr val="tx1"/>
              </a:solidFill>
              <a:latin typeface="Arial" panose="020B0604020202020204" pitchFamily="34" charset="0"/>
              <a:cs typeface="Arial" panose="020B0604020202020204" pitchFamily="34" charset="0"/>
            </a:endParaRPr>
          </a:p>
        </p:txBody>
      </p:sp>
      <p:sp>
        <p:nvSpPr>
          <p:cNvPr id="6" name="Freeform 2">
            <a:extLst>
              <a:ext uri="{FF2B5EF4-FFF2-40B4-BE49-F238E27FC236}">
                <a16:creationId xmlns:a16="http://schemas.microsoft.com/office/drawing/2014/main" id="{A8612AB5-125D-A386-C25A-42C263887534}"/>
              </a:ext>
            </a:extLst>
          </p:cNvPr>
          <p:cNvSpPr/>
          <p:nvPr/>
        </p:nvSpPr>
        <p:spPr>
          <a:xfrm>
            <a:off x="9475817" y="5700"/>
            <a:ext cx="2839223" cy="1092965"/>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2"/>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8" name="Picture 7">
            <a:extLst>
              <a:ext uri="{FF2B5EF4-FFF2-40B4-BE49-F238E27FC236}">
                <a16:creationId xmlns:a16="http://schemas.microsoft.com/office/drawing/2014/main" id="{7874B578-E59C-B3C4-C5DC-F6230B5DDF79}"/>
              </a:ext>
            </a:extLst>
          </p:cNvPr>
          <p:cNvPicPr>
            <a:picLocks noChangeAspect="1"/>
          </p:cNvPicPr>
          <p:nvPr/>
        </p:nvPicPr>
        <p:blipFill>
          <a:blip r:embed="rId3"/>
          <a:stretch>
            <a:fillRect/>
          </a:stretch>
        </p:blipFill>
        <p:spPr>
          <a:xfrm>
            <a:off x="-134615" y="-142822"/>
            <a:ext cx="1402202" cy="1390008"/>
          </a:xfrm>
          <a:prstGeom prst="rect">
            <a:avLst/>
          </a:prstGeom>
        </p:spPr>
      </p:pic>
      <p:sp>
        <p:nvSpPr>
          <p:cNvPr id="3" name="TextBox 2">
            <a:extLst>
              <a:ext uri="{FF2B5EF4-FFF2-40B4-BE49-F238E27FC236}">
                <a16:creationId xmlns:a16="http://schemas.microsoft.com/office/drawing/2014/main" id="{B150A1E1-635B-5E99-6258-25C481F288FD}"/>
              </a:ext>
            </a:extLst>
          </p:cNvPr>
          <p:cNvSpPr txBox="1"/>
          <p:nvPr/>
        </p:nvSpPr>
        <p:spPr>
          <a:xfrm>
            <a:off x="459129" y="6147532"/>
            <a:ext cx="112867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Caveat: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These packs are evolving resources and are not exhaustive. For the most accurate and up-to-date versions, please refer to the SWAG NHS Futures platform. Please do not download, store, or share copies of these packs instead refer others to the NHS Futures versions.  They are intended solely for use within the NHS to support improvement efforts. Sharing beyond the NHS is not permitted.</a:t>
            </a:r>
          </a:p>
        </p:txBody>
      </p:sp>
      <p:sp>
        <p:nvSpPr>
          <p:cNvPr id="7" name="Content Placeholder 1">
            <a:extLst>
              <a:ext uri="{FF2B5EF4-FFF2-40B4-BE49-F238E27FC236}">
                <a16:creationId xmlns:a16="http://schemas.microsoft.com/office/drawing/2014/main" id="{9507F26F-02A7-2970-5690-C1A72136E9B5}"/>
              </a:ext>
            </a:extLst>
          </p:cNvPr>
          <p:cNvSpPr txBox="1">
            <a:spLocks/>
          </p:cNvSpPr>
          <p:nvPr/>
        </p:nvSpPr>
        <p:spPr>
          <a:xfrm>
            <a:off x="411060" y="2938349"/>
            <a:ext cx="5564961" cy="3005234"/>
          </a:xfrm>
          <a:prstGeom prst="rect">
            <a:avLst/>
          </a:prstGeom>
          <a:solidFill>
            <a:srgbClr val="7030A0"/>
          </a:solidFill>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solidFill>
                <a:effectLst/>
                <a:uLnTx/>
                <a:uFillTx/>
                <a:latin typeface="Aptos Display" panose="02110004020202020204"/>
                <a:ea typeface="+mn-ea"/>
                <a:cs typeface="+mn-cs"/>
              </a:rPr>
              <a:t>Bladder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Medway NHS FT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Dartford and Gravesham NHS Trust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Maidstone and Tunbridge Wells NHS Trust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Royal Cornwall Hospitals NHS Trust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Royal Surrey Hospital NHS FT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5209E457-E7F6-4739-AFE0-3603FF35A2DE}"/>
              </a:ext>
            </a:extLst>
          </p:cNvPr>
          <p:cNvSpPr txBox="1"/>
          <p:nvPr/>
        </p:nvSpPr>
        <p:spPr>
          <a:xfrm>
            <a:off x="411060" y="1256656"/>
            <a:ext cx="11369880" cy="1569660"/>
          </a:xfrm>
          <a:prstGeom prst="rect">
            <a:avLst/>
          </a:prstGeom>
          <a:solidFill>
            <a:srgbClr val="FF9933"/>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Case studies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Pathway exemplar insights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 management insights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 narratives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Adoptable key service features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Library of resources: (SOPs, guidance, JDs, templates, protocols) </a:t>
            </a:r>
          </a:p>
        </p:txBody>
      </p:sp>
      <p:sp>
        <p:nvSpPr>
          <p:cNvPr id="5" name="TextBox 4">
            <a:extLst>
              <a:ext uri="{FF2B5EF4-FFF2-40B4-BE49-F238E27FC236}">
                <a16:creationId xmlns:a16="http://schemas.microsoft.com/office/drawing/2014/main" id="{4BFCDD86-E7F4-1D2A-7469-EB16ECEC36D4}"/>
              </a:ext>
            </a:extLst>
          </p:cNvPr>
          <p:cNvSpPr txBox="1"/>
          <p:nvPr/>
        </p:nvSpPr>
        <p:spPr>
          <a:xfrm rot="20029170">
            <a:off x="8470341" y="4613911"/>
            <a:ext cx="485017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lumMod val="85000"/>
                  </a:prstClr>
                </a:solidFill>
                <a:effectLst/>
                <a:uLnTx/>
                <a:uFillTx/>
                <a:latin typeface="Aptos" panose="02110004020202020204"/>
                <a:ea typeface="+mn-ea"/>
                <a:cs typeface="+mn-cs"/>
              </a:rPr>
              <a:t>DRAFT slides – awaiting checking with exemplar pathway providers</a:t>
            </a:r>
          </a:p>
        </p:txBody>
      </p:sp>
      <p:sp>
        <p:nvSpPr>
          <p:cNvPr id="9" name="Freeform 4">
            <a:extLst>
              <a:ext uri="{FF2B5EF4-FFF2-40B4-BE49-F238E27FC236}">
                <a16:creationId xmlns:a16="http://schemas.microsoft.com/office/drawing/2014/main" id="{626A9E8E-9A67-F587-AF3D-F2C74420CE75}"/>
              </a:ext>
            </a:extLst>
          </p:cNvPr>
          <p:cNvSpPr/>
          <p:nvPr/>
        </p:nvSpPr>
        <p:spPr>
          <a:xfrm>
            <a:off x="1418058" y="198645"/>
            <a:ext cx="6076443" cy="949273"/>
          </a:xfrm>
          <a:custGeom>
            <a:avLst/>
            <a:gdLst/>
            <a:ahLst/>
            <a:cxnLst/>
            <a:rect l="l" t="t" r="r" b="b"/>
            <a:pathLst>
              <a:path w="7856626" h="1423909">
                <a:moveTo>
                  <a:pt x="0" y="0"/>
                </a:moveTo>
                <a:lnTo>
                  <a:pt x="7856626" y="0"/>
                </a:lnTo>
                <a:lnTo>
                  <a:pt x="7856626" y="1423909"/>
                </a:lnTo>
                <a:lnTo>
                  <a:pt x="0" y="1423909"/>
                </a:lnTo>
                <a:lnTo>
                  <a:pt x="0" y="0"/>
                </a:lnTo>
                <a:close/>
              </a:path>
            </a:pathLst>
          </a:custGeom>
          <a:blipFill>
            <a:blip r:embed="rId4"/>
            <a:stretch>
              <a:fillRect/>
            </a:stretch>
          </a:blipFill>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ptos" panose="02110004020202020204"/>
                <a:ea typeface="+mn-ea"/>
                <a:cs typeface="+mn-cs"/>
              </a:rPr>
              <a:t>Urology playbooks </a:t>
            </a:r>
            <a:endParaRPr kumimoji="0" lang="en-GB" sz="4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24523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937F9-2750-2012-7FBE-684181DC206B}"/>
            </a:ext>
          </a:extLst>
        </p:cNvPr>
        <p:cNvGrpSpPr/>
        <p:nvPr/>
      </p:nvGrpSpPr>
      <p:grpSpPr>
        <a:xfrm>
          <a:off x="0" y="0"/>
          <a:ext cx="0" cy="0"/>
          <a:chOff x="0" y="0"/>
          <a:chExt cx="0" cy="0"/>
        </a:xfrm>
      </p:grpSpPr>
      <p:sp>
        <p:nvSpPr>
          <p:cNvPr id="6" name="Freeform 2">
            <a:extLst>
              <a:ext uri="{FF2B5EF4-FFF2-40B4-BE49-F238E27FC236}">
                <a16:creationId xmlns:a16="http://schemas.microsoft.com/office/drawing/2014/main" id="{9BB5D35B-004A-C060-DAA8-66D27FD9E5BB}"/>
              </a:ext>
            </a:extLst>
          </p:cNvPr>
          <p:cNvSpPr/>
          <p:nvPr/>
        </p:nvSpPr>
        <p:spPr>
          <a:xfrm>
            <a:off x="9407572" y="-9234"/>
            <a:ext cx="2839223" cy="1092965"/>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a:extLst>
              <a:ext uri="{FF2B5EF4-FFF2-40B4-BE49-F238E27FC236}">
                <a16:creationId xmlns:a16="http://schemas.microsoft.com/office/drawing/2014/main" id="{9A2BA3C6-9610-84DE-21F2-5FF8B841BA5C}"/>
              </a:ext>
            </a:extLst>
          </p:cNvPr>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 name="Freeform 4">
            <a:extLst>
              <a:ext uri="{FF2B5EF4-FFF2-40B4-BE49-F238E27FC236}">
                <a16:creationId xmlns:a16="http://schemas.microsoft.com/office/drawing/2014/main" id="{793276C7-FA3B-BC2E-1656-81A924BA00EF}"/>
              </a:ext>
            </a:extLst>
          </p:cNvPr>
          <p:cNvSpPr/>
          <p:nvPr/>
        </p:nvSpPr>
        <p:spPr>
          <a:xfrm>
            <a:off x="127387" y="1880526"/>
            <a:ext cx="5186293" cy="646331"/>
          </a:xfrm>
          <a:custGeom>
            <a:avLst/>
            <a:gdLst/>
            <a:ahLst/>
            <a:cxnLst/>
            <a:rect l="l" t="t" r="r" b="b"/>
            <a:pathLst>
              <a:path w="7264132" h="1316527">
                <a:moveTo>
                  <a:pt x="0" y="0"/>
                </a:moveTo>
                <a:lnTo>
                  <a:pt x="7264132" y="0"/>
                </a:lnTo>
                <a:lnTo>
                  <a:pt x="7264132" y="1316527"/>
                </a:lnTo>
                <a:lnTo>
                  <a:pt x="0" y="1316527"/>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Urology: Prostate and Bladder </a:t>
            </a:r>
          </a:p>
        </p:txBody>
      </p:sp>
      <p:graphicFrame>
        <p:nvGraphicFramePr>
          <p:cNvPr id="9" name="Table 8">
            <a:extLst>
              <a:ext uri="{FF2B5EF4-FFF2-40B4-BE49-F238E27FC236}">
                <a16:creationId xmlns:a16="http://schemas.microsoft.com/office/drawing/2014/main" id="{1E60947A-9AA2-AC78-41A0-5ABF64E444DE}"/>
              </a:ext>
            </a:extLst>
          </p:cNvPr>
          <p:cNvGraphicFramePr>
            <a:graphicFrameLocks noGrp="1"/>
          </p:cNvGraphicFramePr>
          <p:nvPr>
            <p:extLst>
              <p:ext uri="{D42A27DB-BD31-4B8C-83A1-F6EECF244321}">
                <p14:modId xmlns:p14="http://schemas.microsoft.com/office/powerpoint/2010/main" val="3400084151"/>
              </p:ext>
            </p:extLst>
          </p:nvPr>
        </p:nvGraphicFramePr>
        <p:xfrm>
          <a:off x="6096000" y="1232282"/>
          <a:ext cx="4323413" cy="5182092"/>
        </p:xfrm>
        <a:graphic>
          <a:graphicData uri="http://schemas.openxmlformats.org/drawingml/2006/table">
            <a:tbl>
              <a:tblPr firstRow="1" bandRow="1">
                <a:tableStyleId>{93296810-A885-4BE3-A3E7-6D5BEEA58F35}</a:tableStyleId>
              </a:tblPr>
              <a:tblGrid>
                <a:gridCol w="1523387">
                  <a:extLst>
                    <a:ext uri="{9D8B030D-6E8A-4147-A177-3AD203B41FA5}">
                      <a16:colId xmlns:a16="http://schemas.microsoft.com/office/drawing/2014/main" val="4031931055"/>
                    </a:ext>
                  </a:extLst>
                </a:gridCol>
                <a:gridCol w="638319">
                  <a:extLst>
                    <a:ext uri="{9D8B030D-6E8A-4147-A177-3AD203B41FA5}">
                      <a16:colId xmlns:a16="http://schemas.microsoft.com/office/drawing/2014/main" val="3773716546"/>
                    </a:ext>
                  </a:extLst>
                </a:gridCol>
                <a:gridCol w="1528750">
                  <a:extLst>
                    <a:ext uri="{9D8B030D-6E8A-4147-A177-3AD203B41FA5}">
                      <a16:colId xmlns:a16="http://schemas.microsoft.com/office/drawing/2014/main" val="2903650478"/>
                    </a:ext>
                  </a:extLst>
                </a:gridCol>
                <a:gridCol w="632957">
                  <a:extLst>
                    <a:ext uri="{9D8B030D-6E8A-4147-A177-3AD203B41FA5}">
                      <a16:colId xmlns:a16="http://schemas.microsoft.com/office/drawing/2014/main" val="3223647375"/>
                    </a:ext>
                  </a:extLst>
                </a:gridCol>
              </a:tblGrid>
              <a:tr h="370840">
                <a:tc gridSpan="4">
                  <a:txBody>
                    <a:bodyPr/>
                    <a:lstStyle/>
                    <a:p>
                      <a:pPr algn="ctr"/>
                      <a:r>
                        <a:rPr lang="en-GB" sz="1400" dirty="0"/>
                        <a:t>Exemplar Urology Q4 data 2024/25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dirty="0"/>
                    </a:p>
                  </a:txBody>
                  <a:tcPr/>
                </a:tc>
                <a:tc hMerge="1">
                  <a:txBody>
                    <a:bodyPr/>
                    <a:lstStyle/>
                    <a:p>
                      <a:endParaRPr lang="en-GB" sz="1200" dirty="0"/>
                    </a:p>
                  </a:txBody>
                  <a:tcPr/>
                </a:tc>
                <a:tc hMerge="1">
                  <a:txBody>
                    <a:bodyPr/>
                    <a:lstStyle/>
                    <a:p>
                      <a:pPr algn="r"/>
                      <a:endParaRPr lang="en-GB" sz="1200" dirty="0"/>
                    </a:p>
                  </a:txBody>
                  <a:tcPr/>
                </a:tc>
                <a:extLst>
                  <a:ext uri="{0D108BD9-81ED-4DB2-BD59-A6C34878D82A}">
                    <a16:rowId xmlns:a16="http://schemas.microsoft.com/office/drawing/2014/main" val="2118955488"/>
                  </a:ext>
                </a:extLst>
              </a:tr>
              <a:tr h="370840">
                <a:tc>
                  <a:txBody>
                    <a:bodyPr/>
                    <a:lstStyle/>
                    <a:p>
                      <a:r>
                        <a:rPr lang="en-GB" sz="1200" b="1" dirty="0"/>
                        <a:t>28-day (target 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1" dirty="0"/>
                        <a:t>62-day (target 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9026829"/>
                  </a:ext>
                </a:extLst>
              </a:tr>
              <a:tr h="370840">
                <a:tc>
                  <a:txBody>
                    <a:bodyPr/>
                    <a:lstStyle/>
                    <a:p>
                      <a:r>
                        <a:rPr lang="en-GB" sz="1200" b="0" dirty="0"/>
                        <a:t>Royal Surrey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t>88.3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t>County Durham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0901826"/>
                  </a:ext>
                </a:extLst>
              </a:tr>
              <a:tr h="370840">
                <a:tc>
                  <a:txBody>
                    <a:bodyPr/>
                    <a:lstStyle/>
                    <a:p>
                      <a:r>
                        <a:rPr lang="en-GB" sz="1200" b="0" dirty="0"/>
                        <a:t>Croydon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t>88.1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t>Airedale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t>92.5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6255278"/>
                  </a:ext>
                </a:extLst>
              </a:tr>
              <a:tr h="370840">
                <a:tc>
                  <a:txBody>
                    <a:bodyPr/>
                    <a:lstStyle/>
                    <a:p>
                      <a:r>
                        <a:rPr lang="en-GB" sz="1200" b="0" dirty="0"/>
                        <a:t>Epsom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t>85.4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t>Croydon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802046"/>
                  </a:ext>
                </a:extLst>
              </a:tr>
              <a:tr h="370840">
                <a:tc>
                  <a:txBody>
                    <a:bodyPr/>
                    <a:lstStyle/>
                    <a:p>
                      <a:r>
                        <a:rPr lang="en-GB" sz="1200" b="0" dirty="0"/>
                        <a:t>Bolton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t>82.7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t>Epsom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t>90.2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0163006"/>
                  </a:ext>
                </a:extLst>
              </a:tr>
              <a:tr h="370840">
                <a:tc>
                  <a:txBody>
                    <a:bodyPr/>
                    <a:lstStyle/>
                    <a:p>
                      <a:r>
                        <a:rPr lang="en-GB" sz="1200" b="0" dirty="0"/>
                        <a:t>Maidstone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t>80.1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t>Bolton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t>87.9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1292979"/>
                  </a:ext>
                </a:extLst>
              </a:tr>
              <a:tr h="370840">
                <a:tc>
                  <a:txBody>
                    <a:bodyPr/>
                    <a:lstStyle/>
                    <a:p>
                      <a:r>
                        <a:rPr lang="en-GB" sz="1200" b="0" dirty="0"/>
                        <a:t>Dartford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t>78.1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t>Cornwall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t>87.1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937348"/>
                  </a:ext>
                </a:extLst>
              </a:tr>
              <a:tr h="370840">
                <a:tc>
                  <a:txBody>
                    <a:bodyPr/>
                    <a:lstStyle/>
                    <a:p>
                      <a:r>
                        <a:rPr lang="en-GB" sz="1200" b="0" dirty="0"/>
                        <a:t>Airedale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t>77.6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t>Royal Surrey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t>86.9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6303435"/>
                  </a:ext>
                </a:extLst>
              </a:tr>
              <a:tr h="370840">
                <a:tc>
                  <a:txBody>
                    <a:bodyPr/>
                    <a:lstStyle/>
                    <a:p>
                      <a:r>
                        <a:rPr lang="en-GB" sz="1200" b="0" dirty="0"/>
                        <a:t>Medway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solidFill>
                            <a:srgbClr val="FF0000"/>
                          </a:solidFill>
                        </a:rPr>
                        <a:t>74.4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t>Maidstone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t>86.9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7852800"/>
                  </a:ext>
                </a:extLst>
              </a:tr>
              <a:tr h="370840">
                <a:tc>
                  <a:txBody>
                    <a:bodyPr/>
                    <a:lstStyle/>
                    <a:p>
                      <a:r>
                        <a:rPr lang="en-GB" sz="1200" b="0" dirty="0"/>
                        <a:t>Guys &amp; 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solidFill>
                            <a:srgbClr val="FF0000"/>
                          </a:solidFill>
                        </a:rPr>
                        <a:t>71.7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t>Medway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solidFill>
                            <a:srgbClr val="FF0000"/>
                          </a:solidFill>
                        </a:rPr>
                        <a:t>76.8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324583"/>
                  </a:ext>
                </a:extLst>
              </a:tr>
              <a:tr h="361172">
                <a:tc>
                  <a:txBody>
                    <a:bodyPr/>
                    <a:lstStyle/>
                    <a:p>
                      <a:r>
                        <a:rPr lang="en-GB" sz="1200" b="0" dirty="0"/>
                        <a:t>Cornwall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solidFill>
                            <a:srgbClr val="FF0000"/>
                          </a:solidFill>
                        </a:rPr>
                        <a:t>65.3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t>NWLUH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solidFill>
                            <a:srgbClr val="FF0000"/>
                          </a:solidFill>
                        </a:rPr>
                        <a:t>73.3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4121521"/>
                  </a:ext>
                </a:extLst>
              </a:tr>
              <a:tr h="370840">
                <a:tc>
                  <a:txBody>
                    <a:bodyPr/>
                    <a:lstStyle/>
                    <a:p>
                      <a:r>
                        <a:rPr lang="en-GB" sz="1200" b="0" dirty="0"/>
                        <a:t>NWLUH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solidFill>
                            <a:srgbClr val="FF0000"/>
                          </a:solidFill>
                        </a:rPr>
                        <a:t>62.1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t>East Kent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solidFill>
                            <a:srgbClr val="FF0000"/>
                          </a:solidFill>
                        </a:rPr>
                        <a:t>70.5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1093695"/>
                  </a:ext>
                </a:extLst>
              </a:tr>
              <a:tr h="370840">
                <a:tc>
                  <a:txBody>
                    <a:bodyPr/>
                    <a:lstStyle/>
                    <a:p>
                      <a:r>
                        <a:rPr lang="en-GB" sz="1200" b="0" dirty="0"/>
                        <a:t>East Kent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solidFill>
                            <a:srgbClr val="FF0000"/>
                          </a:solidFill>
                        </a:rPr>
                        <a:t>60.1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t>Guys &amp; 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dirty="0">
                          <a:solidFill>
                            <a:srgbClr val="FF0000"/>
                          </a:solidFill>
                        </a:rPr>
                        <a:t>64.8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6143843"/>
                  </a:ext>
                </a:extLst>
              </a:tr>
            </a:tbl>
          </a:graphicData>
        </a:graphic>
      </p:graphicFrame>
    </p:spTree>
    <p:extLst>
      <p:ext uri="{BB962C8B-B14F-4D97-AF65-F5344CB8AC3E}">
        <p14:creationId xmlns:p14="http://schemas.microsoft.com/office/powerpoint/2010/main" val="604093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68797-679A-DAF7-6149-084A1CD7F3F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40A36DE-9201-119C-4675-A460212732BC}"/>
              </a:ext>
            </a:extLst>
          </p:cNvPr>
          <p:cNvSpPr txBox="1"/>
          <p:nvPr/>
        </p:nvSpPr>
        <p:spPr>
          <a:xfrm>
            <a:off x="127387" y="1221121"/>
            <a:ext cx="11748238" cy="338554"/>
          </a:xfrm>
          <a:prstGeom prst="rect">
            <a:avLst/>
          </a:prstGeom>
          <a:solidFill>
            <a:srgbClr val="7030A0"/>
          </a:solidFill>
          <a:ln w="28575">
            <a:solidFill>
              <a:srgbClr val="002060"/>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Greater Manchester CA: Bolton NHS FT           </a:t>
            </a:r>
            <a:r>
              <a:rPr kumimoji="0" lang="en-US" sz="1600" b="1" i="0" u="none" strike="noStrike" kern="1200" cap="none" spc="0" normalizeH="0" baseline="0" noProof="0" dirty="0">
                <a:ln>
                  <a:noFill/>
                </a:ln>
                <a:solidFill>
                  <a:prstClr val="white"/>
                </a:solidFill>
                <a:effectLst/>
                <a:uLnTx/>
                <a:uFillTx/>
                <a:latin typeface="Aptos" panose="02110004020202020204"/>
                <a:ea typeface="+mn-ea"/>
                <a:cs typeface="+mn-cs"/>
              </a:rPr>
              <a:t>TURBT Pathway improvement project  </a:t>
            </a:r>
          </a:p>
        </p:txBody>
      </p:sp>
      <p:sp>
        <p:nvSpPr>
          <p:cNvPr id="2" name="TextBox 1">
            <a:extLst>
              <a:ext uri="{FF2B5EF4-FFF2-40B4-BE49-F238E27FC236}">
                <a16:creationId xmlns:a16="http://schemas.microsoft.com/office/drawing/2014/main" id="{F599B383-3BD5-260E-C21C-C22A60C3C6CE}"/>
              </a:ext>
            </a:extLst>
          </p:cNvPr>
          <p:cNvSpPr txBox="1"/>
          <p:nvPr/>
        </p:nvSpPr>
        <p:spPr>
          <a:xfrm>
            <a:off x="127387" y="170585"/>
            <a:ext cx="2512063" cy="923330"/>
          </a:xfrm>
          <a:prstGeom prst="rect">
            <a:avLst/>
          </a:prstGeom>
          <a:solidFill>
            <a:srgbClr val="7030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ptos" panose="02110004020202020204"/>
                <a:ea typeface="+mn-ea"/>
                <a:cs typeface="+mn-cs"/>
              </a:rPr>
              <a:t>Urology Q4 24/25: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Aptos" panose="02110004020202020204"/>
                <a:ea typeface="+mn-ea"/>
                <a:cs typeface="+mn-cs"/>
              </a:rPr>
              <a:t>28-day: 82.7%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Aptos" panose="02110004020202020204"/>
                <a:ea typeface="+mn-ea"/>
                <a:cs typeface="+mn-cs"/>
              </a:rPr>
              <a:t>62-day: 87.9% </a:t>
            </a:r>
          </a:p>
        </p:txBody>
      </p:sp>
      <p:sp>
        <p:nvSpPr>
          <p:cNvPr id="4" name="TextBox 3">
            <a:extLst>
              <a:ext uri="{FF2B5EF4-FFF2-40B4-BE49-F238E27FC236}">
                <a16:creationId xmlns:a16="http://schemas.microsoft.com/office/drawing/2014/main" id="{33DF52A7-807F-7B50-B9F3-F711C2D0D10B}"/>
              </a:ext>
            </a:extLst>
          </p:cNvPr>
          <p:cNvSpPr txBox="1"/>
          <p:nvPr/>
        </p:nvSpPr>
        <p:spPr>
          <a:xfrm rot="20029170">
            <a:off x="8132362" y="4607530"/>
            <a:ext cx="435305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lumMod val="85000"/>
                  </a:prstClr>
                </a:solidFill>
                <a:effectLst/>
                <a:uLnTx/>
                <a:uFillTx/>
                <a:latin typeface="Aptos" panose="02110004020202020204"/>
                <a:ea typeface="+mn-ea"/>
                <a:cs typeface="+mn-cs"/>
              </a:rPr>
              <a:t>DRAFT slides – awaiting checking with exemplar pathway providers</a:t>
            </a:r>
          </a:p>
        </p:txBody>
      </p:sp>
      <p:sp>
        <p:nvSpPr>
          <p:cNvPr id="6" name="Freeform 4">
            <a:extLst>
              <a:ext uri="{FF2B5EF4-FFF2-40B4-BE49-F238E27FC236}">
                <a16:creationId xmlns:a16="http://schemas.microsoft.com/office/drawing/2014/main" id="{004C4E11-5FE9-7297-8727-011140EE1AAB}"/>
              </a:ext>
            </a:extLst>
          </p:cNvPr>
          <p:cNvSpPr/>
          <p:nvPr/>
        </p:nvSpPr>
        <p:spPr>
          <a:xfrm>
            <a:off x="2998108" y="237779"/>
            <a:ext cx="6076443" cy="629132"/>
          </a:xfrm>
          <a:custGeom>
            <a:avLst/>
            <a:gdLst/>
            <a:ahLst/>
            <a:cxnLst/>
            <a:rect l="l" t="t" r="r" b="b"/>
            <a:pathLst>
              <a:path w="7856626" h="1423909">
                <a:moveTo>
                  <a:pt x="0" y="0"/>
                </a:moveTo>
                <a:lnTo>
                  <a:pt x="7856626" y="0"/>
                </a:lnTo>
                <a:lnTo>
                  <a:pt x="7856626" y="1423909"/>
                </a:lnTo>
                <a:lnTo>
                  <a:pt x="0" y="1423909"/>
                </a:lnTo>
                <a:lnTo>
                  <a:pt x="0" y="0"/>
                </a:lnTo>
                <a:close/>
              </a:path>
            </a:pathLst>
          </a:custGeom>
          <a:blipFill>
            <a:blip r:embed="rId2"/>
            <a:stretch>
              <a:fillRect/>
            </a:stretch>
          </a:blipFill>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ptos" panose="02110004020202020204"/>
                <a:ea typeface="+mn-ea"/>
                <a:cs typeface="+mn-cs"/>
              </a:rPr>
              <a:t>Case Study: Bladder</a:t>
            </a:r>
            <a:endParaRPr kumimoji="0" lang="en-GB"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BA01247A-B17E-11F2-C0AD-E8A7095EB62B}"/>
              </a:ext>
            </a:extLst>
          </p:cNvPr>
          <p:cNvSpPr txBox="1"/>
          <p:nvPr/>
        </p:nvSpPr>
        <p:spPr>
          <a:xfrm>
            <a:off x="110024" y="1629729"/>
            <a:ext cx="5968613"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Previous pathway: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Haematuria &gt; flexi and CT &gt; TURBT &gt; MIBC (T2+) further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NMIBC clock stop at TURBT (T1 but not Ta/Tis)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62-day performance (2023-2024)   T1 = </a:t>
            </a: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77%    T2+ = 26%</a:t>
            </a:r>
          </a:p>
        </p:txBody>
      </p:sp>
      <p:graphicFrame>
        <p:nvGraphicFramePr>
          <p:cNvPr id="7" name="Content Placeholder 3">
            <a:extLst>
              <a:ext uri="{FF2B5EF4-FFF2-40B4-BE49-F238E27FC236}">
                <a16:creationId xmlns:a16="http://schemas.microsoft.com/office/drawing/2014/main" id="{4744830C-A50D-D3C9-A3E1-2F3244E8C311}"/>
              </a:ext>
            </a:extLst>
          </p:cNvPr>
          <p:cNvGraphicFramePr>
            <a:graphicFrameLocks/>
          </p:cNvGraphicFramePr>
          <p:nvPr/>
        </p:nvGraphicFramePr>
        <p:xfrm>
          <a:off x="127387" y="3052984"/>
          <a:ext cx="5392036" cy="26817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6B96D812-C44A-98BA-AE31-7E9C8812B40E}"/>
              </a:ext>
            </a:extLst>
          </p:cNvPr>
          <p:cNvSpPr txBox="1"/>
          <p:nvPr/>
        </p:nvSpPr>
        <p:spPr>
          <a:xfrm>
            <a:off x="6213675" y="1626151"/>
            <a:ext cx="5839296"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Flexible cystoscopy stepdown policy &amp; risk-stratified TURBTs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Flexible cystoscopy</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rPr>
              <a:t>Tumour appearance and size &gt;5cm</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rPr>
              <a:t>Appearance consistent with MIBC</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rPr>
              <a:t>Solid/broad based/sessile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CT - Tumour size and presence of associated hydronephrosis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TURBT at ringfenced slots with urologist within 10 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Consider MRI scanning if under-staging at TURBT likely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Clear instruction to inform PTL meeting -  prioritisation CT available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Listing slip adjustment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Ring fenced pre op assessment slots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Tumour identified at TURBT - Inform of diagnosis &amp; step off CWT pathway. Do not wait for histological confirmation routinely.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Defined risk stratification criteria</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Ring-fenced TURBT slots for urgent cases wait time 7-10 days</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Pre-op assessment  same day as flexible cystoscopy or same week</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Considerable increase of day case TURBTs</a:t>
            </a:r>
            <a:endParaRPr kumimoji="0" lang="en-GB" sz="14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B7DFDCBE-4F1A-B3FB-D866-23338DD63822}"/>
              </a:ext>
            </a:extLst>
          </p:cNvPr>
          <p:cNvSpPr txBox="1"/>
          <p:nvPr/>
        </p:nvSpPr>
        <p:spPr>
          <a:xfrm>
            <a:off x="139029" y="5767473"/>
            <a:ext cx="5968613"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Aim</a:t>
            </a: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 Prioritise high-risk NMIBC and potential MIBC patients for earlier TURBT  within a 2-week window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SOP: see attached files </a:t>
            </a:r>
          </a:p>
        </p:txBody>
      </p:sp>
      <p:cxnSp>
        <p:nvCxnSpPr>
          <p:cNvPr id="14" name="Straight Arrow Connector 13">
            <a:extLst>
              <a:ext uri="{FF2B5EF4-FFF2-40B4-BE49-F238E27FC236}">
                <a16:creationId xmlns:a16="http://schemas.microsoft.com/office/drawing/2014/main" id="{85EA6115-DF15-5B05-3B1B-37D967334D8F}"/>
              </a:ext>
            </a:extLst>
          </p:cNvPr>
          <p:cNvCxnSpPr>
            <a:cxnSpLocks/>
          </p:cNvCxnSpPr>
          <p:nvPr/>
        </p:nvCxnSpPr>
        <p:spPr>
          <a:xfrm flipV="1">
            <a:off x="9690486" y="3624399"/>
            <a:ext cx="0" cy="2067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AutoShape 8" descr="Bolton NHS Foundation Trust - Wikipedia">
            <a:extLst>
              <a:ext uri="{FF2B5EF4-FFF2-40B4-BE49-F238E27FC236}">
                <a16:creationId xmlns:a16="http://schemas.microsoft.com/office/drawing/2014/main" id="{7AD68D63-2CEB-7DB0-56C6-EE328F5E99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034" name="Picture 10" descr="Carbon Management Consultancy - Maloney Associates LTD">
            <a:extLst>
              <a:ext uri="{FF2B5EF4-FFF2-40B4-BE49-F238E27FC236}">
                <a16:creationId xmlns:a16="http://schemas.microsoft.com/office/drawing/2014/main" id="{9C8833CD-1DDD-61A0-11B6-89D65AA821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597" t="28544" r="10616" b="28267"/>
          <a:stretch/>
        </p:blipFill>
        <p:spPr bwMode="auto">
          <a:xfrm>
            <a:off x="10320696" y="185045"/>
            <a:ext cx="1554929" cy="8633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Diagram 20">
            <a:extLst>
              <a:ext uri="{FF2B5EF4-FFF2-40B4-BE49-F238E27FC236}">
                <a16:creationId xmlns:a16="http://schemas.microsoft.com/office/drawing/2014/main" id="{E746DF79-B2B5-811E-3B8C-5C84EE14A400}"/>
              </a:ext>
            </a:extLst>
          </p:cNvPr>
          <p:cNvGraphicFramePr/>
          <p:nvPr/>
        </p:nvGraphicFramePr>
        <p:xfrm>
          <a:off x="6036329" y="6025906"/>
          <a:ext cx="5839296" cy="2358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2" name="Rectangle 21">
            <a:extLst>
              <a:ext uri="{FF2B5EF4-FFF2-40B4-BE49-F238E27FC236}">
                <a16:creationId xmlns:a16="http://schemas.microsoft.com/office/drawing/2014/main" id="{082E1718-2477-F261-4AD8-8A8051E2B982}"/>
              </a:ext>
            </a:extLst>
          </p:cNvPr>
          <p:cNvSpPr/>
          <p:nvPr/>
        </p:nvSpPr>
        <p:spPr>
          <a:xfrm>
            <a:off x="6096000" y="6343794"/>
            <a:ext cx="1357964" cy="39503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Triage &amp; CT request</a:t>
            </a:r>
          </a:p>
        </p:txBody>
      </p:sp>
      <p:sp>
        <p:nvSpPr>
          <p:cNvPr id="23" name="Rectangle 22">
            <a:extLst>
              <a:ext uri="{FF2B5EF4-FFF2-40B4-BE49-F238E27FC236}">
                <a16:creationId xmlns:a16="http://schemas.microsoft.com/office/drawing/2014/main" id="{DF444A6D-7F4A-CAC7-E633-17127FA4A3CC}"/>
              </a:ext>
            </a:extLst>
          </p:cNvPr>
          <p:cNvSpPr/>
          <p:nvPr/>
        </p:nvSpPr>
        <p:spPr>
          <a:xfrm>
            <a:off x="7534855" y="6343794"/>
            <a:ext cx="1357964" cy="39503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CT reported</a:t>
            </a:r>
          </a:p>
        </p:txBody>
      </p:sp>
      <p:sp>
        <p:nvSpPr>
          <p:cNvPr id="24" name="Rectangle 23">
            <a:extLst>
              <a:ext uri="{FF2B5EF4-FFF2-40B4-BE49-F238E27FC236}">
                <a16:creationId xmlns:a16="http://schemas.microsoft.com/office/drawing/2014/main" id="{386F1A8E-82F6-988A-14E6-2CC8C838047A}"/>
              </a:ext>
            </a:extLst>
          </p:cNvPr>
          <p:cNvSpPr/>
          <p:nvPr/>
        </p:nvSpPr>
        <p:spPr>
          <a:xfrm>
            <a:off x="8955976" y="6347638"/>
            <a:ext cx="1422721" cy="37959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Flexi Cyst: solid lesion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CTU ? MIBC. Pre-op</a:t>
            </a:r>
          </a:p>
        </p:txBody>
      </p:sp>
      <p:sp>
        <p:nvSpPr>
          <p:cNvPr id="25" name="Rectangle 24">
            <a:extLst>
              <a:ext uri="{FF2B5EF4-FFF2-40B4-BE49-F238E27FC236}">
                <a16:creationId xmlns:a16="http://schemas.microsoft.com/office/drawing/2014/main" id="{22865DBD-7E7C-6BF3-582E-945D72CC5AEA}"/>
              </a:ext>
            </a:extLst>
          </p:cNvPr>
          <p:cNvSpPr/>
          <p:nvPr/>
        </p:nvSpPr>
        <p:spPr>
          <a:xfrm>
            <a:off x="10441854" y="6343794"/>
            <a:ext cx="1357964" cy="39503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Day case TURBT</a:t>
            </a:r>
          </a:p>
        </p:txBody>
      </p:sp>
      <p:cxnSp>
        <p:nvCxnSpPr>
          <p:cNvPr id="28" name="Straight Connector 27">
            <a:extLst>
              <a:ext uri="{FF2B5EF4-FFF2-40B4-BE49-F238E27FC236}">
                <a16:creationId xmlns:a16="http://schemas.microsoft.com/office/drawing/2014/main" id="{4E1CE567-A791-84F9-D816-EA8E35095BCC}"/>
              </a:ext>
            </a:extLst>
          </p:cNvPr>
          <p:cNvCxnSpPr>
            <a:cxnSpLocks/>
          </p:cNvCxnSpPr>
          <p:nvPr/>
        </p:nvCxnSpPr>
        <p:spPr>
          <a:xfrm>
            <a:off x="5683170" y="1559675"/>
            <a:ext cx="0" cy="5298325"/>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137918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4AA6F-113D-89FD-DA11-54C6C7B83D0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F629486-7AD3-7D1E-75E7-D7DEF2A7E57B}"/>
              </a:ext>
            </a:extLst>
          </p:cNvPr>
          <p:cNvSpPr txBox="1"/>
          <p:nvPr/>
        </p:nvSpPr>
        <p:spPr>
          <a:xfrm>
            <a:off x="127387" y="1221121"/>
            <a:ext cx="11748238" cy="338554"/>
          </a:xfrm>
          <a:prstGeom prst="rect">
            <a:avLst/>
          </a:prstGeom>
          <a:solidFill>
            <a:srgbClr val="7030A0"/>
          </a:solidFill>
          <a:ln w="28575">
            <a:solidFill>
              <a:srgbClr val="002060"/>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North Lincolnshire and Goole NHS FT </a:t>
            </a:r>
          </a:p>
        </p:txBody>
      </p:sp>
      <p:sp>
        <p:nvSpPr>
          <p:cNvPr id="2" name="TextBox 1">
            <a:extLst>
              <a:ext uri="{FF2B5EF4-FFF2-40B4-BE49-F238E27FC236}">
                <a16:creationId xmlns:a16="http://schemas.microsoft.com/office/drawing/2014/main" id="{71CD3FCD-D853-6166-A7D9-92DC2253A78E}"/>
              </a:ext>
            </a:extLst>
          </p:cNvPr>
          <p:cNvSpPr txBox="1"/>
          <p:nvPr/>
        </p:nvSpPr>
        <p:spPr>
          <a:xfrm>
            <a:off x="127387" y="170585"/>
            <a:ext cx="2512063" cy="923330"/>
          </a:xfrm>
          <a:prstGeom prst="rect">
            <a:avLst/>
          </a:prstGeom>
          <a:solidFill>
            <a:srgbClr val="7030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ptos" panose="02110004020202020204"/>
                <a:ea typeface="+mn-ea"/>
                <a:cs typeface="+mn-cs"/>
              </a:rPr>
              <a:t>Urology Q4 24/25: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Aptos" panose="02110004020202020204"/>
                <a:ea typeface="+mn-ea"/>
                <a:cs typeface="+mn-cs"/>
              </a:rPr>
              <a:t>28-day: 63.7%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Aptos" panose="02110004020202020204"/>
                <a:ea typeface="+mn-ea"/>
                <a:cs typeface="+mn-cs"/>
              </a:rPr>
              <a:t>62-day: 74.4% </a:t>
            </a:r>
          </a:p>
        </p:txBody>
      </p:sp>
      <p:sp>
        <p:nvSpPr>
          <p:cNvPr id="4" name="TextBox 3">
            <a:extLst>
              <a:ext uri="{FF2B5EF4-FFF2-40B4-BE49-F238E27FC236}">
                <a16:creationId xmlns:a16="http://schemas.microsoft.com/office/drawing/2014/main" id="{52565B3F-38EE-AF73-9B34-D962C7E1077F}"/>
              </a:ext>
            </a:extLst>
          </p:cNvPr>
          <p:cNvSpPr txBox="1"/>
          <p:nvPr/>
        </p:nvSpPr>
        <p:spPr>
          <a:xfrm rot="20029170">
            <a:off x="8132362" y="4607530"/>
            <a:ext cx="435305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lumMod val="85000"/>
                  </a:prstClr>
                </a:solidFill>
                <a:effectLst/>
                <a:uLnTx/>
                <a:uFillTx/>
                <a:latin typeface="Aptos" panose="02110004020202020204"/>
                <a:ea typeface="+mn-ea"/>
                <a:cs typeface="+mn-cs"/>
              </a:rPr>
              <a:t>DRAFT slides – awaiting checking with exemplar pathway providers</a:t>
            </a:r>
          </a:p>
        </p:txBody>
      </p:sp>
      <p:sp>
        <p:nvSpPr>
          <p:cNvPr id="6" name="Freeform 4">
            <a:extLst>
              <a:ext uri="{FF2B5EF4-FFF2-40B4-BE49-F238E27FC236}">
                <a16:creationId xmlns:a16="http://schemas.microsoft.com/office/drawing/2014/main" id="{87D358B7-9EF4-4A7B-6BDD-B0C2ED670748}"/>
              </a:ext>
            </a:extLst>
          </p:cNvPr>
          <p:cNvSpPr/>
          <p:nvPr/>
        </p:nvSpPr>
        <p:spPr>
          <a:xfrm>
            <a:off x="2998108" y="237779"/>
            <a:ext cx="6076443" cy="629132"/>
          </a:xfrm>
          <a:custGeom>
            <a:avLst/>
            <a:gdLst/>
            <a:ahLst/>
            <a:cxnLst/>
            <a:rect l="l" t="t" r="r" b="b"/>
            <a:pathLst>
              <a:path w="7856626" h="1423909">
                <a:moveTo>
                  <a:pt x="0" y="0"/>
                </a:moveTo>
                <a:lnTo>
                  <a:pt x="7856626" y="0"/>
                </a:lnTo>
                <a:lnTo>
                  <a:pt x="7856626" y="1423909"/>
                </a:lnTo>
                <a:lnTo>
                  <a:pt x="0" y="1423909"/>
                </a:lnTo>
                <a:lnTo>
                  <a:pt x="0" y="0"/>
                </a:lnTo>
                <a:close/>
              </a:path>
            </a:pathLst>
          </a:custGeom>
          <a:blipFill>
            <a:blip r:embed="rId2"/>
            <a:stretch>
              <a:fillRect/>
            </a:stretch>
          </a:blipFill>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ptos" panose="02110004020202020204"/>
                <a:ea typeface="+mn-ea"/>
                <a:cs typeface="+mn-cs"/>
              </a:rPr>
              <a:t>Case Study: Bladder</a:t>
            </a:r>
            <a:endParaRPr kumimoji="0" lang="en-GB"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AutoShape 2" descr="Northern Lincolnshire and Goole NHS Foundation Trust">
            <a:extLst>
              <a:ext uri="{FF2B5EF4-FFF2-40B4-BE49-F238E27FC236}">
                <a16:creationId xmlns:a16="http://schemas.microsoft.com/office/drawing/2014/main" id="{489C0F3B-7625-DC58-2CFE-A9C0F9651F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AutoShape 4" descr="Northern Lincolnshire and Goole NHS Foundation Trust">
            <a:extLst>
              <a:ext uri="{FF2B5EF4-FFF2-40B4-BE49-F238E27FC236}">
                <a16:creationId xmlns:a16="http://schemas.microsoft.com/office/drawing/2014/main" id="{F14D3EAE-06AB-9497-C151-97A246FE30F4}"/>
              </a:ext>
            </a:extLst>
          </p:cNvPr>
          <p:cNvSpPr>
            <a:spLocks noChangeAspect="1" noChangeArrowheads="1"/>
          </p:cNvSpPr>
          <p:nvPr/>
        </p:nvSpPr>
        <p:spPr bwMode="auto">
          <a:xfrm>
            <a:off x="6096000" y="3429000"/>
            <a:ext cx="2399818" cy="23998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9" name="Picture 8">
            <a:extLst>
              <a:ext uri="{FF2B5EF4-FFF2-40B4-BE49-F238E27FC236}">
                <a16:creationId xmlns:a16="http://schemas.microsoft.com/office/drawing/2014/main" id="{543A6815-24E3-73E6-26F2-1A03F1458D0D}"/>
              </a:ext>
            </a:extLst>
          </p:cNvPr>
          <p:cNvPicPr>
            <a:picLocks noChangeAspect="1"/>
          </p:cNvPicPr>
          <p:nvPr/>
        </p:nvPicPr>
        <p:blipFill>
          <a:blip r:embed="rId3"/>
          <a:stretch>
            <a:fillRect/>
          </a:stretch>
        </p:blipFill>
        <p:spPr>
          <a:xfrm>
            <a:off x="10012101" y="130014"/>
            <a:ext cx="1945632" cy="844661"/>
          </a:xfrm>
          <a:prstGeom prst="rect">
            <a:avLst/>
          </a:prstGeom>
        </p:spPr>
      </p:pic>
      <p:sp>
        <p:nvSpPr>
          <p:cNvPr id="10" name="TextBox 9">
            <a:extLst>
              <a:ext uri="{FF2B5EF4-FFF2-40B4-BE49-F238E27FC236}">
                <a16:creationId xmlns:a16="http://schemas.microsoft.com/office/drawing/2014/main" id="{B5185DB9-C281-6AA5-FA4E-2B2BAB5C0812}"/>
              </a:ext>
            </a:extLst>
          </p:cNvPr>
          <p:cNvSpPr txBox="1"/>
          <p:nvPr/>
        </p:nvSpPr>
        <p:spPr>
          <a:xfrm>
            <a:off x="72690" y="1727422"/>
            <a:ext cx="5899230"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What works for them?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Triage of haematuria referrals by on call registrar/consultant on daily basis (weeks days).  Imaging requested.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Urology CNS Telephone consultation. Flexi Cystoscopy 7-10days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Trained 11 clinicians (Registrars and CNS, not including consultants)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Designated rota co-ordinator, inhouse flexible cystoscopy service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Only use disposable cystoscope.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Designated admin for Flexible Cystoscopy waiting list (Band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No haematuria list cancelled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Cancer tracker facilitating pathway and minimising breaches</a:t>
            </a:r>
          </a:p>
        </p:txBody>
      </p:sp>
      <p:pic>
        <p:nvPicPr>
          <p:cNvPr id="11" name="Content Placeholder 4" descr="A diagram of a medical procedure&#10;&#10;AI-generated content may be incorrect.">
            <a:extLst>
              <a:ext uri="{FF2B5EF4-FFF2-40B4-BE49-F238E27FC236}">
                <a16:creationId xmlns:a16="http://schemas.microsoft.com/office/drawing/2014/main" id="{9319D0CA-07D9-9BCF-A6ED-51B6733168E7}"/>
              </a:ext>
            </a:extLst>
          </p:cNvPr>
          <p:cNvPicPr>
            <a:picLocks noChangeAspect="1"/>
          </p:cNvPicPr>
          <p:nvPr/>
        </p:nvPicPr>
        <p:blipFill rotWithShape="1">
          <a:blip r:embed="rId4">
            <a:extLst>
              <a:ext uri="{28A0092B-C50C-407E-A947-70E740481C1C}">
                <a14:useLocalDpi xmlns:a14="http://schemas.microsoft.com/office/drawing/2010/main" val="0"/>
              </a:ext>
            </a:extLst>
          </a:blip>
          <a:srcRect l="11338" t="3774" r="3916" b="5702"/>
          <a:stretch/>
        </p:blipFill>
        <p:spPr bwMode="auto">
          <a:xfrm>
            <a:off x="6213676" y="1568363"/>
            <a:ext cx="5992714" cy="382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Chart 11">
            <a:extLst>
              <a:ext uri="{FF2B5EF4-FFF2-40B4-BE49-F238E27FC236}">
                <a16:creationId xmlns:a16="http://schemas.microsoft.com/office/drawing/2014/main" id="{56A6CF30-4A48-213F-1410-FBB9695B5F93}"/>
              </a:ext>
            </a:extLst>
          </p:cNvPr>
          <p:cNvGraphicFramePr>
            <a:graphicFrameLocks/>
          </p:cNvGraphicFramePr>
          <p:nvPr/>
        </p:nvGraphicFramePr>
        <p:xfrm>
          <a:off x="44370" y="3982879"/>
          <a:ext cx="6322735" cy="28315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8670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E9227-707F-F3F4-714B-D7FB65D86632}"/>
            </a:ext>
          </a:extLst>
        </p:cNvPr>
        <p:cNvGrpSpPr/>
        <p:nvPr/>
      </p:nvGrpSpPr>
      <p:grpSpPr>
        <a:xfrm>
          <a:off x="0" y="0"/>
          <a:ext cx="0" cy="0"/>
          <a:chOff x="0" y="0"/>
          <a:chExt cx="0" cy="0"/>
        </a:xfrm>
      </p:grpSpPr>
      <p:sp>
        <p:nvSpPr>
          <p:cNvPr id="6" name="Freeform 2">
            <a:extLst>
              <a:ext uri="{FF2B5EF4-FFF2-40B4-BE49-F238E27FC236}">
                <a16:creationId xmlns:a16="http://schemas.microsoft.com/office/drawing/2014/main" id="{79676341-BB3E-3C51-19EB-7FCE9AABBBF6}"/>
              </a:ext>
            </a:extLst>
          </p:cNvPr>
          <p:cNvSpPr/>
          <p:nvPr/>
        </p:nvSpPr>
        <p:spPr>
          <a:xfrm>
            <a:off x="9657876" y="139319"/>
            <a:ext cx="2406737" cy="825236"/>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a:extLst>
              <a:ext uri="{FF2B5EF4-FFF2-40B4-BE49-F238E27FC236}">
                <a16:creationId xmlns:a16="http://schemas.microsoft.com/office/drawing/2014/main" id="{A724C3C3-7DD3-AED1-A6B0-9A411BD90E61}"/>
              </a:ext>
            </a:extLst>
          </p:cNvPr>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23E726F5-764D-4BF9-38EA-E0271731D279}"/>
              </a:ext>
            </a:extLst>
          </p:cNvPr>
          <p:cNvSpPr txBox="1"/>
          <p:nvPr/>
        </p:nvSpPr>
        <p:spPr>
          <a:xfrm>
            <a:off x="997185" y="249208"/>
            <a:ext cx="8786520"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Arial"/>
                <a:ea typeface="+mn-ea"/>
                <a:cs typeface="Arial"/>
              </a:rPr>
              <a:t>Driving Rapid Transformation in High Priority Cancer Pathways - </a:t>
            </a:r>
            <a:r>
              <a:rPr kumimoji="0" lang="en-GB" sz="2800" b="1" i="0" u="none" strike="noStrike" kern="1200" cap="none" spc="0" normalizeH="0" baseline="0" noProof="0" dirty="0">
                <a:ln>
                  <a:noFill/>
                </a:ln>
                <a:solidFill>
                  <a:srgbClr val="0070C0"/>
                </a:solidFill>
                <a:effectLst/>
                <a:uLnTx/>
                <a:uFillTx/>
                <a:latin typeface="Arial"/>
                <a:ea typeface="+mn-ea"/>
                <a:cs typeface="Arial"/>
              </a:rPr>
              <a:t>‘Days Matter’</a:t>
            </a:r>
            <a:r>
              <a:rPr kumimoji="0" lang="en-GB" sz="2800" b="0" i="0" u="none" strike="noStrike" kern="1200" cap="none" spc="0" normalizeH="0" baseline="0" noProof="0" dirty="0">
                <a:ln>
                  <a:noFill/>
                </a:ln>
                <a:solidFill>
                  <a:srgbClr val="0070C0"/>
                </a:solidFill>
                <a:effectLst/>
                <a:uLnTx/>
                <a:uFillTx/>
                <a:latin typeface="Arial"/>
                <a:ea typeface="+mn-ea"/>
                <a:cs typeface="Arial"/>
              </a:rPr>
              <a:t> </a:t>
            </a:r>
            <a:endParaRPr kumimoji="0" lang="en-GB" sz="2800" b="1" i="0" u="none" strike="noStrike" kern="1200" cap="none" spc="0" normalizeH="0" baseline="0" noProof="0" dirty="0">
              <a:ln>
                <a:noFill/>
              </a:ln>
              <a:solidFill>
                <a:srgbClr val="000000"/>
              </a:solidFill>
              <a:effectLst/>
              <a:uLnTx/>
              <a:uFillTx/>
              <a:latin typeface="Arial"/>
              <a:ea typeface="+mn-ea"/>
              <a:cs typeface="Arial"/>
            </a:endParaRPr>
          </a:p>
        </p:txBody>
      </p:sp>
      <p:sp>
        <p:nvSpPr>
          <p:cNvPr id="4" name="Content Placeholder 4">
            <a:extLst>
              <a:ext uri="{FF2B5EF4-FFF2-40B4-BE49-F238E27FC236}">
                <a16:creationId xmlns:a16="http://schemas.microsoft.com/office/drawing/2014/main" id="{A832AD14-1DD0-A70D-74F4-4A9A4190975F}"/>
              </a:ext>
            </a:extLst>
          </p:cNvPr>
          <p:cNvSpPr txBox="1">
            <a:spLocks/>
          </p:cNvSpPr>
          <p:nvPr/>
        </p:nvSpPr>
        <p:spPr>
          <a:xfrm>
            <a:off x="1330929" y="1470970"/>
            <a:ext cx="5569555" cy="491013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300" b="1" i="0" u="none" strike="noStrike" kern="1200" cap="none" spc="0" normalizeH="0" baseline="0" noProof="0" dirty="0">
                <a:ln>
                  <a:noFill/>
                </a:ln>
                <a:solidFill>
                  <a:prstClr val="black"/>
                </a:solidFill>
                <a:effectLst/>
                <a:uLnTx/>
                <a:uFillTx/>
                <a:latin typeface="Arial"/>
                <a:ea typeface="+mn-ea"/>
                <a:cs typeface="Arial"/>
              </a:rPr>
              <a:t>The purpose is simple. </a:t>
            </a:r>
            <a:endParaRPr kumimoji="0" lang="en-GB" sz="13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To reduce the number of days people wait for investigations and/or treatment – ultimately improving FDS and 62d performance</a:t>
            </a:r>
            <a:r>
              <a:rPr kumimoji="0" lang="en-GB" sz="1400" b="1" i="0" u="none" strike="noStrike" kern="1200" cap="none" spc="0" normalizeH="0" baseline="0" noProof="0" dirty="0">
                <a:ln>
                  <a:noFill/>
                </a:ln>
                <a:solidFill>
                  <a:srgbClr val="FF0000"/>
                </a:solidFill>
                <a:effectLst/>
                <a:uLnTx/>
                <a:uFillTx/>
                <a:latin typeface="Arial"/>
                <a:ea typeface="+mn-ea"/>
                <a:cs typeface="Arial"/>
              </a:rPr>
              <a:t>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Arial"/>
              </a:rPr>
              <a:t>We will do this through adopting a GIRFT evidence-based methodology approach: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Data insights pack</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Benchmarking intelligence</a:t>
            </a:r>
          </a:p>
          <a:p>
            <a:pPr marL="285750" marR="0" lvl="0" indent="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Pathway map analysis</a:t>
            </a:r>
          </a:p>
          <a:p>
            <a:pPr marL="285750" marR="0" lvl="0" indent="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Case study playbooks highlighting best practice </a:t>
            </a:r>
          </a:p>
          <a:p>
            <a:pPr marL="285750" marR="0" lvl="0" indent="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Peer learning </a:t>
            </a:r>
          </a:p>
          <a:p>
            <a:pPr marL="285750" marR="0" lvl="0" indent="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Innovation opportunities</a:t>
            </a:r>
          </a:p>
          <a:p>
            <a:pPr marL="285750" marR="0" lvl="0" indent="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Bringing together clinicians and managers to identify and deliver improvements from pick lists</a:t>
            </a: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Development of local pathway improvement action plans </a:t>
            </a: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Arial"/>
              </a:rPr>
              <a:t>By the end, we will:</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Have delivered rapid, practical improvements (quick wins) </a:t>
            </a:r>
          </a:p>
          <a:p>
            <a:pPr marL="228600" marR="0" lvl="0" indent="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Provided support for local implementation</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Supported learning and how to guides</a:t>
            </a:r>
          </a:p>
          <a:p>
            <a:pPr marL="228600" marR="0" lvl="0" indent="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Identified medium and longer term improvement plans for each pathway </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FF0000"/>
              </a:solidFill>
              <a:effectLst/>
              <a:uLnTx/>
              <a:uFillTx/>
              <a:latin typeface="Arial"/>
              <a:ea typeface="+mn-ea"/>
              <a:cs typeface="Arial"/>
            </a:endParaRPr>
          </a:p>
        </p:txBody>
      </p:sp>
      <p:grpSp>
        <p:nvGrpSpPr>
          <p:cNvPr id="40" name="Group 39">
            <a:extLst>
              <a:ext uri="{FF2B5EF4-FFF2-40B4-BE49-F238E27FC236}">
                <a16:creationId xmlns:a16="http://schemas.microsoft.com/office/drawing/2014/main" id="{1DA86BB5-87B9-31BA-B19D-856017B8F52F}"/>
              </a:ext>
            </a:extLst>
          </p:cNvPr>
          <p:cNvGrpSpPr/>
          <p:nvPr/>
        </p:nvGrpSpPr>
        <p:grpSpPr>
          <a:xfrm>
            <a:off x="6893620" y="1595586"/>
            <a:ext cx="5060291" cy="5258242"/>
            <a:chOff x="403050" y="1355319"/>
            <a:chExt cx="4956754" cy="5258242"/>
          </a:xfrm>
        </p:grpSpPr>
        <p:grpSp>
          <p:nvGrpSpPr>
            <p:cNvPr id="11" name="Group 10">
              <a:extLst>
                <a:ext uri="{FF2B5EF4-FFF2-40B4-BE49-F238E27FC236}">
                  <a16:creationId xmlns:a16="http://schemas.microsoft.com/office/drawing/2014/main" id="{64BF1658-B9ED-F8ED-CFA7-4064E4E50C3E}"/>
                </a:ext>
              </a:extLst>
            </p:cNvPr>
            <p:cNvGrpSpPr/>
            <p:nvPr/>
          </p:nvGrpSpPr>
          <p:grpSpPr>
            <a:xfrm rot="18000000">
              <a:off x="1501484" y="2296653"/>
              <a:ext cx="2586760" cy="2615049"/>
              <a:chOff x="9152891" y="5336979"/>
              <a:chExt cx="6071861" cy="6138266"/>
            </a:xfrm>
          </p:grpSpPr>
          <p:sp>
            <p:nvSpPr>
              <p:cNvPr id="22" name="Freeform 38">
                <a:extLst>
                  <a:ext uri="{FF2B5EF4-FFF2-40B4-BE49-F238E27FC236}">
                    <a16:creationId xmlns:a16="http://schemas.microsoft.com/office/drawing/2014/main" id="{9A583FBF-0847-A3DE-E781-C350717BF359}"/>
                  </a:ext>
                </a:extLst>
              </p:cNvPr>
              <p:cNvSpPr/>
              <p:nvPr/>
            </p:nvSpPr>
            <p:spPr>
              <a:xfrm>
                <a:off x="10346212" y="6565907"/>
                <a:ext cx="3682331" cy="3679604"/>
              </a:xfrm>
              <a:custGeom>
                <a:avLst/>
                <a:gdLst>
                  <a:gd name="connsiteX0" fmla="*/ 382326 w 395588"/>
                  <a:gd name="connsiteY0" fmla="*/ 197549 h 395295"/>
                  <a:gd name="connsiteX1" fmla="*/ 361178 w 395588"/>
                  <a:gd name="connsiteY1" fmla="*/ 194684 h 395295"/>
                  <a:gd name="connsiteX2" fmla="*/ 341686 w 395588"/>
                  <a:gd name="connsiteY2" fmla="*/ 121135 h 395295"/>
                  <a:gd name="connsiteX3" fmla="*/ 359013 w 395588"/>
                  <a:gd name="connsiteY3" fmla="*/ 107953 h 395295"/>
                  <a:gd name="connsiteX4" fmla="*/ 362516 w 395588"/>
                  <a:gd name="connsiteY4" fmla="*/ 87640 h 395295"/>
                  <a:gd name="connsiteX5" fmla="*/ 342196 w 395588"/>
                  <a:gd name="connsiteY5" fmla="*/ 62105 h 395295"/>
                  <a:gd name="connsiteX6" fmla="*/ 322131 w 395588"/>
                  <a:gd name="connsiteY6" fmla="*/ 60513 h 395295"/>
                  <a:gd name="connsiteX7" fmla="*/ 303913 w 395588"/>
                  <a:gd name="connsiteY7" fmla="*/ 74331 h 395295"/>
                  <a:gd name="connsiteX8" fmla="*/ 249259 w 395588"/>
                  <a:gd name="connsiteY8" fmla="*/ 43447 h 395295"/>
                  <a:gd name="connsiteX9" fmla="*/ 252317 w 395588"/>
                  <a:gd name="connsiteY9" fmla="*/ 21159 h 395295"/>
                  <a:gd name="connsiteX10" fmla="*/ 240851 w 395588"/>
                  <a:gd name="connsiteY10" fmla="*/ 4475 h 395295"/>
                  <a:gd name="connsiteX11" fmla="*/ 224799 w 395588"/>
                  <a:gd name="connsiteY11" fmla="*/ 1610 h 395295"/>
                  <a:gd name="connsiteX12" fmla="*/ 208237 w 395588"/>
                  <a:gd name="connsiteY12" fmla="*/ 18 h 395295"/>
                  <a:gd name="connsiteX13" fmla="*/ 192758 w 395588"/>
                  <a:gd name="connsiteY13" fmla="*/ 13009 h 395295"/>
                  <a:gd name="connsiteX14" fmla="*/ 189700 w 395588"/>
                  <a:gd name="connsiteY14" fmla="*/ 35296 h 395295"/>
                  <a:gd name="connsiteX15" fmla="*/ 119058 w 395588"/>
                  <a:gd name="connsiteY15" fmla="*/ 55227 h 395295"/>
                  <a:gd name="connsiteX16" fmla="*/ 106064 w 395588"/>
                  <a:gd name="connsiteY16" fmla="*/ 38098 h 395295"/>
                  <a:gd name="connsiteX17" fmla="*/ 85616 w 395588"/>
                  <a:gd name="connsiteY17" fmla="*/ 34723 h 395295"/>
                  <a:gd name="connsiteX18" fmla="*/ 60328 w 395588"/>
                  <a:gd name="connsiteY18" fmla="*/ 55355 h 395295"/>
                  <a:gd name="connsiteX19" fmla="*/ 58863 w 395588"/>
                  <a:gd name="connsiteY19" fmla="*/ 75286 h 395295"/>
                  <a:gd name="connsiteX20" fmla="*/ 72558 w 395588"/>
                  <a:gd name="connsiteY20" fmla="*/ 93307 h 395295"/>
                  <a:gd name="connsiteX21" fmla="*/ 41218 w 395588"/>
                  <a:gd name="connsiteY21" fmla="*/ 150873 h 395295"/>
                  <a:gd name="connsiteX22" fmla="*/ 20388 w 395588"/>
                  <a:gd name="connsiteY22" fmla="*/ 148007 h 395295"/>
                  <a:gd name="connsiteX23" fmla="*/ 3572 w 395588"/>
                  <a:gd name="connsiteY23" fmla="*/ 159852 h 395295"/>
                  <a:gd name="connsiteX24" fmla="*/ 1724 w 395588"/>
                  <a:gd name="connsiteY24" fmla="*/ 170868 h 395295"/>
                  <a:gd name="connsiteX25" fmla="*/ 5 w 395588"/>
                  <a:gd name="connsiteY25" fmla="*/ 192391 h 395295"/>
                  <a:gd name="connsiteX26" fmla="*/ 13063 w 395588"/>
                  <a:gd name="connsiteY26" fmla="*/ 207611 h 395295"/>
                  <a:gd name="connsiteX27" fmla="*/ 34593 w 395588"/>
                  <a:gd name="connsiteY27" fmla="*/ 210540 h 395295"/>
                  <a:gd name="connsiteX28" fmla="*/ 49435 w 395588"/>
                  <a:gd name="connsiteY28" fmla="*/ 267405 h 395295"/>
                  <a:gd name="connsiteX29" fmla="*/ 32427 w 395588"/>
                  <a:gd name="connsiteY29" fmla="*/ 280332 h 395295"/>
                  <a:gd name="connsiteX30" fmla="*/ 28606 w 395588"/>
                  <a:gd name="connsiteY30" fmla="*/ 300072 h 395295"/>
                  <a:gd name="connsiteX31" fmla="*/ 47779 w 395588"/>
                  <a:gd name="connsiteY31" fmla="*/ 326499 h 395295"/>
                  <a:gd name="connsiteX32" fmla="*/ 68290 w 395588"/>
                  <a:gd name="connsiteY32" fmla="*/ 328600 h 395295"/>
                  <a:gd name="connsiteX33" fmla="*/ 84470 w 395588"/>
                  <a:gd name="connsiteY33" fmla="*/ 316310 h 395295"/>
                  <a:gd name="connsiteX34" fmla="*/ 146258 w 395588"/>
                  <a:gd name="connsiteY34" fmla="*/ 353626 h 395295"/>
                  <a:gd name="connsiteX35" fmla="*/ 143455 w 395588"/>
                  <a:gd name="connsiteY35" fmla="*/ 374130 h 395295"/>
                  <a:gd name="connsiteX36" fmla="*/ 154921 w 395588"/>
                  <a:gd name="connsiteY36" fmla="*/ 390814 h 395295"/>
                  <a:gd name="connsiteX37" fmla="*/ 171292 w 395588"/>
                  <a:gd name="connsiteY37" fmla="*/ 393743 h 395295"/>
                  <a:gd name="connsiteX38" fmla="*/ 187535 w 395588"/>
                  <a:gd name="connsiteY38" fmla="*/ 395272 h 395295"/>
                  <a:gd name="connsiteX39" fmla="*/ 203077 w 395588"/>
                  <a:gd name="connsiteY39" fmla="*/ 382281 h 395295"/>
                  <a:gd name="connsiteX40" fmla="*/ 205880 w 395588"/>
                  <a:gd name="connsiteY40" fmla="*/ 361713 h 395295"/>
                  <a:gd name="connsiteX41" fmla="*/ 265693 w 395588"/>
                  <a:gd name="connsiteY41" fmla="*/ 347194 h 395295"/>
                  <a:gd name="connsiteX42" fmla="*/ 278752 w 395588"/>
                  <a:gd name="connsiteY42" fmla="*/ 364388 h 395295"/>
                  <a:gd name="connsiteX43" fmla="*/ 298371 w 395588"/>
                  <a:gd name="connsiteY43" fmla="*/ 368336 h 395295"/>
                  <a:gd name="connsiteX44" fmla="*/ 325061 w 395588"/>
                  <a:gd name="connsiteY44" fmla="*/ 349487 h 395295"/>
                  <a:gd name="connsiteX45" fmla="*/ 327290 w 395588"/>
                  <a:gd name="connsiteY45" fmla="*/ 328918 h 395295"/>
                  <a:gd name="connsiteX46" fmla="*/ 314933 w 395588"/>
                  <a:gd name="connsiteY46" fmla="*/ 312617 h 395295"/>
                  <a:gd name="connsiteX47" fmla="*/ 351815 w 395588"/>
                  <a:gd name="connsiteY47" fmla="*/ 253841 h 395295"/>
                  <a:gd name="connsiteX48" fmla="*/ 373600 w 395588"/>
                  <a:gd name="connsiteY48" fmla="*/ 256834 h 395295"/>
                  <a:gd name="connsiteX49" fmla="*/ 390225 w 395588"/>
                  <a:gd name="connsiteY49" fmla="*/ 245690 h 395295"/>
                  <a:gd name="connsiteX50" fmla="*/ 394366 w 395588"/>
                  <a:gd name="connsiteY50" fmla="*/ 224485 h 395295"/>
                  <a:gd name="connsiteX51" fmla="*/ 395576 w 395588"/>
                  <a:gd name="connsiteY51" fmla="*/ 213342 h 395295"/>
                  <a:gd name="connsiteX52" fmla="*/ 382326 w 395588"/>
                  <a:gd name="connsiteY52" fmla="*/ 197549 h 395295"/>
                  <a:gd name="connsiteX53" fmla="*/ 197344 w 395588"/>
                  <a:gd name="connsiteY53" fmla="*/ 303638 h 395295"/>
                  <a:gd name="connsiteX54" fmla="*/ 95744 w 395588"/>
                  <a:gd name="connsiteY54" fmla="*/ 169785 h 395295"/>
                  <a:gd name="connsiteX55" fmla="*/ 198618 w 395588"/>
                  <a:gd name="connsiteY55" fmla="*/ 91715 h 395295"/>
                  <a:gd name="connsiteX56" fmla="*/ 300218 w 395588"/>
                  <a:gd name="connsiteY56" fmla="*/ 225568 h 395295"/>
                  <a:gd name="connsiteX57" fmla="*/ 197344 w 395588"/>
                  <a:gd name="connsiteY57" fmla="*/ 303638 h 39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95588" h="395295">
                    <a:moveTo>
                      <a:pt x="382326" y="197549"/>
                    </a:moveTo>
                    <a:lnTo>
                      <a:pt x="361178" y="194684"/>
                    </a:lnTo>
                    <a:cubicBezTo>
                      <a:pt x="360605" y="168385"/>
                      <a:pt x="353662" y="143359"/>
                      <a:pt x="341686" y="121135"/>
                    </a:cubicBezTo>
                    <a:lnTo>
                      <a:pt x="359013" y="107953"/>
                    </a:lnTo>
                    <a:cubicBezTo>
                      <a:pt x="365319" y="103177"/>
                      <a:pt x="366911" y="94262"/>
                      <a:pt x="362516" y="87640"/>
                    </a:cubicBezTo>
                    <a:cubicBezTo>
                      <a:pt x="356465" y="78598"/>
                      <a:pt x="349649" y="70065"/>
                      <a:pt x="342196" y="62105"/>
                    </a:cubicBezTo>
                    <a:cubicBezTo>
                      <a:pt x="336909" y="56501"/>
                      <a:pt x="328246" y="55864"/>
                      <a:pt x="322131" y="60513"/>
                    </a:cubicBezTo>
                    <a:lnTo>
                      <a:pt x="303913" y="74331"/>
                    </a:lnTo>
                    <a:cubicBezTo>
                      <a:pt x="288116" y="60831"/>
                      <a:pt x="269707" y="50197"/>
                      <a:pt x="249259" y="43447"/>
                    </a:cubicBezTo>
                    <a:lnTo>
                      <a:pt x="252317" y="21159"/>
                    </a:lnTo>
                    <a:cubicBezTo>
                      <a:pt x="253400" y="13454"/>
                      <a:pt x="248431" y="6131"/>
                      <a:pt x="240851" y="4475"/>
                    </a:cubicBezTo>
                    <a:cubicBezTo>
                      <a:pt x="235564" y="3329"/>
                      <a:pt x="230213" y="2374"/>
                      <a:pt x="224799" y="1610"/>
                    </a:cubicBezTo>
                    <a:cubicBezTo>
                      <a:pt x="219257" y="846"/>
                      <a:pt x="213715" y="336"/>
                      <a:pt x="208237" y="18"/>
                    </a:cubicBezTo>
                    <a:cubicBezTo>
                      <a:pt x="200466" y="-364"/>
                      <a:pt x="193777" y="5367"/>
                      <a:pt x="192758" y="13009"/>
                    </a:cubicBezTo>
                    <a:lnTo>
                      <a:pt x="189700" y="35296"/>
                    </a:lnTo>
                    <a:cubicBezTo>
                      <a:pt x="164476" y="36506"/>
                      <a:pt x="140397" y="43510"/>
                      <a:pt x="119058" y="55227"/>
                    </a:cubicBezTo>
                    <a:lnTo>
                      <a:pt x="106064" y="38098"/>
                    </a:lnTo>
                    <a:cubicBezTo>
                      <a:pt x="101223" y="31730"/>
                      <a:pt x="92241" y="30202"/>
                      <a:pt x="85616" y="34723"/>
                    </a:cubicBezTo>
                    <a:cubicBezTo>
                      <a:pt x="76635" y="40900"/>
                      <a:pt x="68163" y="47777"/>
                      <a:pt x="60328" y="55355"/>
                    </a:cubicBezTo>
                    <a:cubicBezTo>
                      <a:pt x="54850" y="60640"/>
                      <a:pt x="54213" y="69237"/>
                      <a:pt x="58863" y="75286"/>
                    </a:cubicBezTo>
                    <a:lnTo>
                      <a:pt x="72558" y="93307"/>
                    </a:lnTo>
                    <a:cubicBezTo>
                      <a:pt x="58608" y="109864"/>
                      <a:pt x="47779" y="129286"/>
                      <a:pt x="41218" y="150873"/>
                    </a:cubicBezTo>
                    <a:lnTo>
                      <a:pt x="20388" y="148007"/>
                    </a:lnTo>
                    <a:cubicBezTo>
                      <a:pt x="12553" y="146925"/>
                      <a:pt x="5101" y="152083"/>
                      <a:pt x="3572" y="159852"/>
                    </a:cubicBezTo>
                    <a:cubicBezTo>
                      <a:pt x="2871" y="163481"/>
                      <a:pt x="2234" y="167175"/>
                      <a:pt x="1724" y="170868"/>
                    </a:cubicBezTo>
                    <a:cubicBezTo>
                      <a:pt x="705" y="178127"/>
                      <a:pt x="196" y="185259"/>
                      <a:pt x="5" y="192391"/>
                    </a:cubicBezTo>
                    <a:cubicBezTo>
                      <a:pt x="-186" y="200033"/>
                      <a:pt x="5483" y="206592"/>
                      <a:pt x="13063" y="207611"/>
                    </a:cubicBezTo>
                    <a:lnTo>
                      <a:pt x="34593" y="210540"/>
                    </a:lnTo>
                    <a:cubicBezTo>
                      <a:pt x="36058" y="230599"/>
                      <a:pt x="41218" y="249830"/>
                      <a:pt x="49435" y="267405"/>
                    </a:cubicBezTo>
                    <a:lnTo>
                      <a:pt x="32427" y="280332"/>
                    </a:lnTo>
                    <a:cubicBezTo>
                      <a:pt x="26312" y="284980"/>
                      <a:pt x="24593" y="293513"/>
                      <a:pt x="28606" y="300072"/>
                    </a:cubicBezTo>
                    <a:cubicBezTo>
                      <a:pt x="34275" y="309433"/>
                      <a:pt x="40645" y="318220"/>
                      <a:pt x="47779" y="326499"/>
                    </a:cubicBezTo>
                    <a:cubicBezTo>
                      <a:pt x="52939" y="332484"/>
                      <a:pt x="61920" y="333376"/>
                      <a:pt x="68290" y="328600"/>
                    </a:cubicBezTo>
                    <a:lnTo>
                      <a:pt x="84470" y="316310"/>
                    </a:lnTo>
                    <a:cubicBezTo>
                      <a:pt x="101668" y="332866"/>
                      <a:pt x="122625" y="345793"/>
                      <a:pt x="146258" y="353626"/>
                    </a:cubicBezTo>
                    <a:lnTo>
                      <a:pt x="143455" y="374130"/>
                    </a:lnTo>
                    <a:cubicBezTo>
                      <a:pt x="142372" y="381835"/>
                      <a:pt x="147341" y="389159"/>
                      <a:pt x="154921" y="390814"/>
                    </a:cubicBezTo>
                    <a:cubicBezTo>
                      <a:pt x="160272" y="392024"/>
                      <a:pt x="165750" y="392979"/>
                      <a:pt x="171292" y="393743"/>
                    </a:cubicBezTo>
                    <a:cubicBezTo>
                      <a:pt x="176706" y="394507"/>
                      <a:pt x="182120" y="395017"/>
                      <a:pt x="187535" y="395272"/>
                    </a:cubicBezTo>
                    <a:cubicBezTo>
                      <a:pt x="195306" y="395717"/>
                      <a:pt x="201994" y="389986"/>
                      <a:pt x="203077" y="382281"/>
                    </a:cubicBezTo>
                    <a:lnTo>
                      <a:pt x="205880" y="361713"/>
                    </a:lnTo>
                    <a:cubicBezTo>
                      <a:pt x="226964" y="360694"/>
                      <a:pt x="247157" y="355664"/>
                      <a:pt x="265693" y="347194"/>
                    </a:cubicBezTo>
                    <a:lnTo>
                      <a:pt x="278752" y="364388"/>
                    </a:lnTo>
                    <a:cubicBezTo>
                      <a:pt x="283338" y="370437"/>
                      <a:pt x="291810" y="372156"/>
                      <a:pt x="298371" y="368336"/>
                    </a:cubicBezTo>
                    <a:cubicBezTo>
                      <a:pt x="307798" y="362796"/>
                      <a:pt x="316716" y="356491"/>
                      <a:pt x="325061" y="349487"/>
                    </a:cubicBezTo>
                    <a:cubicBezTo>
                      <a:pt x="331176" y="344392"/>
                      <a:pt x="332132" y="335286"/>
                      <a:pt x="327290" y="328918"/>
                    </a:cubicBezTo>
                    <a:lnTo>
                      <a:pt x="314933" y="312617"/>
                    </a:lnTo>
                    <a:cubicBezTo>
                      <a:pt x="331049" y="296187"/>
                      <a:pt x="343725" y="276256"/>
                      <a:pt x="351815" y="253841"/>
                    </a:cubicBezTo>
                    <a:lnTo>
                      <a:pt x="373600" y="256834"/>
                    </a:lnTo>
                    <a:cubicBezTo>
                      <a:pt x="381180" y="257853"/>
                      <a:pt x="388378" y="253077"/>
                      <a:pt x="390225" y="245690"/>
                    </a:cubicBezTo>
                    <a:cubicBezTo>
                      <a:pt x="391945" y="238750"/>
                      <a:pt x="393347" y="231681"/>
                      <a:pt x="394366" y="224485"/>
                    </a:cubicBezTo>
                    <a:cubicBezTo>
                      <a:pt x="394875" y="220792"/>
                      <a:pt x="395257" y="217035"/>
                      <a:pt x="395576" y="213342"/>
                    </a:cubicBezTo>
                    <a:cubicBezTo>
                      <a:pt x="395894" y="205573"/>
                      <a:pt x="390162" y="198632"/>
                      <a:pt x="382326" y="197549"/>
                    </a:cubicBezTo>
                    <a:close/>
                    <a:moveTo>
                      <a:pt x="197344" y="303638"/>
                    </a:moveTo>
                    <a:cubicBezTo>
                      <a:pt x="127467" y="302874"/>
                      <a:pt x="77654" y="237285"/>
                      <a:pt x="95744" y="169785"/>
                    </a:cubicBezTo>
                    <a:cubicBezTo>
                      <a:pt x="108038" y="123809"/>
                      <a:pt x="150972" y="91206"/>
                      <a:pt x="198618" y="91715"/>
                    </a:cubicBezTo>
                    <a:cubicBezTo>
                      <a:pt x="268432" y="92479"/>
                      <a:pt x="318309" y="158069"/>
                      <a:pt x="300218" y="225568"/>
                    </a:cubicBezTo>
                    <a:cubicBezTo>
                      <a:pt x="287861" y="271544"/>
                      <a:pt x="244928" y="304147"/>
                      <a:pt x="197344" y="303638"/>
                    </a:cubicBezTo>
                    <a:close/>
                  </a:path>
                </a:pathLst>
              </a:custGeom>
              <a:solidFill>
                <a:schemeClr val="bg1">
                  <a:lumMod val="85000"/>
                </a:schemeClr>
              </a:solidFill>
              <a:ln w="63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26" name="Graphic 4">
                <a:extLst>
                  <a:ext uri="{FF2B5EF4-FFF2-40B4-BE49-F238E27FC236}">
                    <a16:creationId xmlns:a16="http://schemas.microsoft.com/office/drawing/2014/main" id="{A25C3BDE-0B07-69C2-2B74-79167304E42C}"/>
                  </a:ext>
                </a:extLst>
              </p:cNvPr>
              <p:cNvGrpSpPr/>
              <p:nvPr/>
            </p:nvGrpSpPr>
            <p:grpSpPr>
              <a:xfrm>
                <a:off x="10399419" y="5336979"/>
                <a:ext cx="3578160" cy="6138266"/>
                <a:chOff x="3006128" y="3141966"/>
                <a:chExt cx="384397" cy="659426"/>
              </a:xfrm>
              <a:solidFill>
                <a:schemeClr val="accent1"/>
              </a:solidFill>
            </p:grpSpPr>
            <p:sp>
              <p:nvSpPr>
                <p:cNvPr id="36" name="Freeform 47">
                  <a:extLst>
                    <a:ext uri="{FF2B5EF4-FFF2-40B4-BE49-F238E27FC236}">
                      <a16:creationId xmlns:a16="http://schemas.microsoft.com/office/drawing/2014/main" id="{55938A20-D4BA-93AC-6791-D8FE5D588E0E}"/>
                    </a:ext>
                  </a:extLst>
                </p:cNvPr>
                <p:cNvSpPr/>
                <p:nvPr/>
              </p:nvSpPr>
              <p:spPr>
                <a:xfrm>
                  <a:off x="3006250" y="3141966"/>
                  <a:ext cx="384275" cy="92558"/>
                </a:xfrm>
                <a:custGeom>
                  <a:avLst/>
                  <a:gdLst>
                    <a:gd name="connsiteX0" fmla="*/ 7798 w 384275"/>
                    <a:gd name="connsiteY0" fmla="*/ 92558 h 92558"/>
                    <a:gd name="connsiteX1" fmla="*/ 8880 w 384275"/>
                    <a:gd name="connsiteY1" fmla="*/ 92495 h 92558"/>
                    <a:gd name="connsiteX2" fmla="*/ 104939 w 384275"/>
                    <a:gd name="connsiteY2" fmla="*/ 78868 h 92558"/>
                    <a:gd name="connsiteX3" fmla="*/ 111563 w 384275"/>
                    <a:gd name="connsiteY3" fmla="*/ 72563 h 92558"/>
                    <a:gd name="connsiteX4" fmla="*/ 107741 w 384275"/>
                    <a:gd name="connsiteY4" fmla="*/ 64285 h 92558"/>
                    <a:gd name="connsiteX5" fmla="*/ 103792 w 384275"/>
                    <a:gd name="connsiteY5" fmla="*/ 62056 h 92558"/>
                    <a:gd name="connsiteX6" fmla="*/ 145451 w 384275"/>
                    <a:gd name="connsiteY6" fmla="*/ 49002 h 92558"/>
                    <a:gd name="connsiteX7" fmla="*/ 222718 w 384275"/>
                    <a:gd name="connsiteY7" fmla="*/ 42125 h 92558"/>
                    <a:gd name="connsiteX8" fmla="*/ 300113 w 384275"/>
                    <a:gd name="connsiteY8" fmla="*/ 56262 h 92558"/>
                    <a:gd name="connsiteX9" fmla="*/ 372092 w 384275"/>
                    <a:gd name="connsiteY9" fmla="*/ 91285 h 92558"/>
                    <a:gd name="connsiteX10" fmla="*/ 376424 w 384275"/>
                    <a:gd name="connsiteY10" fmla="*/ 92558 h 92558"/>
                    <a:gd name="connsiteX11" fmla="*/ 382730 w 384275"/>
                    <a:gd name="connsiteY11" fmla="*/ 89438 h 92558"/>
                    <a:gd name="connsiteX12" fmla="*/ 381456 w 384275"/>
                    <a:gd name="connsiteY12" fmla="*/ 78740 h 92558"/>
                    <a:gd name="connsiteX13" fmla="*/ 309285 w 384275"/>
                    <a:gd name="connsiteY13" fmla="*/ 32892 h 92558"/>
                    <a:gd name="connsiteX14" fmla="*/ 226222 w 384275"/>
                    <a:gd name="connsiteY14" fmla="*/ 7802 h 92558"/>
                    <a:gd name="connsiteX15" fmla="*/ 138190 w 384275"/>
                    <a:gd name="connsiteY15" fmla="*/ 5637 h 92558"/>
                    <a:gd name="connsiteX16" fmla="*/ 74745 w 384275"/>
                    <a:gd name="connsiteY16" fmla="*/ 19201 h 92558"/>
                    <a:gd name="connsiteX17" fmla="*/ 74745 w 384275"/>
                    <a:gd name="connsiteY17" fmla="*/ 7802 h 92558"/>
                    <a:gd name="connsiteX18" fmla="*/ 69395 w 384275"/>
                    <a:gd name="connsiteY18" fmla="*/ 415 h 92558"/>
                    <a:gd name="connsiteX19" fmla="*/ 60668 w 384275"/>
                    <a:gd name="connsiteY19" fmla="*/ 3090 h 92558"/>
                    <a:gd name="connsiteX20" fmla="*/ 1619 w 384275"/>
                    <a:gd name="connsiteY20" fmla="*/ 80014 h 92558"/>
                    <a:gd name="connsiteX21" fmla="*/ 1045 w 384275"/>
                    <a:gd name="connsiteY21" fmla="*/ 88738 h 92558"/>
                    <a:gd name="connsiteX22" fmla="*/ 7798 w 384275"/>
                    <a:gd name="connsiteY22" fmla="*/ 92558 h 9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275" h="92558">
                      <a:moveTo>
                        <a:pt x="7798" y="92558"/>
                      </a:moveTo>
                      <a:cubicBezTo>
                        <a:pt x="8180" y="92558"/>
                        <a:pt x="8498" y="92558"/>
                        <a:pt x="8880" y="92495"/>
                      </a:cubicBezTo>
                      <a:lnTo>
                        <a:pt x="104939" y="78868"/>
                      </a:lnTo>
                      <a:cubicBezTo>
                        <a:pt x="108251" y="78422"/>
                        <a:pt x="110926" y="75875"/>
                        <a:pt x="111563" y="72563"/>
                      </a:cubicBezTo>
                      <a:cubicBezTo>
                        <a:pt x="112200" y="69252"/>
                        <a:pt x="110672" y="65941"/>
                        <a:pt x="107741" y="64285"/>
                      </a:cubicBezTo>
                      <a:lnTo>
                        <a:pt x="103792" y="62056"/>
                      </a:lnTo>
                      <a:cubicBezTo>
                        <a:pt x="117296" y="56644"/>
                        <a:pt x="131183" y="52250"/>
                        <a:pt x="145451" y="49002"/>
                      </a:cubicBezTo>
                      <a:cubicBezTo>
                        <a:pt x="170995" y="43207"/>
                        <a:pt x="196920" y="40915"/>
                        <a:pt x="222718" y="42125"/>
                      </a:cubicBezTo>
                      <a:cubicBezTo>
                        <a:pt x="248389" y="43144"/>
                        <a:pt x="274442" y="47920"/>
                        <a:pt x="300113" y="56262"/>
                      </a:cubicBezTo>
                      <a:cubicBezTo>
                        <a:pt x="325019" y="64413"/>
                        <a:pt x="349225" y="76193"/>
                        <a:pt x="372092" y="91285"/>
                      </a:cubicBezTo>
                      <a:cubicBezTo>
                        <a:pt x="373430" y="92176"/>
                        <a:pt x="374895" y="92558"/>
                        <a:pt x="376424" y="92558"/>
                      </a:cubicBezTo>
                      <a:cubicBezTo>
                        <a:pt x="378845" y="92558"/>
                        <a:pt x="381201" y="91476"/>
                        <a:pt x="382730" y="89438"/>
                      </a:cubicBezTo>
                      <a:cubicBezTo>
                        <a:pt x="385214" y="86127"/>
                        <a:pt x="384641" y="81415"/>
                        <a:pt x="381456" y="78740"/>
                      </a:cubicBezTo>
                      <a:cubicBezTo>
                        <a:pt x="359162" y="60082"/>
                        <a:pt x="334892" y="44608"/>
                        <a:pt x="309285" y="32892"/>
                      </a:cubicBezTo>
                      <a:cubicBezTo>
                        <a:pt x="282341" y="20602"/>
                        <a:pt x="254377" y="12132"/>
                        <a:pt x="226222" y="7802"/>
                      </a:cubicBezTo>
                      <a:cubicBezTo>
                        <a:pt x="197494" y="3154"/>
                        <a:pt x="167873" y="2389"/>
                        <a:pt x="138190" y="5637"/>
                      </a:cubicBezTo>
                      <a:cubicBezTo>
                        <a:pt x="116723" y="8057"/>
                        <a:pt x="95447" y="12578"/>
                        <a:pt x="74745" y="19201"/>
                      </a:cubicBezTo>
                      <a:lnTo>
                        <a:pt x="74745" y="7802"/>
                      </a:lnTo>
                      <a:cubicBezTo>
                        <a:pt x="74745" y="4427"/>
                        <a:pt x="72580" y="1498"/>
                        <a:pt x="69395" y="415"/>
                      </a:cubicBezTo>
                      <a:cubicBezTo>
                        <a:pt x="66210" y="-667"/>
                        <a:pt x="62706" y="415"/>
                        <a:pt x="60668" y="3090"/>
                      </a:cubicBezTo>
                      <a:lnTo>
                        <a:pt x="1619" y="80014"/>
                      </a:lnTo>
                      <a:cubicBezTo>
                        <a:pt x="-292" y="82561"/>
                        <a:pt x="-547" y="86000"/>
                        <a:pt x="1045" y="88738"/>
                      </a:cubicBezTo>
                      <a:cubicBezTo>
                        <a:pt x="2447" y="91094"/>
                        <a:pt x="5058" y="92558"/>
                        <a:pt x="7798" y="92558"/>
                      </a:cubicBezTo>
                      <a:close/>
                    </a:path>
                  </a:pathLst>
                </a:custGeom>
                <a:grpFill/>
                <a:ln w="63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Freeform 50">
                  <a:extLst>
                    <a:ext uri="{FF2B5EF4-FFF2-40B4-BE49-F238E27FC236}">
                      <a16:creationId xmlns:a16="http://schemas.microsoft.com/office/drawing/2014/main" id="{A95B7EBB-7B73-24FB-3E49-15B7095F0DAB}"/>
                    </a:ext>
                  </a:extLst>
                </p:cNvPr>
                <p:cNvSpPr/>
                <p:nvPr/>
              </p:nvSpPr>
              <p:spPr>
                <a:xfrm>
                  <a:off x="3006128" y="3708844"/>
                  <a:ext cx="384295" cy="92548"/>
                </a:xfrm>
                <a:custGeom>
                  <a:avLst/>
                  <a:gdLst>
                    <a:gd name="connsiteX0" fmla="*/ 383235 w 384295"/>
                    <a:gd name="connsiteY0" fmla="*/ 3908 h 92548"/>
                    <a:gd name="connsiteX1" fmla="*/ 375400 w 384295"/>
                    <a:gd name="connsiteY1" fmla="*/ 87 h 92548"/>
                    <a:gd name="connsiteX2" fmla="*/ 279342 w 384295"/>
                    <a:gd name="connsiteY2" fmla="*/ 13714 h 92548"/>
                    <a:gd name="connsiteX3" fmla="*/ 272717 w 384295"/>
                    <a:gd name="connsiteY3" fmla="*/ 20018 h 92548"/>
                    <a:gd name="connsiteX4" fmla="*/ 276539 w 384295"/>
                    <a:gd name="connsiteY4" fmla="*/ 28297 h 92548"/>
                    <a:gd name="connsiteX5" fmla="*/ 280488 w 384295"/>
                    <a:gd name="connsiteY5" fmla="*/ 30525 h 92548"/>
                    <a:gd name="connsiteX6" fmla="*/ 238829 w 384295"/>
                    <a:gd name="connsiteY6" fmla="*/ 43579 h 92548"/>
                    <a:gd name="connsiteX7" fmla="*/ 161562 w 384295"/>
                    <a:gd name="connsiteY7" fmla="*/ 50457 h 92548"/>
                    <a:gd name="connsiteX8" fmla="*/ 84168 w 384295"/>
                    <a:gd name="connsiteY8" fmla="*/ 36320 h 92548"/>
                    <a:gd name="connsiteX9" fmla="*/ 12188 w 384295"/>
                    <a:gd name="connsiteY9" fmla="*/ 1297 h 92548"/>
                    <a:gd name="connsiteX10" fmla="*/ 1550 w 384295"/>
                    <a:gd name="connsiteY10" fmla="*/ 3143 h 92548"/>
                    <a:gd name="connsiteX11" fmla="*/ 2760 w 384295"/>
                    <a:gd name="connsiteY11" fmla="*/ 13841 h 92548"/>
                    <a:gd name="connsiteX12" fmla="*/ 74931 w 384295"/>
                    <a:gd name="connsiteY12" fmla="*/ 59690 h 92548"/>
                    <a:gd name="connsiteX13" fmla="*/ 157995 w 384295"/>
                    <a:gd name="connsiteY13" fmla="*/ 84780 h 92548"/>
                    <a:gd name="connsiteX14" fmla="*/ 209718 w 384295"/>
                    <a:gd name="connsiteY14" fmla="*/ 88918 h 92548"/>
                    <a:gd name="connsiteX15" fmla="*/ 246027 w 384295"/>
                    <a:gd name="connsiteY15" fmla="*/ 86944 h 92548"/>
                    <a:gd name="connsiteX16" fmla="*/ 309471 w 384295"/>
                    <a:gd name="connsiteY16" fmla="*/ 73381 h 92548"/>
                    <a:gd name="connsiteX17" fmla="*/ 309471 w 384295"/>
                    <a:gd name="connsiteY17" fmla="*/ 84780 h 92548"/>
                    <a:gd name="connsiteX18" fmla="*/ 314822 w 384295"/>
                    <a:gd name="connsiteY18" fmla="*/ 92166 h 92548"/>
                    <a:gd name="connsiteX19" fmla="*/ 317306 w 384295"/>
                    <a:gd name="connsiteY19" fmla="*/ 92548 h 92548"/>
                    <a:gd name="connsiteX20" fmla="*/ 323548 w 384295"/>
                    <a:gd name="connsiteY20" fmla="*/ 89492 h 92548"/>
                    <a:gd name="connsiteX21" fmla="*/ 382598 w 384295"/>
                    <a:gd name="connsiteY21" fmla="*/ 12568 h 92548"/>
                    <a:gd name="connsiteX22" fmla="*/ 383235 w 384295"/>
                    <a:gd name="connsiteY22" fmla="*/ 3908 h 9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295" h="92548">
                      <a:moveTo>
                        <a:pt x="383235" y="3908"/>
                      </a:moveTo>
                      <a:cubicBezTo>
                        <a:pt x="381642" y="1169"/>
                        <a:pt x="378521" y="-359"/>
                        <a:pt x="375400" y="87"/>
                      </a:cubicBezTo>
                      <a:lnTo>
                        <a:pt x="279342" y="13714"/>
                      </a:lnTo>
                      <a:cubicBezTo>
                        <a:pt x="276029" y="14160"/>
                        <a:pt x="273354" y="16707"/>
                        <a:pt x="272717" y="20018"/>
                      </a:cubicBezTo>
                      <a:cubicBezTo>
                        <a:pt x="272080" y="23329"/>
                        <a:pt x="273609" y="26641"/>
                        <a:pt x="276539" y="28297"/>
                      </a:cubicBezTo>
                      <a:lnTo>
                        <a:pt x="280488" y="30525"/>
                      </a:lnTo>
                      <a:cubicBezTo>
                        <a:pt x="266984" y="35938"/>
                        <a:pt x="253097" y="40332"/>
                        <a:pt x="238829" y="43579"/>
                      </a:cubicBezTo>
                      <a:cubicBezTo>
                        <a:pt x="213286" y="49374"/>
                        <a:pt x="187360" y="51667"/>
                        <a:pt x="161562" y="50457"/>
                      </a:cubicBezTo>
                      <a:cubicBezTo>
                        <a:pt x="135891" y="49438"/>
                        <a:pt x="109838" y="44662"/>
                        <a:pt x="84168" y="36320"/>
                      </a:cubicBezTo>
                      <a:cubicBezTo>
                        <a:pt x="59261" y="28169"/>
                        <a:pt x="35056" y="16389"/>
                        <a:pt x="12188" y="1297"/>
                      </a:cubicBezTo>
                      <a:cubicBezTo>
                        <a:pt x="8748" y="-996"/>
                        <a:pt x="4098" y="-168"/>
                        <a:pt x="1550" y="3143"/>
                      </a:cubicBezTo>
                      <a:cubicBezTo>
                        <a:pt x="-934" y="6455"/>
                        <a:pt x="-361" y="11167"/>
                        <a:pt x="2760" y="13841"/>
                      </a:cubicBezTo>
                      <a:cubicBezTo>
                        <a:pt x="25055" y="32499"/>
                        <a:pt x="49324" y="47973"/>
                        <a:pt x="74931" y="59690"/>
                      </a:cubicBezTo>
                      <a:cubicBezTo>
                        <a:pt x="101876" y="71980"/>
                        <a:pt x="129840" y="80449"/>
                        <a:pt x="157995" y="84780"/>
                      </a:cubicBezTo>
                      <a:cubicBezTo>
                        <a:pt x="175002" y="87518"/>
                        <a:pt x="192265" y="88918"/>
                        <a:pt x="209718" y="88918"/>
                      </a:cubicBezTo>
                      <a:cubicBezTo>
                        <a:pt x="221757" y="88918"/>
                        <a:pt x="233924" y="88282"/>
                        <a:pt x="246027" y="86944"/>
                      </a:cubicBezTo>
                      <a:cubicBezTo>
                        <a:pt x="267493" y="84525"/>
                        <a:pt x="288769" y="80004"/>
                        <a:pt x="309471" y="73381"/>
                      </a:cubicBezTo>
                      <a:lnTo>
                        <a:pt x="309471" y="84780"/>
                      </a:lnTo>
                      <a:cubicBezTo>
                        <a:pt x="309471" y="88154"/>
                        <a:pt x="311637" y="91084"/>
                        <a:pt x="314822" y="92166"/>
                      </a:cubicBezTo>
                      <a:cubicBezTo>
                        <a:pt x="315650" y="92421"/>
                        <a:pt x="316478" y="92548"/>
                        <a:pt x="317306" y="92548"/>
                      </a:cubicBezTo>
                      <a:cubicBezTo>
                        <a:pt x="319727" y="92548"/>
                        <a:pt x="322020" y="91466"/>
                        <a:pt x="323548" y="89492"/>
                      </a:cubicBezTo>
                      <a:lnTo>
                        <a:pt x="382598" y="12568"/>
                      </a:lnTo>
                      <a:cubicBezTo>
                        <a:pt x="384636" y="10148"/>
                        <a:pt x="384827" y="6646"/>
                        <a:pt x="383235" y="3908"/>
                      </a:cubicBezTo>
                      <a:close/>
                    </a:path>
                  </a:pathLst>
                </a:custGeom>
                <a:solidFill>
                  <a:schemeClr val="accent3"/>
                </a:solidFill>
                <a:ln w="63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30" name="Graphic 4">
                <a:extLst>
                  <a:ext uri="{FF2B5EF4-FFF2-40B4-BE49-F238E27FC236}">
                    <a16:creationId xmlns:a16="http://schemas.microsoft.com/office/drawing/2014/main" id="{503862BF-9AFC-703E-4B4D-A3208C7D9028}"/>
                  </a:ext>
                </a:extLst>
              </p:cNvPr>
              <p:cNvGrpSpPr/>
              <p:nvPr/>
            </p:nvGrpSpPr>
            <p:grpSpPr>
              <a:xfrm>
                <a:off x="9152891" y="6545233"/>
                <a:ext cx="6071861" cy="3721986"/>
                <a:chOff x="2872215" y="3271766"/>
                <a:chExt cx="652292" cy="399848"/>
              </a:xfrm>
              <a:solidFill>
                <a:schemeClr val="accent2"/>
              </a:solidFill>
            </p:grpSpPr>
            <p:sp>
              <p:nvSpPr>
                <p:cNvPr id="32" name="Freeform 42">
                  <a:extLst>
                    <a:ext uri="{FF2B5EF4-FFF2-40B4-BE49-F238E27FC236}">
                      <a16:creationId xmlns:a16="http://schemas.microsoft.com/office/drawing/2014/main" id="{BFD5D769-A2D7-6EBD-2C9A-8AE9DF71D830}"/>
                    </a:ext>
                  </a:extLst>
                </p:cNvPr>
                <p:cNvSpPr/>
                <p:nvPr/>
              </p:nvSpPr>
              <p:spPr>
                <a:xfrm>
                  <a:off x="3429428" y="3271836"/>
                  <a:ext cx="95079" cy="399778"/>
                </a:xfrm>
                <a:custGeom>
                  <a:avLst/>
                  <a:gdLst>
                    <a:gd name="connsiteX0" fmla="*/ 92365 w 95079"/>
                    <a:gd name="connsiteY0" fmla="*/ 140670 h 399778"/>
                    <a:gd name="connsiteX1" fmla="*/ 82874 w 95079"/>
                    <a:gd name="connsiteY1" fmla="*/ 94312 h 399778"/>
                    <a:gd name="connsiteX2" fmla="*/ 75930 w 95079"/>
                    <a:gd name="connsiteY2" fmla="*/ 72661 h 399778"/>
                    <a:gd name="connsiteX3" fmla="*/ 86950 w 95079"/>
                    <a:gd name="connsiteY3" fmla="*/ 72279 h 399778"/>
                    <a:gd name="connsiteX4" fmla="*/ 94212 w 95079"/>
                    <a:gd name="connsiteY4" fmla="*/ 66739 h 399778"/>
                    <a:gd name="connsiteX5" fmla="*/ 91282 w 95079"/>
                    <a:gd name="connsiteY5" fmla="*/ 58079 h 399778"/>
                    <a:gd name="connsiteX6" fmla="*/ 12486 w 95079"/>
                    <a:gd name="connsiteY6" fmla="*/ 1468 h 399778"/>
                    <a:gd name="connsiteX7" fmla="*/ 3759 w 95079"/>
                    <a:gd name="connsiteY7" fmla="*/ 1214 h 399778"/>
                    <a:gd name="connsiteX8" fmla="*/ 192 w 95079"/>
                    <a:gd name="connsiteY8" fmla="*/ 9174 h 399778"/>
                    <a:gd name="connsiteX9" fmla="*/ 16754 w 95079"/>
                    <a:gd name="connsiteY9" fmla="*/ 104692 h 399778"/>
                    <a:gd name="connsiteX10" fmla="*/ 23251 w 95079"/>
                    <a:gd name="connsiteY10" fmla="*/ 111123 h 399778"/>
                    <a:gd name="connsiteX11" fmla="*/ 24461 w 95079"/>
                    <a:gd name="connsiteY11" fmla="*/ 111251 h 399778"/>
                    <a:gd name="connsiteX12" fmla="*/ 31405 w 95079"/>
                    <a:gd name="connsiteY12" fmla="*/ 107048 h 399778"/>
                    <a:gd name="connsiteX13" fmla="*/ 33443 w 95079"/>
                    <a:gd name="connsiteY13" fmla="*/ 103163 h 399778"/>
                    <a:gd name="connsiteX14" fmla="*/ 36373 w 95079"/>
                    <a:gd name="connsiteY14" fmla="*/ 110104 h 399778"/>
                    <a:gd name="connsiteX15" fmla="*/ 48794 w 95079"/>
                    <a:gd name="connsiteY15" fmla="*/ 148757 h 399778"/>
                    <a:gd name="connsiteX16" fmla="*/ 56502 w 95079"/>
                    <a:gd name="connsiteY16" fmla="*/ 230457 h 399778"/>
                    <a:gd name="connsiteX17" fmla="*/ 40641 w 95079"/>
                    <a:gd name="connsiteY17" fmla="*/ 312220 h 399778"/>
                    <a:gd name="connsiteX18" fmla="*/ 1466 w 95079"/>
                    <a:gd name="connsiteY18" fmla="*/ 387361 h 399778"/>
                    <a:gd name="connsiteX19" fmla="*/ 2931 w 95079"/>
                    <a:gd name="connsiteY19" fmla="*/ 398059 h 399778"/>
                    <a:gd name="connsiteX20" fmla="*/ 7836 w 95079"/>
                    <a:gd name="connsiteY20" fmla="*/ 399778 h 399778"/>
                    <a:gd name="connsiteX21" fmla="*/ 13697 w 95079"/>
                    <a:gd name="connsiteY21" fmla="*/ 397168 h 399778"/>
                    <a:gd name="connsiteX22" fmla="*/ 63955 w 95079"/>
                    <a:gd name="connsiteY22" fmla="*/ 321772 h 399778"/>
                    <a:gd name="connsiteX23" fmla="*/ 91091 w 95079"/>
                    <a:gd name="connsiteY23" fmla="*/ 233959 h 399778"/>
                    <a:gd name="connsiteX24" fmla="*/ 92365 w 95079"/>
                    <a:gd name="connsiteY24" fmla="*/ 140670 h 39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5079" h="399778">
                      <a:moveTo>
                        <a:pt x="92365" y="140670"/>
                      </a:moveTo>
                      <a:cubicBezTo>
                        <a:pt x="90326" y="125132"/>
                        <a:pt x="87078" y="109531"/>
                        <a:pt x="82874" y="94312"/>
                      </a:cubicBezTo>
                      <a:cubicBezTo>
                        <a:pt x="80835" y="87053"/>
                        <a:pt x="78478" y="79857"/>
                        <a:pt x="75930" y="72661"/>
                      </a:cubicBezTo>
                      <a:lnTo>
                        <a:pt x="86950" y="72279"/>
                      </a:lnTo>
                      <a:cubicBezTo>
                        <a:pt x="90326" y="72152"/>
                        <a:pt x="93193" y="69923"/>
                        <a:pt x="94212" y="66739"/>
                      </a:cubicBezTo>
                      <a:cubicBezTo>
                        <a:pt x="95168" y="63555"/>
                        <a:pt x="94021" y="60053"/>
                        <a:pt x="91282" y="58079"/>
                      </a:cubicBezTo>
                      <a:lnTo>
                        <a:pt x="12486" y="1468"/>
                      </a:lnTo>
                      <a:cubicBezTo>
                        <a:pt x="9874" y="-378"/>
                        <a:pt x="6435" y="-506"/>
                        <a:pt x="3759" y="1214"/>
                      </a:cubicBezTo>
                      <a:cubicBezTo>
                        <a:pt x="1084" y="2933"/>
                        <a:pt x="-381" y="6053"/>
                        <a:pt x="192" y="9174"/>
                      </a:cubicBezTo>
                      <a:lnTo>
                        <a:pt x="16754" y="104692"/>
                      </a:lnTo>
                      <a:cubicBezTo>
                        <a:pt x="17327" y="108003"/>
                        <a:pt x="19939" y="110550"/>
                        <a:pt x="23251" y="111123"/>
                      </a:cubicBezTo>
                      <a:cubicBezTo>
                        <a:pt x="23634" y="111187"/>
                        <a:pt x="24079" y="111251"/>
                        <a:pt x="24461" y="111251"/>
                      </a:cubicBezTo>
                      <a:cubicBezTo>
                        <a:pt x="27328" y="111251"/>
                        <a:pt x="30004" y="109659"/>
                        <a:pt x="31405" y="107048"/>
                      </a:cubicBezTo>
                      <a:lnTo>
                        <a:pt x="33443" y="103163"/>
                      </a:lnTo>
                      <a:cubicBezTo>
                        <a:pt x="34462" y="105456"/>
                        <a:pt x="35482" y="107748"/>
                        <a:pt x="36373" y="110104"/>
                      </a:cubicBezTo>
                      <a:cubicBezTo>
                        <a:pt x="41406" y="122585"/>
                        <a:pt x="45546" y="135639"/>
                        <a:pt x="48794" y="148757"/>
                      </a:cubicBezTo>
                      <a:cubicBezTo>
                        <a:pt x="55228" y="175311"/>
                        <a:pt x="57840" y="202757"/>
                        <a:pt x="56502" y="230457"/>
                      </a:cubicBezTo>
                      <a:cubicBezTo>
                        <a:pt x="55419" y="257393"/>
                        <a:pt x="50068" y="284902"/>
                        <a:pt x="40641" y="312220"/>
                      </a:cubicBezTo>
                      <a:cubicBezTo>
                        <a:pt x="31405" y="338647"/>
                        <a:pt x="18219" y="363927"/>
                        <a:pt x="1466" y="387361"/>
                      </a:cubicBezTo>
                      <a:cubicBezTo>
                        <a:pt x="-955" y="390736"/>
                        <a:pt x="-317" y="395448"/>
                        <a:pt x="2931" y="398059"/>
                      </a:cubicBezTo>
                      <a:cubicBezTo>
                        <a:pt x="4396" y="399206"/>
                        <a:pt x="6116" y="399778"/>
                        <a:pt x="7836" y="399778"/>
                      </a:cubicBezTo>
                      <a:cubicBezTo>
                        <a:pt x="10002" y="399778"/>
                        <a:pt x="12167" y="398887"/>
                        <a:pt x="13697" y="397168"/>
                      </a:cubicBezTo>
                      <a:cubicBezTo>
                        <a:pt x="34080" y="374307"/>
                        <a:pt x="51024" y="348963"/>
                        <a:pt x="63955" y="321772"/>
                      </a:cubicBezTo>
                      <a:cubicBezTo>
                        <a:pt x="77459" y="293117"/>
                        <a:pt x="86568" y="263506"/>
                        <a:pt x="91091" y="233959"/>
                      </a:cubicBezTo>
                      <a:cubicBezTo>
                        <a:pt x="95932" y="203012"/>
                        <a:pt x="96378" y="171618"/>
                        <a:pt x="92365" y="140670"/>
                      </a:cubicBezTo>
                      <a:close/>
                    </a:path>
                  </a:pathLst>
                </a:custGeom>
                <a:solidFill>
                  <a:schemeClr val="accent4"/>
                </a:solidFill>
                <a:ln w="63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Freeform 46">
                  <a:extLst>
                    <a:ext uri="{FF2B5EF4-FFF2-40B4-BE49-F238E27FC236}">
                      <a16:creationId xmlns:a16="http://schemas.microsoft.com/office/drawing/2014/main" id="{63D65547-C874-2C0F-97A1-9CA1DF005B2A}"/>
                    </a:ext>
                  </a:extLst>
                </p:cNvPr>
                <p:cNvSpPr/>
                <p:nvPr/>
              </p:nvSpPr>
              <p:spPr>
                <a:xfrm>
                  <a:off x="2872215" y="3271766"/>
                  <a:ext cx="95079" cy="399785"/>
                </a:xfrm>
                <a:custGeom>
                  <a:avLst/>
                  <a:gdLst>
                    <a:gd name="connsiteX0" fmla="*/ 78326 w 95079"/>
                    <a:gd name="connsiteY0" fmla="*/ 295098 h 399785"/>
                    <a:gd name="connsiteX1" fmla="*/ 71828 w 95079"/>
                    <a:gd name="connsiteY1" fmla="*/ 288666 h 399785"/>
                    <a:gd name="connsiteX2" fmla="*/ 63675 w 95079"/>
                    <a:gd name="connsiteY2" fmla="*/ 292742 h 399785"/>
                    <a:gd name="connsiteX3" fmla="*/ 61636 w 95079"/>
                    <a:gd name="connsiteY3" fmla="*/ 296626 h 399785"/>
                    <a:gd name="connsiteX4" fmla="*/ 58706 w 95079"/>
                    <a:gd name="connsiteY4" fmla="*/ 289685 h 399785"/>
                    <a:gd name="connsiteX5" fmla="*/ 46285 w 95079"/>
                    <a:gd name="connsiteY5" fmla="*/ 251032 h 399785"/>
                    <a:gd name="connsiteX6" fmla="*/ 38577 w 95079"/>
                    <a:gd name="connsiteY6" fmla="*/ 169332 h 399785"/>
                    <a:gd name="connsiteX7" fmla="*/ 54438 w 95079"/>
                    <a:gd name="connsiteY7" fmla="*/ 87569 h 399785"/>
                    <a:gd name="connsiteX8" fmla="*/ 93613 w 95079"/>
                    <a:gd name="connsiteY8" fmla="*/ 12428 h 399785"/>
                    <a:gd name="connsiteX9" fmla="*/ 92148 w 95079"/>
                    <a:gd name="connsiteY9" fmla="*/ 1730 h 399785"/>
                    <a:gd name="connsiteX10" fmla="*/ 81383 w 95079"/>
                    <a:gd name="connsiteY10" fmla="*/ 2621 h 399785"/>
                    <a:gd name="connsiteX11" fmla="*/ 31124 w 95079"/>
                    <a:gd name="connsiteY11" fmla="*/ 78017 h 399785"/>
                    <a:gd name="connsiteX12" fmla="*/ 3989 w 95079"/>
                    <a:gd name="connsiteY12" fmla="*/ 165830 h 399785"/>
                    <a:gd name="connsiteX13" fmla="*/ 2715 w 95079"/>
                    <a:gd name="connsiteY13" fmla="*/ 259119 h 399785"/>
                    <a:gd name="connsiteX14" fmla="*/ 12206 w 95079"/>
                    <a:gd name="connsiteY14" fmla="*/ 305477 h 399785"/>
                    <a:gd name="connsiteX15" fmla="*/ 19149 w 95079"/>
                    <a:gd name="connsiteY15" fmla="*/ 327128 h 399785"/>
                    <a:gd name="connsiteX16" fmla="*/ 8129 w 95079"/>
                    <a:gd name="connsiteY16" fmla="*/ 327510 h 399785"/>
                    <a:gd name="connsiteX17" fmla="*/ 867 w 95079"/>
                    <a:gd name="connsiteY17" fmla="*/ 333050 h 399785"/>
                    <a:gd name="connsiteX18" fmla="*/ 3798 w 95079"/>
                    <a:gd name="connsiteY18" fmla="*/ 341710 h 399785"/>
                    <a:gd name="connsiteX19" fmla="*/ 82593 w 95079"/>
                    <a:gd name="connsiteY19" fmla="*/ 398321 h 399785"/>
                    <a:gd name="connsiteX20" fmla="*/ 87180 w 95079"/>
                    <a:gd name="connsiteY20" fmla="*/ 399786 h 399785"/>
                    <a:gd name="connsiteX21" fmla="*/ 91320 w 95079"/>
                    <a:gd name="connsiteY21" fmla="*/ 398576 h 399785"/>
                    <a:gd name="connsiteX22" fmla="*/ 94887 w 95079"/>
                    <a:gd name="connsiteY22" fmla="*/ 390616 h 399785"/>
                    <a:gd name="connsiteX23" fmla="*/ 78326 w 95079"/>
                    <a:gd name="connsiteY23" fmla="*/ 295098 h 39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079" h="399785">
                      <a:moveTo>
                        <a:pt x="78326" y="295098"/>
                      </a:moveTo>
                      <a:cubicBezTo>
                        <a:pt x="77752" y="291786"/>
                        <a:pt x="75141" y="289239"/>
                        <a:pt x="71828" y="288666"/>
                      </a:cubicBezTo>
                      <a:cubicBezTo>
                        <a:pt x="68452" y="288093"/>
                        <a:pt x="65204" y="289812"/>
                        <a:pt x="63675" y="292742"/>
                      </a:cubicBezTo>
                      <a:lnTo>
                        <a:pt x="61636" y="296626"/>
                      </a:lnTo>
                      <a:cubicBezTo>
                        <a:pt x="60617" y="294334"/>
                        <a:pt x="59598" y="292041"/>
                        <a:pt x="58706" y="289685"/>
                      </a:cubicBezTo>
                      <a:cubicBezTo>
                        <a:pt x="53674" y="277204"/>
                        <a:pt x="49533" y="264150"/>
                        <a:pt x="46285" y="251032"/>
                      </a:cubicBezTo>
                      <a:cubicBezTo>
                        <a:pt x="39851" y="224478"/>
                        <a:pt x="37240" y="197032"/>
                        <a:pt x="38577" y="169332"/>
                      </a:cubicBezTo>
                      <a:cubicBezTo>
                        <a:pt x="39660" y="142460"/>
                        <a:pt x="45011" y="114887"/>
                        <a:pt x="54438" y="87569"/>
                      </a:cubicBezTo>
                      <a:cubicBezTo>
                        <a:pt x="63675" y="61142"/>
                        <a:pt x="76860" y="35862"/>
                        <a:pt x="93613" y="12428"/>
                      </a:cubicBezTo>
                      <a:cubicBezTo>
                        <a:pt x="96034" y="9053"/>
                        <a:pt x="95397" y="4341"/>
                        <a:pt x="92148" y="1730"/>
                      </a:cubicBezTo>
                      <a:cubicBezTo>
                        <a:pt x="88899" y="-881"/>
                        <a:pt x="84186" y="-499"/>
                        <a:pt x="81383" y="2621"/>
                      </a:cubicBezTo>
                      <a:cubicBezTo>
                        <a:pt x="60999" y="25482"/>
                        <a:pt x="44055" y="50826"/>
                        <a:pt x="31124" y="78017"/>
                      </a:cubicBezTo>
                      <a:cubicBezTo>
                        <a:pt x="17620" y="106672"/>
                        <a:pt x="8511" y="136283"/>
                        <a:pt x="3989" y="165830"/>
                      </a:cubicBezTo>
                      <a:cubicBezTo>
                        <a:pt x="-853" y="196714"/>
                        <a:pt x="-1298" y="228108"/>
                        <a:pt x="2715" y="259119"/>
                      </a:cubicBezTo>
                      <a:cubicBezTo>
                        <a:pt x="4753" y="274657"/>
                        <a:pt x="8002" y="290258"/>
                        <a:pt x="12206" y="305477"/>
                      </a:cubicBezTo>
                      <a:cubicBezTo>
                        <a:pt x="14244" y="312736"/>
                        <a:pt x="16601" y="319932"/>
                        <a:pt x="19149" y="327128"/>
                      </a:cubicBezTo>
                      <a:lnTo>
                        <a:pt x="8129" y="327510"/>
                      </a:lnTo>
                      <a:cubicBezTo>
                        <a:pt x="4753" y="327637"/>
                        <a:pt x="1887" y="329866"/>
                        <a:pt x="867" y="333050"/>
                      </a:cubicBezTo>
                      <a:cubicBezTo>
                        <a:pt x="-88" y="336234"/>
                        <a:pt x="1059" y="339736"/>
                        <a:pt x="3798" y="341710"/>
                      </a:cubicBezTo>
                      <a:lnTo>
                        <a:pt x="82593" y="398321"/>
                      </a:lnTo>
                      <a:cubicBezTo>
                        <a:pt x="83931" y="399276"/>
                        <a:pt x="85587" y="399786"/>
                        <a:pt x="87180" y="399786"/>
                      </a:cubicBezTo>
                      <a:cubicBezTo>
                        <a:pt x="88645" y="399786"/>
                        <a:pt x="90046" y="399403"/>
                        <a:pt x="91320" y="398576"/>
                      </a:cubicBezTo>
                      <a:cubicBezTo>
                        <a:pt x="93995" y="396856"/>
                        <a:pt x="95461" y="393736"/>
                        <a:pt x="94887" y="390616"/>
                      </a:cubicBezTo>
                      <a:lnTo>
                        <a:pt x="78326" y="295098"/>
                      </a:lnTo>
                      <a:close/>
                    </a:path>
                  </a:pathLst>
                </a:custGeom>
                <a:grpFill/>
                <a:ln w="63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
          <p:nvSpPr>
            <p:cNvPr id="12" name="TextBox 11">
              <a:extLst>
                <a:ext uri="{FF2B5EF4-FFF2-40B4-BE49-F238E27FC236}">
                  <a16:creationId xmlns:a16="http://schemas.microsoft.com/office/drawing/2014/main" id="{CBEE0FE8-B569-0680-E544-B2C258348D17}"/>
                </a:ext>
              </a:extLst>
            </p:cNvPr>
            <p:cNvSpPr txBox="1"/>
            <p:nvPr/>
          </p:nvSpPr>
          <p:spPr>
            <a:xfrm>
              <a:off x="403050" y="1446222"/>
              <a:ext cx="2302050" cy="10772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56082"/>
                  </a:solidFill>
                  <a:effectLst/>
                  <a:uLnTx/>
                  <a:uFillTx/>
                  <a:latin typeface="Aptos" panose="02110004020202020204"/>
                  <a:ea typeface="+mn-ea"/>
                  <a:cs typeface="+mn-cs"/>
                </a:rPr>
                <a:t>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Data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Benchmarking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Pathway analysis</a:t>
              </a:r>
            </a:p>
          </p:txBody>
        </p:sp>
        <p:sp>
          <p:nvSpPr>
            <p:cNvPr id="14" name="TextBox 13">
              <a:extLst>
                <a:ext uri="{FF2B5EF4-FFF2-40B4-BE49-F238E27FC236}">
                  <a16:creationId xmlns:a16="http://schemas.microsoft.com/office/drawing/2014/main" id="{8D04FCDD-FD37-9281-4370-2D96E892C9D4}"/>
                </a:ext>
              </a:extLst>
            </p:cNvPr>
            <p:cNvSpPr txBox="1"/>
            <p:nvPr/>
          </p:nvSpPr>
          <p:spPr>
            <a:xfrm>
              <a:off x="411542" y="4797679"/>
              <a:ext cx="2145786" cy="181588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E97132"/>
                  </a:solidFill>
                  <a:effectLst/>
                  <a:uLnTx/>
                  <a:uFillTx/>
                  <a:latin typeface="Aptos" panose="02110004020202020204"/>
                  <a:ea typeface="+mn-ea"/>
                  <a:cs typeface="+mn-cs"/>
                </a:rPr>
                <a:t>Tools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ptos" panose="02110004020202020204"/>
                  <a:ea typeface="+mn-ea"/>
                  <a:cs typeface="+mn-cs"/>
                </a:rPr>
                <a:t>Exemplar case studies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ptos" panose="02110004020202020204"/>
                  <a:ea typeface="+mn-ea"/>
                  <a:cs typeface="Arial"/>
                </a:rPr>
                <a:t>Innovation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ptos" panose="02110004020202020204"/>
                  <a:ea typeface="+mn-ea"/>
                  <a:cs typeface="Arial"/>
                </a:rPr>
                <a:t>Resource library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ptos" panose="021100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0000"/>
                </a:solidFill>
                <a:effectLst/>
                <a:uLnTx/>
                <a:uFillTx/>
                <a:latin typeface="Aptos" panose="02110004020202020204"/>
                <a:ea typeface="+mn-ea"/>
                <a:cs typeface="Arial"/>
              </a:endParaRPr>
            </a:p>
          </p:txBody>
        </p:sp>
        <p:sp>
          <p:nvSpPr>
            <p:cNvPr id="16" name="TextBox 15">
              <a:extLst>
                <a:ext uri="{FF2B5EF4-FFF2-40B4-BE49-F238E27FC236}">
                  <a16:creationId xmlns:a16="http://schemas.microsoft.com/office/drawing/2014/main" id="{88EFF76E-4D72-8D20-D51A-43546A7F1520}"/>
                </a:ext>
              </a:extLst>
            </p:cNvPr>
            <p:cNvSpPr txBox="1"/>
            <p:nvPr/>
          </p:nvSpPr>
          <p:spPr>
            <a:xfrm>
              <a:off x="3620623" y="4797679"/>
              <a:ext cx="1739181" cy="1569660"/>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96B24"/>
                  </a:solidFill>
                  <a:effectLst/>
                  <a:uLnTx/>
                  <a:uFillTx/>
                  <a:latin typeface="Aptos" panose="02110004020202020204"/>
                  <a:ea typeface="+mn-ea"/>
                  <a:cs typeface="+mn-cs"/>
                </a:rPr>
                <a:t>Improvement Plans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Arial"/>
                </a:rPr>
                <a:t>Regular reporting and check ins, peer review visits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Aptos" panose="02110004020202020204"/>
                  <a:ea typeface="+mn-ea"/>
                  <a:cs typeface="Arial"/>
                </a:rPr>
                <a:t> </a:t>
              </a:r>
            </a:p>
          </p:txBody>
        </p:sp>
        <p:sp>
          <p:nvSpPr>
            <p:cNvPr id="18" name="TextBox 17">
              <a:extLst>
                <a:ext uri="{FF2B5EF4-FFF2-40B4-BE49-F238E27FC236}">
                  <a16:creationId xmlns:a16="http://schemas.microsoft.com/office/drawing/2014/main" id="{A3A17E0D-FB2E-BA56-6270-5087CC282E7F}"/>
                </a:ext>
              </a:extLst>
            </p:cNvPr>
            <p:cNvSpPr txBox="1"/>
            <p:nvPr/>
          </p:nvSpPr>
          <p:spPr>
            <a:xfrm>
              <a:off x="3557585" y="1355319"/>
              <a:ext cx="1788809" cy="2062103"/>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F9ED5"/>
                  </a:solidFill>
                  <a:effectLst/>
                  <a:uLnTx/>
                  <a:uFillTx/>
                  <a:latin typeface="Aptos" panose="02110004020202020204"/>
                  <a:ea typeface="+mn-ea"/>
                  <a:cs typeface="+mn-cs"/>
                </a:rPr>
                <a:t>Impact &amp; Sustainability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Arial"/>
                </a:rPr>
                <a:t>Improved performance, outcomes, </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Arial"/>
                </a:rPr>
                <a:t>streamlining </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Arial"/>
                </a:rPr>
                <a:t>Future proofing pathways</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44" name="TextBox 43">
            <a:extLst>
              <a:ext uri="{FF2B5EF4-FFF2-40B4-BE49-F238E27FC236}">
                <a16:creationId xmlns:a16="http://schemas.microsoft.com/office/drawing/2014/main" id="{7272D87E-BF8C-5E75-E39B-D6AFAAD4EF04}"/>
              </a:ext>
            </a:extLst>
          </p:cNvPr>
          <p:cNvSpPr txBox="1"/>
          <p:nvPr/>
        </p:nvSpPr>
        <p:spPr>
          <a:xfrm>
            <a:off x="420914" y="1470970"/>
            <a:ext cx="8883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a:ln>
                  <a:noFill/>
                </a:ln>
                <a:solidFill>
                  <a:prstClr val="black"/>
                </a:solidFill>
                <a:effectLst/>
                <a:uLnTx/>
                <a:uFillTx/>
                <a:latin typeface="Dreaming Outloud Pro" panose="03050502040302030504" pitchFamily="66" charset="0"/>
                <a:ea typeface="+mn-ea"/>
                <a:cs typeface="Dreaming Outloud Pro" panose="03050502040302030504" pitchFamily="66" charset="0"/>
              </a:rPr>
              <a:t>Why?</a:t>
            </a:r>
          </a:p>
        </p:txBody>
      </p:sp>
      <p:sp>
        <p:nvSpPr>
          <p:cNvPr id="47" name="TextBox 46">
            <a:extLst>
              <a:ext uri="{FF2B5EF4-FFF2-40B4-BE49-F238E27FC236}">
                <a16:creationId xmlns:a16="http://schemas.microsoft.com/office/drawing/2014/main" id="{E536E96D-CD1A-F139-C0ED-12C2E393E127}"/>
              </a:ext>
            </a:extLst>
          </p:cNvPr>
          <p:cNvSpPr txBox="1"/>
          <p:nvPr/>
        </p:nvSpPr>
        <p:spPr>
          <a:xfrm>
            <a:off x="408623" y="2530904"/>
            <a:ext cx="8327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a:ln>
                  <a:noFill/>
                </a:ln>
                <a:solidFill>
                  <a:prstClr val="black"/>
                </a:solidFill>
                <a:effectLst/>
                <a:uLnTx/>
                <a:uFillTx/>
                <a:latin typeface="Dreaming Outloud Pro" panose="03050502040302030504" pitchFamily="66" charset="0"/>
                <a:ea typeface="+mn-ea"/>
                <a:cs typeface="Dreaming Outloud Pro" panose="03050502040302030504" pitchFamily="66" charset="0"/>
              </a:rPr>
              <a:t>How?</a:t>
            </a:r>
          </a:p>
        </p:txBody>
      </p:sp>
      <p:sp>
        <p:nvSpPr>
          <p:cNvPr id="49" name="TextBox 48">
            <a:extLst>
              <a:ext uri="{FF2B5EF4-FFF2-40B4-BE49-F238E27FC236}">
                <a16:creationId xmlns:a16="http://schemas.microsoft.com/office/drawing/2014/main" id="{98923608-A467-4299-EEAD-F333BD02AF98}"/>
              </a:ext>
            </a:extLst>
          </p:cNvPr>
          <p:cNvSpPr txBox="1"/>
          <p:nvPr/>
        </p:nvSpPr>
        <p:spPr>
          <a:xfrm>
            <a:off x="356366" y="4807114"/>
            <a:ext cx="10184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a:ln>
                  <a:noFill/>
                </a:ln>
                <a:solidFill>
                  <a:prstClr val="black"/>
                </a:solidFill>
                <a:effectLst/>
                <a:uLnTx/>
                <a:uFillTx/>
                <a:latin typeface="Dreaming Outloud Pro" panose="03050502040302030504" pitchFamily="66" charset="0"/>
                <a:ea typeface="+mn-ea"/>
                <a:cs typeface="Dreaming Outloud Pro" panose="03050502040302030504" pitchFamily="66" charset="0"/>
              </a:rPr>
              <a:t>What?</a:t>
            </a:r>
          </a:p>
        </p:txBody>
      </p:sp>
    </p:spTree>
    <p:extLst>
      <p:ext uri="{BB962C8B-B14F-4D97-AF65-F5344CB8AC3E}">
        <p14:creationId xmlns:p14="http://schemas.microsoft.com/office/powerpoint/2010/main" val="325746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7134A-0B3B-BC5B-C18E-7186752EA0D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219622F-6B4D-8DBD-C40C-AB402D331C5E}"/>
              </a:ext>
            </a:extLst>
          </p:cNvPr>
          <p:cNvSpPr txBox="1"/>
          <p:nvPr/>
        </p:nvSpPr>
        <p:spPr>
          <a:xfrm>
            <a:off x="127387" y="1178734"/>
            <a:ext cx="11748238" cy="338554"/>
          </a:xfrm>
          <a:prstGeom prst="rect">
            <a:avLst/>
          </a:prstGeom>
          <a:solidFill>
            <a:srgbClr val="92D050"/>
          </a:solidFill>
          <a:ln w="28575">
            <a:solidFill>
              <a:srgbClr val="002060"/>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Royal Surrey NHS Foundation Trust</a:t>
            </a:r>
          </a:p>
        </p:txBody>
      </p:sp>
      <p:graphicFrame>
        <p:nvGraphicFramePr>
          <p:cNvPr id="3" name="Diagram 2">
            <a:extLst>
              <a:ext uri="{FF2B5EF4-FFF2-40B4-BE49-F238E27FC236}">
                <a16:creationId xmlns:a16="http://schemas.microsoft.com/office/drawing/2014/main" id="{2FCFEAA8-2176-BDF6-A4C3-C7DD07E0639B}"/>
              </a:ext>
            </a:extLst>
          </p:cNvPr>
          <p:cNvGraphicFramePr/>
          <p:nvPr/>
        </p:nvGraphicFramePr>
        <p:xfrm>
          <a:off x="67058" y="1072294"/>
          <a:ext cx="11748237" cy="1667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F4C57177-DD66-3225-B56A-3A6AB2A1587F}"/>
              </a:ext>
            </a:extLst>
          </p:cNvPr>
          <p:cNvSpPr txBox="1"/>
          <p:nvPr/>
        </p:nvSpPr>
        <p:spPr>
          <a:xfrm>
            <a:off x="127387" y="163982"/>
            <a:ext cx="2512063" cy="92333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Urology Q4 24/25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28-day: 88.3%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62-day: 86.9% </a:t>
            </a:r>
          </a:p>
        </p:txBody>
      </p:sp>
      <p:pic>
        <p:nvPicPr>
          <p:cNvPr id="6" name="Picture 2" descr="Home | Royal Surrey NHS Foundation Trust">
            <a:extLst>
              <a:ext uri="{FF2B5EF4-FFF2-40B4-BE49-F238E27FC236}">
                <a16:creationId xmlns:a16="http://schemas.microsoft.com/office/drawing/2014/main" id="{52C47078-B3E8-F9BD-8BC5-82C7EAF648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97523" y="135449"/>
            <a:ext cx="1566704" cy="7823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111B784-3883-EA00-0055-26189EA3C913}"/>
              </a:ext>
            </a:extLst>
          </p:cNvPr>
          <p:cNvSpPr/>
          <p:nvPr/>
        </p:nvSpPr>
        <p:spPr>
          <a:xfrm>
            <a:off x="127388" y="2454755"/>
            <a:ext cx="1284724" cy="1023231"/>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ptos" panose="02110004020202020204"/>
                <a:ea typeface="+mn-ea"/>
                <a:cs typeface="+mn-cs"/>
              </a:rPr>
              <a:t>Triage (3 hours)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Raised PSA telephone clinic daily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Directs/books into investigations OPA/MRI</a:t>
            </a:r>
            <a:endParaRPr kumimoji="0" lang="en-GB"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Flowchart: Process 7">
            <a:extLst>
              <a:ext uri="{FF2B5EF4-FFF2-40B4-BE49-F238E27FC236}">
                <a16:creationId xmlns:a16="http://schemas.microsoft.com/office/drawing/2014/main" id="{EB786317-A0DF-28F1-2BA7-A33EBA888E21}"/>
              </a:ext>
            </a:extLst>
          </p:cNvPr>
          <p:cNvSpPr/>
          <p:nvPr/>
        </p:nvSpPr>
        <p:spPr>
          <a:xfrm>
            <a:off x="127387" y="3599599"/>
            <a:ext cx="1284725" cy="774671"/>
          </a:xfrm>
          <a:prstGeom prst="flowChartProcess">
            <a:avLst/>
          </a:prstGeom>
          <a:ln>
            <a:solidFill>
              <a:schemeClr val="accent5"/>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Experienced navigator/clinician, explain pathway imaging + biopsy </a:t>
            </a:r>
          </a:p>
        </p:txBody>
      </p:sp>
      <p:sp>
        <p:nvSpPr>
          <p:cNvPr id="10" name="Flowchart: Process 9">
            <a:extLst>
              <a:ext uri="{FF2B5EF4-FFF2-40B4-BE49-F238E27FC236}">
                <a16:creationId xmlns:a16="http://schemas.microsoft.com/office/drawing/2014/main" id="{4ECBA667-88DE-341A-2823-A48E349828D6}"/>
              </a:ext>
            </a:extLst>
          </p:cNvPr>
          <p:cNvSpPr/>
          <p:nvPr/>
        </p:nvSpPr>
        <p:spPr>
          <a:xfrm>
            <a:off x="2070426" y="4400808"/>
            <a:ext cx="1284725" cy="1001670"/>
          </a:xfrm>
          <a:prstGeom prst="flowChartProcess">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mpMRI apart from Frimley do BP and/or 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Ring-fenced MRI slots</a:t>
            </a:r>
          </a:p>
        </p:txBody>
      </p:sp>
      <p:sp>
        <p:nvSpPr>
          <p:cNvPr id="11" name="Flowchart: Process 10">
            <a:extLst>
              <a:ext uri="{FF2B5EF4-FFF2-40B4-BE49-F238E27FC236}">
                <a16:creationId xmlns:a16="http://schemas.microsoft.com/office/drawing/2014/main" id="{B7EA4B6B-EAA0-F85F-7CC3-1DABC04784EA}"/>
              </a:ext>
            </a:extLst>
          </p:cNvPr>
          <p:cNvSpPr/>
          <p:nvPr/>
        </p:nvSpPr>
        <p:spPr>
          <a:xfrm>
            <a:off x="3455239" y="3530168"/>
            <a:ext cx="1284724" cy="757057"/>
          </a:xfrm>
          <a:prstGeom prst="flowChartProcess">
            <a:avLst/>
          </a:prstGeom>
          <a:ln>
            <a:solidFill>
              <a:schemeClr val="accent5"/>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Nurse-led biopsies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(many lists every week) – over resourced. </a:t>
            </a:r>
          </a:p>
        </p:txBody>
      </p:sp>
      <p:sp>
        <p:nvSpPr>
          <p:cNvPr id="12" name="Rectangle 11">
            <a:extLst>
              <a:ext uri="{FF2B5EF4-FFF2-40B4-BE49-F238E27FC236}">
                <a16:creationId xmlns:a16="http://schemas.microsoft.com/office/drawing/2014/main" id="{4954D41A-095D-5F15-59EE-4BB6B3765214}"/>
              </a:ext>
            </a:extLst>
          </p:cNvPr>
          <p:cNvSpPr/>
          <p:nvPr/>
        </p:nvSpPr>
        <p:spPr>
          <a:xfrm>
            <a:off x="2070427" y="2405767"/>
            <a:ext cx="1284724" cy="1023231"/>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ptos" panose="02110004020202020204"/>
                <a:ea typeface="+mn-ea"/>
                <a:cs typeface="+mn-cs"/>
              </a:rPr>
              <a:t>MRI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ptos" panose="02110004020202020204"/>
                <a:ea typeface="+mn-ea"/>
                <a:cs typeface="+mn-cs"/>
              </a:rPr>
              <a:t>Booked same day as telephone clinic</a:t>
            </a:r>
          </a:p>
        </p:txBody>
      </p:sp>
      <p:sp>
        <p:nvSpPr>
          <p:cNvPr id="13" name="Rectangle 12">
            <a:extLst>
              <a:ext uri="{FF2B5EF4-FFF2-40B4-BE49-F238E27FC236}">
                <a16:creationId xmlns:a16="http://schemas.microsoft.com/office/drawing/2014/main" id="{84F287BF-110B-3A36-1414-D9BA9C1AF93E}"/>
              </a:ext>
            </a:extLst>
          </p:cNvPr>
          <p:cNvSpPr/>
          <p:nvPr/>
        </p:nvSpPr>
        <p:spPr>
          <a:xfrm>
            <a:off x="8836849" y="2396532"/>
            <a:ext cx="1284724" cy="1023231"/>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MDT </a:t>
            </a: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all diagnostic results available, Refer those for radical Rx</a:t>
            </a:r>
          </a:p>
        </p:txBody>
      </p:sp>
      <p:sp>
        <p:nvSpPr>
          <p:cNvPr id="14" name="Rectangle 13">
            <a:extLst>
              <a:ext uri="{FF2B5EF4-FFF2-40B4-BE49-F238E27FC236}">
                <a16:creationId xmlns:a16="http://schemas.microsoft.com/office/drawing/2014/main" id="{978B9578-7BCC-E479-B3A9-589E9B51A8B9}"/>
              </a:ext>
            </a:extLst>
          </p:cNvPr>
          <p:cNvSpPr/>
          <p:nvPr/>
        </p:nvSpPr>
        <p:spPr>
          <a:xfrm>
            <a:off x="3455239" y="2396533"/>
            <a:ext cx="1284724" cy="1023231"/>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LATP</a:t>
            </a: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booked in Day 5 after telephone call </a:t>
            </a:r>
          </a:p>
        </p:txBody>
      </p:sp>
      <p:sp>
        <p:nvSpPr>
          <p:cNvPr id="15" name="Flowchart: Process 14">
            <a:extLst>
              <a:ext uri="{FF2B5EF4-FFF2-40B4-BE49-F238E27FC236}">
                <a16:creationId xmlns:a16="http://schemas.microsoft.com/office/drawing/2014/main" id="{232D2BAA-AC2C-CF6B-F841-7CE3CA599289}"/>
              </a:ext>
            </a:extLst>
          </p:cNvPr>
          <p:cNvSpPr/>
          <p:nvPr/>
        </p:nvSpPr>
        <p:spPr>
          <a:xfrm>
            <a:off x="5101736" y="3530168"/>
            <a:ext cx="1284725" cy="740741"/>
          </a:xfrm>
          <a:prstGeom prst="flowChartProcess">
            <a:avLst/>
          </a:prstGeom>
          <a:ln>
            <a:solidFill>
              <a:schemeClr val="accent5"/>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Nurse-led clinics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If no suspicion of cancer – clock stop</a:t>
            </a:r>
          </a:p>
        </p:txBody>
      </p:sp>
      <p:sp>
        <p:nvSpPr>
          <p:cNvPr id="16" name="Flowchart: Process 15">
            <a:extLst>
              <a:ext uri="{FF2B5EF4-FFF2-40B4-BE49-F238E27FC236}">
                <a16:creationId xmlns:a16="http://schemas.microsoft.com/office/drawing/2014/main" id="{17C2EC1A-6C6F-3D6B-4C2A-44516E54DF3C}"/>
              </a:ext>
            </a:extLst>
          </p:cNvPr>
          <p:cNvSpPr/>
          <p:nvPr/>
        </p:nvSpPr>
        <p:spPr>
          <a:xfrm>
            <a:off x="2079320" y="3523487"/>
            <a:ext cx="1284724" cy="757056"/>
          </a:xfrm>
          <a:prstGeom prst="flowChartProcess">
            <a:avLst/>
          </a:prstGeom>
          <a:ln>
            <a:solidFill>
              <a:schemeClr val="accent5"/>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Non-cancer</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give diagnosis at post-MRI outpatient appointment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7" name="Flowchart: Process 16">
            <a:extLst>
              <a:ext uri="{FF2B5EF4-FFF2-40B4-BE49-F238E27FC236}">
                <a16:creationId xmlns:a16="http://schemas.microsoft.com/office/drawing/2014/main" id="{01557513-5063-5930-883D-7D03D6D980B9}"/>
              </a:ext>
            </a:extLst>
          </p:cNvPr>
          <p:cNvSpPr/>
          <p:nvPr/>
        </p:nvSpPr>
        <p:spPr>
          <a:xfrm>
            <a:off x="7554205" y="3551226"/>
            <a:ext cx="1067604" cy="740742"/>
          </a:xfrm>
          <a:prstGeom prst="flowChartProcess">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Reporting</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delays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Looking at digital pathology or AI to improve. </a:t>
            </a:r>
          </a:p>
        </p:txBody>
      </p:sp>
      <p:sp>
        <p:nvSpPr>
          <p:cNvPr id="18" name="Flowchart: Process 17">
            <a:extLst>
              <a:ext uri="{FF2B5EF4-FFF2-40B4-BE49-F238E27FC236}">
                <a16:creationId xmlns:a16="http://schemas.microsoft.com/office/drawing/2014/main" id="{23BA65B8-F2D5-EBA9-B4DD-9B9922E5E1F5}"/>
              </a:ext>
            </a:extLst>
          </p:cNvPr>
          <p:cNvSpPr/>
          <p:nvPr/>
        </p:nvSpPr>
        <p:spPr>
          <a:xfrm>
            <a:off x="3516611" y="5250604"/>
            <a:ext cx="2579389" cy="1543462"/>
          </a:xfrm>
          <a:prstGeom prst="flowChartProcess">
            <a:avLst/>
          </a:prstGeom>
          <a:ln>
            <a:solidFill>
              <a:schemeClr val="accent5"/>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Nurse-led biopsies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LATP training at Edge Hill University</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Supervision and support – identified prior to course. Centralised supervision to work through backlog from Royal Free?</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Community of practice – peer support, sustainability &amp; learn about challenges and how overcome </a:t>
            </a:r>
          </a:p>
        </p:txBody>
      </p:sp>
      <p:cxnSp>
        <p:nvCxnSpPr>
          <p:cNvPr id="20" name="Straight Arrow Connector 19">
            <a:extLst>
              <a:ext uri="{FF2B5EF4-FFF2-40B4-BE49-F238E27FC236}">
                <a16:creationId xmlns:a16="http://schemas.microsoft.com/office/drawing/2014/main" id="{661024BB-1D24-FEB7-9590-8471371CA244}"/>
              </a:ext>
            </a:extLst>
          </p:cNvPr>
          <p:cNvCxnSpPr>
            <a:cxnSpLocks/>
            <a:stCxn id="11" idx="2"/>
            <a:endCxn id="18" idx="0"/>
          </p:cNvCxnSpPr>
          <p:nvPr/>
        </p:nvCxnSpPr>
        <p:spPr>
          <a:xfrm>
            <a:off x="4097601" y="4287225"/>
            <a:ext cx="708705" cy="963379"/>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30" name="Rectangle 29">
            <a:extLst>
              <a:ext uri="{FF2B5EF4-FFF2-40B4-BE49-F238E27FC236}">
                <a16:creationId xmlns:a16="http://schemas.microsoft.com/office/drawing/2014/main" id="{237B210F-4CE7-4950-14F4-60425E83A523}"/>
              </a:ext>
            </a:extLst>
          </p:cNvPr>
          <p:cNvSpPr/>
          <p:nvPr/>
        </p:nvSpPr>
        <p:spPr>
          <a:xfrm>
            <a:off x="5101736" y="2396533"/>
            <a:ext cx="1067603" cy="1023231"/>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MRI results</a:t>
            </a: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within 72 hours </a:t>
            </a:r>
          </a:p>
        </p:txBody>
      </p:sp>
      <p:sp>
        <p:nvSpPr>
          <p:cNvPr id="31" name="Rectangle 30">
            <a:extLst>
              <a:ext uri="{FF2B5EF4-FFF2-40B4-BE49-F238E27FC236}">
                <a16:creationId xmlns:a16="http://schemas.microsoft.com/office/drawing/2014/main" id="{D82BC64B-343B-D7FC-F08E-2E42EF3AF734}"/>
              </a:ext>
            </a:extLst>
          </p:cNvPr>
          <p:cNvSpPr/>
          <p:nvPr/>
        </p:nvSpPr>
        <p:spPr>
          <a:xfrm>
            <a:off x="6327971" y="2405767"/>
            <a:ext cx="1067603" cy="1023231"/>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Biopsy: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LATP performed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Day 14 if GA  </a:t>
            </a:r>
          </a:p>
        </p:txBody>
      </p:sp>
      <p:sp>
        <p:nvSpPr>
          <p:cNvPr id="32" name="Flowchart: Process 31">
            <a:extLst>
              <a:ext uri="{FF2B5EF4-FFF2-40B4-BE49-F238E27FC236}">
                <a16:creationId xmlns:a16="http://schemas.microsoft.com/office/drawing/2014/main" id="{7CC516D7-6209-818F-DEBB-C58F4129387E}"/>
              </a:ext>
            </a:extLst>
          </p:cNvPr>
          <p:cNvSpPr/>
          <p:nvPr/>
        </p:nvSpPr>
        <p:spPr>
          <a:xfrm>
            <a:off x="8836849" y="4205187"/>
            <a:ext cx="1284725" cy="740741"/>
          </a:xfrm>
          <a:prstGeom prst="flowChartProcess">
            <a:avLst/>
          </a:prstGeom>
          <a:ln>
            <a:solidFill>
              <a:schemeClr val="accent5"/>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Nurse-led clinics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breaking bad news. Rx options and referrals. 28-day clock stop. </a:t>
            </a:r>
          </a:p>
        </p:txBody>
      </p:sp>
      <p:sp>
        <p:nvSpPr>
          <p:cNvPr id="33" name="Flowchart: Process 32">
            <a:extLst>
              <a:ext uri="{FF2B5EF4-FFF2-40B4-BE49-F238E27FC236}">
                <a16:creationId xmlns:a16="http://schemas.microsoft.com/office/drawing/2014/main" id="{67D77287-2768-AB10-58C5-8D405D5BE980}"/>
              </a:ext>
            </a:extLst>
          </p:cNvPr>
          <p:cNvSpPr/>
          <p:nvPr/>
        </p:nvSpPr>
        <p:spPr>
          <a:xfrm>
            <a:off x="8827955" y="3516748"/>
            <a:ext cx="1284725" cy="584962"/>
          </a:xfrm>
          <a:prstGeom prst="flowChartProcess">
            <a:avLst/>
          </a:prstGeom>
          <a:ln>
            <a:solidFill>
              <a:schemeClr val="accent5"/>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Nurse-led clinics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If no suspicion of cancer – clock stop</a:t>
            </a:r>
          </a:p>
        </p:txBody>
      </p:sp>
      <p:sp>
        <p:nvSpPr>
          <p:cNvPr id="34" name="Flowchart: Process 33">
            <a:extLst>
              <a:ext uri="{FF2B5EF4-FFF2-40B4-BE49-F238E27FC236}">
                <a16:creationId xmlns:a16="http://schemas.microsoft.com/office/drawing/2014/main" id="{DDBFF92C-2F33-977E-CC9A-A2BCD6F2F598}"/>
              </a:ext>
            </a:extLst>
          </p:cNvPr>
          <p:cNvSpPr/>
          <p:nvPr/>
        </p:nvSpPr>
        <p:spPr>
          <a:xfrm>
            <a:off x="2056422" y="5522743"/>
            <a:ext cx="1298729" cy="878057"/>
          </a:xfrm>
          <a:prstGeom prst="flowChartProcess">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Give appt to discuss results/undergo biopsy at time booking MRI</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E98D5784-A262-8980-0D9B-5197F38035A7}"/>
              </a:ext>
            </a:extLst>
          </p:cNvPr>
          <p:cNvSpPr/>
          <p:nvPr/>
        </p:nvSpPr>
        <p:spPr>
          <a:xfrm>
            <a:off x="7554206" y="2416620"/>
            <a:ext cx="1067603" cy="1023231"/>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Biopsy: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Histology / Pathology results</a:t>
            </a:r>
          </a:p>
        </p:txBody>
      </p:sp>
      <p:sp>
        <p:nvSpPr>
          <p:cNvPr id="37" name="TextBox 36">
            <a:extLst>
              <a:ext uri="{FF2B5EF4-FFF2-40B4-BE49-F238E27FC236}">
                <a16:creationId xmlns:a16="http://schemas.microsoft.com/office/drawing/2014/main" id="{341989A2-FD56-2494-CAF2-C1E8FE755FB5}"/>
              </a:ext>
            </a:extLst>
          </p:cNvPr>
          <p:cNvSpPr txBox="1"/>
          <p:nvPr/>
        </p:nvSpPr>
        <p:spPr>
          <a:xfrm>
            <a:off x="97661" y="4901642"/>
            <a:ext cx="1298730" cy="1015663"/>
          </a:xfrm>
          <a:prstGeom prst="rect">
            <a:avLst/>
          </a:prstGeom>
          <a:noFill/>
          <a:ln>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informed if the MRI shows suspicion of cancer,  will be called for biopsy within 3 days</a:t>
            </a:r>
          </a:p>
        </p:txBody>
      </p:sp>
      <p:sp>
        <p:nvSpPr>
          <p:cNvPr id="38" name="TextBox 37">
            <a:extLst>
              <a:ext uri="{FF2B5EF4-FFF2-40B4-BE49-F238E27FC236}">
                <a16:creationId xmlns:a16="http://schemas.microsoft.com/office/drawing/2014/main" id="{51FC0903-80DB-DDDB-7CBF-135C6DC1B361}"/>
              </a:ext>
            </a:extLst>
          </p:cNvPr>
          <p:cNvSpPr txBox="1"/>
          <p:nvPr/>
        </p:nvSpPr>
        <p:spPr>
          <a:xfrm>
            <a:off x="67058" y="4437901"/>
            <a:ext cx="157415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Decision</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medically fit for diagnostics/Ix</a:t>
            </a:r>
          </a:p>
        </p:txBody>
      </p:sp>
      <p:sp>
        <p:nvSpPr>
          <p:cNvPr id="39" name="Flowchart: Process 38">
            <a:extLst>
              <a:ext uri="{FF2B5EF4-FFF2-40B4-BE49-F238E27FC236}">
                <a16:creationId xmlns:a16="http://schemas.microsoft.com/office/drawing/2014/main" id="{1EB13A90-77F0-DAA4-6508-72CDFFE77EB2}"/>
              </a:ext>
            </a:extLst>
          </p:cNvPr>
          <p:cNvSpPr/>
          <p:nvPr/>
        </p:nvSpPr>
        <p:spPr>
          <a:xfrm>
            <a:off x="6572232" y="5236735"/>
            <a:ext cx="4708643" cy="1543462"/>
          </a:xfrm>
          <a:prstGeom prst="flowChartProcess">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Workforce: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8 consultant urologists with special interests in prostate and bladder cancer</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4 admin / tracking / booking clerks</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2 hospital managers</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10 clinical nurse specialists providing both diagnostic and treatments care</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1 MDT coordinator</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1 CNS support worker</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p:txBody>
      </p:sp>
      <p:cxnSp>
        <p:nvCxnSpPr>
          <p:cNvPr id="42" name="Straight Arrow Connector 41">
            <a:extLst>
              <a:ext uri="{FF2B5EF4-FFF2-40B4-BE49-F238E27FC236}">
                <a16:creationId xmlns:a16="http://schemas.microsoft.com/office/drawing/2014/main" id="{D64B6963-EC7E-00AD-2D3F-FD93C28237EB}"/>
              </a:ext>
            </a:extLst>
          </p:cNvPr>
          <p:cNvCxnSpPr>
            <a:cxnSpLocks/>
          </p:cNvCxnSpPr>
          <p:nvPr/>
        </p:nvCxnSpPr>
        <p:spPr>
          <a:xfrm>
            <a:off x="4157755" y="4301093"/>
            <a:ext cx="4623734" cy="8535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818D9975-F876-3657-428A-1A484720E279}"/>
              </a:ext>
            </a:extLst>
          </p:cNvPr>
          <p:cNvSpPr txBox="1"/>
          <p:nvPr/>
        </p:nvSpPr>
        <p:spPr>
          <a:xfrm rot="20029170">
            <a:off x="8678547" y="4647457"/>
            <a:ext cx="485017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lumMod val="85000"/>
                  </a:prstClr>
                </a:solidFill>
                <a:effectLst/>
                <a:uLnTx/>
                <a:uFillTx/>
                <a:latin typeface="Aptos" panose="02110004020202020204"/>
                <a:ea typeface="+mn-ea"/>
                <a:cs typeface="+mn-cs"/>
              </a:rPr>
              <a:t>DRAFT slides – awaiting checking with exemplar pathway providers</a:t>
            </a:r>
          </a:p>
        </p:txBody>
      </p:sp>
      <p:sp>
        <p:nvSpPr>
          <p:cNvPr id="19" name="Freeform 4">
            <a:extLst>
              <a:ext uri="{FF2B5EF4-FFF2-40B4-BE49-F238E27FC236}">
                <a16:creationId xmlns:a16="http://schemas.microsoft.com/office/drawing/2014/main" id="{D50A6407-F999-FAB0-AD13-74DEB922B5F5}"/>
              </a:ext>
            </a:extLst>
          </p:cNvPr>
          <p:cNvSpPr/>
          <p:nvPr/>
        </p:nvSpPr>
        <p:spPr>
          <a:xfrm>
            <a:off x="3210703" y="200200"/>
            <a:ext cx="5570786" cy="652872"/>
          </a:xfrm>
          <a:custGeom>
            <a:avLst/>
            <a:gdLst/>
            <a:ahLst/>
            <a:cxnLst/>
            <a:rect l="l" t="t" r="r" b="b"/>
            <a:pathLst>
              <a:path w="7817627" h="1416841">
                <a:moveTo>
                  <a:pt x="0" y="0"/>
                </a:moveTo>
                <a:lnTo>
                  <a:pt x="7817627" y="0"/>
                </a:lnTo>
                <a:lnTo>
                  <a:pt x="7817627" y="1416841"/>
                </a:lnTo>
                <a:lnTo>
                  <a:pt x="0" y="1416841"/>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Exemplar pathways: Prostate </a:t>
            </a:r>
          </a:p>
        </p:txBody>
      </p:sp>
      <p:pic>
        <p:nvPicPr>
          <p:cNvPr id="9" name="Picture 8">
            <a:extLst>
              <a:ext uri="{FF2B5EF4-FFF2-40B4-BE49-F238E27FC236}">
                <a16:creationId xmlns:a16="http://schemas.microsoft.com/office/drawing/2014/main" id="{B0A9C825-D61A-977A-32AF-283857BAFD91}"/>
              </a:ext>
            </a:extLst>
          </p:cNvPr>
          <p:cNvPicPr>
            <a:picLocks noChangeAspect="1"/>
          </p:cNvPicPr>
          <p:nvPr/>
        </p:nvPicPr>
        <p:blipFill>
          <a:blip r:embed="rId9"/>
          <a:stretch>
            <a:fillRect/>
          </a:stretch>
        </p:blipFill>
        <p:spPr>
          <a:xfrm>
            <a:off x="11227444" y="5927353"/>
            <a:ext cx="838243" cy="819192"/>
          </a:xfrm>
          <a:prstGeom prst="rect">
            <a:avLst/>
          </a:prstGeom>
        </p:spPr>
      </p:pic>
    </p:spTree>
    <p:extLst>
      <p:ext uri="{BB962C8B-B14F-4D97-AF65-F5344CB8AC3E}">
        <p14:creationId xmlns:p14="http://schemas.microsoft.com/office/powerpoint/2010/main" val="595189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A7C92-DFA2-8DB8-CC40-33B6719F253D}"/>
            </a:ext>
          </a:extLst>
        </p:cNvPr>
        <p:cNvGrpSpPr/>
        <p:nvPr/>
      </p:nvGrpSpPr>
      <p:grpSpPr>
        <a:xfrm>
          <a:off x="0" y="0"/>
          <a:ext cx="0" cy="0"/>
          <a:chOff x="0" y="0"/>
          <a:chExt cx="0" cy="0"/>
        </a:xfrm>
      </p:grpSpPr>
      <p:pic>
        <p:nvPicPr>
          <p:cNvPr id="30" name="Picture 29">
            <a:extLst>
              <a:ext uri="{FF2B5EF4-FFF2-40B4-BE49-F238E27FC236}">
                <a16:creationId xmlns:a16="http://schemas.microsoft.com/office/drawing/2014/main" id="{A16440B4-4D40-7E67-175D-FDADD0439951}"/>
              </a:ext>
            </a:extLst>
          </p:cNvPr>
          <p:cNvPicPr>
            <a:picLocks noChangeAspect="1"/>
          </p:cNvPicPr>
          <p:nvPr/>
        </p:nvPicPr>
        <p:blipFill>
          <a:blip r:embed="rId2"/>
          <a:srcRect l="7644" r="7666"/>
          <a:stretch/>
        </p:blipFill>
        <p:spPr>
          <a:xfrm>
            <a:off x="9733944" y="2395934"/>
            <a:ext cx="2539499" cy="4210823"/>
          </a:xfrm>
          <a:prstGeom prst="rect">
            <a:avLst/>
          </a:prstGeom>
        </p:spPr>
      </p:pic>
      <p:sp>
        <p:nvSpPr>
          <p:cNvPr id="5" name="TextBox 4">
            <a:extLst>
              <a:ext uri="{FF2B5EF4-FFF2-40B4-BE49-F238E27FC236}">
                <a16:creationId xmlns:a16="http://schemas.microsoft.com/office/drawing/2014/main" id="{78F29710-696A-0136-535D-1B4F7B9D0918}"/>
              </a:ext>
            </a:extLst>
          </p:cNvPr>
          <p:cNvSpPr txBox="1"/>
          <p:nvPr/>
        </p:nvSpPr>
        <p:spPr>
          <a:xfrm>
            <a:off x="221881" y="1269174"/>
            <a:ext cx="11748238" cy="338554"/>
          </a:xfrm>
          <a:prstGeom prst="rect">
            <a:avLst/>
          </a:prstGeom>
          <a:solidFill>
            <a:srgbClr val="92D050"/>
          </a:solidFill>
          <a:ln w="28575">
            <a:solidFill>
              <a:srgbClr val="002060"/>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Maidstone and Tunbridge Wells NHS Trust </a:t>
            </a:r>
          </a:p>
        </p:txBody>
      </p:sp>
      <p:sp>
        <p:nvSpPr>
          <p:cNvPr id="2" name="TextBox 1">
            <a:extLst>
              <a:ext uri="{FF2B5EF4-FFF2-40B4-BE49-F238E27FC236}">
                <a16:creationId xmlns:a16="http://schemas.microsoft.com/office/drawing/2014/main" id="{190DCC99-F346-4F7C-64B2-C85FB9AEB82F}"/>
              </a:ext>
            </a:extLst>
          </p:cNvPr>
          <p:cNvSpPr txBox="1"/>
          <p:nvPr/>
        </p:nvSpPr>
        <p:spPr>
          <a:xfrm>
            <a:off x="221882" y="227065"/>
            <a:ext cx="2020278" cy="92333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Urology Q4 24/25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28-day: 80.1%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62-day: 86.9% </a:t>
            </a:r>
          </a:p>
        </p:txBody>
      </p:sp>
      <p:sp>
        <p:nvSpPr>
          <p:cNvPr id="18" name="Flowchart: Process 17">
            <a:extLst>
              <a:ext uri="{FF2B5EF4-FFF2-40B4-BE49-F238E27FC236}">
                <a16:creationId xmlns:a16="http://schemas.microsoft.com/office/drawing/2014/main" id="{47E34ED7-B8BC-BA88-F5CE-CA7B11F742A7}"/>
              </a:ext>
            </a:extLst>
          </p:cNvPr>
          <p:cNvSpPr/>
          <p:nvPr/>
        </p:nvSpPr>
        <p:spPr>
          <a:xfrm>
            <a:off x="1127667" y="4163054"/>
            <a:ext cx="1643292" cy="580047"/>
          </a:xfrm>
          <a:prstGeom prst="flowChartProcess">
            <a:avLst/>
          </a:prstGeom>
          <a:ln>
            <a:solidFill>
              <a:schemeClr val="accent5"/>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MRI accept bookings within 2-3 days of referral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Engage with radiologists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Clear backlog</a:t>
            </a:r>
          </a:p>
        </p:txBody>
      </p:sp>
      <p:sp>
        <p:nvSpPr>
          <p:cNvPr id="20" name="Flowchart: Process 19">
            <a:extLst>
              <a:ext uri="{FF2B5EF4-FFF2-40B4-BE49-F238E27FC236}">
                <a16:creationId xmlns:a16="http://schemas.microsoft.com/office/drawing/2014/main" id="{95B61ECE-7C0E-51F8-A21C-F87434FD2CC1}"/>
              </a:ext>
            </a:extLst>
          </p:cNvPr>
          <p:cNvSpPr/>
          <p:nvPr/>
        </p:nvSpPr>
        <p:spPr>
          <a:xfrm>
            <a:off x="2917600" y="3836733"/>
            <a:ext cx="1643291" cy="906368"/>
          </a:xfrm>
          <a:prstGeom prst="flowChartProcess">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Protocolised who  biopsy</a:t>
            </a:r>
            <a:r>
              <a:rPr kumimoji="0" lang="en-GB" sz="9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4-5 biopsy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3 most get biopsy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1-2 only high PSA density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 </a:t>
            </a:r>
            <a:endParaRPr kumimoji="0" lang="en-GB" sz="12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endParaRPr>
          </a:p>
        </p:txBody>
      </p:sp>
      <p:sp>
        <p:nvSpPr>
          <p:cNvPr id="21" name="Flowchart: Process 20">
            <a:extLst>
              <a:ext uri="{FF2B5EF4-FFF2-40B4-BE49-F238E27FC236}">
                <a16:creationId xmlns:a16="http://schemas.microsoft.com/office/drawing/2014/main" id="{40980F60-ECEF-F875-1B94-DE18E4755474}"/>
              </a:ext>
            </a:extLst>
          </p:cNvPr>
          <p:cNvSpPr/>
          <p:nvPr/>
        </p:nvSpPr>
        <p:spPr>
          <a:xfrm rot="20289516">
            <a:off x="-39500" y="3323985"/>
            <a:ext cx="1325822" cy="365140"/>
          </a:xfrm>
          <a:prstGeom prst="flowChartProcess">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Ensure MSU on referral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1 in 6 have UTI</a:t>
            </a:r>
          </a:p>
        </p:txBody>
      </p:sp>
      <p:sp>
        <p:nvSpPr>
          <p:cNvPr id="23" name="Flowchart: Process 22">
            <a:extLst>
              <a:ext uri="{FF2B5EF4-FFF2-40B4-BE49-F238E27FC236}">
                <a16:creationId xmlns:a16="http://schemas.microsoft.com/office/drawing/2014/main" id="{DBAA0B2A-FC21-6C9A-9491-FDA59DF25AB1}"/>
              </a:ext>
            </a:extLst>
          </p:cNvPr>
          <p:cNvSpPr/>
          <p:nvPr/>
        </p:nvSpPr>
        <p:spPr>
          <a:xfrm>
            <a:off x="5773733" y="4252887"/>
            <a:ext cx="1785534" cy="331910"/>
          </a:xfrm>
          <a:prstGeom prst="flowChartProcess">
            <a:avLst/>
          </a:prstGeom>
          <a:ln>
            <a:solidFill>
              <a:schemeClr val="accent6"/>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W/E lists to catch up</a:t>
            </a:r>
          </a:p>
        </p:txBody>
      </p:sp>
      <p:sp>
        <p:nvSpPr>
          <p:cNvPr id="24" name="Flowchart: Process 23">
            <a:extLst>
              <a:ext uri="{FF2B5EF4-FFF2-40B4-BE49-F238E27FC236}">
                <a16:creationId xmlns:a16="http://schemas.microsoft.com/office/drawing/2014/main" id="{15D805EE-C8F4-DED6-5802-41D5EACB4EDB}"/>
              </a:ext>
            </a:extLst>
          </p:cNvPr>
          <p:cNvSpPr/>
          <p:nvPr/>
        </p:nvSpPr>
        <p:spPr>
          <a:xfrm>
            <a:off x="221129" y="5428344"/>
            <a:ext cx="2131205" cy="1337428"/>
          </a:xfrm>
          <a:prstGeom prst="flowChartProcess">
            <a:avLst/>
          </a:prstGeom>
          <a:ln>
            <a:solidFill>
              <a:schemeClr val="accent4"/>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Prostate Office: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Everyone sits in same office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2 x nurses (STT, calls, book LATP)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Service manager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8A ANP – who does biopsies</a:t>
            </a:r>
          </a:p>
        </p:txBody>
      </p:sp>
      <p:sp>
        <p:nvSpPr>
          <p:cNvPr id="26" name="Flowchart: Process 25">
            <a:extLst>
              <a:ext uri="{FF2B5EF4-FFF2-40B4-BE49-F238E27FC236}">
                <a16:creationId xmlns:a16="http://schemas.microsoft.com/office/drawing/2014/main" id="{11C164F8-51D3-963F-7D7F-F4BB63C9F6D3}"/>
              </a:ext>
            </a:extLst>
          </p:cNvPr>
          <p:cNvSpPr/>
          <p:nvPr/>
        </p:nvSpPr>
        <p:spPr>
          <a:xfrm>
            <a:off x="7765847" y="2415139"/>
            <a:ext cx="1785533" cy="1622470"/>
          </a:xfrm>
          <a:prstGeom prst="flowChartProcess">
            <a:avLst/>
          </a:prstGeom>
          <a:solidFill>
            <a:schemeClr val="accent1">
              <a:lumMod val="60000"/>
              <a:lumOff val="4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00" cap="none" spc="0" normalizeH="0" baseline="0" noProof="0" dirty="0">
                <a:ln>
                  <a:noFill/>
                </a:ln>
                <a:solidFill>
                  <a:prstClr val="black"/>
                </a:solidFill>
                <a:effectLst/>
                <a:uLnTx/>
                <a:uFillTx/>
                <a:latin typeface="Aptos" panose="02110004020202020204"/>
                <a:ea typeface="+mn-ea"/>
                <a:cs typeface="Times New Roman" panose="02020603050405020304" pitchFamily="18" charset="0"/>
              </a:rPr>
              <a:t>Day 19 Diagnosis</a:t>
            </a:r>
            <a:r>
              <a:rPr kumimoji="0" lang="en-GB" sz="900" b="0" i="0" u="none" strike="noStrike" kern="100" cap="none" spc="0" normalizeH="0" baseline="0" noProof="0" dirty="0">
                <a:ln>
                  <a:noFill/>
                </a:ln>
                <a:solidFill>
                  <a:prstClr val="black"/>
                </a:solidFill>
                <a:effectLst/>
                <a:uLnTx/>
                <a:uFillTx/>
                <a:latin typeface="Aptos" panose="02110004020202020204"/>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00" cap="none" spc="0" normalizeH="0" baseline="0" noProof="0" dirty="0">
                <a:ln>
                  <a:noFill/>
                </a:ln>
                <a:solidFill>
                  <a:prstClr val="black"/>
                </a:solidFill>
                <a:effectLst/>
                <a:uLnTx/>
                <a:uFillTx/>
                <a:latin typeface="Aptos" panose="02110004020202020204"/>
                <a:ea typeface="+mn-ea"/>
                <a:cs typeface="Times New Roman" panose="02020603050405020304" pitchFamily="18" charset="0"/>
              </a:rPr>
              <a:t>Can take 4 weeks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00" cap="none" spc="0" normalizeH="0" baseline="0" noProof="0" dirty="0">
                <a:ln>
                  <a:noFill/>
                </a:ln>
                <a:solidFill>
                  <a:prstClr val="black"/>
                </a:solidFill>
                <a:effectLst/>
                <a:uLnTx/>
                <a:uFillTx/>
                <a:latin typeface="Aptos" panose="02110004020202020204"/>
                <a:ea typeface="+mn-ea"/>
                <a:cs typeface="Times New Roman" panose="02020603050405020304" pitchFamily="18" charset="0"/>
              </a:rPr>
              <a:t>Cores sent on a sponge in a cassette – saves a lot of time so pathology just stick the cassette into the tissue processor. It doesn't fragment, which means the quality of the tissues are much better and it's easier for the pathologist to report.</a:t>
            </a:r>
          </a:p>
        </p:txBody>
      </p:sp>
      <p:sp>
        <p:nvSpPr>
          <p:cNvPr id="28" name="Flowchart: Process 27">
            <a:extLst>
              <a:ext uri="{FF2B5EF4-FFF2-40B4-BE49-F238E27FC236}">
                <a16:creationId xmlns:a16="http://schemas.microsoft.com/office/drawing/2014/main" id="{667F10BB-CFA4-90F5-3996-1F8864EC8E2E}"/>
              </a:ext>
            </a:extLst>
          </p:cNvPr>
          <p:cNvSpPr/>
          <p:nvPr/>
        </p:nvSpPr>
        <p:spPr>
          <a:xfrm>
            <a:off x="2473774" y="5428344"/>
            <a:ext cx="7248960" cy="1337428"/>
          </a:xfrm>
          <a:prstGeom prst="flowChartProcess">
            <a:avLst/>
          </a:prstGeom>
          <a:ln>
            <a:solidFill>
              <a:schemeClr val="accent5"/>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00" cap="none" spc="0" normalizeH="0" baseline="0" noProof="0" dirty="0">
                <a:ln>
                  <a:noFill/>
                </a:ln>
                <a:solidFill>
                  <a:prstClr val="black"/>
                </a:solidFill>
                <a:effectLst/>
                <a:uLnTx/>
                <a:uFillTx/>
                <a:latin typeface="Aptos" panose="02110004020202020204"/>
                <a:ea typeface="+mn-ea"/>
                <a:cs typeface="Times New Roman" panose="02020603050405020304" pitchFamily="18" charset="0"/>
              </a:rPr>
              <a:t>MDT:</a:t>
            </a:r>
          </a:p>
          <a:p>
            <a:pPr marL="171450" marR="0" lvl="0" indent="-1714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GB" sz="1000" b="1" i="0" u="none" strike="noStrike" kern="100" cap="none" spc="0" normalizeH="0" baseline="0" noProof="0" dirty="0">
                <a:ln>
                  <a:noFill/>
                </a:ln>
                <a:solidFill>
                  <a:prstClr val="black"/>
                </a:solidFill>
                <a:effectLst/>
                <a:uLnTx/>
                <a:uFillTx/>
                <a:latin typeface="Aptos" panose="02110004020202020204"/>
                <a:ea typeface="+mn-ea"/>
                <a:cs typeface="Times New Roman" panose="02020603050405020304" pitchFamily="18" charset="0"/>
              </a:rPr>
              <a:t>Electronic MDT request form </a:t>
            </a:r>
            <a:r>
              <a:rPr kumimoji="0" lang="en-GB" sz="1000" b="0" i="0" u="none" strike="noStrike" kern="100" cap="none" spc="0" normalizeH="0" baseline="0" noProof="0" dirty="0">
                <a:ln>
                  <a:noFill/>
                </a:ln>
                <a:solidFill>
                  <a:prstClr val="black"/>
                </a:solidFill>
                <a:effectLst/>
                <a:uLnTx/>
                <a:uFillTx/>
                <a:latin typeface="Aptos" panose="02110004020202020204"/>
                <a:ea typeface="+mn-ea"/>
                <a:cs typeface="Times New Roman" panose="02020603050405020304" pitchFamily="18" charset="0"/>
              </a:rPr>
              <a:t>forces people to put in there the things they want to discuss like a pre-MDT. E.g. Urology registrar sign off decision not to treat. On call urology urgent R/V  if riddled with urological cancer for  palliative care ref. </a:t>
            </a:r>
          </a:p>
          <a:p>
            <a:pPr marL="171450" marR="0" lvl="0" indent="-1714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GB" sz="1000" b="1" i="0" u="none" strike="noStrike" kern="100" cap="none" spc="0" normalizeH="0" baseline="0" noProof="0" dirty="0">
                <a:ln>
                  <a:noFill/>
                </a:ln>
                <a:solidFill>
                  <a:prstClr val="black"/>
                </a:solidFill>
                <a:effectLst/>
                <a:uLnTx/>
                <a:uFillTx/>
                <a:latin typeface="Aptos" panose="02110004020202020204"/>
                <a:ea typeface="+mn-ea"/>
                <a:cs typeface="Times New Roman" panose="02020603050405020304" pitchFamily="18" charset="0"/>
              </a:rPr>
              <a:t>Reject incomplete MDT request forms  </a:t>
            </a:r>
            <a:r>
              <a:rPr kumimoji="0" lang="en-GB" sz="1000" b="0" i="0" u="none" strike="noStrike" kern="100" cap="none" spc="0" normalizeH="0" baseline="0" noProof="0" dirty="0">
                <a:ln>
                  <a:noFill/>
                </a:ln>
                <a:solidFill>
                  <a:prstClr val="black"/>
                </a:solidFill>
                <a:effectLst/>
                <a:uLnTx/>
                <a:uFillTx/>
                <a:latin typeface="Aptos" panose="02110004020202020204"/>
                <a:ea typeface="+mn-ea"/>
                <a:cs typeface="Times New Roman" panose="02020603050405020304" pitchFamily="18" charset="0"/>
              </a:rPr>
              <a:t>- need name &amp; e-mail so can  immediately feedback MDT outcome. </a:t>
            </a:r>
          </a:p>
          <a:p>
            <a:pPr marL="171450" marR="0" lvl="0" indent="-1714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GB" sz="1000" b="1" i="0" u="none" strike="noStrike" kern="100" cap="none" spc="0" normalizeH="0" baseline="0" noProof="0" dirty="0">
                <a:ln>
                  <a:noFill/>
                </a:ln>
                <a:solidFill>
                  <a:prstClr val="black"/>
                </a:solidFill>
                <a:effectLst/>
                <a:uLnTx/>
                <a:uFillTx/>
                <a:latin typeface="Aptos" panose="02110004020202020204"/>
                <a:ea typeface="+mn-ea"/>
                <a:cs typeface="Times New Roman" panose="02020603050405020304" pitchFamily="18" charset="0"/>
              </a:rPr>
              <a:t>Don't pre book MDT </a:t>
            </a:r>
            <a:r>
              <a:rPr kumimoji="0" lang="en-GB" sz="1000" b="0" i="0" u="none" strike="noStrike" kern="100" cap="none" spc="0" normalizeH="0" baseline="0" noProof="0" dirty="0">
                <a:ln>
                  <a:noFill/>
                </a:ln>
                <a:solidFill>
                  <a:prstClr val="black"/>
                </a:solidFill>
                <a:effectLst/>
                <a:uLnTx/>
                <a:uFillTx/>
                <a:latin typeface="Aptos" panose="02110004020202020204"/>
                <a:ea typeface="+mn-ea"/>
                <a:cs typeface="Times New Roman" panose="02020603050405020304" pitchFamily="18" charset="0"/>
              </a:rPr>
              <a:t>due to delays with histology results. Radiologist waste time reviewing case. </a:t>
            </a:r>
          </a:p>
          <a:p>
            <a:pPr marL="171450" marR="0" lvl="0" indent="-1714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GB" sz="1000" b="1" i="0" u="none" strike="noStrike" kern="100" cap="none" spc="0" normalizeH="0" baseline="0" noProof="0" dirty="0">
                <a:ln>
                  <a:noFill/>
                </a:ln>
                <a:solidFill>
                  <a:prstClr val="black"/>
                </a:solidFill>
                <a:effectLst/>
                <a:uLnTx/>
                <a:uFillTx/>
                <a:latin typeface="Aptos" panose="02110004020202020204"/>
                <a:ea typeface="+mn-ea"/>
                <a:cs typeface="Times New Roman" panose="02020603050405020304" pitchFamily="18" charset="0"/>
              </a:rPr>
              <a:t>Joint clinic: </a:t>
            </a:r>
            <a:r>
              <a:rPr kumimoji="0" lang="en-GB" sz="1000" b="0" i="0" u="none" strike="noStrike" kern="100" cap="none" spc="0" normalizeH="0" baseline="0" noProof="0" dirty="0">
                <a:ln>
                  <a:noFill/>
                </a:ln>
                <a:solidFill>
                  <a:prstClr val="black"/>
                </a:solidFill>
                <a:effectLst/>
                <a:uLnTx/>
                <a:uFillTx/>
                <a:latin typeface="Aptos" panose="02110004020202020204"/>
                <a:ea typeface="+mn-ea"/>
                <a:cs typeface="Times New Roman" panose="02020603050405020304" pitchFamily="18" charset="0"/>
              </a:rPr>
              <a:t>urologist &amp; oncologists in same room. Cuts time for review by oncologist - took 6 weeks (GIRFT recommendation) </a:t>
            </a:r>
          </a:p>
        </p:txBody>
      </p:sp>
      <p:sp>
        <p:nvSpPr>
          <p:cNvPr id="31" name="Flowchart: Process 30">
            <a:extLst>
              <a:ext uri="{FF2B5EF4-FFF2-40B4-BE49-F238E27FC236}">
                <a16:creationId xmlns:a16="http://schemas.microsoft.com/office/drawing/2014/main" id="{5766CCF5-B91C-CB8F-550E-E5B4278CFD5A}"/>
              </a:ext>
            </a:extLst>
          </p:cNvPr>
          <p:cNvSpPr/>
          <p:nvPr/>
        </p:nvSpPr>
        <p:spPr>
          <a:xfrm>
            <a:off x="7765846" y="4121136"/>
            <a:ext cx="1785534" cy="1103427"/>
          </a:xfrm>
          <a:prstGeom prst="flowChartProcess">
            <a:avLst/>
          </a:prstGeom>
          <a:ln>
            <a:solidFill>
              <a:schemeClr val="accent5"/>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232330"/>
                </a:solidFill>
                <a:effectLst/>
                <a:uLnTx/>
                <a:uFillTx/>
                <a:latin typeface="Arial" panose="020B0604020202020204" pitchFamily="34" charset="0"/>
                <a:ea typeface="Segoe UI" panose="020B0502040204020203" pitchFamily="34" charset="0"/>
                <a:cs typeface="+mn-cs"/>
              </a:rPr>
              <a:t>Patient Choice: </a:t>
            </a:r>
            <a:r>
              <a:rPr kumimoji="0" lang="en-GB" sz="900" b="0" i="0" u="none" strike="noStrike" kern="1200" cap="none" spc="0" normalizeH="0" baseline="0" noProof="0" dirty="0">
                <a:ln>
                  <a:noFill/>
                </a:ln>
                <a:solidFill>
                  <a:srgbClr val="232330"/>
                </a:solidFill>
                <a:effectLst/>
                <a:uLnTx/>
                <a:uFillTx/>
                <a:latin typeface="Arial" panose="020B0604020202020204" pitchFamily="34" charset="0"/>
                <a:ea typeface="Segoe UI" panose="020B0502040204020203" pitchFamily="34" charset="0"/>
                <a:cs typeface="+mn-cs"/>
              </a:rPr>
              <a:t>Patients on PTL taking longer thinking about options – delay from surgery to oncology &amp; having opinion &amp; then back to surgery. If Gleason 3 + 4 put on surveillance whilst thinking</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2050" name="Picture 2" descr="Home - Maidstone and Tunbridge Wells NHS Trust">
            <a:extLst>
              <a:ext uri="{FF2B5EF4-FFF2-40B4-BE49-F238E27FC236}">
                <a16:creationId xmlns:a16="http://schemas.microsoft.com/office/drawing/2014/main" id="{8DDB50B7-4C2F-F36B-9704-AA0EF0E8D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8658" y="195910"/>
            <a:ext cx="1591461" cy="9233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0B00E001-0AD7-510D-8B62-1C41607BB99A}"/>
              </a:ext>
            </a:extLst>
          </p:cNvPr>
          <p:cNvGraphicFramePr/>
          <p:nvPr/>
        </p:nvGraphicFramePr>
        <p:xfrm>
          <a:off x="221881" y="1468015"/>
          <a:ext cx="10635172" cy="1103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Rectangle 24">
            <a:extLst>
              <a:ext uri="{FF2B5EF4-FFF2-40B4-BE49-F238E27FC236}">
                <a16:creationId xmlns:a16="http://schemas.microsoft.com/office/drawing/2014/main" id="{96978607-BCA7-5E93-D77B-753BE7FE7217}"/>
              </a:ext>
            </a:extLst>
          </p:cNvPr>
          <p:cNvSpPr/>
          <p:nvPr/>
        </p:nvSpPr>
        <p:spPr>
          <a:xfrm>
            <a:off x="1145598" y="2395934"/>
            <a:ext cx="1643291" cy="167722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ptos" panose="02110004020202020204"/>
                <a:ea typeface="+mn-ea"/>
                <a:cs typeface="+mn-cs"/>
              </a:rPr>
              <a:t>Day 0-3 Triage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ptos" panose="02110004020202020204"/>
                <a:ea typeface="+mn-ea"/>
                <a:cs typeface="+mn-cs"/>
              </a:rPr>
              <a:t>Call and book </a:t>
            </a:r>
            <a:r>
              <a:rPr kumimoji="0" lang="en-GB" sz="900" b="1" i="0" u="none" strike="noStrike" kern="1200" cap="none" spc="0" normalizeH="0" baseline="0" noProof="0" dirty="0">
                <a:ln>
                  <a:noFill/>
                </a:ln>
                <a:solidFill>
                  <a:prstClr val="black"/>
                </a:solidFill>
                <a:effectLst/>
                <a:uLnTx/>
                <a:uFillTx/>
                <a:latin typeface="Aptos" panose="02110004020202020204"/>
                <a:ea typeface="+mn-ea"/>
                <a:cs typeface="+mn-cs"/>
              </a:rPr>
              <a:t>on same day </a:t>
            </a:r>
            <a:r>
              <a:rPr kumimoji="0" lang="en-GB" sz="900" b="0" i="0" u="none" strike="noStrike" kern="1200" cap="none" spc="0" normalizeH="0" baseline="0" noProof="0" dirty="0">
                <a:ln>
                  <a:noFill/>
                </a:ln>
                <a:solidFill>
                  <a:prstClr val="black"/>
                </a:solidFill>
                <a:effectLst/>
                <a:uLnTx/>
                <a:uFillTx/>
                <a:latin typeface="Aptos" panose="02110004020202020204"/>
                <a:ea typeface="+mn-ea"/>
                <a:cs typeface="+mn-cs"/>
              </a:rPr>
              <a:t>as referral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Check fit for Ix by clinician.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Perform G8 frailty Ax.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Don’t Ix those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Sig. comorbidities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Life expect. 10-15 yrs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Unfit D/C with monitoring</a:t>
            </a:r>
            <a:endParaRPr kumimoji="0" lang="en-GB" sz="9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7" name="Rectangle 26">
            <a:extLst>
              <a:ext uri="{FF2B5EF4-FFF2-40B4-BE49-F238E27FC236}">
                <a16:creationId xmlns:a16="http://schemas.microsoft.com/office/drawing/2014/main" id="{78A6AE51-F1B4-2585-8EE7-3288AC9FCC09}"/>
              </a:ext>
            </a:extLst>
          </p:cNvPr>
          <p:cNvSpPr/>
          <p:nvPr/>
        </p:nvSpPr>
        <p:spPr>
          <a:xfrm>
            <a:off x="3052459" y="2422474"/>
            <a:ext cx="1463862" cy="133597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ptos" panose="02110004020202020204"/>
                <a:ea typeface="+mn-ea"/>
                <a:cs typeface="+mn-cs"/>
              </a:rPr>
              <a:t>Day 5 biparametric MRI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Aptos" panose="02110004020202020204"/>
                <a:ea typeface="+mn-ea"/>
                <a:cs typeface="+mn-cs"/>
              </a:rPr>
              <a:t>No mpMRI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Aptos" panose="02110004020202020204"/>
                <a:ea typeface="+mn-ea"/>
                <a:cs typeface="+mn-cs"/>
              </a:rPr>
              <a:t>3T high-quality MRI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Aptos" panose="02110004020202020204"/>
                <a:ea typeface="+mn-ea"/>
                <a:cs typeface="+mn-cs"/>
              </a:rPr>
              <a:t>MRI 70% of pts.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ptos" panose="02110004020202020204"/>
                <a:ea typeface="+mn-ea"/>
                <a:cs typeface="+mn-cs"/>
              </a:rPr>
              <a:t>Day 5 MRI reporting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Aptos" panose="02110004020202020204"/>
                <a:ea typeface="+mn-ea"/>
                <a:cs typeface="+mn-cs"/>
              </a:rPr>
              <a:t>Nurse T/C with results</a:t>
            </a:r>
          </a:p>
        </p:txBody>
      </p:sp>
      <p:sp>
        <p:nvSpPr>
          <p:cNvPr id="29" name="Rectangle 28">
            <a:extLst>
              <a:ext uri="{FF2B5EF4-FFF2-40B4-BE49-F238E27FC236}">
                <a16:creationId xmlns:a16="http://schemas.microsoft.com/office/drawing/2014/main" id="{B5F162F6-A7ED-0E42-8834-1510FEBE8CA3}"/>
              </a:ext>
            </a:extLst>
          </p:cNvPr>
          <p:cNvSpPr/>
          <p:nvPr/>
        </p:nvSpPr>
        <p:spPr>
          <a:xfrm>
            <a:off x="5760012" y="2395934"/>
            <a:ext cx="1785535" cy="1767119"/>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ptos" panose="02110004020202020204"/>
                <a:ea typeface="+mn-ea"/>
                <a:cs typeface="+mn-cs"/>
              </a:rPr>
              <a:t>Day 12 Biopsy ( LATP)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ptos" panose="02110004020202020204"/>
                <a:ea typeface="+mn-ea"/>
                <a:cs typeface="+mn-cs"/>
              </a:rPr>
              <a:t>See F2F first time on day of biopsy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Biopsy clinicians: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1 x Consultant (complex cases)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3 x  Registrars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2 x  Nurses (training, 40 sup.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Good at reading MRIs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Monitor target hit rates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
        <p:nvSpPr>
          <p:cNvPr id="4" name="TextBox 3">
            <a:extLst>
              <a:ext uri="{FF2B5EF4-FFF2-40B4-BE49-F238E27FC236}">
                <a16:creationId xmlns:a16="http://schemas.microsoft.com/office/drawing/2014/main" id="{1E99655E-EC1F-87CD-6E9A-FE23052409B6}"/>
              </a:ext>
            </a:extLst>
          </p:cNvPr>
          <p:cNvSpPr txBox="1"/>
          <p:nvPr/>
        </p:nvSpPr>
        <p:spPr>
          <a:xfrm rot="20029170">
            <a:off x="7953677" y="4902609"/>
            <a:ext cx="485017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lumMod val="85000"/>
                  </a:prstClr>
                </a:solidFill>
                <a:effectLst/>
                <a:uLnTx/>
                <a:uFillTx/>
                <a:latin typeface="Aptos" panose="02110004020202020204"/>
                <a:ea typeface="+mn-ea"/>
                <a:cs typeface="+mn-cs"/>
              </a:rPr>
              <a:t>DRAFT slides – awaiting checking with exemplar pathway providers</a:t>
            </a:r>
          </a:p>
        </p:txBody>
      </p:sp>
      <p:sp>
        <p:nvSpPr>
          <p:cNvPr id="6" name="Freeform 4">
            <a:extLst>
              <a:ext uri="{FF2B5EF4-FFF2-40B4-BE49-F238E27FC236}">
                <a16:creationId xmlns:a16="http://schemas.microsoft.com/office/drawing/2014/main" id="{A180C3BE-F152-AAEB-4094-901A62352DF9}"/>
              </a:ext>
            </a:extLst>
          </p:cNvPr>
          <p:cNvSpPr/>
          <p:nvPr/>
        </p:nvSpPr>
        <p:spPr>
          <a:xfrm>
            <a:off x="3210703" y="200200"/>
            <a:ext cx="5570786" cy="687714"/>
          </a:xfrm>
          <a:custGeom>
            <a:avLst/>
            <a:gdLst/>
            <a:ahLst/>
            <a:cxnLst/>
            <a:rect l="l" t="t" r="r" b="b"/>
            <a:pathLst>
              <a:path w="7817627" h="1416841">
                <a:moveTo>
                  <a:pt x="0" y="0"/>
                </a:moveTo>
                <a:lnTo>
                  <a:pt x="7817627" y="0"/>
                </a:lnTo>
                <a:lnTo>
                  <a:pt x="7817627" y="1416841"/>
                </a:lnTo>
                <a:lnTo>
                  <a:pt x="0" y="1416841"/>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Exemplar pathways: Prostate </a:t>
            </a:r>
          </a:p>
        </p:txBody>
      </p:sp>
    </p:spTree>
    <p:extLst>
      <p:ext uri="{BB962C8B-B14F-4D97-AF65-F5344CB8AC3E}">
        <p14:creationId xmlns:p14="http://schemas.microsoft.com/office/powerpoint/2010/main" val="3173873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5101E310-F984-FF8C-CCB9-CE570BF70CEC}"/>
              </a:ext>
            </a:extLst>
          </p:cNvPr>
          <p:cNvSpPr/>
          <p:nvPr/>
        </p:nvSpPr>
        <p:spPr>
          <a:xfrm>
            <a:off x="9225390" y="139319"/>
            <a:ext cx="2839223" cy="1092965"/>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2"/>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a:extLst>
              <a:ext uri="{FF2B5EF4-FFF2-40B4-BE49-F238E27FC236}">
                <a16:creationId xmlns:a16="http://schemas.microsoft.com/office/drawing/2014/main" id="{98A42A16-31E3-5D29-F802-6567338B24A7}"/>
              </a:ext>
            </a:extLst>
          </p:cNvPr>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graphicFrame>
        <p:nvGraphicFramePr>
          <p:cNvPr id="2" name="Diagram 1">
            <a:extLst>
              <a:ext uri="{FF2B5EF4-FFF2-40B4-BE49-F238E27FC236}">
                <a16:creationId xmlns:a16="http://schemas.microsoft.com/office/drawing/2014/main" id="{98F6361D-E8CB-F680-C486-ACB446142A4F}"/>
              </a:ext>
            </a:extLst>
          </p:cNvPr>
          <p:cNvGraphicFramePr/>
          <p:nvPr>
            <p:extLst>
              <p:ext uri="{D42A27DB-BD31-4B8C-83A1-F6EECF244321}">
                <p14:modId xmlns:p14="http://schemas.microsoft.com/office/powerpoint/2010/main" val="795772438"/>
              </p:ext>
            </p:extLst>
          </p:nvPr>
        </p:nvGraphicFramePr>
        <p:xfrm>
          <a:off x="0" y="1060469"/>
          <a:ext cx="12192000" cy="59990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8F99646B-2BCF-7FF2-1AAD-29AECDBA938A}"/>
              </a:ext>
            </a:extLst>
          </p:cNvPr>
          <p:cNvSpPr txBox="1"/>
          <p:nvPr/>
        </p:nvSpPr>
        <p:spPr>
          <a:xfrm>
            <a:off x="1238134" y="537249"/>
            <a:ext cx="5486400"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srgbClr val="000000"/>
                </a:solidFill>
                <a:latin typeface="Arial" panose="020B0604020202020204" pitchFamily="34" charset="0"/>
              </a:rPr>
              <a:t>Peer Reviews</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2818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42132" y="45738"/>
            <a:ext cx="2306868" cy="888034"/>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pPr marL="0" marR="0" lvl="0" indent="0" algn="l" defTabSz="495330" rtl="0" eaLnBrk="1" fontAlgn="auto" latinLnBrk="0" hangingPunct="1">
              <a:lnSpc>
                <a:spcPct val="100000"/>
              </a:lnSpc>
              <a:spcBef>
                <a:spcPts val="0"/>
              </a:spcBef>
              <a:spcAft>
                <a:spcPts val="0"/>
              </a:spcAft>
              <a:buClrTx/>
              <a:buSzTx/>
              <a:buFontTx/>
              <a:buNone/>
              <a:tabLst/>
              <a:defRPr/>
            </a:pPr>
            <a:endParaRPr kumimoji="0" lang="en-GB" sz="975"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Freeform 4"/>
          <p:cNvSpPr/>
          <p:nvPr/>
        </p:nvSpPr>
        <p:spPr>
          <a:xfrm>
            <a:off x="2146368" y="112297"/>
            <a:ext cx="6597129" cy="861429"/>
          </a:xfrm>
          <a:custGeom>
            <a:avLst/>
            <a:gdLst/>
            <a:ahLst/>
            <a:cxnLst/>
            <a:rect l="l" t="t" r="r" b="b"/>
            <a:pathLst>
              <a:path w="7817627" h="1416841">
                <a:moveTo>
                  <a:pt x="0" y="0"/>
                </a:moveTo>
                <a:lnTo>
                  <a:pt x="7817627" y="0"/>
                </a:lnTo>
                <a:lnTo>
                  <a:pt x="7817627" y="1416841"/>
                </a:lnTo>
                <a:lnTo>
                  <a:pt x="0" y="1416841"/>
                </a:lnTo>
                <a:lnTo>
                  <a:pt x="0" y="0"/>
                </a:lnTo>
                <a:close/>
              </a:path>
            </a:pathLst>
          </a:custGeom>
          <a:blipFill>
            <a:blip r:embed="rId4"/>
            <a:stretch>
              <a:fillRect/>
            </a:stretch>
          </a:blipFill>
        </p:spPr>
        <p:txBody>
          <a:bodyPr lIns="91440" tIns="45720" rIns="91440" bIns="4572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5"/>
          <p:cNvSpPr txBox="1"/>
          <p:nvPr/>
        </p:nvSpPr>
        <p:spPr>
          <a:xfrm>
            <a:off x="1630838" y="192184"/>
            <a:ext cx="7793796" cy="585994"/>
          </a:xfrm>
          <a:prstGeom prst="rect">
            <a:avLst/>
          </a:prstGeom>
        </p:spPr>
        <p:txBody>
          <a:bodyPr wrap="square" lIns="0" tIns="0" rIns="0" bIns="0" rtlCol="0" anchor="t">
            <a:spAutoFit/>
          </a:bodyPr>
          <a:lstStyle/>
          <a:p>
            <a:pPr marL="0" marR="0" lvl="0" indent="0" algn="ctr" defTabSz="495330" rtl="0" eaLnBrk="1" fontAlgn="auto" latinLnBrk="0" hangingPunct="1">
              <a:lnSpc>
                <a:spcPts val="4981"/>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solidFill>
                <a:effectLst/>
                <a:uLnTx/>
                <a:uFillTx/>
                <a:latin typeface="Arial"/>
                <a:ea typeface="Frutiger"/>
                <a:cs typeface="Arial"/>
                <a:sym typeface="Frutiger"/>
              </a:rPr>
              <a:t>Adopt and Adapt Objectives</a:t>
            </a:r>
            <a:endParaRPr kumimoji="0" lang="en-US" sz="3558" b="0" i="0" u="none" strike="noStrike" kern="1200" cap="none" spc="0" normalizeH="0" baseline="0" noProof="0">
              <a:ln>
                <a:noFill/>
              </a:ln>
              <a:solidFill>
                <a:prstClr val="white"/>
              </a:solidFill>
              <a:effectLst/>
              <a:uLnTx/>
              <a:uFillTx/>
              <a:latin typeface="Arial"/>
              <a:ea typeface="Frutiger"/>
              <a:cs typeface="Arial"/>
              <a:sym typeface="Frutiger"/>
            </a:endParaRPr>
          </a:p>
        </p:txBody>
      </p:sp>
      <p:sp>
        <p:nvSpPr>
          <p:cNvPr id="6" name="Freeform 6"/>
          <p:cNvSpPr/>
          <p:nvPr/>
        </p:nvSpPr>
        <p:spPr>
          <a:xfrm>
            <a:off x="1062915" y="-22520"/>
            <a:ext cx="1141521" cy="112942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pPr marL="0" marR="0" lvl="0" indent="0" algn="l" defTabSz="495330" rtl="0" eaLnBrk="1" fontAlgn="auto" latinLnBrk="0" hangingPunct="1">
              <a:lnSpc>
                <a:spcPct val="100000"/>
              </a:lnSpc>
              <a:spcBef>
                <a:spcPts val="0"/>
              </a:spcBef>
              <a:spcAft>
                <a:spcPts val="0"/>
              </a:spcAft>
              <a:buClrTx/>
              <a:buSzTx/>
              <a:buFontTx/>
              <a:buNone/>
              <a:tabLst/>
              <a:defRPr/>
            </a:pPr>
            <a:endParaRPr kumimoji="0" lang="en-GB" sz="975"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F34C4D2A-1957-6964-3A0A-8EDAECA53247}"/>
              </a:ext>
            </a:extLst>
          </p:cNvPr>
          <p:cNvSpPr txBox="1"/>
          <p:nvPr/>
        </p:nvSpPr>
        <p:spPr>
          <a:xfrm>
            <a:off x="1724526" y="1403737"/>
            <a:ext cx="9324474" cy="4421595"/>
          </a:xfrm>
          <a:prstGeom prst="rect">
            <a:avLst/>
          </a:prstGeom>
          <a:noFill/>
        </p:spPr>
        <p:txBody>
          <a:bodyPr wrap="square">
            <a:spAutoFit/>
          </a:bodyPr>
          <a:lstStyle/>
          <a:p>
            <a:pPr marL="0" marR="0" lvl="0" indent="0" algn="l" defTabSz="844083" rtl="0" eaLnBrk="1" fontAlgn="auto" latinLnBrk="0" hangingPunct="1">
              <a:lnSpc>
                <a:spcPct val="107000"/>
              </a:lnSpc>
              <a:spcBef>
                <a:spcPts val="20"/>
              </a:spcBef>
              <a:spcAft>
                <a:spcPts val="6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Optimise productivity and capacity, including consideration of:</a:t>
            </a:r>
          </a:p>
          <a:p>
            <a:pPr marL="285750" marR="0" lvl="0" indent="-285750" algn="l" defTabSz="844083" rtl="0" eaLnBrk="1" fontAlgn="auto" latinLnBrk="0" hangingPunct="1">
              <a:lnSpc>
                <a:spcPct val="107000"/>
              </a:lnSpc>
              <a:spcBef>
                <a:spcPts val="2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Identification of most at risk</a:t>
            </a:r>
          </a:p>
          <a:p>
            <a:pPr marL="285750" marR="0" lvl="0" indent="-285750" algn="l" defTabSz="844083" rtl="0" eaLnBrk="1" fontAlgn="auto" latinLnBrk="0" hangingPunct="1">
              <a:lnSpc>
                <a:spcPct val="107000"/>
              </a:lnSpc>
              <a:spcBef>
                <a:spcPts val="2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Non-medical triage </a:t>
            </a:r>
          </a:p>
          <a:p>
            <a:pPr marL="285750" marR="0" lvl="0" indent="-285750" algn="l" defTabSz="844083" rtl="0" eaLnBrk="1" fontAlgn="auto" latinLnBrk="0" hangingPunct="1">
              <a:lnSpc>
                <a:spcPct val="107000"/>
              </a:lnSpc>
              <a:spcBef>
                <a:spcPts val="2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Straight to test and one stop pathways</a:t>
            </a:r>
          </a:p>
          <a:p>
            <a:pPr marL="285750" marR="0" lvl="0" indent="-285750" algn="l" defTabSz="844083" rtl="0" eaLnBrk="1" fontAlgn="auto" latinLnBrk="0" hangingPunct="1">
              <a:lnSpc>
                <a:spcPct val="107000"/>
              </a:lnSpc>
              <a:spcBef>
                <a:spcPts val="2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Risk stratified use of scarce resources</a:t>
            </a:r>
          </a:p>
          <a:p>
            <a:pPr marL="285750" marR="0" lvl="0" indent="-285750" algn="l" defTabSz="844083" rtl="0" eaLnBrk="1" fontAlgn="auto" latinLnBrk="0" hangingPunct="1">
              <a:lnSpc>
                <a:spcPct val="107000"/>
              </a:lnSpc>
              <a:spcBef>
                <a:spcPts val="2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Commitment to BPTP timelines</a:t>
            </a:r>
          </a:p>
          <a:p>
            <a:pPr marL="285750" marR="0" lvl="0" indent="-285750" algn="l" defTabSz="844083" rtl="0" eaLnBrk="1" fontAlgn="auto" latinLnBrk="0" hangingPunct="1">
              <a:lnSpc>
                <a:spcPct val="107000"/>
              </a:lnSpc>
              <a:spcBef>
                <a:spcPts val="2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Benign template communication</a:t>
            </a:r>
          </a:p>
          <a:p>
            <a:pPr marL="285750" marR="0" lvl="0" indent="-285750" algn="l" defTabSz="844083" rtl="0" eaLnBrk="1" fontAlgn="auto" latinLnBrk="0" hangingPunct="1">
              <a:lnSpc>
                <a:spcPct val="107000"/>
              </a:lnSpc>
              <a:spcBef>
                <a:spcPts val="2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Digital pathology reporting</a:t>
            </a:r>
          </a:p>
          <a:p>
            <a:pPr marL="285750" marR="0" lvl="0" indent="-285750" algn="l" defTabSz="844083" rtl="0" eaLnBrk="1" fontAlgn="auto" latinLnBrk="0" hangingPunct="1">
              <a:lnSpc>
                <a:spcPct val="107000"/>
              </a:lnSpc>
              <a:spcBef>
                <a:spcPts val="2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MDT streamlining</a:t>
            </a:r>
          </a:p>
          <a:p>
            <a:pPr marL="285750" marR="0" lvl="0" indent="-285750" algn="l" defTabSz="844083" rtl="0" eaLnBrk="1" fontAlgn="auto" latinLnBrk="0" hangingPunct="1">
              <a:lnSpc>
                <a:spcPct val="107000"/>
              </a:lnSpc>
              <a:spcBef>
                <a:spcPts val="2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PSFU</a:t>
            </a:r>
          </a:p>
          <a:p>
            <a:pPr marL="285750" marR="0" lvl="0" indent="-285750" algn="l" defTabSz="844083" rtl="0" eaLnBrk="1" fontAlgn="auto" latinLnBrk="0" hangingPunct="1">
              <a:lnSpc>
                <a:spcPct val="107000"/>
              </a:lnSpc>
              <a:spcBef>
                <a:spcPts val="2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Parallel treatment planning clinics</a:t>
            </a:r>
          </a:p>
          <a:p>
            <a:pPr marL="285750" marR="0" lvl="0" indent="-285750" algn="l" defTabSz="844083" rtl="0" eaLnBrk="1" fontAlgn="auto" latinLnBrk="0" hangingPunct="1">
              <a:lnSpc>
                <a:spcPct val="107000"/>
              </a:lnSpc>
              <a:spcBef>
                <a:spcPts val="2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Diagnostic and treatment Cancer prioritisation and capacity</a:t>
            </a:r>
          </a:p>
          <a:p>
            <a:pPr marL="0" marR="0" lvl="0" indent="0" algn="l" defTabSz="844083" rtl="0" eaLnBrk="1" fontAlgn="auto" latinLnBrk="0" hangingPunct="1">
              <a:lnSpc>
                <a:spcPct val="107000"/>
              </a:lnSpc>
              <a:spcBef>
                <a:spcPts val="20"/>
              </a:spcBef>
              <a:spcAft>
                <a:spcPts val="60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2818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42132" y="45738"/>
            <a:ext cx="2306868" cy="888034"/>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pPr defTabSz="495330"/>
            <a:endParaRPr lang="en-GB" sz="975">
              <a:solidFill>
                <a:prstClr val="black"/>
              </a:solidFill>
              <a:latin typeface="Calibri"/>
            </a:endParaRPr>
          </a:p>
        </p:txBody>
      </p:sp>
      <p:sp>
        <p:nvSpPr>
          <p:cNvPr id="4" name="Freeform 4"/>
          <p:cNvSpPr/>
          <p:nvPr/>
        </p:nvSpPr>
        <p:spPr>
          <a:xfrm>
            <a:off x="1275159" y="3409434"/>
            <a:ext cx="5680914" cy="861429"/>
          </a:xfrm>
          <a:custGeom>
            <a:avLst/>
            <a:gdLst/>
            <a:ahLst/>
            <a:cxnLst/>
            <a:rect l="l" t="t" r="r" b="b"/>
            <a:pathLst>
              <a:path w="7817627" h="1416841">
                <a:moveTo>
                  <a:pt x="0" y="0"/>
                </a:moveTo>
                <a:lnTo>
                  <a:pt x="7817627" y="0"/>
                </a:lnTo>
                <a:lnTo>
                  <a:pt x="7817627" y="1416841"/>
                </a:lnTo>
                <a:lnTo>
                  <a:pt x="0" y="1416841"/>
                </a:lnTo>
                <a:lnTo>
                  <a:pt x="0" y="0"/>
                </a:lnTo>
                <a:close/>
              </a:path>
            </a:pathLst>
          </a:custGeom>
          <a:blipFill>
            <a:blip r:embed="rId4"/>
            <a:stretch>
              <a:fillRect/>
            </a:stretch>
          </a:blipFill>
        </p:spPr>
        <p:txBody>
          <a:bodyPr lIns="91440" tIns="45720" rIns="91440" bIns="45720" anchor="t"/>
          <a:lstStyle/>
          <a:p>
            <a:pPr algn="ctr"/>
            <a:endParaRPr lang="en-GB" sz="2800" b="1">
              <a:solidFill>
                <a:prstClr val="white"/>
              </a:solidFill>
              <a:latin typeface="Arial"/>
              <a:cs typeface="Arial"/>
            </a:endParaRPr>
          </a:p>
        </p:txBody>
      </p:sp>
      <p:sp>
        <p:nvSpPr>
          <p:cNvPr id="5" name="TextBox 5"/>
          <p:cNvSpPr txBox="1"/>
          <p:nvPr/>
        </p:nvSpPr>
        <p:spPr>
          <a:xfrm>
            <a:off x="-86577" y="3453920"/>
            <a:ext cx="7793796" cy="585994"/>
          </a:xfrm>
          <a:prstGeom prst="rect">
            <a:avLst/>
          </a:prstGeom>
        </p:spPr>
        <p:txBody>
          <a:bodyPr wrap="square" lIns="0" tIns="0" rIns="0" bIns="0" rtlCol="0" anchor="t">
            <a:spAutoFit/>
          </a:bodyPr>
          <a:lstStyle/>
          <a:p>
            <a:pPr algn="ctr" defTabSz="495330">
              <a:lnSpc>
                <a:spcPts val="4981"/>
              </a:lnSpc>
            </a:pPr>
            <a:r>
              <a:rPr lang="en-GB" sz="3600" dirty="0">
                <a:solidFill>
                  <a:prstClr val="white"/>
                </a:solidFill>
                <a:latin typeface="Arial" panose="020B0604020202020204" pitchFamily="34" charset="0"/>
                <a:cs typeface="Arial" panose="020B0604020202020204" pitchFamily="34" charset="0"/>
              </a:rPr>
              <a:t>The Objective</a:t>
            </a:r>
            <a:endParaRPr lang="en-US" sz="3558" dirty="0">
              <a:solidFill>
                <a:prstClr val="white"/>
              </a:solidFill>
              <a:latin typeface="Arial" panose="020B0604020202020204" pitchFamily="34" charset="0"/>
              <a:ea typeface="Frutiger"/>
              <a:cs typeface="Arial" panose="020B0604020202020204" pitchFamily="34" charset="0"/>
              <a:sym typeface="Frutiger"/>
            </a:endParaRPr>
          </a:p>
        </p:txBody>
      </p:sp>
      <p:sp>
        <p:nvSpPr>
          <p:cNvPr id="6" name="Freeform 6"/>
          <p:cNvSpPr/>
          <p:nvPr/>
        </p:nvSpPr>
        <p:spPr>
          <a:xfrm>
            <a:off x="206131" y="122778"/>
            <a:ext cx="1141521" cy="112942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pPr defTabSz="495330"/>
            <a:endParaRPr lang="en-GB" sz="975">
              <a:solidFill>
                <a:prstClr val="black"/>
              </a:solidFill>
              <a:latin typeface="Calibri"/>
            </a:endParaRPr>
          </a:p>
        </p:txBody>
      </p:sp>
      <p:sp>
        <p:nvSpPr>
          <p:cNvPr id="7" name="TextBox 6">
            <a:extLst>
              <a:ext uri="{FF2B5EF4-FFF2-40B4-BE49-F238E27FC236}">
                <a16:creationId xmlns:a16="http://schemas.microsoft.com/office/drawing/2014/main" id="{264AF946-C3F7-E550-0268-74520C36DEB8}"/>
              </a:ext>
            </a:extLst>
          </p:cNvPr>
          <p:cNvSpPr txBox="1"/>
          <p:nvPr/>
        </p:nvSpPr>
        <p:spPr>
          <a:xfrm>
            <a:off x="306779" y="4394958"/>
            <a:ext cx="11578442" cy="923330"/>
          </a:xfrm>
          <a:prstGeom prst="rect">
            <a:avLst/>
          </a:prstGeom>
          <a:noFill/>
        </p:spPr>
        <p:txBody>
          <a:bodyPr wrap="square">
            <a:spAutoFit/>
          </a:bodyPr>
          <a:lstStyle/>
          <a:p>
            <a:pPr algn="just">
              <a:defRPr/>
            </a:pPr>
            <a:r>
              <a:rPr lang="en-GB" dirty="0">
                <a:solidFill>
                  <a:prstClr val="black"/>
                </a:solidFill>
                <a:latin typeface="Arial" panose="020B0604020202020204" pitchFamily="34" charset="0"/>
                <a:cs typeface="Arial" panose="020B0604020202020204" pitchFamily="34" charset="0"/>
              </a:rPr>
              <a:t>The objective of the session is to identify challenges and explore improvement opportunities and begin to develop plans for ‘Days Matter’ Prostate and Bladder Cancer improvement over 30.60.90 and Q3, this may include using the described adoptable service features identified from the top performers nationally</a:t>
            </a:r>
          </a:p>
        </p:txBody>
      </p:sp>
      <p:sp>
        <p:nvSpPr>
          <p:cNvPr id="3" name="TextBox 8">
            <a:extLst>
              <a:ext uri="{FF2B5EF4-FFF2-40B4-BE49-F238E27FC236}">
                <a16:creationId xmlns:a16="http://schemas.microsoft.com/office/drawing/2014/main" id="{0C83939E-686D-ED4A-5C9B-A664B9179E39}"/>
              </a:ext>
            </a:extLst>
          </p:cNvPr>
          <p:cNvSpPr txBox="1"/>
          <p:nvPr/>
        </p:nvSpPr>
        <p:spPr>
          <a:xfrm>
            <a:off x="392284" y="1382006"/>
            <a:ext cx="9403127" cy="1322492"/>
          </a:xfrm>
          <a:prstGeom prst="rect">
            <a:avLst/>
          </a:prstGeom>
          <a:blipFill>
            <a:blip r:embed="rId4"/>
            <a:stretch>
              <a:fillRect/>
            </a:stretch>
          </a:blipFill>
        </p:spPr>
        <p:txBody>
          <a:bodyPr/>
          <a:lstStyle>
            <a:defPPr>
              <a:defRPr lang="en-US"/>
            </a:defPPr>
            <a:lvl1pPr>
              <a:defRPr>
                <a:solidFill>
                  <a:prstClr val="black"/>
                </a:solidFill>
                <a:latin typeface="Calibri"/>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GB" sz="3558" dirty="0">
                <a:solidFill>
                  <a:prstClr val="white"/>
                </a:solidFill>
                <a:latin typeface="Arial" panose="020B0604020202020204" pitchFamily="34" charset="0"/>
                <a:cs typeface="Arial" panose="020B0604020202020204" pitchFamily="34" charset="0"/>
              </a:rPr>
              <a:t>Improvement Plans Workshop session </a:t>
            </a:r>
            <a:r>
              <a:rPr lang="en-US" sz="3558" dirty="0">
                <a:solidFill>
                  <a:prstClr val="white"/>
                </a:solidFill>
                <a:latin typeface="Arial" panose="020B0604020202020204" pitchFamily="34" charset="0"/>
                <a:cs typeface="Arial" panose="020B0604020202020204" pitchFamily="34" charset="0"/>
                <a:sym typeface="Frutiger"/>
              </a:rPr>
              <a:t>for Urology</a:t>
            </a:r>
            <a:endParaRPr lang="en-US" sz="3558"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383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42132" y="45738"/>
            <a:ext cx="2306868" cy="888034"/>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pPr marL="0" marR="0" lvl="0" indent="0" algn="l" defTabSz="495330" rtl="0" eaLnBrk="1" fontAlgn="auto" latinLnBrk="0" hangingPunct="1">
              <a:lnSpc>
                <a:spcPct val="100000"/>
              </a:lnSpc>
              <a:spcBef>
                <a:spcPts val="0"/>
              </a:spcBef>
              <a:spcAft>
                <a:spcPts val="0"/>
              </a:spcAft>
              <a:buClrTx/>
              <a:buSzTx/>
              <a:buFontTx/>
              <a:buNone/>
              <a:tabLst/>
              <a:defRPr/>
            </a:pPr>
            <a:endParaRPr kumimoji="0" lang="en-GB" sz="975"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001224" y="3439"/>
            <a:ext cx="6740557" cy="1560942"/>
          </a:xfrm>
          <a:custGeom>
            <a:avLst/>
            <a:gdLst/>
            <a:ahLst/>
            <a:cxnLst/>
            <a:rect l="l" t="t" r="r" b="b"/>
            <a:pathLst>
              <a:path w="7817627" h="1416841">
                <a:moveTo>
                  <a:pt x="0" y="0"/>
                </a:moveTo>
                <a:lnTo>
                  <a:pt x="7817627" y="0"/>
                </a:lnTo>
                <a:lnTo>
                  <a:pt x="7817627" y="1416841"/>
                </a:lnTo>
                <a:lnTo>
                  <a:pt x="0" y="1416841"/>
                </a:lnTo>
                <a:lnTo>
                  <a:pt x="0" y="0"/>
                </a:lnTo>
                <a:close/>
              </a:path>
            </a:pathLst>
          </a:custGeom>
          <a:blipFill>
            <a:blip r:embed="rId4"/>
            <a:stretch>
              <a:fillRect/>
            </a:stretch>
          </a:blipFill>
        </p:spPr>
        <p:txBody>
          <a:bodyPr lIns="91440" tIns="45720" rIns="91440" bIns="4572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prstClr val="white"/>
              </a:solidFill>
              <a:effectLst/>
              <a:uLnTx/>
              <a:uFillTx/>
              <a:latin typeface="Arial"/>
              <a:ea typeface="Calibri"/>
              <a:cs typeface="Calibri"/>
            </a:endParaRPr>
          </a:p>
        </p:txBody>
      </p:sp>
      <p:sp>
        <p:nvSpPr>
          <p:cNvPr id="5" name="TextBox 5"/>
          <p:cNvSpPr txBox="1"/>
          <p:nvPr/>
        </p:nvSpPr>
        <p:spPr>
          <a:xfrm>
            <a:off x="2111624" y="174042"/>
            <a:ext cx="6260725" cy="1225977"/>
          </a:xfrm>
          <a:prstGeom prst="rect">
            <a:avLst/>
          </a:prstGeom>
        </p:spPr>
        <p:txBody>
          <a:bodyPr wrap="square" lIns="0" tIns="0" rIns="0" bIns="0" rtlCol="0" anchor="t">
            <a:spAutoFit/>
          </a:bodyPr>
          <a:lstStyle/>
          <a:p>
            <a:pPr marL="0" marR="0" lvl="0" indent="0" algn="ctr" defTabSz="495330" rtl="0" eaLnBrk="1" fontAlgn="auto" latinLnBrk="0" hangingPunct="1">
              <a:lnSpc>
                <a:spcPts val="4981"/>
              </a:lnSpc>
              <a:spcBef>
                <a:spcPts val="0"/>
              </a:spcBef>
              <a:spcAft>
                <a:spcPts val="0"/>
              </a:spcAft>
              <a:buClrTx/>
              <a:buSzTx/>
              <a:buFontTx/>
              <a:buNone/>
              <a:tabLst/>
              <a:defRPr/>
            </a:pPr>
            <a:r>
              <a:rPr kumimoji="0" lang="en-US" sz="3558" b="0" i="0" u="none" strike="noStrike" kern="1200" cap="none" spc="0" normalizeH="0" baseline="0" noProof="0" dirty="0">
                <a:ln>
                  <a:noFill/>
                </a:ln>
                <a:solidFill>
                  <a:prstClr val="white"/>
                </a:solidFill>
                <a:effectLst/>
                <a:uLnTx/>
                <a:uFillTx/>
                <a:latin typeface="Arial" panose="020B0604020202020204" pitchFamily="34" charset="0"/>
                <a:ea typeface="Frutiger"/>
                <a:cs typeface="Arial" panose="020B0604020202020204" pitchFamily="34" charset="0"/>
                <a:sym typeface="Frutiger"/>
              </a:rPr>
              <a:t>Adoptable key service features </a:t>
            </a:r>
            <a:r>
              <a:rPr kumimoji="0" lang="en-US" sz="3558" b="1" i="0" u="sng" strike="noStrike" kern="1200" cap="none" spc="0" normalizeH="0" baseline="0" noProof="0" dirty="0">
                <a:ln>
                  <a:noFill/>
                </a:ln>
                <a:solidFill>
                  <a:prstClr val="white"/>
                </a:solidFill>
                <a:effectLst/>
                <a:uLnTx/>
                <a:uFillTx/>
                <a:latin typeface="Arial" panose="020B0604020202020204" pitchFamily="34" charset="0"/>
                <a:ea typeface="Frutiger"/>
                <a:cs typeface="Arial" panose="020B0604020202020204" pitchFamily="34" charset="0"/>
                <a:sym typeface="Frutiger"/>
              </a:rPr>
              <a:t>may</a:t>
            </a:r>
            <a:r>
              <a:rPr kumimoji="0" lang="en-US" sz="3558" b="0" i="0" u="sng" strike="noStrike" kern="1200" cap="none" spc="0" normalizeH="0" baseline="0" noProof="0" dirty="0">
                <a:ln>
                  <a:noFill/>
                </a:ln>
                <a:solidFill>
                  <a:prstClr val="white"/>
                </a:solidFill>
                <a:effectLst/>
                <a:uLnTx/>
                <a:uFillTx/>
                <a:latin typeface="Arial" panose="020B0604020202020204" pitchFamily="34" charset="0"/>
                <a:ea typeface="Frutiger"/>
                <a:cs typeface="Arial" panose="020B0604020202020204" pitchFamily="34" charset="0"/>
                <a:sym typeface="Frutiger"/>
              </a:rPr>
              <a:t> </a:t>
            </a:r>
            <a:r>
              <a:rPr kumimoji="0" lang="en-US" sz="3558" b="0" i="0" u="none" strike="noStrike" kern="1200" cap="none" spc="0" normalizeH="0" baseline="0" noProof="0" dirty="0">
                <a:ln>
                  <a:noFill/>
                </a:ln>
                <a:solidFill>
                  <a:prstClr val="white"/>
                </a:solidFill>
                <a:effectLst/>
                <a:uLnTx/>
                <a:uFillTx/>
                <a:latin typeface="Arial" panose="020B0604020202020204" pitchFamily="34" charset="0"/>
                <a:ea typeface="Frutiger"/>
                <a:cs typeface="Arial" panose="020B0604020202020204" pitchFamily="34" charset="0"/>
                <a:sym typeface="Frutiger"/>
              </a:rPr>
              <a:t>incl.</a:t>
            </a:r>
          </a:p>
        </p:txBody>
      </p:sp>
      <p:sp>
        <p:nvSpPr>
          <p:cNvPr id="6" name="Freeform 6"/>
          <p:cNvSpPr/>
          <p:nvPr/>
        </p:nvSpPr>
        <p:spPr>
          <a:xfrm>
            <a:off x="1062915" y="-22520"/>
            <a:ext cx="1141521" cy="112942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pPr marL="0" marR="0" lvl="0" indent="0" algn="l" defTabSz="495330" rtl="0" eaLnBrk="1" fontAlgn="auto" latinLnBrk="0" hangingPunct="1">
              <a:lnSpc>
                <a:spcPct val="100000"/>
              </a:lnSpc>
              <a:spcBef>
                <a:spcPts val="0"/>
              </a:spcBef>
              <a:spcAft>
                <a:spcPts val="0"/>
              </a:spcAft>
              <a:buClrTx/>
              <a:buSzTx/>
              <a:buFontTx/>
              <a:buNone/>
              <a:tabLst/>
              <a:defRPr/>
            </a:pPr>
            <a:endParaRPr kumimoji="0" lang="en-GB" sz="975"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08DBFFC0-9ADC-8B5F-7250-2BA6682A0A2F}"/>
              </a:ext>
            </a:extLst>
          </p:cNvPr>
          <p:cNvSpPr txBox="1"/>
          <p:nvPr/>
        </p:nvSpPr>
        <p:spPr>
          <a:xfrm>
            <a:off x="1633674" y="1816627"/>
            <a:ext cx="4444410" cy="452431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Urology Investigation unit / CDC pathway fund optimisation</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Digital Pathology and TATs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Live pathway capacity management (SPC)</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Fast track pathway for high risk / same day pre-Ax</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Joint / Parallel oncology / surgical clinic</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Prostate</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PSA at referral / referral practices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Standardised triage and STT</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MRI optimisation and capacity</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LATP workforce and estates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Standards of Care / MDT streamlining</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CWT Active monitoring change</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Staging optimisation</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PSFU</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Surgical capacity</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42380E56-E48D-1DC7-F0D0-EC733FB65F91}"/>
              </a:ext>
            </a:extLst>
          </p:cNvPr>
          <p:cNvSpPr txBox="1"/>
          <p:nvPr/>
        </p:nvSpPr>
        <p:spPr>
          <a:xfrm>
            <a:off x="6498014" y="2122923"/>
            <a:ext cx="3865186" cy="2062103"/>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Bladder</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Advice and guidance</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One stop Haematuria clinic</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Non-medical flexi cystoscopy</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Nurse led breaking bad news clinic</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TURBT Capacity / TULA</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Patient and Public Voice Partners</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25248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42132" y="45738"/>
            <a:ext cx="2306868" cy="888034"/>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pPr marL="0" marR="0" lvl="0" indent="0" algn="l" defTabSz="495330" rtl="0" eaLnBrk="1" fontAlgn="auto" latinLnBrk="0" hangingPunct="1">
              <a:lnSpc>
                <a:spcPct val="100000"/>
              </a:lnSpc>
              <a:spcBef>
                <a:spcPts val="0"/>
              </a:spcBef>
              <a:spcAft>
                <a:spcPts val="0"/>
              </a:spcAft>
              <a:buClrTx/>
              <a:buSzTx/>
              <a:buFontTx/>
              <a:buNone/>
              <a:tabLst/>
              <a:defRPr/>
            </a:pPr>
            <a:endParaRPr kumimoji="0" lang="en-GB" sz="975"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110476" y="112297"/>
            <a:ext cx="6549808" cy="1198477"/>
          </a:xfrm>
          <a:custGeom>
            <a:avLst/>
            <a:gdLst/>
            <a:ahLst/>
            <a:cxnLst/>
            <a:rect l="l" t="t" r="r" b="b"/>
            <a:pathLst>
              <a:path w="7817627" h="1416841">
                <a:moveTo>
                  <a:pt x="0" y="0"/>
                </a:moveTo>
                <a:lnTo>
                  <a:pt x="7817627" y="0"/>
                </a:lnTo>
                <a:lnTo>
                  <a:pt x="7817627" y="1416841"/>
                </a:lnTo>
                <a:lnTo>
                  <a:pt x="0" y="1416841"/>
                </a:lnTo>
                <a:lnTo>
                  <a:pt x="0" y="0"/>
                </a:lnTo>
                <a:close/>
              </a:path>
            </a:pathLst>
          </a:custGeom>
          <a:blipFill>
            <a:blip r:embed="rId4"/>
            <a:stretch>
              <a:fillRect/>
            </a:stretch>
          </a:blipFill>
        </p:spPr>
        <p:txBody>
          <a:bodyPr lIns="91440" tIns="45720" rIns="91440" bIns="4572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prstClr val="white"/>
              </a:solidFill>
              <a:effectLst/>
              <a:uLnTx/>
              <a:uFillTx/>
              <a:latin typeface="Arial"/>
              <a:ea typeface="Calibri"/>
              <a:cs typeface="Calibri"/>
            </a:endParaRPr>
          </a:p>
        </p:txBody>
      </p:sp>
      <p:sp>
        <p:nvSpPr>
          <p:cNvPr id="5" name="TextBox 5"/>
          <p:cNvSpPr txBox="1"/>
          <p:nvPr/>
        </p:nvSpPr>
        <p:spPr>
          <a:xfrm>
            <a:off x="2288933" y="48512"/>
            <a:ext cx="5979511" cy="1225977"/>
          </a:xfrm>
          <a:prstGeom prst="rect">
            <a:avLst/>
          </a:prstGeom>
        </p:spPr>
        <p:txBody>
          <a:bodyPr wrap="square" lIns="0" tIns="0" rIns="0" bIns="0" rtlCol="0" anchor="t">
            <a:spAutoFit/>
          </a:bodyPr>
          <a:lstStyle/>
          <a:p>
            <a:pPr marL="0" marR="0" lvl="0" indent="0" algn="ctr" defTabSz="495330" rtl="0" eaLnBrk="1" fontAlgn="auto" latinLnBrk="0" hangingPunct="1">
              <a:lnSpc>
                <a:spcPts val="4981"/>
              </a:lnSpc>
              <a:spcBef>
                <a:spcPts val="0"/>
              </a:spcBef>
              <a:spcAft>
                <a:spcPts val="0"/>
              </a:spcAft>
              <a:buClrTx/>
              <a:buSzTx/>
              <a:buFontTx/>
              <a:buNone/>
              <a:tabLst/>
              <a:defRPr/>
            </a:pPr>
            <a:r>
              <a:rPr kumimoji="0" lang="en-US" sz="3558" b="0" i="0" u="none" strike="noStrike" kern="1200" cap="none" spc="0" normalizeH="0" baseline="0" noProof="0" dirty="0">
                <a:ln>
                  <a:noFill/>
                </a:ln>
                <a:solidFill>
                  <a:prstClr val="white"/>
                </a:solidFill>
                <a:effectLst/>
                <a:uLnTx/>
                <a:uFillTx/>
                <a:latin typeface="Arial" panose="020B0604020202020204" pitchFamily="34" charset="0"/>
                <a:ea typeface="Frutiger"/>
                <a:cs typeface="Arial" panose="020B0604020202020204" pitchFamily="34" charset="0"/>
                <a:sym typeface="Frutiger"/>
              </a:rPr>
              <a:t>Summary Recommendations and next steps</a:t>
            </a:r>
          </a:p>
        </p:txBody>
      </p:sp>
      <p:sp>
        <p:nvSpPr>
          <p:cNvPr id="6" name="Freeform 6"/>
          <p:cNvSpPr/>
          <p:nvPr/>
        </p:nvSpPr>
        <p:spPr>
          <a:xfrm>
            <a:off x="1062915" y="-22520"/>
            <a:ext cx="1141521" cy="112942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pPr marL="0" marR="0" lvl="0" indent="0" algn="l" defTabSz="495330" rtl="0" eaLnBrk="1" fontAlgn="auto" latinLnBrk="0" hangingPunct="1">
              <a:lnSpc>
                <a:spcPct val="100000"/>
              </a:lnSpc>
              <a:spcBef>
                <a:spcPts val="0"/>
              </a:spcBef>
              <a:spcAft>
                <a:spcPts val="0"/>
              </a:spcAft>
              <a:buClrTx/>
              <a:buSzTx/>
              <a:buFontTx/>
              <a:buNone/>
              <a:tabLst/>
              <a:defRPr/>
            </a:pPr>
            <a:endParaRPr kumimoji="0" lang="en-GB" sz="975"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0" name="Table 20">
            <a:extLst>
              <a:ext uri="{FF2B5EF4-FFF2-40B4-BE49-F238E27FC236}">
                <a16:creationId xmlns:a16="http://schemas.microsoft.com/office/drawing/2014/main" id="{676564BF-E49C-D528-2CEB-91155D8063AA}"/>
              </a:ext>
            </a:extLst>
          </p:cNvPr>
          <p:cNvGraphicFramePr>
            <a:graphicFrameLocks noGrp="1"/>
          </p:cNvGraphicFramePr>
          <p:nvPr/>
        </p:nvGraphicFramePr>
        <p:xfrm>
          <a:off x="1351549" y="1651652"/>
          <a:ext cx="4466019" cy="4707416"/>
        </p:xfrm>
        <a:graphic>
          <a:graphicData uri="http://schemas.openxmlformats.org/drawingml/2006/table">
            <a:tbl>
              <a:tblPr firstRow="1" bandRow="1">
                <a:tableStyleId>{5C22544A-7EE6-4342-B048-85BDC9FD1C3A}</a:tableStyleId>
              </a:tblPr>
              <a:tblGrid>
                <a:gridCol w="4466019">
                  <a:extLst>
                    <a:ext uri="{9D8B030D-6E8A-4147-A177-3AD203B41FA5}">
                      <a16:colId xmlns:a16="http://schemas.microsoft.com/office/drawing/2014/main" val="1509749334"/>
                    </a:ext>
                  </a:extLst>
                </a:gridCol>
              </a:tblGrid>
              <a:tr h="505476">
                <a:tc>
                  <a:txBody>
                    <a:bodyPr/>
                    <a:lstStyle/>
                    <a:p>
                      <a:r>
                        <a:rPr lang="en-GB" sz="2800" b="0" dirty="0">
                          <a:latin typeface="Arial" panose="020B0604020202020204" pitchFamily="34" charset="0"/>
                          <a:cs typeface="Arial" panose="020B0604020202020204" pitchFamily="34" charset="0"/>
                        </a:rPr>
                        <a:t>Improvement Opportunity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extLst>
                  <a:ext uri="{0D108BD9-81ED-4DB2-BD59-A6C34878D82A}">
                    <a16:rowId xmlns:a16="http://schemas.microsoft.com/office/drawing/2014/main" val="3255407509"/>
                  </a:ext>
                </a:extLst>
              </a:tr>
              <a:tr h="4189256">
                <a:tc>
                  <a:txBody>
                    <a:bodyPr/>
                    <a:lstStyle/>
                    <a:p>
                      <a:pPr marL="342900" indent="-342900">
                        <a:buFont typeface="Arial" panose="020B0604020202020204" pitchFamily="34" charset="0"/>
                        <a:buChar char="•"/>
                      </a:pPr>
                      <a:endParaRPr lang="en-GB" sz="20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249642840"/>
                  </a:ext>
                </a:extLst>
              </a:tr>
            </a:tbl>
          </a:graphicData>
        </a:graphic>
      </p:graphicFrame>
      <p:graphicFrame>
        <p:nvGraphicFramePr>
          <p:cNvPr id="11" name="Table 20">
            <a:extLst>
              <a:ext uri="{FF2B5EF4-FFF2-40B4-BE49-F238E27FC236}">
                <a16:creationId xmlns:a16="http://schemas.microsoft.com/office/drawing/2014/main" id="{18C6AF4E-C97C-A312-6E52-548FCC2BB17D}"/>
              </a:ext>
            </a:extLst>
          </p:cNvPr>
          <p:cNvGraphicFramePr>
            <a:graphicFrameLocks noGrp="1"/>
          </p:cNvGraphicFramePr>
          <p:nvPr/>
        </p:nvGraphicFramePr>
        <p:xfrm>
          <a:off x="6096000" y="1651652"/>
          <a:ext cx="4744453" cy="4707416"/>
        </p:xfrm>
        <a:graphic>
          <a:graphicData uri="http://schemas.openxmlformats.org/drawingml/2006/table">
            <a:tbl>
              <a:tblPr firstRow="1" bandRow="1">
                <a:tableStyleId>{5C22544A-7EE6-4342-B048-85BDC9FD1C3A}</a:tableStyleId>
              </a:tblPr>
              <a:tblGrid>
                <a:gridCol w="4744453">
                  <a:extLst>
                    <a:ext uri="{9D8B030D-6E8A-4147-A177-3AD203B41FA5}">
                      <a16:colId xmlns:a16="http://schemas.microsoft.com/office/drawing/2014/main" val="1509749334"/>
                    </a:ext>
                  </a:extLst>
                </a:gridCol>
              </a:tblGrid>
              <a:tr h="505476">
                <a:tc>
                  <a:txBody>
                    <a:bodyPr/>
                    <a:lstStyle/>
                    <a:p>
                      <a:r>
                        <a:rPr lang="en-GB" sz="2800" b="0" dirty="0">
                          <a:latin typeface="Arial" panose="020B0604020202020204" pitchFamily="34" charset="0"/>
                          <a:cs typeface="Arial" panose="020B0604020202020204" pitchFamily="34" charset="0"/>
                        </a:rPr>
                        <a:t>Actions / Activities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extLst>
                  <a:ext uri="{0D108BD9-81ED-4DB2-BD59-A6C34878D82A}">
                    <a16:rowId xmlns:a16="http://schemas.microsoft.com/office/drawing/2014/main" val="3255407509"/>
                  </a:ext>
                </a:extLst>
              </a:tr>
              <a:tr h="4189256">
                <a:tc>
                  <a:txBody>
                    <a:bodyPr/>
                    <a:lstStyle/>
                    <a:p>
                      <a:pPr marL="342900" indent="-342900">
                        <a:buFont typeface="Arial" panose="020B0604020202020204" pitchFamily="34" charset="0"/>
                        <a:buChar char="•"/>
                      </a:pPr>
                      <a:endParaRPr lang="en-GB" sz="20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249642840"/>
                  </a:ext>
                </a:extLst>
              </a:tr>
            </a:tbl>
          </a:graphicData>
        </a:graphic>
      </p:graphicFrame>
    </p:spTree>
    <p:extLst>
      <p:ext uri="{BB962C8B-B14F-4D97-AF65-F5344CB8AC3E}">
        <p14:creationId xmlns:p14="http://schemas.microsoft.com/office/powerpoint/2010/main" val="3089799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42132" y="45738"/>
            <a:ext cx="2306868" cy="888034"/>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pPr defTabSz="495330"/>
            <a:endParaRPr lang="en-GB" sz="975">
              <a:solidFill>
                <a:prstClr val="black"/>
              </a:solidFill>
              <a:latin typeface="Calibri"/>
            </a:endParaRPr>
          </a:p>
        </p:txBody>
      </p:sp>
      <p:sp>
        <p:nvSpPr>
          <p:cNvPr id="4" name="Freeform 4"/>
          <p:cNvSpPr/>
          <p:nvPr/>
        </p:nvSpPr>
        <p:spPr>
          <a:xfrm>
            <a:off x="1990820" y="122778"/>
            <a:ext cx="6902808" cy="1172505"/>
          </a:xfrm>
          <a:custGeom>
            <a:avLst/>
            <a:gdLst/>
            <a:ahLst/>
            <a:cxnLst/>
            <a:rect l="l" t="t" r="r" b="b"/>
            <a:pathLst>
              <a:path w="7817627" h="1416841">
                <a:moveTo>
                  <a:pt x="0" y="0"/>
                </a:moveTo>
                <a:lnTo>
                  <a:pt x="7817627" y="0"/>
                </a:lnTo>
                <a:lnTo>
                  <a:pt x="7817627" y="1416841"/>
                </a:lnTo>
                <a:lnTo>
                  <a:pt x="0" y="1416841"/>
                </a:lnTo>
                <a:lnTo>
                  <a:pt x="0" y="0"/>
                </a:lnTo>
                <a:close/>
              </a:path>
            </a:pathLst>
          </a:custGeom>
          <a:blipFill>
            <a:blip r:embed="rId4"/>
            <a:stretch>
              <a:fillRect/>
            </a:stretch>
          </a:blipFill>
        </p:spPr>
        <p:txBody>
          <a:bodyPr lIns="91440" tIns="45720" rIns="91440" bIns="45720" anchor="t"/>
          <a:lstStyle/>
          <a:p>
            <a:pPr algn="ctr"/>
            <a:endParaRPr lang="en-GB" sz="2800" b="1">
              <a:solidFill>
                <a:prstClr val="white"/>
              </a:solidFill>
              <a:latin typeface="Arial"/>
              <a:cs typeface="Arial"/>
            </a:endParaRPr>
          </a:p>
        </p:txBody>
      </p:sp>
      <p:sp>
        <p:nvSpPr>
          <p:cNvPr id="5" name="TextBox 5"/>
          <p:cNvSpPr txBox="1"/>
          <p:nvPr/>
        </p:nvSpPr>
        <p:spPr>
          <a:xfrm>
            <a:off x="1532842" y="375538"/>
            <a:ext cx="7793796" cy="585994"/>
          </a:xfrm>
          <a:prstGeom prst="rect">
            <a:avLst/>
          </a:prstGeom>
        </p:spPr>
        <p:txBody>
          <a:bodyPr wrap="square" lIns="0" tIns="0" rIns="0" bIns="0" rtlCol="0" anchor="t">
            <a:spAutoFit/>
          </a:bodyPr>
          <a:lstStyle/>
          <a:p>
            <a:pPr algn="ctr" defTabSz="495330">
              <a:lnSpc>
                <a:spcPts val="4981"/>
              </a:lnSpc>
            </a:pPr>
            <a:r>
              <a:rPr lang="en-GB" sz="3400">
                <a:solidFill>
                  <a:prstClr val="white"/>
                </a:solidFill>
                <a:latin typeface="Arial" panose="020B0604020202020204" pitchFamily="34" charset="0"/>
                <a:cs typeface="Arial" panose="020B0604020202020204" pitchFamily="34" charset="0"/>
              </a:rPr>
              <a:t>NBT-Urology Improvement Plan</a:t>
            </a:r>
            <a:endParaRPr lang="en-US" sz="3400">
              <a:solidFill>
                <a:prstClr val="white"/>
              </a:solidFill>
              <a:latin typeface="Arial" panose="020B0604020202020204" pitchFamily="34" charset="0"/>
              <a:ea typeface="Frutiger"/>
              <a:cs typeface="Arial" panose="020B0604020202020204" pitchFamily="34" charset="0"/>
              <a:sym typeface="Frutiger"/>
            </a:endParaRPr>
          </a:p>
        </p:txBody>
      </p:sp>
      <p:sp>
        <p:nvSpPr>
          <p:cNvPr id="6" name="Freeform 6"/>
          <p:cNvSpPr/>
          <p:nvPr/>
        </p:nvSpPr>
        <p:spPr>
          <a:xfrm>
            <a:off x="1062915" y="-22520"/>
            <a:ext cx="1141521" cy="112942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pPr defTabSz="495330"/>
            <a:endParaRPr lang="en-GB" sz="975">
              <a:solidFill>
                <a:prstClr val="black"/>
              </a:solidFill>
              <a:latin typeface="Calibri"/>
            </a:endParaRPr>
          </a:p>
        </p:txBody>
      </p:sp>
      <p:graphicFrame>
        <p:nvGraphicFramePr>
          <p:cNvPr id="9" name="Table 8">
            <a:extLst>
              <a:ext uri="{FF2B5EF4-FFF2-40B4-BE49-F238E27FC236}">
                <a16:creationId xmlns:a16="http://schemas.microsoft.com/office/drawing/2014/main" id="{DCF0A3F0-CCAF-6375-33C1-E8EF94E3BDB2}"/>
              </a:ext>
            </a:extLst>
          </p:cNvPr>
          <p:cNvGraphicFramePr>
            <a:graphicFrameLocks noGrp="1"/>
          </p:cNvGraphicFramePr>
          <p:nvPr/>
        </p:nvGraphicFramePr>
        <p:xfrm>
          <a:off x="2147246" y="2059091"/>
          <a:ext cx="7793795" cy="3411760"/>
        </p:xfrm>
        <a:graphic>
          <a:graphicData uri="http://schemas.openxmlformats.org/drawingml/2006/table">
            <a:tbl>
              <a:tblPr>
                <a:tableStyleId>{FABFCF23-3B69-468F-B69F-88F6DE6A72F2}</a:tableStyleId>
              </a:tblPr>
              <a:tblGrid>
                <a:gridCol w="1760726">
                  <a:extLst>
                    <a:ext uri="{9D8B030D-6E8A-4147-A177-3AD203B41FA5}">
                      <a16:colId xmlns:a16="http://schemas.microsoft.com/office/drawing/2014/main" val="1213009224"/>
                    </a:ext>
                  </a:extLst>
                </a:gridCol>
                <a:gridCol w="3341915">
                  <a:extLst>
                    <a:ext uri="{9D8B030D-6E8A-4147-A177-3AD203B41FA5}">
                      <a16:colId xmlns:a16="http://schemas.microsoft.com/office/drawing/2014/main" val="1991051311"/>
                    </a:ext>
                  </a:extLst>
                </a:gridCol>
                <a:gridCol w="2691154">
                  <a:extLst>
                    <a:ext uri="{9D8B030D-6E8A-4147-A177-3AD203B41FA5}">
                      <a16:colId xmlns:a16="http://schemas.microsoft.com/office/drawing/2014/main" val="3154442080"/>
                    </a:ext>
                  </a:extLst>
                </a:gridCol>
              </a:tblGrid>
              <a:tr h="357807">
                <a:tc gridSpan="3">
                  <a:txBody>
                    <a:bodyPr/>
                    <a:lstStyle/>
                    <a:p>
                      <a:pPr algn="l" fontAlgn="ctr"/>
                      <a:r>
                        <a:rPr lang="en-GB" sz="1800" b="1" u="none" strike="noStrike">
                          <a:solidFill>
                            <a:srgbClr val="FFFFFF"/>
                          </a:solidFill>
                          <a:effectLst/>
                          <a:latin typeface="Arial" panose="020B0604020202020204" pitchFamily="34" charset="0"/>
                          <a:cs typeface="Arial" panose="020B0604020202020204" pitchFamily="34" charset="0"/>
                        </a:rPr>
                        <a:t>   </a:t>
                      </a:r>
                      <a:r>
                        <a:rPr lang="en-GB" sz="1800" b="1" u="sng" strike="noStrike">
                          <a:solidFill>
                            <a:srgbClr val="FFFFFF"/>
                          </a:solidFill>
                          <a:effectLst/>
                          <a:latin typeface="Arial" panose="020B0604020202020204" pitchFamily="34" charset="0"/>
                          <a:cs typeface="Arial" panose="020B0604020202020204" pitchFamily="34" charset="0"/>
                        </a:rPr>
                        <a:t>Project Team</a:t>
                      </a:r>
                      <a:endParaRPr lang="en-GB" sz="1800" b="1" i="0" u="sng"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1B6E6"/>
                    </a:solidFill>
                  </a:tcPr>
                </a:tc>
                <a:tc hMerge="1">
                  <a:txBody>
                    <a:bodyPr/>
                    <a:lstStyle/>
                    <a:p>
                      <a:endParaRPr/>
                    </a:p>
                  </a:txBody>
                  <a:tcPr marL="0" marR="0" marT="0" marB="0" anchor="ctr">
                    <a:solidFill>
                      <a:srgbClr val="41B6E6"/>
                    </a:solidFill>
                  </a:tcPr>
                </a:tc>
                <a:tc hMerge="1">
                  <a:txBody>
                    <a:bodyPr/>
                    <a:lstStyle/>
                    <a:p>
                      <a:endParaRPr/>
                    </a:p>
                  </a:txBody>
                  <a:tcPr marL="0" marR="0" marT="0" marB="0" anchor="ctr">
                    <a:solidFill>
                      <a:srgbClr val="41B6E6"/>
                    </a:solidFill>
                  </a:tcPr>
                </a:tc>
                <a:extLst>
                  <a:ext uri="{0D108BD9-81ED-4DB2-BD59-A6C34878D82A}">
                    <a16:rowId xmlns:a16="http://schemas.microsoft.com/office/drawing/2014/main" val="1230805970"/>
                  </a:ext>
                </a:extLst>
              </a:tr>
              <a:tr h="436279">
                <a:tc>
                  <a:txBody>
                    <a:bodyPr/>
                    <a:lstStyle/>
                    <a:p>
                      <a:pPr algn="ctr" fontAlgn="ctr"/>
                      <a:r>
                        <a:rPr lang="en-GB" sz="1200" b="1" u="none" strike="noStrike">
                          <a:solidFill>
                            <a:srgbClr val="FFFFFF"/>
                          </a:solidFill>
                          <a:effectLst/>
                          <a:latin typeface="Arial" panose="020B0604020202020204" pitchFamily="34" charset="0"/>
                          <a:cs typeface="Arial" panose="020B0604020202020204" pitchFamily="34" charset="0"/>
                        </a:rPr>
                        <a:t>Name</a:t>
                      </a:r>
                      <a:endParaRPr lang="en-GB" sz="1200" b="1"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BACC6"/>
                    </a:solidFill>
                  </a:tcPr>
                </a:tc>
                <a:tc>
                  <a:txBody>
                    <a:bodyPr/>
                    <a:lstStyle/>
                    <a:p>
                      <a:pPr algn="ctr" fontAlgn="ctr"/>
                      <a:r>
                        <a:rPr lang="en-GB" sz="1200" b="1" u="none" strike="noStrike">
                          <a:solidFill>
                            <a:srgbClr val="FFFFFF"/>
                          </a:solidFill>
                          <a:effectLst/>
                          <a:latin typeface="Arial" panose="020B0604020202020204" pitchFamily="34" charset="0"/>
                          <a:cs typeface="Arial" panose="020B0604020202020204" pitchFamily="34" charset="0"/>
                        </a:rPr>
                        <a:t>Role</a:t>
                      </a:r>
                      <a:endParaRPr lang="en-GB" sz="1200" b="1"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BACC6"/>
                    </a:solidFill>
                  </a:tcPr>
                </a:tc>
                <a:tc>
                  <a:txBody>
                    <a:bodyPr/>
                    <a:lstStyle/>
                    <a:p>
                      <a:pPr algn="ctr" fontAlgn="ctr"/>
                      <a:r>
                        <a:rPr lang="en-GB" sz="1200" b="1" u="none" strike="noStrike">
                          <a:solidFill>
                            <a:srgbClr val="FFFFFF"/>
                          </a:solidFill>
                          <a:effectLst/>
                          <a:latin typeface="Arial" panose="020B0604020202020204" pitchFamily="34" charset="0"/>
                          <a:cs typeface="Arial" panose="020B0604020202020204" pitchFamily="34" charset="0"/>
                        </a:rPr>
                        <a:t>Contact</a:t>
                      </a:r>
                      <a:endParaRPr lang="en-GB" sz="1200" b="1"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BACC6"/>
                    </a:solidFill>
                  </a:tcPr>
                </a:tc>
                <a:extLst>
                  <a:ext uri="{0D108BD9-81ED-4DB2-BD59-A6C34878D82A}">
                    <a16:rowId xmlns:a16="http://schemas.microsoft.com/office/drawing/2014/main" val="2807433019"/>
                  </a:ext>
                </a:extLst>
              </a:tr>
              <a:tr h="436279">
                <a:tc>
                  <a:txBody>
                    <a:bodyPr/>
                    <a:lstStyle/>
                    <a:p>
                      <a:pPr algn="l" fontAlgn="ctr"/>
                      <a:r>
                        <a:rPr lang="en-GB" sz="1200" b="0" i="0" u="none" strike="noStrike">
                          <a:solidFill>
                            <a:srgbClr val="000000"/>
                          </a:solidFill>
                          <a:effectLst/>
                          <a:latin typeface="Arial" panose="020B0604020202020204" pitchFamily="34" charset="0"/>
                        </a:rPr>
                        <a:t>  Salah </a:t>
                      </a:r>
                      <a:r>
                        <a:rPr lang="en-GB" sz="1200" b="0" i="0" u="none" strike="noStrike" err="1">
                          <a:solidFill>
                            <a:srgbClr val="000000"/>
                          </a:solidFill>
                          <a:effectLst/>
                          <a:latin typeface="Arial" panose="020B0604020202020204" pitchFamily="34" charset="0"/>
                        </a:rPr>
                        <a:t>Albuheissi</a:t>
                      </a:r>
                      <a:r>
                        <a:rPr lang="en-GB" sz="1200" b="0" i="0" u="none" strike="noStrike">
                          <a:solidFill>
                            <a:srgbClr val="000000"/>
                          </a:solidFill>
                          <a:effectLst/>
                          <a:latin typeface="Arial" panose="020B0604020202020204" pitchFamily="34" charset="0"/>
                        </a:rPr>
                        <a:t> </a:t>
                      </a:r>
                    </a:p>
                  </a:txBody>
                  <a:tcPr marL="0" marR="0" marT="0" marB="0" anchor="ctr"/>
                </a:tc>
                <a:tc>
                  <a:txBody>
                    <a:bodyPr/>
                    <a:lstStyle/>
                    <a:p>
                      <a:pPr algn="l" fontAlgn="ctr"/>
                      <a:r>
                        <a:rPr lang="en-GB" sz="1200" b="0" u="none" strike="noStrike">
                          <a:solidFill>
                            <a:srgbClr val="000000"/>
                          </a:solidFill>
                          <a:effectLst/>
                          <a:latin typeface="Arial" panose="020B0604020202020204" pitchFamily="34" charset="0"/>
                          <a:cs typeface="Arial" panose="020B0604020202020204" pitchFamily="34" charset="0"/>
                        </a:rPr>
                        <a:t>Urology Clinical Lead -</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GB" sz="1200" b="0" u="sng" strike="noStrike">
                          <a:solidFill>
                            <a:srgbClr val="467886"/>
                          </a:solidFill>
                          <a:effectLst/>
                          <a:latin typeface="Arial" panose="020B0604020202020204" pitchFamily="34" charset="0"/>
                          <a:cs typeface="Arial" panose="020B0604020202020204" pitchFamily="34" charset="0"/>
                          <a:hlinkClick r:id="rId6"/>
                        </a:rPr>
                        <a:t>Salah.Albuheissi@nbt.nhs.uk </a:t>
                      </a:r>
                      <a:endParaRPr lang="en-GB" sz="1200" b="0" i="0" u="sng" strike="noStrike">
                        <a:solidFill>
                          <a:srgbClr val="467886"/>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623979126"/>
                  </a:ext>
                </a:extLst>
              </a:tr>
              <a:tr h="436279">
                <a:tc>
                  <a:txBody>
                    <a:bodyPr/>
                    <a:lstStyle/>
                    <a:p>
                      <a:pPr algn="l" fontAlgn="ctr"/>
                      <a:r>
                        <a:rPr lang="en-GB" sz="1200" b="0" i="0" u="none" strike="noStrike">
                          <a:solidFill>
                            <a:srgbClr val="000000"/>
                          </a:solidFill>
                          <a:effectLst/>
                          <a:latin typeface="Arial" panose="020B0604020202020204" pitchFamily="34" charset="0"/>
                        </a:rPr>
                        <a:t>  John Kirby </a:t>
                      </a:r>
                    </a:p>
                  </a:txBody>
                  <a:tcPr marL="0" marR="0" marT="0" marB="0" anchor="ctr"/>
                </a:tc>
                <a:tc>
                  <a:txBody>
                    <a:bodyPr/>
                    <a:lstStyle/>
                    <a:p>
                      <a:pPr algn="l" fontAlgn="ctr"/>
                      <a:r>
                        <a:rPr lang="en-GB" sz="1200" b="0" u="none" strike="noStrike">
                          <a:solidFill>
                            <a:srgbClr val="000000"/>
                          </a:solidFill>
                          <a:effectLst/>
                          <a:latin typeface="Arial" panose="020B0604020202020204" pitchFamily="34" charset="0"/>
                          <a:cs typeface="Arial" panose="020B0604020202020204" pitchFamily="34" charset="0"/>
                        </a:rPr>
                        <a:t>Urology Service Manager –</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GB" sz="1200" b="0" u="sng" strike="noStrike">
                          <a:solidFill>
                            <a:srgbClr val="467886"/>
                          </a:solidFill>
                          <a:effectLst/>
                          <a:latin typeface="Arial" panose="020B0604020202020204" pitchFamily="34" charset="0"/>
                          <a:cs typeface="Arial" panose="020B0604020202020204" pitchFamily="34" charset="0"/>
                          <a:hlinkClick r:id="rId7"/>
                        </a:rPr>
                        <a:t>John.Kirby@nbt.nhs.uk </a:t>
                      </a:r>
                      <a:endParaRPr lang="en-GB" sz="1200" b="0" i="0" u="sng" strike="noStrike">
                        <a:solidFill>
                          <a:srgbClr val="467886"/>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83372787"/>
                  </a:ext>
                </a:extLst>
              </a:tr>
              <a:tr h="436279">
                <a:tc>
                  <a:txBody>
                    <a:bodyPr/>
                    <a:lstStyle/>
                    <a:p>
                      <a:pPr algn="l" fontAlgn="ctr"/>
                      <a:r>
                        <a:rPr lang="en-GB" sz="1200" b="0" i="0" u="none" strike="noStrike">
                          <a:solidFill>
                            <a:srgbClr val="000000"/>
                          </a:solidFill>
                          <a:effectLst/>
                          <a:latin typeface="Arial" panose="020B0604020202020204" pitchFamily="34" charset="0"/>
                        </a:rPr>
                        <a:t>  Nick Smith</a:t>
                      </a:r>
                    </a:p>
                  </a:txBody>
                  <a:tcPr marL="0" marR="0" marT="0" marB="0" anchor="ctr"/>
                </a:tc>
                <a:tc>
                  <a:txBody>
                    <a:bodyPr/>
                    <a:lstStyle/>
                    <a:p>
                      <a:pPr algn="l" fontAlgn="ctr"/>
                      <a:r>
                        <a:rPr lang="en-GB" sz="1200" b="0" u="none" strike="noStrike">
                          <a:solidFill>
                            <a:srgbClr val="000000"/>
                          </a:solidFill>
                          <a:effectLst/>
                          <a:latin typeface="Arial" panose="020B0604020202020204" pitchFamily="34" charset="0"/>
                          <a:cs typeface="Arial" panose="020B0604020202020204" pitchFamily="34" charset="0"/>
                        </a:rPr>
                        <a:t>Executive sponsor</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GB" sz="1200" b="0" u="sng" strike="noStrike">
                          <a:solidFill>
                            <a:srgbClr val="467886"/>
                          </a:solidFill>
                          <a:effectLst/>
                          <a:latin typeface="Arial" panose="020B0604020202020204" pitchFamily="34" charset="0"/>
                          <a:cs typeface="Arial" panose="020B0604020202020204" pitchFamily="34" charset="0"/>
                          <a:hlinkClick r:id="rId8"/>
                        </a:rPr>
                        <a:t>Nicholas.Smith@nbt.nhs.uk</a:t>
                      </a:r>
                      <a:r>
                        <a:rPr lang="en-GB" sz="1200" b="0" u="sng" strike="noStrike">
                          <a:solidFill>
                            <a:srgbClr val="467886"/>
                          </a:solidFill>
                          <a:effectLst/>
                          <a:latin typeface="Arial" panose="020B0604020202020204" pitchFamily="34" charset="0"/>
                          <a:cs typeface="Arial" panose="020B0604020202020204" pitchFamily="34" charset="0"/>
                        </a:rPr>
                        <a:t> </a:t>
                      </a:r>
                      <a:endParaRPr lang="en-GB" sz="1200" b="0" i="0" u="sng" strike="noStrike">
                        <a:solidFill>
                          <a:srgbClr val="467886"/>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054168141"/>
                  </a:ext>
                </a:extLst>
              </a:tr>
              <a:tr h="436279">
                <a:tc>
                  <a:txBody>
                    <a:bodyPr/>
                    <a:lstStyle/>
                    <a:p>
                      <a:pPr algn="l" fontAlgn="ctr"/>
                      <a:r>
                        <a:rPr lang="en-GB" sz="1200" b="0" i="0" u="none" strike="noStrike">
                          <a:solidFill>
                            <a:srgbClr val="000000"/>
                          </a:solidFill>
                          <a:effectLst/>
                          <a:latin typeface="Arial" panose="020B0604020202020204" pitchFamily="34" charset="0"/>
                        </a:rPr>
                        <a:t>  Kane Sullivan </a:t>
                      </a:r>
                    </a:p>
                  </a:txBody>
                  <a:tcPr marL="0" marR="0" marT="0" marB="0" anchor="ctr"/>
                </a:tc>
                <a:tc>
                  <a:txBody>
                    <a:bodyPr/>
                    <a:lstStyle/>
                    <a:p>
                      <a:pPr algn="l" fontAlgn="ctr"/>
                      <a:r>
                        <a:rPr lang="en-GB" sz="1200" b="0" u="none" strike="noStrike">
                          <a:solidFill>
                            <a:srgbClr val="000000"/>
                          </a:solidFill>
                          <a:effectLst/>
                          <a:latin typeface="Arial" panose="020B0604020202020204" pitchFamily="34" charset="0"/>
                          <a:cs typeface="Arial" panose="020B0604020202020204" pitchFamily="34" charset="0"/>
                        </a:rPr>
                        <a:t>Deputy Divisional Director for ASCR</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GB" sz="1200" b="0" u="sng" strike="noStrike">
                          <a:solidFill>
                            <a:srgbClr val="467886"/>
                          </a:solidFill>
                          <a:effectLst/>
                          <a:latin typeface="Arial" panose="020B0604020202020204" pitchFamily="34" charset="0"/>
                          <a:cs typeface="Arial" panose="020B0604020202020204" pitchFamily="34" charset="0"/>
                          <a:hlinkClick r:id="rId9"/>
                        </a:rPr>
                        <a:t>Kane.Sullivan@nbt.nhs.uk</a:t>
                      </a:r>
                      <a:endParaRPr lang="en-GB" sz="1200" b="0" i="0" u="sng" strike="noStrike">
                        <a:solidFill>
                          <a:srgbClr val="467886"/>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25195498"/>
                  </a:ext>
                </a:extLst>
              </a:tr>
              <a:tr h="436279">
                <a:tc>
                  <a:txBody>
                    <a:bodyPr/>
                    <a:lstStyle/>
                    <a:p>
                      <a:pPr algn="l" fontAlgn="ct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endParaRPr lang="en-GB" sz="1200" b="0" i="0" u="sng" strike="noStrike">
                        <a:solidFill>
                          <a:srgbClr val="467886"/>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95768549"/>
                  </a:ext>
                </a:extLst>
              </a:tr>
              <a:tr h="436279">
                <a:tc>
                  <a:txBody>
                    <a:bodyPr/>
                    <a:lstStyle/>
                    <a:p>
                      <a:pPr algn="l" fontAlgn="ct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endParaRPr lang="en-GB" sz="1200" b="0" i="0" u="sng" strike="noStrike">
                        <a:solidFill>
                          <a:srgbClr val="467886"/>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511684303"/>
                  </a:ext>
                </a:extLst>
              </a:tr>
            </a:tbl>
          </a:graphicData>
        </a:graphic>
      </p:graphicFrame>
      <p:graphicFrame>
        <p:nvGraphicFramePr>
          <p:cNvPr id="10" name="Table 9">
            <a:extLst>
              <a:ext uri="{FF2B5EF4-FFF2-40B4-BE49-F238E27FC236}">
                <a16:creationId xmlns:a16="http://schemas.microsoft.com/office/drawing/2014/main" id="{B391CFFC-8C3C-D174-E4E2-C07FF0C5FD12}"/>
              </a:ext>
            </a:extLst>
          </p:cNvPr>
          <p:cNvGraphicFramePr>
            <a:graphicFrameLocks noGrp="1"/>
          </p:cNvGraphicFramePr>
          <p:nvPr/>
        </p:nvGraphicFramePr>
        <p:xfrm>
          <a:off x="2090058" y="1385913"/>
          <a:ext cx="7908173" cy="518160"/>
        </p:xfrm>
        <a:graphic>
          <a:graphicData uri="http://schemas.openxmlformats.org/drawingml/2006/table">
            <a:tbl>
              <a:tblPr firstRow="1" bandRow="1">
                <a:tableStyleId>{7DF18680-E054-41AD-8BC1-D1AEF772440D}</a:tableStyleId>
              </a:tblPr>
              <a:tblGrid>
                <a:gridCol w="7908173">
                  <a:extLst>
                    <a:ext uri="{9D8B030D-6E8A-4147-A177-3AD203B41FA5}">
                      <a16:colId xmlns:a16="http://schemas.microsoft.com/office/drawing/2014/main" val="3915836418"/>
                    </a:ext>
                  </a:extLst>
                </a:gridCol>
              </a:tblGrid>
              <a:tr h="414317">
                <a:tc>
                  <a:txBody>
                    <a:bodyPr/>
                    <a:lstStyle/>
                    <a:p>
                      <a:pPr algn="ctr"/>
                      <a:r>
                        <a:rPr lang="en-GB" sz="2800">
                          <a:latin typeface="Arial" panose="020B0604020202020204" pitchFamily="34" charset="0"/>
                          <a:cs typeface="Arial" panose="020B0604020202020204" pitchFamily="34" charset="0"/>
                        </a:rPr>
                        <a:t>Trust : North Bristol NHS Trust</a:t>
                      </a:r>
                    </a:p>
                  </a:txBody>
                  <a:tcPr/>
                </a:tc>
                <a:extLst>
                  <a:ext uri="{0D108BD9-81ED-4DB2-BD59-A6C34878D82A}">
                    <a16:rowId xmlns:a16="http://schemas.microsoft.com/office/drawing/2014/main" val="3243566196"/>
                  </a:ext>
                </a:extLst>
              </a:tr>
            </a:tbl>
          </a:graphicData>
        </a:graphic>
      </p:graphicFrame>
    </p:spTree>
    <p:extLst>
      <p:ext uri="{BB962C8B-B14F-4D97-AF65-F5344CB8AC3E}">
        <p14:creationId xmlns:p14="http://schemas.microsoft.com/office/powerpoint/2010/main" val="1220975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42132" y="45738"/>
            <a:ext cx="2306868" cy="888034"/>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pPr defTabSz="495330"/>
            <a:endParaRPr lang="en-GB" sz="975">
              <a:solidFill>
                <a:prstClr val="black"/>
              </a:solidFill>
              <a:latin typeface="Calibri"/>
            </a:endParaRPr>
          </a:p>
        </p:txBody>
      </p:sp>
      <p:sp>
        <p:nvSpPr>
          <p:cNvPr id="4" name="Freeform 4"/>
          <p:cNvSpPr/>
          <p:nvPr/>
        </p:nvSpPr>
        <p:spPr>
          <a:xfrm>
            <a:off x="1990820" y="122778"/>
            <a:ext cx="6902808" cy="1172505"/>
          </a:xfrm>
          <a:custGeom>
            <a:avLst/>
            <a:gdLst/>
            <a:ahLst/>
            <a:cxnLst/>
            <a:rect l="l" t="t" r="r" b="b"/>
            <a:pathLst>
              <a:path w="7817627" h="1416841">
                <a:moveTo>
                  <a:pt x="0" y="0"/>
                </a:moveTo>
                <a:lnTo>
                  <a:pt x="7817627" y="0"/>
                </a:lnTo>
                <a:lnTo>
                  <a:pt x="7817627" y="1416841"/>
                </a:lnTo>
                <a:lnTo>
                  <a:pt x="0" y="1416841"/>
                </a:lnTo>
                <a:lnTo>
                  <a:pt x="0" y="0"/>
                </a:lnTo>
                <a:close/>
              </a:path>
            </a:pathLst>
          </a:custGeom>
          <a:blipFill>
            <a:blip r:embed="rId4"/>
            <a:stretch>
              <a:fillRect/>
            </a:stretch>
          </a:blipFill>
        </p:spPr>
        <p:txBody>
          <a:bodyPr lIns="91440" tIns="45720" rIns="91440" bIns="45720" anchor="t"/>
          <a:lstStyle/>
          <a:p>
            <a:pPr algn="ctr"/>
            <a:endParaRPr lang="en-GB" sz="2800" b="1">
              <a:solidFill>
                <a:prstClr val="white"/>
              </a:solidFill>
              <a:latin typeface="Arial"/>
              <a:cs typeface="Arial"/>
            </a:endParaRPr>
          </a:p>
        </p:txBody>
      </p:sp>
      <p:sp>
        <p:nvSpPr>
          <p:cNvPr id="5" name="TextBox 5"/>
          <p:cNvSpPr txBox="1"/>
          <p:nvPr/>
        </p:nvSpPr>
        <p:spPr>
          <a:xfrm>
            <a:off x="1532842" y="375538"/>
            <a:ext cx="7793796" cy="585994"/>
          </a:xfrm>
          <a:prstGeom prst="rect">
            <a:avLst/>
          </a:prstGeom>
        </p:spPr>
        <p:txBody>
          <a:bodyPr wrap="square" lIns="0" tIns="0" rIns="0" bIns="0" rtlCol="0" anchor="t">
            <a:spAutoFit/>
          </a:bodyPr>
          <a:lstStyle/>
          <a:p>
            <a:pPr algn="ctr" defTabSz="495330">
              <a:lnSpc>
                <a:spcPts val="4981"/>
              </a:lnSpc>
            </a:pPr>
            <a:r>
              <a:rPr lang="en-GB" sz="3400">
                <a:solidFill>
                  <a:prstClr val="white"/>
                </a:solidFill>
                <a:latin typeface="Arial" panose="020B0604020202020204" pitchFamily="34" charset="0"/>
                <a:cs typeface="Arial" panose="020B0604020202020204" pitchFamily="34" charset="0"/>
              </a:rPr>
              <a:t>UHBW-Urology Improvement Plan</a:t>
            </a:r>
            <a:endParaRPr lang="en-US" sz="3400">
              <a:solidFill>
                <a:prstClr val="white"/>
              </a:solidFill>
              <a:latin typeface="Arial" panose="020B0604020202020204" pitchFamily="34" charset="0"/>
              <a:ea typeface="Frutiger"/>
              <a:cs typeface="Arial" panose="020B0604020202020204" pitchFamily="34" charset="0"/>
              <a:sym typeface="Frutiger"/>
            </a:endParaRPr>
          </a:p>
        </p:txBody>
      </p:sp>
      <p:sp>
        <p:nvSpPr>
          <p:cNvPr id="6" name="Freeform 6"/>
          <p:cNvSpPr/>
          <p:nvPr/>
        </p:nvSpPr>
        <p:spPr>
          <a:xfrm>
            <a:off x="1062915" y="-22520"/>
            <a:ext cx="1141521" cy="112942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pPr defTabSz="495330"/>
            <a:endParaRPr lang="en-GB" sz="975">
              <a:solidFill>
                <a:prstClr val="black"/>
              </a:solidFill>
              <a:latin typeface="Calibri"/>
            </a:endParaRPr>
          </a:p>
        </p:txBody>
      </p:sp>
      <p:graphicFrame>
        <p:nvGraphicFramePr>
          <p:cNvPr id="9" name="Table 8">
            <a:extLst>
              <a:ext uri="{FF2B5EF4-FFF2-40B4-BE49-F238E27FC236}">
                <a16:creationId xmlns:a16="http://schemas.microsoft.com/office/drawing/2014/main" id="{DCF0A3F0-CCAF-6375-33C1-E8EF94E3BDB2}"/>
              </a:ext>
            </a:extLst>
          </p:cNvPr>
          <p:cNvGraphicFramePr>
            <a:graphicFrameLocks noGrp="1"/>
          </p:cNvGraphicFramePr>
          <p:nvPr/>
        </p:nvGraphicFramePr>
        <p:xfrm>
          <a:off x="2147246" y="2059091"/>
          <a:ext cx="7793795" cy="3411760"/>
        </p:xfrm>
        <a:graphic>
          <a:graphicData uri="http://schemas.openxmlformats.org/drawingml/2006/table">
            <a:tbl>
              <a:tblPr>
                <a:tableStyleId>{FABFCF23-3B69-468F-B69F-88F6DE6A72F2}</a:tableStyleId>
              </a:tblPr>
              <a:tblGrid>
                <a:gridCol w="1760726">
                  <a:extLst>
                    <a:ext uri="{9D8B030D-6E8A-4147-A177-3AD203B41FA5}">
                      <a16:colId xmlns:a16="http://schemas.microsoft.com/office/drawing/2014/main" val="1213009224"/>
                    </a:ext>
                  </a:extLst>
                </a:gridCol>
                <a:gridCol w="3341915">
                  <a:extLst>
                    <a:ext uri="{9D8B030D-6E8A-4147-A177-3AD203B41FA5}">
                      <a16:colId xmlns:a16="http://schemas.microsoft.com/office/drawing/2014/main" val="1991051311"/>
                    </a:ext>
                  </a:extLst>
                </a:gridCol>
                <a:gridCol w="2691154">
                  <a:extLst>
                    <a:ext uri="{9D8B030D-6E8A-4147-A177-3AD203B41FA5}">
                      <a16:colId xmlns:a16="http://schemas.microsoft.com/office/drawing/2014/main" val="3154442080"/>
                    </a:ext>
                  </a:extLst>
                </a:gridCol>
              </a:tblGrid>
              <a:tr h="357807">
                <a:tc gridSpan="3">
                  <a:txBody>
                    <a:bodyPr/>
                    <a:lstStyle/>
                    <a:p>
                      <a:pPr algn="l" fontAlgn="ctr"/>
                      <a:r>
                        <a:rPr lang="en-GB" sz="1800" b="1" u="none" strike="noStrike">
                          <a:solidFill>
                            <a:srgbClr val="FFFFFF"/>
                          </a:solidFill>
                          <a:effectLst/>
                          <a:latin typeface="Arial" panose="020B0604020202020204" pitchFamily="34" charset="0"/>
                          <a:cs typeface="Arial" panose="020B0604020202020204" pitchFamily="34" charset="0"/>
                        </a:rPr>
                        <a:t>   </a:t>
                      </a:r>
                      <a:r>
                        <a:rPr lang="en-GB" sz="1800" b="1" u="sng" strike="noStrike">
                          <a:solidFill>
                            <a:srgbClr val="FFFFFF"/>
                          </a:solidFill>
                          <a:effectLst/>
                          <a:latin typeface="Arial" panose="020B0604020202020204" pitchFamily="34" charset="0"/>
                          <a:cs typeface="Arial" panose="020B0604020202020204" pitchFamily="34" charset="0"/>
                        </a:rPr>
                        <a:t>Project Team</a:t>
                      </a:r>
                      <a:endParaRPr lang="en-GB" sz="1800" b="1" i="0" u="sng"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1B6E6"/>
                    </a:solidFill>
                  </a:tcPr>
                </a:tc>
                <a:tc hMerge="1">
                  <a:txBody>
                    <a:bodyPr/>
                    <a:lstStyle/>
                    <a:p>
                      <a:endParaRPr/>
                    </a:p>
                  </a:txBody>
                  <a:tcPr marL="0" marR="0" marT="0" marB="0" anchor="ctr">
                    <a:solidFill>
                      <a:srgbClr val="41B6E6"/>
                    </a:solidFill>
                  </a:tcPr>
                </a:tc>
                <a:tc hMerge="1">
                  <a:txBody>
                    <a:bodyPr/>
                    <a:lstStyle/>
                    <a:p>
                      <a:endParaRPr/>
                    </a:p>
                  </a:txBody>
                  <a:tcPr marL="0" marR="0" marT="0" marB="0" anchor="ctr">
                    <a:solidFill>
                      <a:srgbClr val="41B6E6"/>
                    </a:solidFill>
                  </a:tcPr>
                </a:tc>
                <a:extLst>
                  <a:ext uri="{0D108BD9-81ED-4DB2-BD59-A6C34878D82A}">
                    <a16:rowId xmlns:a16="http://schemas.microsoft.com/office/drawing/2014/main" val="1230805970"/>
                  </a:ext>
                </a:extLst>
              </a:tr>
              <a:tr h="436279">
                <a:tc>
                  <a:txBody>
                    <a:bodyPr/>
                    <a:lstStyle/>
                    <a:p>
                      <a:pPr algn="ctr" fontAlgn="ctr"/>
                      <a:r>
                        <a:rPr lang="en-GB" sz="1200" b="1" u="none" strike="noStrike">
                          <a:solidFill>
                            <a:srgbClr val="FFFFFF"/>
                          </a:solidFill>
                          <a:effectLst/>
                          <a:latin typeface="Arial" panose="020B0604020202020204" pitchFamily="34" charset="0"/>
                          <a:cs typeface="Arial" panose="020B0604020202020204" pitchFamily="34" charset="0"/>
                        </a:rPr>
                        <a:t>Name</a:t>
                      </a:r>
                      <a:endParaRPr lang="en-GB" sz="1200" b="1"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BACC6"/>
                    </a:solidFill>
                  </a:tcPr>
                </a:tc>
                <a:tc>
                  <a:txBody>
                    <a:bodyPr/>
                    <a:lstStyle/>
                    <a:p>
                      <a:pPr algn="ctr" fontAlgn="ctr"/>
                      <a:r>
                        <a:rPr lang="en-GB" sz="1200" b="1" u="none" strike="noStrike">
                          <a:solidFill>
                            <a:srgbClr val="FFFFFF"/>
                          </a:solidFill>
                          <a:effectLst/>
                          <a:latin typeface="Arial" panose="020B0604020202020204" pitchFamily="34" charset="0"/>
                          <a:cs typeface="Arial" panose="020B0604020202020204" pitchFamily="34" charset="0"/>
                        </a:rPr>
                        <a:t>Role</a:t>
                      </a:r>
                      <a:endParaRPr lang="en-GB" sz="1200" b="1"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BACC6"/>
                    </a:solidFill>
                  </a:tcPr>
                </a:tc>
                <a:tc>
                  <a:txBody>
                    <a:bodyPr/>
                    <a:lstStyle/>
                    <a:p>
                      <a:pPr algn="ctr" fontAlgn="ctr"/>
                      <a:r>
                        <a:rPr lang="en-GB" sz="1200" b="1" u="none" strike="noStrike">
                          <a:solidFill>
                            <a:srgbClr val="FFFFFF"/>
                          </a:solidFill>
                          <a:effectLst/>
                          <a:latin typeface="Arial" panose="020B0604020202020204" pitchFamily="34" charset="0"/>
                          <a:cs typeface="Arial" panose="020B0604020202020204" pitchFamily="34" charset="0"/>
                        </a:rPr>
                        <a:t>Contact</a:t>
                      </a:r>
                      <a:endParaRPr lang="en-GB" sz="1200" b="1"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BACC6"/>
                    </a:solidFill>
                  </a:tcPr>
                </a:tc>
                <a:extLst>
                  <a:ext uri="{0D108BD9-81ED-4DB2-BD59-A6C34878D82A}">
                    <a16:rowId xmlns:a16="http://schemas.microsoft.com/office/drawing/2014/main" val="2807433019"/>
                  </a:ext>
                </a:extLst>
              </a:tr>
              <a:tr h="436279">
                <a:tc>
                  <a:txBody>
                    <a:bodyPr/>
                    <a:lstStyle/>
                    <a:p>
                      <a:pPr marL="0" algn="l" defTabSz="495330" rtl="0" eaLnBrk="1" fontAlgn="ctr" latinLnBrk="0" hangingPunct="1"/>
                      <a:r>
                        <a:rPr lang="en-GB" sz="1200" b="0" i="0" u="none" strike="noStrike" kern="1200">
                          <a:solidFill>
                            <a:srgbClr val="000000"/>
                          </a:solidFill>
                          <a:effectLst/>
                          <a:latin typeface="Arial" panose="020B0604020202020204" pitchFamily="34" charset="0"/>
                          <a:ea typeface="+mn-ea"/>
                          <a:cs typeface="+mn-cs"/>
                        </a:rPr>
                        <a:t> Hannah Marder</a:t>
                      </a:r>
                    </a:p>
                  </a:txBody>
                  <a:tcPr marL="0" marR="0" marT="0" marB="0" anchor="ctr"/>
                </a:tc>
                <a:tc>
                  <a:txBody>
                    <a:bodyPr/>
                    <a:lstStyle/>
                    <a:p>
                      <a:pPr marL="0" algn="l" defTabSz="495330" rtl="0" eaLnBrk="1" fontAlgn="ctr" latinLnBrk="0" hangingPunct="1"/>
                      <a:r>
                        <a:rPr lang="en-GB" sz="1200" b="0" i="0" u="none" strike="noStrike" kern="1200">
                          <a:solidFill>
                            <a:srgbClr val="000000"/>
                          </a:solidFill>
                          <a:effectLst/>
                          <a:latin typeface="Arial" panose="020B0604020202020204" pitchFamily="34" charset="0"/>
                          <a:ea typeface="+mn-ea"/>
                          <a:cs typeface="+mn-cs"/>
                        </a:rPr>
                        <a:t>Cancer Manager</a:t>
                      </a:r>
                    </a:p>
                  </a:txBody>
                  <a:tcPr marL="0" marR="0" marT="0" marB="0" anchor="ctr"/>
                </a:tc>
                <a:tc>
                  <a:txBody>
                    <a:bodyPr/>
                    <a:lstStyle/>
                    <a:p>
                      <a:pPr marL="0" algn="l" defTabSz="495330" rtl="0" eaLnBrk="1" fontAlgn="ctr" latinLnBrk="0" hangingPunct="1"/>
                      <a:r>
                        <a:rPr lang="en-GB" sz="1200" b="0" u="sng" strike="noStrike" kern="1200">
                          <a:solidFill>
                            <a:srgbClr val="467886"/>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Hannah.marder@uhbw.nhs.uk</a:t>
                      </a:r>
                      <a:r>
                        <a:rPr lang="en-GB" sz="1200" b="0" u="sng" strike="noStrike" kern="1200">
                          <a:solidFill>
                            <a:srgbClr val="467886"/>
                          </a:solidFill>
                          <a:effectLst/>
                          <a:latin typeface="Arial" panose="020B0604020202020204" pitchFamily="34" charset="0"/>
                          <a:ea typeface="+mn-ea"/>
                          <a:cs typeface="Arial" panose="020B0604020202020204" pitchFamily="34" charset="0"/>
                        </a:rPr>
                        <a:t> </a:t>
                      </a:r>
                    </a:p>
                  </a:txBody>
                  <a:tcPr marL="0" marR="0" marT="0" marB="0" anchor="ctr"/>
                </a:tc>
                <a:extLst>
                  <a:ext uri="{0D108BD9-81ED-4DB2-BD59-A6C34878D82A}">
                    <a16:rowId xmlns:a16="http://schemas.microsoft.com/office/drawing/2014/main" val="3623979126"/>
                  </a:ext>
                </a:extLst>
              </a:tr>
              <a:tr h="436279">
                <a:tc>
                  <a:txBody>
                    <a:bodyPr/>
                    <a:lstStyle/>
                    <a:p>
                      <a:pPr algn="l" fontAlgn="ct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endParaRPr lang="en-GB" sz="1200" b="0" i="0" u="sng" strike="noStrike">
                        <a:solidFill>
                          <a:srgbClr val="467886"/>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83372787"/>
                  </a:ext>
                </a:extLst>
              </a:tr>
              <a:tr h="436279">
                <a:tc>
                  <a:txBody>
                    <a:bodyPr/>
                    <a:lstStyle/>
                    <a:p>
                      <a:pPr algn="l" fontAlgn="ct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endParaRPr lang="en-GB" sz="1200" b="0" i="0" u="sng" strike="noStrike">
                        <a:solidFill>
                          <a:srgbClr val="467886"/>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054168141"/>
                  </a:ext>
                </a:extLst>
              </a:tr>
              <a:tr h="436279">
                <a:tc>
                  <a:txBody>
                    <a:bodyPr/>
                    <a:lstStyle/>
                    <a:p>
                      <a:pPr algn="l" fontAlgn="ct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endParaRPr lang="en-GB" sz="1200" b="0" i="0" u="sng" strike="noStrike">
                        <a:solidFill>
                          <a:srgbClr val="467886"/>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25195498"/>
                  </a:ext>
                </a:extLst>
              </a:tr>
              <a:tr h="436279">
                <a:tc>
                  <a:txBody>
                    <a:bodyPr/>
                    <a:lstStyle/>
                    <a:p>
                      <a:pPr algn="l" fontAlgn="ct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endParaRPr lang="en-GB" sz="1200" b="0" i="0" u="sng" strike="noStrike">
                        <a:solidFill>
                          <a:srgbClr val="467886"/>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95768549"/>
                  </a:ext>
                </a:extLst>
              </a:tr>
              <a:tr h="436279">
                <a:tc>
                  <a:txBody>
                    <a:bodyPr/>
                    <a:lstStyle/>
                    <a:p>
                      <a:pPr algn="l" fontAlgn="ct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endParaRPr lang="en-GB" sz="1200" b="0" i="0" u="sng" strike="noStrike">
                        <a:solidFill>
                          <a:srgbClr val="467886"/>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511684303"/>
                  </a:ext>
                </a:extLst>
              </a:tr>
            </a:tbl>
          </a:graphicData>
        </a:graphic>
      </p:graphicFrame>
      <p:graphicFrame>
        <p:nvGraphicFramePr>
          <p:cNvPr id="10" name="Table 9">
            <a:extLst>
              <a:ext uri="{FF2B5EF4-FFF2-40B4-BE49-F238E27FC236}">
                <a16:creationId xmlns:a16="http://schemas.microsoft.com/office/drawing/2014/main" id="{B391CFFC-8C3C-D174-E4E2-C07FF0C5FD12}"/>
              </a:ext>
            </a:extLst>
          </p:cNvPr>
          <p:cNvGraphicFramePr>
            <a:graphicFrameLocks noGrp="1"/>
          </p:cNvGraphicFramePr>
          <p:nvPr/>
        </p:nvGraphicFramePr>
        <p:xfrm>
          <a:off x="2090058" y="1385913"/>
          <a:ext cx="7908173" cy="518160"/>
        </p:xfrm>
        <a:graphic>
          <a:graphicData uri="http://schemas.openxmlformats.org/drawingml/2006/table">
            <a:tbl>
              <a:tblPr firstRow="1" bandRow="1">
                <a:tableStyleId>{7DF18680-E054-41AD-8BC1-D1AEF772440D}</a:tableStyleId>
              </a:tblPr>
              <a:tblGrid>
                <a:gridCol w="7908173">
                  <a:extLst>
                    <a:ext uri="{9D8B030D-6E8A-4147-A177-3AD203B41FA5}">
                      <a16:colId xmlns:a16="http://schemas.microsoft.com/office/drawing/2014/main" val="3915836418"/>
                    </a:ext>
                  </a:extLst>
                </a:gridCol>
              </a:tblGrid>
              <a:tr h="414317">
                <a:tc>
                  <a:txBody>
                    <a:bodyPr/>
                    <a:lstStyle/>
                    <a:p>
                      <a:pPr algn="ctr"/>
                      <a:r>
                        <a:rPr lang="en-GB" sz="2800">
                          <a:latin typeface="Arial" panose="020B0604020202020204" pitchFamily="34" charset="0"/>
                          <a:cs typeface="Arial" panose="020B0604020202020204" pitchFamily="34" charset="0"/>
                        </a:rPr>
                        <a:t>Trust : University Hospital Bristol &amp; Weston</a:t>
                      </a:r>
                    </a:p>
                  </a:txBody>
                  <a:tcPr/>
                </a:tc>
                <a:extLst>
                  <a:ext uri="{0D108BD9-81ED-4DB2-BD59-A6C34878D82A}">
                    <a16:rowId xmlns:a16="http://schemas.microsoft.com/office/drawing/2014/main" val="3243566196"/>
                  </a:ext>
                </a:extLst>
              </a:tr>
            </a:tbl>
          </a:graphicData>
        </a:graphic>
      </p:graphicFrame>
    </p:spTree>
    <p:extLst>
      <p:ext uri="{BB962C8B-B14F-4D97-AF65-F5344CB8AC3E}">
        <p14:creationId xmlns:p14="http://schemas.microsoft.com/office/powerpoint/2010/main" val="3692924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42132" y="45738"/>
            <a:ext cx="2306868" cy="888034"/>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pPr defTabSz="495330"/>
            <a:endParaRPr lang="en-GB" sz="975">
              <a:solidFill>
                <a:prstClr val="black"/>
              </a:solidFill>
              <a:latin typeface="Calibri"/>
            </a:endParaRPr>
          </a:p>
        </p:txBody>
      </p:sp>
      <p:sp>
        <p:nvSpPr>
          <p:cNvPr id="4" name="Freeform 4"/>
          <p:cNvSpPr/>
          <p:nvPr/>
        </p:nvSpPr>
        <p:spPr>
          <a:xfrm>
            <a:off x="1990820" y="122778"/>
            <a:ext cx="6902808" cy="1172505"/>
          </a:xfrm>
          <a:custGeom>
            <a:avLst/>
            <a:gdLst/>
            <a:ahLst/>
            <a:cxnLst/>
            <a:rect l="l" t="t" r="r" b="b"/>
            <a:pathLst>
              <a:path w="7817627" h="1416841">
                <a:moveTo>
                  <a:pt x="0" y="0"/>
                </a:moveTo>
                <a:lnTo>
                  <a:pt x="7817627" y="0"/>
                </a:lnTo>
                <a:lnTo>
                  <a:pt x="7817627" y="1416841"/>
                </a:lnTo>
                <a:lnTo>
                  <a:pt x="0" y="1416841"/>
                </a:lnTo>
                <a:lnTo>
                  <a:pt x="0" y="0"/>
                </a:lnTo>
                <a:close/>
              </a:path>
            </a:pathLst>
          </a:custGeom>
          <a:blipFill>
            <a:blip r:embed="rId4"/>
            <a:stretch>
              <a:fillRect/>
            </a:stretch>
          </a:blipFill>
        </p:spPr>
        <p:txBody>
          <a:bodyPr lIns="91440" tIns="45720" rIns="91440" bIns="45720" anchor="t"/>
          <a:lstStyle/>
          <a:p>
            <a:pPr algn="ctr"/>
            <a:endParaRPr lang="en-GB" sz="2800" b="1">
              <a:solidFill>
                <a:prstClr val="white"/>
              </a:solidFill>
              <a:latin typeface="Arial"/>
              <a:cs typeface="Arial"/>
            </a:endParaRPr>
          </a:p>
        </p:txBody>
      </p:sp>
      <p:sp>
        <p:nvSpPr>
          <p:cNvPr id="5" name="TextBox 5"/>
          <p:cNvSpPr txBox="1"/>
          <p:nvPr/>
        </p:nvSpPr>
        <p:spPr>
          <a:xfrm>
            <a:off x="1532842" y="375538"/>
            <a:ext cx="7793796" cy="585994"/>
          </a:xfrm>
          <a:prstGeom prst="rect">
            <a:avLst/>
          </a:prstGeom>
        </p:spPr>
        <p:txBody>
          <a:bodyPr wrap="square" lIns="0" tIns="0" rIns="0" bIns="0" rtlCol="0" anchor="t">
            <a:spAutoFit/>
          </a:bodyPr>
          <a:lstStyle/>
          <a:p>
            <a:pPr algn="ctr" defTabSz="495330">
              <a:lnSpc>
                <a:spcPts val="4981"/>
              </a:lnSpc>
            </a:pPr>
            <a:r>
              <a:rPr lang="en-GB" sz="3400">
                <a:solidFill>
                  <a:prstClr val="white"/>
                </a:solidFill>
                <a:latin typeface="Arial" panose="020B0604020202020204" pitchFamily="34" charset="0"/>
                <a:cs typeface="Arial" panose="020B0604020202020204" pitchFamily="34" charset="0"/>
              </a:rPr>
              <a:t>SDHFT-Urology Improvement Plan</a:t>
            </a:r>
            <a:endParaRPr lang="en-US" sz="3400">
              <a:solidFill>
                <a:prstClr val="white"/>
              </a:solidFill>
              <a:latin typeface="Arial" panose="020B0604020202020204" pitchFamily="34" charset="0"/>
              <a:ea typeface="Frutiger"/>
              <a:cs typeface="Arial" panose="020B0604020202020204" pitchFamily="34" charset="0"/>
              <a:sym typeface="Frutiger"/>
            </a:endParaRPr>
          </a:p>
        </p:txBody>
      </p:sp>
      <p:sp>
        <p:nvSpPr>
          <p:cNvPr id="6" name="Freeform 6"/>
          <p:cNvSpPr/>
          <p:nvPr/>
        </p:nvSpPr>
        <p:spPr>
          <a:xfrm>
            <a:off x="1062915" y="-22520"/>
            <a:ext cx="1141521" cy="112942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pPr defTabSz="495330"/>
            <a:endParaRPr lang="en-GB" sz="975">
              <a:solidFill>
                <a:prstClr val="black"/>
              </a:solidFill>
              <a:latin typeface="Calibri"/>
            </a:endParaRPr>
          </a:p>
        </p:txBody>
      </p:sp>
      <p:graphicFrame>
        <p:nvGraphicFramePr>
          <p:cNvPr id="9" name="Table 8">
            <a:extLst>
              <a:ext uri="{FF2B5EF4-FFF2-40B4-BE49-F238E27FC236}">
                <a16:creationId xmlns:a16="http://schemas.microsoft.com/office/drawing/2014/main" id="{DCF0A3F0-CCAF-6375-33C1-E8EF94E3BDB2}"/>
              </a:ext>
            </a:extLst>
          </p:cNvPr>
          <p:cNvGraphicFramePr>
            <a:graphicFrameLocks noGrp="1"/>
          </p:cNvGraphicFramePr>
          <p:nvPr/>
        </p:nvGraphicFramePr>
        <p:xfrm>
          <a:off x="2147246" y="2059092"/>
          <a:ext cx="7793795" cy="3848039"/>
        </p:xfrm>
        <a:graphic>
          <a:graphicData uri="http://schemas.openxmlformats.org/drawingml/2006/table">
            <a:tbl>
              <a:tblPr>
                <a:tableStyleId>{FABFCF23-3B69-468F-B69F-88F6DE6A72F2}</a:tableStyleId>
              </a:tblPr>
              <a:tblGrid>
                <a:gridCol w="1760726">
                  <a:extLst>
                    <a:ext uri="{9D8B030D-6E8A-4147-A177-3AD203B41FA5}">
                      <a16:colId xmlns:a16="http://schemas.microsoft.com/office/drawing/2014/main" val="1213009224"/>
                    </a:ext>
                  </a:extLst>
                </a:gridCol>
                <a:gridCol w="3341915">
                  <a:extLst>
                    <a:ext uri="{9D8B030D-6E8A-4147-A177-3AD203B41FA5}">
                      <a16:colId xmlns:a16="http://schemas.microsoft.com/office/drawing/2014/main" val="1991051311"/>
                    </a:ext>
                  </a:extLst>
                </a:gridCol>
                <a:gridCol w="2691154">
                  <a:extLst>
                    <a:ext uri="{9D8B030D-6E8A-4147-A177-3AD203B41FA5}">
                      <a16:colId xmlns:a16="http://schemas.microsoft.com/office/drawing/2014/main" val="3154442080"/>
                    </a:ext>
                  </a:extLst>
                </a:gridCol>
              </a:tblGrid>
              <a:tr h="357807">
                <a:tc gridSpan="3">
                  <a:txBody>
                    <a:bodyPr/>
                    <a:lstStyle/>
                    <a:p>
                      <a:pPr algn="l" fontAlgn="ctr"/>
                      <a:r>
                        <a:rPr lang="en-GB" sz="1800" b="1" u="none" strike="noStrike">
                          <a:solidFill>
                            <a:srgbClr val="FFFFFF"/>
                          </a:solidFill>
                          <a:effectLst/>
                          <a:latin typeface="Arial" panose="020B0604020202020204" pitchFamily="34" charset="0"/>
                          <a:cs typeface="Arial" panose="020B0604020202020204" pitchFamily="34" charset="0"/>
                        </a:rPr>
                        <a:t>   </a:t>
                      </a:r>
                      <a:r>
                        <a:rPr lang="en-GB" sz="1800" b="1" u="sng" strike="noStrike">
                          <a:solidFill>
                            <a:srgbClr val="FFFFFF"/>
                          </a:solidFill>
                          <a:effectLst/>
                          <a:latin typeface="Arial" panose="020B0604020202020204" pitchFamily="34" charset="0"/>
                          <a:cs typeface="Arial" panose="020B0604020202020204" pitchFamily="34" charset="0"/>
                        </a:rPr>
                        <a:t>Project Team</a:t>
                      </a:r>
                      <a:endParaRPr lang="en-GB" sz="1800" b="1" i="0" u="sng"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1B6E6"/>
                    </a:solidFill>
                  </a:tcPr>
                </a:tc>
                <a:tc hMerge="1">
                  <a:txBody>
                    <a:bodyPr/>
                    <a:lstStyle/>
                    <a:p>
                      <a:endParaRPr/>
                    </a:p>
                  </a:txBody>
                  <a:tcPr marL="0" marR="0" marT="0" marB="0" anchor="ctr">
                    <a:solidFill>
                      <a:srgbClr val="41B6E6"/>
                    </a:solidFill>
                  </a:tcPr>
                </a:tc>
                <a:tc hMerge="1">
                  <a:txBody>
                    <a:bodyPr/>
                    <a:lstStyle/>
                    <a:p>
                      <a:endParaRPr/>
                    </a:p>
                  </a:txBody>
                  <a:tcPr marL="0" marR="0" marT="0" marB="0" anchor="ctr">
                    <a:solidFill>
                      <a:srgbClr val="41B6E6"/>
                    </a:solidFill>
                  </a:tcPr>
                </a:tc>
                <a:extLst>
                  <a:ext uri="{0D108BD9-81ED-4DB2-BD59-A6C34878D82A}">
                    <a16:rowId xmlns:a16="http://schemas.microsoft.com/office/drawing/2014/main" val="1230805970"/>
                  </a:ext>
                </a:extLst>
              </a:tr>
              <a:tr h="436279">
                <a:tc>
                  <a:txBody>
                    <a:bodyPr/>
                    <a:lstStyle/>
                    <a:p>
                      <a:pPr algn="ctr" fontAlgn="ctr"/>
                      <a:r>
                        <a:rPr lang="en-GB" sz="1200" b="1" u="none" strike="noStrike">
                          <a:solidFill>
                            <a:srgbClr val="FFFFFF"/>
                          </a:solidFill>
                          <a:effectLst/>
                          <a:latin typeface="Arial" panose="020B0604020202020204" pitchFamily="34" charset="0"/>
                          <a:cs typeface="Arial" panose="020B0604020202020204" pitchFamily="34" charset="0"/>
                        </a:rPr>
                        <a:t>Name</a:t>
                      </a:r>
                      <a:endParaRPr lang="en-GB" sz="1200" b="1"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BACC6"/>
                    </a:solidFill>
                  </a:tcPr>
                </a:tc>
                <a:tc>
                  <a:txBody>
                    <a:bodyPr/>
                    <a:lstStyle/>
                    <a:p>
                      <a:pPr algn="ctr" fontAlgn="ctr"/>
                      <a:r>
                        <a:rPr lang="en-GB" sz="1200" b="1" u="none" strike="noStrike">
                          <a:solidFill>
                            <a:srgbClr val="FFFFFF"/>
                          </a:solidFill>
                          <a:effectLst/>
                          <a:latin typeface="Arial" panose="020B0604020202020204" pitchFamily="34" charset="0"/>
                          <a:cs typeface="Arial" panose="020B0604020202020204" pitchFamily="34" charset="0"/>
                        </a:rPr>
                        <a:t>Role</a:t>
                      </a:r>
                      <a:endParaRPr lang="en-GB" sz="1200" b="1"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BACC6"/>
                    </a:solidFill>
                  </a:tcPr>
                </a:tc>
                <a:tc>
                  <a:txBody>
                    <a:bodyPr/>
                    <a:lstStyle/>
                    <a:p>
                      <a:pPr algn="ctr" fontAlgn="ctr"/>
                      <a:r>
                        <a:rPr lang="en-GB" sz="1200" b="1" u="none" strike="noStrike">
                          <a:solidFill>
                            <a:srgbClr val="FFFFFF"/>
                          </a:solidFill>
                          <a:effectLst/>
                          <a:latin typeface="Arial" panose="020B0604020202020204" pitchFamily="34" charset="0"/>
                          <a:cs typeface="Arial" panose="020B0604020202020204" pitchFamily="34" charset="0"/>
                        </a:rPr>
                        <a:t>Contact</a:t>
                      </a:r>
                      <a:endParaRPr lang="en-GB" sz="1200" b="1"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BACC6"/>
                    </a:solidFill>
                  </a:tcPr>
                </a:tc>
                <a:extLst>
                  <a:ext uri="{0D108BD9-81ED-4DB2-BD59-A6C34878D82A}">
                    <a16:rowId xmlns:a16="http://schemas.microsoft.com/office/drawing/2014/main" val="2807433019"/>
                  </a:ext>
                </a:extLst>
              </a:tr>
              <a:tr h="436279">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 Niall Prosser</a:t>
                      </a:r>
                    </a:p>
                  </a:txBody>
                  <a:tcPr marL="0" marR="0" marT="0" marB="0" anchor="ct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Exec Lead</a:t>
                      </a:r>
                    </a:p>
                  </a:txBody>
                  <a:tcPr marL="0" marR="0" marT="0" marB="0" anchor="ctr"/>
                </a:tc>
                <a:tc>
                  <a:txBody>
                    <a:bodyPr/>
                    <a:lstStyle/>
                    <a:p>
                      <a:pPr algn="l" fontAlgn="ctr"/>
                      <a:r>
                        <a:rPr lang="en-GB" sz="1200" b="0" i="0" u="sng" strike="noStrike">
                          <a:solidFill>
                            <a:srgbClr val="467886"/>
                          </a:solidFill>
                          <a:effectLst/>
                          <a:latin typeface="Arial" panose="020B0604020202020204" pitchFamily="34" charset="0"/>
                          <a:cs typeface="Arial" panose="020B0604020202020204" pitchFamily="34" charset="0"/>
                          <a:hlinkClick r:id="rId6"/>
                        </a:rPr>
                        <a:t>niall.prosser@nhs.net</a:t>
                      </a:r>
                      <a:endParaRPr lang="en-GB" sz="1200" b="0" i="0" u="sng" strike="noStrike">
                        <a:solidFill>
                          <a:srgbClr val="467886"/>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623979126"/>
                  </a:ext>
                </a:extLst>
              </a:tr>
              <a:tr h="436279">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 Jonathan </a:t>
                      </a:r>
                      <a:r>
                        <a:rPr lang="en-GB" sz="1200" b="0" i="0" u="none" strike="noStrike" err="1">
                          <a:solidFill>
                            <a:srgbClr val="000000"/>
                          </a:solidFill>
                          <a:effectLst/>
                          <a:latin typeface="Arial" panose="020B0604020202020204" pitchFamily="34" charset="0"/>
                          <a:cs typeface="Arial" panose="020B0604020202020204" pitchFamily="34" charset="0"/>
                        </a:rPr>
                        <a:t>Borwell</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Lead Nurse</a:t>
                      </a:r>
                    </a:p>
                  </a:txBody>
                  <a:tcPr marL="0" marR="0" marT="0" marB="0" anchor="ctr"/>
                </a:tc>
                <a:tc>
                  <a:txBody>
                    <a:bodyPr/>
                    <a:lstStyle/>
                    <a:p>
                      <a:pPr algn="l" fontAlgn="ctr"/>
                      <a:r>
                        <a:rPr lang="en-GB" sz="1200" b="0" i="0" u="sng" strike="noStrike">
                          <a:solidFill>
                            <a:srgbClr val="467886"/>
                          </a:solidFill>
                          <a:effectLst/>
                          <a:latin typeface="Arial" panose="020B0604020202020204" pitchFamily="34" charset="0"/>
                          <a:cs typeface="Arial" panose="020B0604020202020204" pitchFamily="34" charset="0"/>
                          <a:hlinkClick r:id="rId7"/>
                        </a:rPr>
                        <a:t>Jonathan.borwell@nhs.net</a:t>
                      </a:r>
                      <a:endParaRPr lang="en-GB" sz="1200" b="0" i="0" u="sng" strike="noStrike">
                        <a:solidFill>
                          <a:srgbClr val="467886"/>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83372787"/>
                  </a:ext>
                </a:extLst>
              </a:tr>
              <a:tr h="436279">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 Max Johnston</a:t>
                      </a:r>
                    </a:p>
                  </a:txBody>
                  <a:tcPr marL="0" marR="0" marT="0" marB="0" anchor="ct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Joint Clinical Leads</a:t>
                      </a:r>
                    </a:p>
                  </a:txBody>
                  <a:tcPr marL="0" marR="0" marT="0" marB="0" anchor="ctr"/>
                </a:tc>
                <a:tc>
                  <a:txBody>
                    <a:bodyPr/>
                    <a:lstStyle/>
                    <a:p>
                      <a:pPr algn="l" fontAlgn="ctr"/>
                      <a:r>
                        <a:rPr lang="en-GB" sz="1200" b="0" i="0" u="sng" strike="noStrike">
                          <a:solidFill>
                            <a:srgbClr val="467886"/>
                          </a:solidFill>
                          <a:effectLst/>
                          <a:latin typeface="Arial" panose="020B0604020202020204" pitchFamily="34" charset="0"/>
                          <a:cs typeface="Arial" panose="020B0604020202020204" pitchFamily="34" charset="0"/>
                          <a:hlinkClick r:id="rId8"/>
                        </a:rPr>
                        <a:t>max.johnston@nhs.net</a:t>
                      </a:r>
                      <a:endParaRPr lang="en-GB" sz="1200" b="0" i="0" u="sng" strike="noStrike">
                        <a:solidFill>
                          <a:srgbClr val="467886"/>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054168141"/>
                  </a:ext>
                </a:extLst>
              </a:tr>
              <a:tr h="436279">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 Victoria </a:t>
                      </a:r>
                      <a:r>
                        <a:rPr lang="en-GB" sz="1200" b="0" i="0" u="none" strike="noStrike" err="1">
                          <a:solidFill>
                            <a:srgbClr val="000000"/>
                          </a:solidFill>
                          <a:effectLst/>
                          <a:latin typeface="Arial" panose="020B0604020202020204" pitchFamily="34" charset="0"/>
                          <a:cs typeface="Arial" panose="020B0604020202020204" pitchFamily="34" charset="0"/>
                        </a:rPr>
                        <a:t>Insull</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Operational Lead</a:t>
                      </a:r>
                    </a:p>
                  </a:txBody>
                  <a:tcPr marL="0" marR="0" marT="0" marB="0" anchor="ctr"/>
                </a:tc>
                <a:tc>
                  <a:txBody>
                    <a:bodyPr/>
                    <a:lstStyle/>
                    <a:p>
                      <a:pPr algn="l" fontAlgn="ctr"/>
                      <a:r>
                        <a:rPr lang="en-GB" sz="1200" b="0" i="0" u="sng" strike="noStrike">
                          <a:solidFill>
                            <a:srgbClr val="467886"/>
                          </a:solidFill>
                          <a:effectLst/>
                          <a:latin typeface="Arial" panose="020B0604020202020204" pitchFamily="34" charset="0"/>
                          <a:cs typeface="Arial" panose="020B0604020202020204" pitchFamily="34" charset="0"/>
                          <a:hlinkClick r:id="rId9"/>
                        </a:rPr>
                        <a:t>victoria.insull@nhs.net</a:t>
                      </a:r>
                      <a:endParaRPr lang="en-GB" sz="1200" b="0" i="0" u="sng" strike="noStrike">
                        <a:solidFill>
                          <a:srgbClr val="467886"/>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25195498"/>
                  </a:ext>
                </a:extLst>
              </a:tr>
              <a:tr h="436279">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 A </a:t>
                      </a:r>
                      <a:r>
                        <a:rPr lang="en-GB" sz="1200" b="0" i="0" u="none" strike="noStrike" err="1">
                          <a:solidFill>
                            <a:srgbClr val="000000"/>
                          </a:solidFill>
                          <a:effectLst/>
                          <a:latin typeface="Arial" panose="020B0604020202020204" pitchFamily="34" charset="0"/>
                          <a:cs typeface="Arial" panose="020B0604020202020204" pitchFamily="34" charset="0"/>
                        </a:rPr>
                        <a:t>Vandyken</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Operational Lead</a:t>
                      </a:r>
                    </a:p>
                  </a:txBody>
                  <a:tcPr marL="0" marR="0" marT="0" marB="0" anchor="ctr"/>
                </a:tc>
                <a:tc>
                  <a:txBody>
                    <a:bodyPr/>
                    <a:lstStyle/>
                    <a:p>
                      <a:pPr algn="l" fontAlgn="ctr"/>
                      <a:r>
                        <a:rPr lang="en-GB" sz="1200" b="0" i="0" u="sng" strike="noStrike">
                          <a:solidFill>
                            <a:srgbClr val="467886"/>
                          </a:solidFill>
                          <a:effectLst/>
                          <a:latin typeface="Arial" panose="020B0604020202020204" pitchFamily="34" charset="0"/>
                          <a:cs typeface="Arial" panose="020B0604020202020204" pitchFamily="34" charset="0"/>
                          <a:hlinkClick r:id="rId10"/>
                        </a:rPr>
                        <a:t>a.vandyken@nhs.net </a:t>
                      </a:r>
                      <a:endParaRPr lang="en-GB" sz="1200" b="0" i="0" u="sng" strike="noStrike">
                        <a:solidFill>
                          <a:srgbClr val="467886"/>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95768549"/>
                  </a:ext>
                </a:extLst>
              </a:tr>
              <a:tr h="436279">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 Ardeshir </a:t>
                      </a:r>
                      <a:r>
                        <a:rPr lang="en-GB" sz="1200" b="0" i="0" u="none" strike="noStrike" err="1">
                          <a:solidFill>
                            <a:srgbClr val="000000"/>
                          </a:solidFill>
                          <a:effectLst/>
                          <a:latin typeface="Arial" panose="020B0604020202020204" pitchFamily="34" charset="0"/>
                          <a:cs typeface="Arial" panose="020B0604020202020204" pitchFamily="34" charset="0"/>
                        </a:rPr>
                        <a:t>Nasarwanji</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Operational Lead</a:t>
                      </a:r>
                    </a:p>
                  </a:txBody>
                  <a:tcPr marL="0" marR="0" marT="0" marB="0" anchor="ctr"/>
                </a:tc>
                <a:tc>
                  <a:txBody>
                    <a:bodyPr/>
                    <a:lstStyle/>
                    <a:p>
                      <a:pPr algn="l" fontAlgn="ctr"/>
                      <a:r>
                        <a:rPr lang="en-GB" sz="1200" b="0" i="0" u="sng" strike="noStrike">
                          <a:solidFill>
                            <a:srgbClr val="467886"/>
                          </a:solidFill>
                          <a:effectLst/>
                          <a:latin typeface="Arial" panose="020B0604020202020204" pitchFamily="34" charset="0"/>
                          <a:cs typeface="Arial" panose="020B0604020202020204" pitchFamily="34" charset="0"/>
                          <a:hlinkClick r:id="rId11"/>
                        </a:rPr>
                        <a:t>ardeshir.nasarwanji@nhs.net</a:t>
                      </a:r>
                      <a:endParaRPr lang="en-GB" sz="1200" b="0" i="0" u="sng" strike="noStrike">
                        <a:solidFill>
                          <a:srgbClr val="467886"/>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511684303"/>
                  </a:ext>
                </a:extLst>
              </a:tr>
              <a:tr h="436279">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 Emilia Scutt</a:t>
                      </a:r>
                    </a:p>
                  </a:txBody>
                  <a:tcPr marL="0" marR="0" marT="0" marB="0" anchor="ct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Cancer Manager</a:t>
                      </a:r>
                    </a:p>
                  </a:txBody>
                  <a:tcPr marL="0" marR="0" marT="0" marB="0" anchor="ctr"/>
                </a:tc>
                <a:tc>
                  <a:txBody>
                    <a:bodyPr/>
                    <a:lstStyle/>
                    <a:p>
                      <a:pPr algn="l" fontAlgn="ctr"/>
                      <a:r>
                        <a:rPr lang="en-GB" sz="1200" b="0" i="0" u="sng" strike="noStrike">
                          <a:solidFill>
                            <a:srgbClr val="467886"/>
                          </a:solidFill>
                          <a:effectLst/>
                          <a:latin typeface="Arial" panose="020B0604020202020204" pitchFamily="34" charset="0"/>
                          <a:cs typeface="Arial" panose="020B0604020202020204" pitchFamily="34" charset="0"/>
                          <a:hlinkClick r:id="rId12"/>
                        </a:rPr>
                        <a:t>emilia.scutt@nhs.net</a:t>
                      </a:r>
                      <a:endParaRPr lang="en-GB" sz="1200" b="0" i="0" u="sng" strike="noStrike">
                        <a:solidFill>
                          <a:srgbClr val="467886"/>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195168322"/>
                  </a:ext>
                </a:extLst>
              </a:tr>
            </a:tbl>
          </a:graphicData>
        </a:graphic>
      </p:graphicFrame>
      <p:graphicFrame>
        <p:nvGraphicFramePr>
          <p:cNvPr id="10" name="Table 9">
            <a:extLst>
              <a:ext uri="{FF2B5EF4-FFF2-40B4-BE49-F238E27FC236}">
                <a16:creationId xmlns:a16="http://schemas.microsoft.com/office/drawing/2014/main" id="{B391CFFC-8C3C-D174-E4E2-C07FF0C5FD12}"/>
              </a:ext>
            </a:extLst>
          </p:cNvPr>
          <p:cNvGraphicFramePr>
            <a:graphicFrameLocks noGrp="1"/>
          </p:cNvGraphicFramePr>
          <p:nvPr/>
        </p:nvGraphicFramePr>
        <p:xfrm>
          <a:off x="2090058" y="1385913"/>
          <a:ext cx="7908173" cy="518160"/>
        </p:xfrm>
        <a:graphic>
          <a:graphicData uri="http://schemas.openxmlformats.org/drawingml/2006/table">
            <a:tbl>
              <a:tblPr firstRow="1" bandRow="1">
                <a:tableStyleId>{7DF18680-E054-41AD-8BC1-D1AEF772440D}</a:tableStyleId>
              </a:tblPr>
              <a:tblGrid>
                <a:gridCol w="7908173">
                  <a:extLst>
                    <a:ext uri="{9D8B030D-6E8A-4147-A177-3AD203B41FA5}">
                      <a16:colId xmlns:a16="http://schemas.microsoft.com/office/drawing/2014/main" val="3915836418"/>
                    </a:ext>
                  </a:extLst>
                </a:gridCol>
              </a:tblGrid>
              <a:tr h="414317">
                <a:tc>
                  <a:txBody>
                    <a:bodyPr/>
                    <a:lstStyle/>
                    <a:p>
                      <a:pPr algn="ctr"/>
                      <a:r>
                        <a:rPr lang="en-GB" sz="2800">
                          <a:latin typeface="Arial" panose="020B0604020202020204" pitchFamily="34" charset="0"/>
                          <a:cs typeface="Arial" panose="020B0604020202020204" pitchFamily="34" charset="0"/>
                        </a:rPr>
                        <a:t>Trust : Salisbury District Hospital</a:t>
                      </a:r>
                    </a:p>
                  </a:txBody>
                  <a:tcPr/>
                </a:tc>
                <a:extLst>
                  <a:ext uri="{0D108BD9-81ED-4DB2-BD59-A6C34878D82A}">
                    <a16:rowId xmlns:a16="http://schemas.microsoft.com/office/drawing/2014/main" val="3243566196"/>
                  </a:ext>
                </a:extLst>
              </a:tr>
            </a:tbl>
          </a:graphicData>
        </a:graphic>
      </p:graphicFrame>
    </p:spTree>
    <p:extLst>
      <p:ext uri="{BB962C8B-B14F-4D97-AF65-F5344CB8AC3E}">
        <p14:creationId xmlns:p14="http://schemas.microsoft.com/office/powerpoint/2010/main" val="577924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5101E310-F984-FF8C-CCB9-CE570BF70CEC}"/>
              </a:ext>
            </a:extLst>
          </p:cNvPr>
          <p:cNvSpPr/>
          <p:nvPr/>
        </p:nvSpPr>
        <p:spPr>
          <a:xfrm>
            <a:off x="9657876" y="139319"/>
            <a:ext cx="2406737" cy="825236"/>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2"/>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a:extLst>
              <a:ext uri="{FF2B5EF4-FFF2-40B4-BE49-F238E27FC236}">
                <a16:creationId xmlns:a16="http://schemas.microsoft.com/office/drawing/2014/main" id="{98A42A16-31E3-5D29-F802-6567338B24A7}"/>
              </a:ext>
            </a:extLst>
          </p:cNvPr>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677203F4-A566-783F-472F-61DB577FF354}"/>
              </a:ext>
            </a:extLst>
          </p:cNvPr>
          <p:cNvSpPr txBox="1"/>
          <p:nvPr/>
        </p:nvSpPr>
        <p:spPr>
          <a:xfrm>
            <a:off x="997185" y="249208"/>
            <a:ext cx="8786520"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Arial"/>
                <a:ea typeface="+mn-ea"/>
                <a:cs typeface="Arial"/>
              </a:rPr>
              <a:t>Driving Rapid Transformation in High Priority Cancer Pathways - </a:t>
            </a:r>
            <a:r>
              <a:rPr kumimoji="0" lang="en-GB" sz="2800" b="1" i="0" u="none" strike="noStrike" kern="1200" cap="none" spc="0" normalizeH="0" baseline="0" noProof="0" dirty="0">
                <a:ln>
                  <a:noFill/>
                </a:ln>
                <a:solidFill>
                  <a:srgbClr val="0070C0"/>
                </a:solidFill>
                <a:effectLst/>
                <a:uLnTx/>
                <a:uFillTx/>
                <a:latin typeface="Arial"/>
                <a:ea typeface="+mn-ea"/>
                <a:cs typeface="Arial"/>
              </a:rPr>
              <a:t>‘Days Matter’</a:t>
            </a:r>
            <a:r>
              <a:rPr kumimoji="0" lang="en-GB" sz="2800" b="0" i="0" u="none" strike="noStrike" kern="1200" cap="none" spc="0" normalizeH="0" baseline="0" noProof="0" dirty="0">
                <a:ln>
                  <a:noFill/>
                </a:ln>
                <a:solidFill>
                  <a:srgbClr val="0070C0"/>
                </a:solidFill>
                <a:effectLst/>
                <a:uLnTx/>
                <a:uFillTx/>
                <a:latin typeface="Arial"/>
                <a:ea typeface="+mn-ea"/>
                <a:cs typeface="Arial"/>
              </a:rPr>
              <a:t> </a:t>
            </a:r>
            <a:endParaRPr kumimoji="0" lang="en-GB" sz="2800" b="1" i="0" u="none" strike="noStrike" kern="1200" cap="none" spc="0" normalizeH="0" baseline="0" noProof="0" dirty="0">
              <a:ln>
                <a:noFill/>
              </a:ln>
              <a:solidFill>
                <a:srgbClr val="000000"/>
              </a:solidFill>
              <a:effectLst/>
              <a:uLnTx/>
              <a:uFillTx/>
              <a:latin typeface="Arial"/>
              <a:ea typeface="+mn-ea"/>
              <a:cs typeface="Arial"/>
            </a:endParaRPr>
          </a:p>
        </p:txBody>
      </p:sp>
      <p:sp>
        <p:nvSpPr>
          <p:cNvPr id="3" name="Freeform 2">
            <a:extLst>
              <a:ext uri="{FF2B5EF4-FFF2-40B4-BE49-F238E27FC236}">
                <a16:creationId xmlns:a16="http://schemas.microsoft.com/office/drawing/2014/main" id="{E68C973F-1B51-1F70-31C9-4B15973AA619}"/>
              </a:ext>
            </a:extLst>
          </p:cNvPr>
          <p:cNvSpPr/>
          <p:nvPr/>
        </p:nvSpPr>
        <p:spPr>
          <a:xfrm flipH="1">
            <a:off x="998961" y="1552000"/>
            <a:ext cx="3530530" cy="4648183"/>
          </a:xfrm>
          <a:custGeom>
            <a:avLst/>
            <a:gdLst/>
            <a:ahLst/>
            <a:cxnLst/>
            <a:rect l="l" t="t" r="r" b="b"/>
            <a:pathLst>
              <a:path w="8383905" h="10287000">
                <a:moveTo>
                  <a:pt x="8383905" y="0"/>
                </a:moveTo>
                <a:lnTo>
                  <a:pt x="0" y="0"/>
                </a:lnTo>
                <a:lnTo>
                  <a:pt x="0" y="10287000"/>
                </a:lnTo>
                <a:lnTo>
                  <a:pt x="8383905" y="10287000"/>
                </a:lnTo>
                <a:lnTo>
                  <a:pt x="838390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reeform 14">
            <a:extLst>
              <a:ext uri="{FF2B5EF4-FFF2-40B4-BE49-F238E27FC236}">
                <a16:creationId xmlns:a16="http://schemas.microsoft.com/office/drawing/2014/main" id="{2D514814-B986-F885-7CFE-9D92AAE00766}"/>
              </a:ext>
            </a:extLst>
          </p:cNvPr>
          <p:cNvSpPr/>
          <p:nvPr/>
        </p:nvSpPr>
        <p:spPr>
          <a:xfrm>
            <a:off x="3682462" y="1553489"/>
            <a:ext cx="296463" cy="380080"/>
          </a:xfrm>
          <a:custGeom>
            <a:avLst/>
            <a:gdLst/>
            <a:ahLst/>
            <a:cxnLst/>
            <a:rect l="l" t="t" r="r" b="b"/>
            <a:pathLst>
              <a:path w="1034306" h="1326033">
                <a:moveTo>
                  <a:pt x="0" y="0"/>
                </a:moveTo>
                <a:lnTo>
                  <a:pt x="1034305" y="0"/>
                </a:lnTo>
                <a:lnTo>
                  <a:pt x="1034305" y="1326032"/>
                </a:lnTo>
                <a:lnTo>
                  <a:pt x="0" y="13260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TextBox 43">
            <a:extLst>
              <a:ext uri="{FF2B5EF4-FFF2-40B4-BE49-F238E27FC236}">
                <a16:creationId xmlns:a16="http://schemas.microsoft.com/office/drawing/2014/main" id="{D2419AD2-0492-BFE2-FC09-47FEA7F80F22}"/>
              </a:ext>
            </a:extLst>
          </p:cNvPr>
          <p:cNvSpPr txBox="1"/>
          <p:nvPr/>
        </p:nvSpPr>
        <p:spPr>
          <a:xfrm>
            <a:off x="4825062" y="1513454"/>
            <a:ext cx="296463" cy="1010148"/>
          </a:xfrm>
          <a:prstGeom prst="rect">
            <a:avLst/>
          </a:prstGeom>
        </p:spPr>
        <p:txBody>
          <a:bodyPr wrap="square" lIns="0" tIns="0" rIns="0" bIns="0" rtlCol="0" anchor="t">
            <a:spAutoFit/>
          </a:bodyPr>
          <a:lstStyle/>
          <a:p>
            <a:pPr marL="0" marR="0" lvl="0" indent="0" algn="ctr" defTabSz="914400" rtl="0" eaLnBrk="1" fontAlgn="auto" latinLnBrk="0" hangingPunct="1">
              <a:lnSpc>
                <a:spcPts val="8483"/>
              </a:lnSpc>
              <a:spcBef>
                <a:spcPts val="0"/>
              </a:spcBef>
              <a:spcAft>
                <a:spcPts val="0"/>
              </a:spcAft>
              <a:buClrTx/>
              <a:buSzTx/>
              <a:buFontTx/>
              <a:buNone/>
              <a:tabLst/>
              <a:defRPr/>
            </a:pPr>
            <a:r>
              <a:rPr kumimoji="0" lang="en-GB" sz="6600" b="1" i="0" u="none" strike="noStrike" kern="1200" cap="none" spc="-394" normalizeH="0" baseline="0" noProof="0">
                <a:ln>
                  <a:noFill/>
                </a:ln>
                <a:solidFill>
                  <a:srgbClr val="196B24"/>
                </a:solidFill>
                <a:effectLst/>
                <a:uLnTx/>
                <a:uFillTx/>
                <a:latin typeface="Aptos Display" panose="02110004020202020204"/>
                <a:ea typeface="Canva Sans Bold"/>
                <a:cs typeface="Canva Sans Bold"/>
                <a:sym typeface="Canva Sans Bold"/>
              </a:rPr>
              <a:t>1</a:t>
            </a:r>
          </a:p>
        </p:txBody>
      </p:sp>
      <p:sp>
        <p:nvSpPr>
          <p:cNvPr id="13" name="TextBox 44">
            <a:extLst>
              <a:ext uri="{FF2B5EF4-FFF2-40B4-BE49-F238E27FC236}">
                <a16:creationId xmlns:a16="http://schemas.microsoft.com/office/drawing/2014/main" id="{CA0172E6-28BD-DA6C-439F-27B35F35A327}"/>
              </a:ext>
            </a:extLst>
          </p:cNvPr>
          <p:cNvSpPr txBox="1"/>
          <p:nvPr/>
        </p:nvSpPr>
        <p:spPr>
          <a:xfrm>
            <a:off x="4840709" y="2487340"/>
            <a:ext cx="296463" cy="1010148"/>
          </a:xfrm>
          <a:prstGeom prst="rect">
            <a:avLst/>
          </a:prstGeom>
        </p:spPr>
        <p:txBody>
          <a:bodyPr wrap="square" lIns="0" tIns="0" rIns="0" bIns="0" rtlCol="0" anchor="t">
            <a:spAutoFit/>
          </a:bodyPr>
          <a:lstStyle/>
          <a:p>
            <a:pPr marL="0" marR="0" lvl="0" indent="0" algn="ctr" defTabSz="914400" rtl="0" eaLnBrk="1" fontAlgn="auto" latinLnBrk="0" hangingPunct="1">
              <a:lnSpc>
                <a:spcPts val="8483"/>
              </a:lnSpc>
              <a:spcBef>
                <a:spcPts val="0"/>
              </a:spcBef>
              <a:spcAft>
                <a:spcPts val="0"/>
              </a:spcAft>
              <a:buClrTx/>
              <a:buSzTx/>
              <a:buFontTx/>
              <a:buNone/>
              <a:tabLst/>
              <a:defRPr/>
            </a:pPr>
            <a:r>
              <a:rPr kumimoji="0" lang="en-GB" sz="6600" b="1" i="0" u="none" strike="noStrike" kern="1200" cap="none" spc="-394" normalizeH="0" baseline="0" noProof="0">
                <a:ln>
                  <a:noFill/>
                </a:ln>
                <a:solidFill>
                  <a:srgbClr val="A02B93"/>
                </a:solidFill>
                <a:effectLst/>
                <a:uLnTx/>
                <a:uFillTx/>
                <a:latin typeface="Aptos Display" panose="02110004020202020204"/>
                <a:ea typeface="Canva Sans Bold"/>
                <a:cs typeface="Canva Sans Bold"/>
                <a:sym typeface="Canva Sans Bold"/>
              </a:rPr>
              <a:t>2</a:t>
            </a:r>
          </a:p>
        </p:txBody>
      </p:sp>
      <p:sp>
        <p:nvSpPr>
          <p:cNvPr id="15" name="TextBox 45">
            <a:extLst>
              <a:ext uri="{FF2B5EF4-FFF2-40B4-BE49-F238E27FC236}">
                <a16:creationId xmlns:a16="http://schemas.microsoft.com/office/drawing/2014/main" id="{42528D40-F158-3962-1264-53096828E552}"/>
              </a:ext>
            </a:extLst>
          </p:cNvPr>
          <p:cNvSpPr txBox="1"/>
          <p:nvPr/>
        </p:nvSpPr>
        <p:spPr>
          <a:xfrm>
            <a:off x="4870227" y="3791931"/>
            <a:ext cx="296463" cy="1010148"/>
          </a:xfrm>
          <a:prstGeom prst="rect">
            <a:avLst/>
          </a:prstGeom>
        </p:spPr>
        <p:txBody>
          <a:bodyPr wrap="square" lIns="0" tIns="0" rIns="0" bIns="0" rtlCol="0" anchor="t">
            <a:spAutoFit/>
          </a:bodyPr>
          <a:lstStyle/>
          <a:p>
            <a:pPr marL="0" marR="0" lvl="0" indent="0" algn="ctr" defTabSz="914400" rtl="0" eaLnBrk="1" fontAlgn="auto" latinLnBrk="0" hangingPunct="1">
              <a:lnSpc>
                <a:spcPts val="8483"/>
              </a:lnSpc>
              <a:spcBef>
                <a:spcPts val="0"/>
              </a:spcBef>
              <a:spcAft>
                <a:spcPts val="0"/>
              </a:spcAft>
              <a:buClrTx/>
              <a:buSzTx/>
              <a:buFontTx/>
              <a:buNone/>
              <a:tabLst/>
              <a:defRPr/>
            </a:pPr>
            <a:r>
              <a:rPr kumimoji="0" lang="en-GB" sz="6600" b="1" i="0" u="none" strike="noStrike" kern="1200" cap="none" spc="-394" normalizeH="0" baseline="0" noProof="0">
                <a:ln>
                  <a:noFill/>
                </a:ln>
                <a:solidFill>
                  <a:srgbClr val="E97132"/>
                </a:solidFill>
                <a:effectLst/>
                <a:uLnTx/>
                <a:uFillTx/>
                <a:latin typeface="Aptos Display" panose="02110004020202020204"/>
                <a:ea typeface="Canva Sans Bold"/>
                <a:cs typeface="Canva Sans Bold"/>
                <a:sym typeface="Canva Sans Bold"/>
              </a:rPr>
              <a:t>3</a:t>
            </a:r>
          </a:p>
        </p:txBody>
      </p:sp>
      <p:sp>
        <p:nvSpPr>
          <p:cNvPr id="17" name="TextBox 46">
            <a:extLst>
              <a:ext uri="{FF2B5EF4-FFF2-40B4-BE49-F238E27FC236}">
                <a16:creationId xmlns:a16="http://schemas.microsoft.com/office/drawing/2014/main" id="{8ED0D7CA-2042-EEB1-8869-B57EB4C3D6F6}"/>
              </a:ext>
            </a:extLst>
          </p:cNvPr>
          <p:cNvSpPr txBox="1"/>
          <p:nvPr/>
        </p:nvSpPr>
        <p:spPr>
          <a:xfrm>
            <a:off x="4880102" y="4827441"/>
            <a:ext cx="296463" cy="1010148"/>
          </a:xfrm>
          <a:prstGeom prst="rect">
            <a:avLst/>
          </a:prstGeom>
        </p:spPr>
        <p:txBody>
          <a:bodyPr wrap="square" lIns="0" tIns="0" rIns="0" bIns="0" rtlCol="0" anchor="t">
            <a:spAutoFit/>
          </a:bodyPr>
          <a:lstStyle/>
          <a:p>
            <a:pPr marL="0" marR="0" lvl="0" indent="0" algn="ctr" defTabSz="914400" rtl="0" eaLnBrk="1" fontAlgn="auto" latinLnBrk="0" hangingPunct="1">
              <a:lnSpc>
                <a:spcPts val="8483"/>
              </a:lnSpc>
              <a:spcBef>
                <a:spcPts val="0"/>
              </a:spcBef>
              <a:spcAft>
                <a:spcPts val="0"/>
              </a:spcAft>
              <a:buClrTx/>
              <a:buSzTx/>
              <a:buFontTx/>
              <a:buNone/>
              <a:tabLst/>
              <a:defRPr/>
            </a:pPr>
            <a:r>
              <a:rPr kumimoji="0" lang="en-GB" sz="6600" b="1" i="0" u="none" strike="noStrike" kern="1200" cap="none" spc="-394" normalizeH="0" baseline="0" noProof="0">
                <a:ln>
                  <a:noFill/>
                </a:ln>
                <a:solidFill>
                  <a:srgbClr val="156082"/>
                </a:solidFill>
                <a:effectLst/>
                <a:uLnTx/>
                <a:uFillTx/>
                <a:latin typeface="Aptos Display" panose="02110004020202020204"/>
                <a:ea typeface="Canva Sans Bold"/>
                <a:cs typeface="Canva Sans Bold"/>
                <a:sym typeface="Canva Sans Bold"/>
              </a:rPr>
              <a:t>4</a:t>
            </a:r>
          </a:p>
        </p:txBody>
      </p:sp>
      <p:grpSp>
        <p:nvGrpSpPr>
          <p:cNvPr id="21" name="Group 20">
            <a:extLst>
              <a:ext uri="{FF2B5EF4-FFF2-40B4-BE49-F238E27FC236}">
                <a16:creationId xmlns:a16="http://schemas.microsoft.com/office/drawing/2014/main" id="{7F3C905E-8C7A-9E33-B29D-537F3059C434}"/>
              </a:ext>
            </a:extLst>
          </p:cNvPr>
          <p:cNvGrpSpPr/>
          <p:nvPr/>
        </p:nvGrpSpPr>
        <p:grpSpPr>
          <a:xfrm>
            <a:off x="3737136" y="2713898"/>
            <a:ext cx="296463" cy="380080"/>
            <a:chOff x="3494887" y="2599214"/>
            <a:chExt cx="506695" cy="649608"/>
          </a:xfrm>
        </p:grpSpPr>
        <p:sp>
          <p:nvSpPr>
            <p:cNvPr id="19" name="Freeform 19">
              <a:extLst>
                <a:ext uri="{FF2B5EF4-FFF2-40B4-BE49-F238E27FC236}">
                  <a16:creationId xmlns:a16="http://schemas.microsoft.com/office/drawing/2014/main" id="{031E2567-E1C5-6339-31E0-0A782A63A36B}"/>
                </a:ext>
              </a:extLst>
            </p:cNvPr>
            <p:cNvSpPr/>
            <p:nvPr/>
          </p:nvSpPr>
          <p:spPr>
            <a:xfrm>
              <a:off x="3494887" y="2599214"/>
              <a:ext cx="506695" cy="649608"/>
            </a:xfrm>
            <a:custGeom>
              <a:avLst/>
              <a:gdLst/>
              <a:ahLst/>
              <a:cxnLst/>
              <a:rect l="l" t="t" r="r" b="b"/>
              <a:pathLst>
                <a:path w="1034306" h="1326033">
                  <a:moveTo>
                    <a:pt x="0" y="0"/>
                  </a:moveTo>
                  <a:lnTo>
                    <a:pt x="1034305" y="0"/>
                  </a:lnTo>
                  <a:lnTo>
                    <a:pt x="1034305" y="1326033"/>
                  </a:lnTo>
                  <a:lnTo>
                    <a:pt x="0" y="1326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Oval 19">
              <a:extLst>
                <a:ext uri="{FF2B5EF4-FFF2-40B4-BE49-F238E27FC236}">
                  <a16:creationId xmlns:a16="http://schemas.microsoft.com/office/drawing/2014/main" id="{E3B5B885-479D-3BA7-4E5B-561176EAB1B8}"/>
                </a:ext>
              </a:extLst>
            </p:cNvPr>
            <p:cNvSpPr/>
            <p:nvPr/>
          </p:nvSpPr>
          <p:spPr>
            <a:xfrm>
              <a:off x="3631662" y="2717800"/>
              <a:ext cx="232766" cy="23276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25" name="Group 24">
            <a:extLst>
              <a:ext uri="{FF2B5EF4-FFF2-40B4-BE49-F238E27FC236}">
                <a16:creationId xmlns:a16="http://schemas.microsoft.com/office/drawing/2014/main" id="{2E464E89-5B32-7911-FA3F-53EC6E59FA1E}"/>
              </a:ext>
            </a:extLst>
          </p:cNvPr>
          <p:cNvGrpSpPr/>
          <p:nvPr/>
        </p:nvGrpSpPr>
        <p:grpSpPr>
          <a:xfrm>
            <a:off x="3457015" y="3758960"/>
            <a:ext cx="296463" cy="380080"/>
            <a:chOff x="3494887" y="3556790"/>
            <a:chExt cx="506695" cy="649608"/>
          </a:xfrm>
        </p:grpSpPr>
        <p:sp>
          <p:nvSpPr>
            <p:cNvPr id="23" name="Freeform 24">
              <a:extLst>
                <a:ext uri="{FF2B5EF4-FFF2-40B4-BE49-F238E27FC236}">
                  <a16:creationId xmlns:a16="http://schemas.microsoft.com/office/drawing/2014/main" id="{233614DB-B0A8-9FC9-B462-82FFA8EC3C0D}"/>
                </a:ext>
              </a:extLst>
            </p:cNvPr>
            <p:cNvSpPr/>
            <p:nvPr/>
          </p:nvSpPr>
          <p:spPr>
            <a:xfrm>
              <a:off x="3494887" y="3556790"/>
              <a:ext cx="506695" cy="649608"/>
            </a:xfrm>
            <a:custGeom>
              <a:avLst/>
              <a:gdLst/>
              <a:ahLst/>
              <a:cxnLst/>
              <a:rect l="l" t="t" r="r" b="b"/>
              <a:pathLst>
                <a:path w="1034306" h="1326033">
                  <a:moveTo>
                    <a:pt x="0" y="0"/>
                  </a:moveTo>
                  <a:lnTo>
                    <a:pt x="1034305" y="0"/>
                  </a:lnTo>
                  <a:lnTo>
                    <a:pt x="1034305" y="1326033"/>
                  </a:lnTo>
                  <a:lnTo>
                    <a:pt x="0" y="13260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Oval 23">
              <a:extLst>
                <a:ext uri="{FF2B5EF4-FFF2-40B4-BE49-F238E27FC236}">
                  <a16:creationId xmlns:a16="http://schemas.microsoft.com/office/drawing/2014/main" id="{2D2AEB95-329A-6938-6158-F2F4BED10C23}"/>
                </a:ext>
              </a:extLst>
            </p:cNvPr>
            <p:cNvSpPr/>
            <p:nvPr/>
          </p:nvSpPr>
          <p:spPr>
            <a:xfrm>
              <a:off x="3631662" y="3679898"/>
              <a:ext cx="232766" cy="23276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29" name="Group 28">
            <a:extLst>
              <a:ext uri="{FF2B5EF4-FFF2-40B4-BE49-F238E27FC236}">
                <a16:creationId xmlns:a16="http://schemas.microsoft.com/office/drawing/2014/main" id="{D9B9B481-7367-169A-324A-8F7019192896}"/>
              </a:ext>
            </a:extLst>
          </p:cNvPr>
          <p:cNvGrpSpPr/>
          <p:nvPr/>
        </p:nvGrpSpPr>
        <p:grpSpPr>
          <a:xfrm>
            <a:off x="3987453" y="4540759"/>
            <a:ext cx="283987" cy="364085"/>
            <a:chOff x="4110059" y="4630381"/>
            <a:chExt cx="506695" cy="649608"/>
          </a:xfrm>
        </p:grpSpPr>
        <p:sp>
          <p:nvSpPr>
            <p:cNvPr id="27" name="Freeform 29">
              <a:extLst>
                <a:ext uri="{FF2B5EF4-FFF2-40B4-BE49-F238E27FC236}">
                  <a16:creationId xmlns:a16="http://schemas.microsoft.com/office/drawing/2014/main" id="{051F1309-15B6-DD7E-CB27-394587DE4D0C}"/>
                </a:ext>
              </a:extLst>
            </p:cNvPr>
            <p:cNvSpPr/>
            <p:nvPr/>
          </p:nvSpPr>
          <p:spPr>
            <a:xfrm>
              <a:off x="4110059" y="4630381"/>
              <a:ext cx="506695" cy="649608"/>
            </a:xfrm>
            <a:custGeom>
              <a:avLst/>
              <a:gdLst/>
              <a:ahLst/>
              <a:cxnLst/>
              <a:rect l="l" t="t" r="r" b="b"/>
              <a:pathLst>
                <a:path w="1034306" h="1326033">
                  <a:moveTo>
                    <a:pt x="0" y="0"/>
                  </a:moveTo>
                  <a:lnTo>
                    <a:pt x="1034306" y="0"/>
                  </a:lnTo>
                  <a:lnTo>
                    <a:pt x="1034306" y="1326033"/>
                  </a:lnTo>
                  <a:lnTo>
                    <a:pt x="0" y="132603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Oval 27">
              <a:extLst>
                <a:ext uri="{FF2B5EF4-FFF2-40B4-BE49-F238E27FC236}">
                  <a16:creationId xmlns:a16="http://schemas.microsoft.com/office/drawing/2014/main" id="{0878439D-682B-6278-E915-15494FE14715}"/>
                </a:ext>
              </a:extLst>
            </p:cNvPr>
            <p:cNvSpPr/>
            <p:nvPr/>
          </p:nvSpPr>
          <p:spPr>
            <a:xfrm>
              <a:off x="4242587" y="4747216"/>
              <a:ext cx="232766" cy="23276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1" name="TextBox 35">
            <a:extLst>
              <a:ext uri="{FF2B5EF4-FFF2-40B4-BE49-F238E27FC236}">
                <a16:creationId xmlns:a16="http://schemas.microsoft.com/office/drawing/2014/main" id="{6ACAF9AB-B279-958E-B67D-293C9706F08F}"/>
              </a:ext>
            </a:extLst>
          </p:cNvPr>
          <p:cNvSpPr txBox="1"/>
          <p:nvPr/>
        </p:nvSpPr>
        <p:spPr>
          <a:xfrm>
            <a:off x="5361023" y="1912155"/>
            <a:ext cx="6914300" cy="43088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ptos Display" panose="02110004020202020204"/>
                <a:ea typeface="Canva Sans"/>
                <a:cs typeface="Canva Sans"/>
                <a:sym typeface="Canva Sans"/>
              </a:rPr>
              <a:t>In this initial phase, we will identify resources, produce a data insights pack, case study playbooks, identify exemplar performers, develop Days Matter methodology and reporting</a:t>
            </a:r>
            <a:endParaRPr kumimoji="0" lang="en-GB" sz="1400" b="0" i="0" u="none" strike="noStrike" kern="1200" cap="none" spc="0" normalizeH="0" baseline="0" noProof="0" dirty="0">
              <a:ln>
                <a:noFill/>
              </a:ln>
              <a:solidFill>
                <a:prstClr val="black"/>
              </a:solidFill>
              <a:effectLst/>
              <a:uLnTx/>
              <a:uFillTx/>
              <a:latin typeface="Aptos Display" panose="02110004020202020204"/>
              <a:ea typeface="Canva Sans"/>
              <a:cs typeface="Canva Sans"/>
            </a:endParaRPr>
          </a:p>
        </p:txBody>
      </p:sp>
      <p:sp>
        <p:nvSpPr>
          <p:cNvPr id="33" name="TextBox 39">
            <a:extLst>
              <a:ext uri="{FF2B5EF4-FFF2-40B4-BE49-F238E27FC236}">
                <a16:creationId xmlns:a16="http://schemas.microsoft.com/office/drawing/2014/main" id="{E6E2D83F-A36C-E7AC-22BB-9835824FEB0C}"/>
              </a:ext>
            </a:extLst>
          </p:cNvPr>
          <p:cNvSpPr txBox="1"/>
          <p:nvPr/>
        </p:nvSpPr>
        <p:spPr>
          <a:xfrm>
            <a:off x="5360233" y="1557517"/>
            <a:ext cx="3647424" cy="436017"/>
          </a:xfrm>
          <a:prstGeom prst="rect">
            <a:avLst/>
          </a:prstGeom>
        </p:spPr>
        <p:txBody>
          <a:bodyPr wrap="square" lIns="0" tIns="0" rIns="0" bIns="0" rtlCol="0" anchor="t">
            <a:spAutoFit/>
          </a:bodyPr>
          <a:lstStyle/>
          <a:p>
            <a:pPr marL="0" marR="0" lvl="0" indent="0" algn="l" defTabSz="914400" rtl="0" eaLnBrk="1" fontAlgn="auto" latinLnBrk="0" hangingPunct="1">
              <a:lnSpc>
                <a:spcPts val="336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Dreaming Outloud Pro"/>
                <a:ea typeface="Canva Sans Bold"/>
                <a:cs typeface="Dreaming Outloud Pro"/>
                <a:sym typeface="Canva Sans Bold"/>
              </a:rPr>
              <a:t>Prepare</a:t>
            </a:r>
            <a:endParaRPr kumimoji="0" lang="en-GB" sz="2400" b="1" i="1" u="none" strike="noStrike" kern="1200" cap="none" spc="0" normalizeH="0" baseline="0" noProof="0" dirty="0">
              <a:ln>
                <a:noFill/>
              </a:ln>
              <a:solidFill>
                <a:prstClr val="black"/>
              </a:solidFill>
              <a:effectLst/>
              <a:uLnTx/>
              <a:uFillTx/>
              <a:latin typeface="Dreaming Outloud Pro" panose="03050502040302030504" pitchFamily="66" charset="0"/>
              <a:ea typeface="Canva Sans Bold"/>
              <a:cs typeface="Dreaming Outloud Pro" panose="03050502040302030504" pitchFamily="66" charset="0"/>
              <a:sym typeface="Canva Sans Bold"/>
            </a:endParaRPr>
          </a:p>
        </p:txBody>
      </p:sp>
      <p:sp>
        <p:nvSpPr>
          <p:cNvPr id="35" name="TextBox 35">
            <a:extLst>
              <a:ext uri="{FF2B5EF4-FFF2-40B4-BE49-F238E27FC236}">
                <a16:creationId xmlns:a16="http://schemas.microsoft.com/office/drawing/2014/main" id="{E0AAA347-5C85-C700-DE3C-B94631348D72}"/>
              </a:ext>
            </a:extLst>
          </p:cNvPr>
          <p:cNvSpPr txBox="1"/>
          <p:nvPr/>
        </p:nvSpPr>
        <p:spPr>
          <a:xfrm>
            <a:off x="5391915" y="3022667"/>
            <a:ext cx="6419791" cy="86177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ptos Display" panose="02110004020202020204"/>
                <a:ea typeface="Canva Sans"/>
                <a:cs typeface="Canva Sans"/>
                <a:sym typeface="Canva Sans"/>
              </a:rPr>
              <a:t>Launching Days Matter, identifying Local Days Matter project teams.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ptos Display" panose="02110004020202020204"/>
                <a:ea typeface="Canva Sans"/>
                <a:cs typeface="Canva Sans"/>
                <a:sym typeface="Canva Sans"/>
              </a:rPr>
              <a:t>Urology Clinical Advisory Group and Colorectal exceptional Clinical Advisory Group meetings.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ptos Display" panose="02110004020202020204"/>
                <a:ea typeface="Canva Sans"/>
                <a:cs typeface="Canva Sans"/>
                <a:sym typeface="Canva Sans"/>
              </a:rPr>
              <a:t>Identify 30.60.90 and end of project Q3 goals</a:t>
            </a:r>
            <a:endParaRPr kumimoji="0" lang="en-GB" sz="1400" b="0" i="0" u="none" strike="noStrike" kern="1200" cap="none" spc="0" normalizeH="0" baseline="0" noProof="0" dirty="0">
              <a:ln>
                <a:noFill/>
              </a:ln>
              <a:solidFill>
                <a:prstClr val="black"/>
              </a:solidFill>
              <a:effectLst/>
              <a:uLnTx/>
              <a:uFillTx/>
              <a:latin typeface="Aptos Display" panose="02110004020202020204"/>
              <a:ea typeface="Canva Sans"/>
              <a:cs typeface="Canva Sans"/>
            </a:endParaRPr>
          </a:p>
        </p:txBody>
      </p:sp>
      <p:sp>
        <p:nvSpPr>
          <p:cNvPr id="37" name="TextBox 39">
            <a:extLst>
              <a:ext uri="{FF2B5EF4-FFF2-40B4-BE49-F238E27FC236}">
                <a16:creationId xmlns:a16="http://schemas.microsoft.com/office/drawing/2014/main" id="{FFDEEF0F-B134-2ACC-6CB5-385707E9F4B2}"/>
              </a:ext>
            </a:extLst>
          </p:cNvPr>
          <p:cNvSpPr txBox="1"/>
          <p:nvPr/>
        </p:nvSpPr>
        <p:spPr>
          <a:xfrm>
            <a:off x="5360233" y="2640112"/>
            <a:ext cx="3647424" cy="436017"/>
          </a:xfrm>
          <a:prstGeom prst="rect">
            <a:avLst/>
          </a:prstGeom>
        </p:spPr>
        <p:txBody>
          <a:bodyPr wrap="square" lIns="0" tIns="0" rIns="0" bIns="0" rtlCol="0" anchor="t">
            <a:spAutoFit/>
          </a:bodyPr>
          <a:lstStyle/>
          <a:p>
            <a:pPr marL="0" marR="0" lvl="0" indent="0" algn="l" defTabSz="914400" rtl="0" eaLnBrk="1" fontAlgn="auto" latinLnBrk="0" hangingPunct="1">
              <a:lnSpc>
                <a:spcPts val="336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Dreaming Outloud Pro"/>
                <a:ea typeface="Canva Sans Bold"/>
                <a:cs typeface="Dreaming Outloud Pro"/>
                <a:sym typeface="Canva Sans Bold"/>
              </a:rPr>
              <a:t>Engagement &amp; Development</a:t>
            </a:r>
            <a:endParaRPr kumimoji="0" lang="en-GB" sz="2400" b="1" i="1" u="none" strike="noStrike" kern="1200" cap="none" spc="0" normalizeH="0" baseline="0" noProof="0" dirty="0">
              <a:ln>
                <a:noFill/>
              </a:ln>
              <a:solidFill>
                <a:prstClr val="black"/>
              </a:solidFill>
              <a:effectLst/>
              <a:uLnTx/>
              <a:uFillTx/>
              <a:latin typeface="Dreaming Outloud Pro"/>
              <a:ea typeface="Canva Sans Bold"/>
              <a:cs typeface="Dreaming Outloud Pro"/>
            </a:endParaRPr>
          </a:p>
        </p:txBody>
      </p:sp>
      <p:sp>
        <p:nvSpPr>
          <p:cNvPr id="41" name="TextBox 39">
            <a:extLst>
              <a:ext uri="{FF2B5EF4-FFF2-40B4-BE49-F238E27FC236}">
                <a16:creationId xmlns:a16="http://schemas.microsoft.com/office/drawing/2014/main" id="{4FF2D484-DA3B-E2A2-16F3-0251CCFD08BB}"/>
              </a:ext>
            </a:extLst>
          </p:cNvPr>
          <p:cNvSpPr txBox="1"/>
          <p:nvPr/>
        </p:nvSpPr>
        <p:spPr>
          <a:xfrm>
            <a:off x="5406992" y="3984516"/>
            <a:ext cx="3647424" cy="436017"/>
          </a:xfrm>
          <a:prstGeom prst="rect">
            <a:avLst/>
          </a:prstGeom>
        </p:spPr>
        <p:txBody>
          <a:bodyPr wrap="square" lIns="0" tIns="0" rIns="0" bIns="0" rtlCol="0" anchor="t">
            <a:spAutoFit/>
          </a:bodyPr>
          <a:lstStyle/>
          <a:p>
            <a:pPr marL="0" marR="0" lvl="0" indent="0" algn="l" defTabSz="914400" rtl="0" eaLnBrk="1" fontAlgn="auto" latinLnBrk="0" hangingPunct="1">
              <a:lnSpc>
                <a:spcPts val="336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Dreaming Outloud Pro"/>
                <a:ea typeface="+mn-ea"/>
                <a:cs typeface="Dreaming Outloud Pro"/>
                <a:sym typeface="Canva Sans Bold"/>
              </a:rPr>
              <a:t>Implementation</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TextBox 35">
            <a:extLst>
              <a:ext uri="{FF2B5EF4-FFF2-40B4-BE49-F238E27FC236}">
                <a16:creationId xmlns:a16="http://schemas.microsoft.com/office/drawing/2014/main" id="{61D7A65B-6595-C8E7-A610-8FA3D8B04722}"/>
              </a:ext>
            </a:extLst>
          </p:cNvPr>
          <p:cNvSpPr txBox="1"/>
          <p:nvPr/>
        </p:nvSpPr>
        <p:spPr>
          <a:xfrm>
            <a:off x="5387660" y="5229065"/>
            <a:ext cx="6720252" cy="86177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ptos Display" panose="02110004020202020204"/>
              <a:ea typeface="Canva Sans"/>
              <a:cs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ptos Display" panose="02110004020202020204"/>
                <a:ea typeface="Canva Sans"/>
                <a:cs typeface="Canva Sans"/>
                <a:sym typeface="Canva Sans"/>
              </a:rPr>
              <a:t>Document good practice and lessons learned.</a:t>
            </a:r>
            <a:endParaRPr kumimoji="0" lang="en-GB" sz="1400" b="0" i="0" u="none" strike="noStrike" kern="1200" cap="none" spc="0" normalizeH="0" baseline="0" noProof="0" dirty="0">
              <a:ln>
                <a:noFill/>
              </a:ln>
              <a:solidFill>
                <a:prstClr val="black"/>
              </a:solidFill>
              <a:effectLst/>
              <a:uLnTx/>
              <a:uFillTx/>
              <a:latin typeface="Aptos Display" panose="02110004020202020204"/>
              <a:ea typeface="Canva Sans"/>
              <a:cs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ptos Display" panose="02110004020202020204"/>
                <a:ea typeface="Canva Sans"/>
                <a:cs typeface="Canva Sans"/>
                <a:sym typeface="Canva Sans"/>
              </a:rPr>
              <a:t>Undertake evaluation of delivery and impact.</a:t>
            </a:r>
            <a:endParaRPr kumimoji="0" lang="en-GB" sz="1400" b="0" i="0" u="none" strike="noStrike" kern="1200" cap="none" spc="0" normalizeH="0" baseline="0" noProof="0" dirty="0">
              <a:ln>
                <a:noFill/>
              </a:ln>
              <a:solidFill>
                <a:prstClr val="black"/>
              </a:solidFill>
              <a:effectLst/>
              <a:uLnTx/>
              <a:uFillTx/>
              <a:latin typeface="Aptos Display" panose="02110004020202020204"/>
              <a:ea typeface="Canva Sans"/>
              <a:cs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ptos Display" panose="02110004020202020204"/>
                <a:ea typeface="Canva Sans"/>
                <a:cs typeface="Canva Sans"/>
              </a:rPr>
              <a:t>Identify medium-longer term plans and ongoing reporting cadence</a:t>
            </a:r>
          </a:p>
        </p:txBody>
      </p:sp>
      <p:sp>
        <p:nvSpPr>
          <p:cNvPr id="45" name="TextBox 39">
            <a:extLst>
              <a:ext uri="{FF2B5EF4-FFF2-40B4-BE49-F238E27FC236}">
                <a16:creationId xmlns:a16="http://schemas.microsoft.com/office/drawing/2014/main" id="{E13D50FC-7B72-A4F8-B325-765BF6876CF8}"/>
              </a:ext>
            </a:extLst>
          </p:cNvPr>
          <p:cNvSpPr txBox="1"/>
          <p:nvPr/>
        </p:nvSpPr>
        <p:spPr>
          <a:xfrm>
            <a:off x="5330426" y="4992271"/>
            <a:ext cx="3647424" cy="436017"/>
          </a:xfrm>
          <a:prstGeom prst="rect">
            <a:avLst/>
          </a:prstGeom>
        </p:spPr>
        <p:txBody>
          <a:bodyPr wrap="square" lIns="0" tIns="0" rIns="0" bIns="0" rtlCol="0" anchor="t">
            <a:spAutoFit/>
          </a:bodyPr>
          <a:lstStyle/>
          <a:p>
            <a:pPr marL="0" marR="0" lvl="0" indent="0" algn="l" defTabSz="914400" rtl="0" eaLnBrk="1" fontAlgn="auto" latinLnBrk="0" hangingPunct="1">
              <a:lnSpc>
                <a:spcPts val="336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Dreaming Outloud Pro"/>
                <a:ea typeface="+mn-ea"/>
                <a:cs typeface="Dreaming Outloud Pro"/>
                <a:sym typeface="Canva Sans Bold"/>
              </a:rPr>
              <a:t>Optimise &amp; Measure</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extBox 35">
            <a:extLst>
              <a:ext uri="{FF2B5EF4-FFF2-40B4-BE49-F238E27FC236}">
                <a16:creationId xmlns:a16="http://schemas.microsoft.com/office/drawing/2014/main" id="{18EF45F6-76CE-8A4F-AED2-C8ABF7C343BF}"/>
              </a:ext>
            </a:extLst>
          </p:cNvPr>
          <p:cNvSpPr txBox="1"/>
          <p:nvPr/>
        </p:nvSpPr>
        <p:spPr>
          <a:xfrm>
            <a:off x="5403120" y="4322549"/>
            <a:ext cx="6419791" cy="43088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ptos Display" panose="02110004020202020204"/>
                <a:ea typeface="Canva Sans"/>
                <a:cs typeface="Canva Sans"/>
                <a:sym typeface="Canva Sans"/>
              </a:rPr>
              <a:t>Implementing </a:t>
            </a:r>
            <a:r>
              <a:rPr kumimoji="0" lang="en-GB" sz="1400" b="0" i="0" u="none" strike="noStrike" kern="1200" cap="none" spc="0" normalizeH="0" baseline="0" noProof="0" dirty="0">
                <a:ln>
                  <a:noFill/>
                </a:ln>
                <a:solidFill>
                  <a:srgbClr val="000000"/>
                </a:solidFill>
                <a:effectLst/>
                <a:uLnTx/>
                <a:uFillTx/>
                <a:latin typeface="Aptos Display" panose="02110004020202020204"/>
                <a:ea typeface="Canva Sans"/>
                <a:cs typeface="Canva Sans"/>
                <a:sym typeface="Canva Sans"/>
              </a:rPr>
              <a:t>locally identified action plans and regular SITREP reporting and project check-ins. Mobilising innovation projects.</a:t>
            </a:r>
            <a:endParaRPr kumimoji="0" lang="en-GB" sz="1400" b="0" i="0" u="none" strike="noStrike" kern="1200" cap="none" spc="0" normalizeH="0" baseline="0" noProof="0" dirty="0">
              <a:ln>
                <a:noFill/>
              </a:ln>
              <a:solidFill>
                <a:srgbClr val="FF0000"/>
              </a:solidFill>
              <a:effectLst/>
              <a:uLnTx/>
              <a:uFillTx/>
              <a:latin typeface="Aptos Display" panose="02110004020202020204"/>
              <a:ea typeface="Canva Sans"/>
              <a:cs typeface="Canva Sans"/>
            </a:endParaRPr>
          </a:p>
        </p:txBody>
      </p:sp>
      <p:sp>
        <p:nvSpPr>
          <p:cNvPr id="4" name="Rectangle: Rounded Corners 3">
            <a:extLst>
              <a:ext uri="{FF2B5EF4-FFF2-40B4-BE49-F238E27FC236}">
                <a16:creationId xmlns:a16="http://schemas.microsoft.com/office/drawing/2014/main" id="{15AF1EBB-0610-A065-4A72-C7C0CCB951C2}"/>
              </a:ext>
            </a:extLst>
          </p:cNvPr>
          <p:cNvSpPr/>
          <p:nvPr/>
        </p:nvSpPr>
        <p:spPr>
          <a:xfrm>
            <a:off x="4560375" y="2588320"/>
            <a:ext cx="7432178" cy="131881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61108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42132" y="45738"/>
            <a:ext cx="2306868" cy="888034"/>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pPr defTabSz="495330"/>
            <a:endParaRPr lang="en-GB" sz="975">
              <a:solidFill>
                <a:prstClr val="black"/>
              </a:solidFill>
              <a:latin typeface="Calibri"/>
            </a:endParaRPr>
          </a:p>
        </p:txBody>
      </p:sp>
      <p:sp>
        <p:nvSpPr>
          <p:cNvPr id="4" name="Freeform 4"/>
          <p:cNvSpPr/>
          <p:nvPr/>
        </p:nvSpPr>
        <p:spPr>
          <a:xfrm>
            <a:off x="1990820" y="122778"/>
            <a:ext cx="6902808" cy="1172505"/>
          </a:xfrm>
          <a:custGeom>
            <a:avLst/>
            <a:gdLst/>
            <a:ahLst/>
            <a:cxnLst/>
            <a:rect l="l" t="t" r="r" b="b"/>
            <a:pathLst>
              <a:path w="7817627" h="1416841">
                <a:moveTo>
                  <a:pt x="0" y="0"/>
                </a:moveTo>
                <a:lnTo>
                  <a:pt x="7817627" y="0"/>
                </a:lnTo>
                <a:lnTo>
                  <a:pt x="7817627" y="1416841"/>
                </a:lnTo>
                <a:lnTo>
                  <a:pt x="0" y="1416841"/>
                </a:lnTo>
                <a:lnTo>
                  <a:pt x="0" y="0"/>
                </a:lnTo>
                <a:close/>
              </a:path>
            </a:pathLst>
          </a:custGeom>
          <a:blipFill>
            <a:blip r:embed="rId4"/>
            <a:stretch>
              <a:fillRect/>
            </a:stretch>
          </a:blipFill>
        </p:spPr>
        <p:txBody>
          <a:bodyPr lIns="91440" tIns="45720" rIns="91440" bIns="45720" anchor="t"/>
          <a:lstStyle/>
          <a:p>
            <a:pPr algn="ctr"/>
            <a:endParaRPr lang="en-GB" sz="2800" b="1">
              <a:solidFill>
                <a:prstClr val="white"/>
              </a:solidFill>
              <a:latin typeface="Arial"/>
              <a:cs typeface="Arial"/>
            </a:endParaRPr>
          </a:p>
        </p:txBody>
      </p:sp>
      <p:sp>
        <p:nvSpPr>
          <p:cNvPr id="5" name="TextBox 5"/>
          <p:cNvSpPr txBox="1"/>
          <p:nvPr/>
        </p:nvSpPr>
        <p:spPr>
          <a:xfrm>
            <a:off x="1532842" y="375538"/>
            <a:ext cx="7793796" cy="585994"/>
          </a:xfrm>
          <a:prstGeom prst="rect">
            <a:avLst/>
          </a:prstGeom>
        </p:spPr>
        <p:txBody>
          <a:bodyPr wrap="square" lIns="0" tIns="0" rIns="0" bIns="0" rtlCol="0" anchor="t">
            <a:spAutoFit/>
          </a:bodyPr>
          <a:lstStyle/>
          <a:p>
            <a:pPr algn="ctr" defTabSz="495330">
              <a:lnSpc>
                <a:spcPts val="4981"/>
              </a:lnSpc>
            </a:pPr>
            <a:r>
              <a:rPr lang="en-GB" sz="3400">
                <a:solidFill>
                  <a:prstClr val="white"/>
                </a:solidFill>
                <a:latin typeface="Arial" panose="020B0604020202020204" pitchFamily="34" charset="0"/>
                <a:cs typeface="Arial" panose="020B0604020202020204" pitchFamily="34" charset="0"/>
              </a:rPr>
              <a:t>GHFT-Urology Improvement Plan</a:t>
            </a:r>
            <a:endParaRPr lang="en-US" sz="3400">
              <a:solidFill>
                <a:prstClr val="white"/>
              </a:solidFill>
              <a:latin typeface="Arial" panose="020B0604020202020204" pitchFamily="34" charset="0"/>
              <a:ea typeface="Frutiger"/>
              <a:cs typeface="Arial" panose="020B0604020202020204" pitchFamily="34" charset="0"/>
              <a:sym typeface="Frutiger"/>
            </a:endParaRPr>
          </a:p>
        </p:txBody>
      </p:sp>
      <p:sp>
        <p:nvSpPr>
          <p:cNvPr id="6" name="Freeform 6"/>
          <p:cNvSpPr/>
          <p:nvPr/>
        </p:nvSpPr>
        <p:spPr>
          <a:xfrm>
            <a:off x="1062915" y="-22520"/>
            <a:ext cx="1141521" cy="112942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pPr defTabSz="495330"/>
            <a:endParaRPr lang="en-GB" sz="975">
              <a:solidFill>
                <a:prstClr val="black"/>
              </a:solidFill>
              <a:latin typeface="Calibri"/>
            </a:endParaRPr>
          </a:p>
        </p:txBody>
      </p:sp>
      <p:graphicFrame>
        <p:nvGraphicFramePr>
          <p:cNvPr id="9" name="Table 8">
            <a:extLst>
              <a:ext uri="{FF2B5EF4-FFF2-40B4-BE49-F238E27FC236}">
                <a16:creationId xmlns:a16="http://schemas.microsoft.com/office/drawing/2014/main" id="{DCF0A3F0-CCAF-6375-33C1-E8EF94E3BDB2}"/>
              </a:ext>
            </a:extLst>
          </p:cNvPr>
          <p:cNvGraphicFramePr>
            <a:graphicFrameLocks noGrp="1"/>
          </p:cNvGraphicFramePr>
          <p:nvPr/>
        </p:nvGraphicFramePr>
        <p:xfrm>
          <a:off x="2147246" y="2059091"/>
          <a:ext cx="7793795" cy="4284318"/>
        </p:xfrm>
        <a:graphic>
          <a:graphicData uri="http://schemas.openxmlformats.org/drawingml/2006/table">
            <a:tbl>
              <a:tblPr>
                <a:tableStyleId>{FABFCF23-3B69-468F-B69F-88F6DE6A72F2}</a:tableStyleId>
              </a:tblPr>
              <a:tblGrid>
                <a:gridCol w="1760726">
                  <a:extLst>
                    <a:ext uri="{9D8B030D-6E8A-4147-A177-3AD203B41FA5}">
                      <a16:colId xmlns:a16="http://schemas.microsoft.com/office/drawing/2014/main" val="1213009224"/>
                    </a:ext>
                  </a:extLst>
                </a:gridCol>
                <a:gridCol w="3341915">
                  <a:extLst>
                    <a:ext uri="{9D8B030D-6E8A-4147-A177-3AD203B41FA5}">
                      <a16:colId xmlns:a16="http://schemas.microsoft.com/office/drawing/2014/main" val="1991051311"/>
                    </a:ext>
                  </a:extLst>
                </a:gridCol>
                <a:gridCol w="2691154">
                  <a:extLst>
                    <a:ext uri="{9D8B030D-6E8A-4147-A177-3AD203B41FA5}">
                      <a16:colId xmlns:a16="http://schemas.microsoft.com/office/drawing/2014/main" val="3154442080"/>
                    </a:ext>
                  </a:extLst>
                </a:gridCol>
              </a:tblGrid>
              <a:tr h="357807">
                <a:tc gridSpan="3">
                  <a:txBody>
                    <a:bodyPr/>
                    <a:lstStyle/>
                    <a:p>
                      <a:pPr algn="l" fontAlgn="ctr"/>
                      <a:r>
                        <a:rPr lang="en-GB" sz="1800" b="1" u="none" strike="noStrike">
                          <a:solidFill>
                            <a:srgbClr val="FFFFFF"/>
                          </a:solidFill>
                          <a:effectLst/>
                          <a:latin typeface="Arial" panose="020B0604020202020204" pitchFamily="34" charset="0"/>
                          <a:cs typeface="Arial" panose="020B0604020202020204" pitchFamily="34" charset="0"/>
                        </a:rPr>
                        <a:t>   </a:t>
                      </a:r>
                      <a:r>
                        <a:rPr lang="en-GB" sz="1800" b="1" u="sng" strike="noStrike">
                          <a:solidFill>
                            <a:srgbClr val="FFFFFF"/>
                          </a:solidFill>
                          <a:effectLst/>
                          <a:latin typeface="Arial" panose="020B0604020202020204" pitchFamily="34" charset="0"/>
                          <a:cs typeface="Arial" panose="020B0604020202020204" pitchFamily="34" charset="0"/>
                        </a:rPr>
                        <a:t>Project Team</a:t>
                      </a:r>
                      <a:endParaRPr lang="en-GB" sz="1800" b="1" i="0" u="sng"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1B6E6"/>
                    </a:solidFill>
                  </a:tcPr>
                </a:tc>
                <a:tc hMerge="1">
                  <a:txBody>
                    <a:bodyPr/>
                    <a:lstStyle/>
                    <a:p>
                      <a:endParaRPr/>
                    </a:p>
                  </a:txBody>
                  <a:tcPr marL="0" marR="0" marT="0" marB="0" anchor="ctr">
                    <a:solidFill>
                      <a:srgbClr val="41B6E6"/>
                    </a:solidFill>
                  </a:tcPr>
                </a:tc>
                <a:tc hMerge="1">
                  <a:txBody>
                    <a:bodyPr/>
                    <a:lstStyle/>
                    <a:p>
                      <a:endParaRPr/>
                    </a:p>
                  </a:txBody>
                  <a:tcPr marL="0" marR="0" marT="0" marB="0" anchor="ctr">
                    <a:solidFill>
                      <a:srgbClr val="41B6E6"/>
                    </a:solidFill>
                  </a:tcPr>
                </a:tc>
                <a:extLst>
                  <a:ext uri="{0D108BD9-81ED-4DB2-BD59-A6C34878D82A}">
                    <a16:rowId xmlns:a16="http://schemas.microsoft.com/office/drawing/2014/main" val="1230805970"/>
                  </a:ext>
                </a:extLst>
              </a:tr>
              <a:tr h="436279">
                <a:tc>
                  <a:txBody>
                    <a:bodyPr/>
                    <a:lstStyle/>
                    <a:p>
                      <a:pPr algn="ctr" fontAlgn="ctr"/>
                      <a:r>
                        <a:rPr lang="en-GB" sz="1200" b="1" u="none" strike="noStrike">
                          <a:solidFill>
                            <a:srgbClr val="FFFFFF"/>
                          </a:solidFill>
                          <a:effectLst/>
                          <a:latin typeface="Arial" panose="020B0604020202020204" pitchFamily="34" charset="0"/>
                          <a:cs typeface="Arial" panose="020B0604020202020204" pitchFamily="34" charset="0"/>
                        </a:rPr>
                        <a:t>Name</a:t>
                      </a:r>
                      <a:endParaRPr lang="en-GB" sz="1200" b="1"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BACC6"/>
                    </a:solidFill>
                  </a:tcPr>
                </a:tc>
                <a:tc>
                  <a:txBody>
                    <a:bodyPr/>
                    <a:lstStyle/>
                    <a:p>
                      <a:pPr algn="ctr" fontAlgn="ctr"/>
                      <a:r>
                        <a:rPr lang="en-GB" sz="1200" b="1" u="none" strike="noStrike">
                          <a:solidFill>
                            <a:srgbClr val="FFFFFF"/>
                          </a:solidFill>
                          <a:effectLst/>
                          <a:latin typeface="Arial" panose="020B0604020202020204" pitchFamily="34" charset="0"/>
                          <a:cs typeface="Arial" panose="020B0604020202020204" pitchFamily="34" charset="0"/>
                        </a:rPr>
                        <a:t>Role</a:t>
                      </a:r>
                      <a:endParaRPr lang="en-GB" sz="1200" b="1"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BACC6"/>
                    </a:solidFill>
                  </a:tcPr>
                </a:tc>
                <a:tc>
                  <a:txBody>
                    <a:bodyPr/>
                    <a:lstStyle/>
                    <a:p>
                      <a:pPr algn="ctr" fontAlgn="ctr"/>
                      <a:r>
                        <a:rPr lang="en-GB" sz="1200" b="1" u="none" strike="noStrike">
                          <a:solidFill>
                            <a:srgbClr val="FFFFFF"/>
                          </a:solidFill>
                          <a:effectLst/>
                          <a:latin typeface="Arial" panose="020B0604020202020204" pitchFamily="34" charset="0"/>
                          <a:cs typeface="Arial" panose="020B0604020202020204" pitchFamily="34" charset="0"/>
                        </a:rPr>
                        <a:t>Contact</a:t>
                      </a:r>
                      <a:endParaRPr lang="en-GB" sz="1200" b="1"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BACC6"/>
                    </a:solidFill>
                  </a:tcPr>
                </a:tc>
                <a:extLst>
                  <a:ext uri="{0D108BD9-81ED-4DB2-BD59-A6C34878D82A}">
                    <a16:rowId xmlns:a16="http://schemas.microsoft.com/office/drawing/2014/main" val="2807433019"/>
                  </a:ext>
                </a:extLst>
              </a:tr>
              <a:tr h="436279">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 Andy Heron</a:t>
                      </a:r>
                    </a:p>
                  </a:txBody>
                  <a:tcPr marL="0" marR="0" marT="0" marB="0" anchor="ct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Executive Sponsor</a:t>
                      </a:r>
                    </a:p>
                  </a:txBody>
                  <a:tcPr marL="0" marR="0" marT="0" marB="0" anchor="ctr"/>
                </a:tc>
                <a:tc>
                  <a:txBody>
                    <a:bodyPr/>
                    <a:lstStyle/>
                    <a:p>
                      <a:pPr algn="l" fontAlgn="ctr"/>
                      <a:r>
                        <a:rPr lang="en-GB" sz="1200" b="0" i="0" u="sng" strike="noStrike" kern="1200">
                          <a:solidFill>
                            <a:srgbClr val="467886"/>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Andy.Heron@SomersetFT.nhs.uk</a:t>
                      </a:r>
                      <a:endParaRPr lang="en-GB" sz="1200" b="0" i="0" u="sng" strike="noStrike" kern="1200">
                        <a:solidFill>
                          <a:srgbClr val="467886"/>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3623979126"/>
                  </a:ext>
                </a:extLst>
              </a:tr>
              <a:tr h="436279">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 Neil Trent</a:t>
                      </a:r>
                    </a:p>
                  </a:txBody>
                  <a:tcPr marL="0" marR="0" marT="0" marB="0" anchor="ctr"/>
                </a:tc>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Specialty Leads </a:t>
                      </a:r>
                    </a:p>
                  </a:txBody>
                  <a:tcPr marL="0" marR="0" marT="0" marB="0" anchor="ctr"/>
                </a:tc>
                <a:tc>
                  <a:txBody>
                    <a:bodyPr/>
                    <a:lstStyle/>
                    <a:p>
                      <a:pPr algn="l" fontAlgn="ctr"/>
                      <a:r>
                        <a:rPr lang="en-GB" sz="1200" b="0" i="0" u="sng" strike="noStrike" kern="1200">
                          <a:solidFill>
                            <a:srgbClr val="467886"/>
                          </a:solidFill>
                          <a:effectLst/>
                          <a:latin typeface="Arial" panose="020B0604020202020204" pitchFamily="34" charset="0"/>
                          <a:ea typeface="+mn-ea"/>
                          <a:cs typeface="Arial" panose="020B0604020202020204" pitchFamily="34" charset="0"/>
                        </a:rPr>
                        <a:t>neil.trent@somersetft.nhs.uk</a:t>
                      </a:r>
                    </a:p>
                  </a:txBody>
                  <a:tcPr marL="0" marR="0" marT="0" marB="0" anchor="ctr"/>
                </a:tc>
                <a:extLst>
                  <a:ext uri="{0D108BD9-81ED-4DB2-BD59-A6C34878D82A}">
                    <a16:rowId xmlns:a16="http://schemas.microsoft.com/office/drawing/2014/main" val="1083372787"/>
                  </a:ext>
                </a:extLst>
              </a:tr>
              <a:tr h="436279">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 Tim Porter (Yeovil)</a:t>
                      </a:r>
                    </a:p>
                  </a:txBody>
                  <a:tcPr marL="0" marR="0" marT="0" marB="0" anchor="ctr"/>
                </a:tc>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Clinical Director</a:t>
                      </a:r>
                    </a:p>
                  </a:txBody>
                  <a:tcPr marL="0" marR="0" marT="0" marB="0" anchor="ctr"/>
                </a:tc>
                <a:tc>
                  <a:txBody>
                    <a:bodyPr/>
                    <a:lstStyle/>
                    <a:p>
                      <a:pPr algn="l" fontAlgn="ctr"/>
                      <a:r>
                        <a:rPr lang="en-GB" sz="1200" b="0" i="0" u="sng" strike="noStrike" kern="1200">
                          <a:solidFill>
                            <a:srgbClr val="467886"/>
                          </a:solidFill>
                          <a:effectLst/>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tim.porter@somersetft.nhs.uk </a:t>
                      </a:r>
                      <a:endParaRPr lang="en-GB" sz="1200" b="0" i="0" u="sng" strike="noStrike" kern="1200">
                        <a:solidFill>
                          <a:srgbClr val="467886"/>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2054168141"/>
                  </a:ext>
                </a:extLst>
              </a:tr>
              <a:tr h="436279">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 Marc Williams (Taunton)</a:t>
                      </a:r>
                    </a:p>
                  </a:txBody>
                  <a:tcPr marL="0" marR="0" marT="0" marB="0" anchor="ct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MDT Leads supporting the Specialty Leads</a:t>
                      </a:r>
                    </a:p>
                  </a:txBody>
                  <a:tcPr marL="0" marR="0" marT="0" marB="0" anchor="ctr"/>
                </a:tc>
                <a:tc>
                  <a:txBody>
                    <a:bodyPr/>
                    <a:lstStyle/>
                    <a:p>
                      <a:pPr algn="l" fontAlgn="ctr"/>
                      <a:endParaRPr lang="en-GB" sz="1200" b="0" i="0" u="sng" strike="noStrike" kern="1200">
                        <a:solidFill>
                          <a:srgbClr val="467886"/>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425195498"/>
                  </a:ext>
                </a:extLst>
              </a:tr>
              <a:tr h="436279">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 Cheryl Chambers</a:t>
                      </a:r>
                    </a:p>
                  </a:txBody>
                  <a:tcPr marL="0" marR="0" marT="0" marB="0" anchor="ct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Clinical Nurse Specialist</a:t>
                      </a:r>
                    </a:p>
                  </a:txBody>
                  <a:tcPr marL="0" marR="0" marT="0" marB="0" anchor="ctr"/>
                </a:tc>
                <a:tc>
                  <a:txBody>
                    <a:bodyPr/>
                    <a:lstStyle/>
                    <a:p>
                      <a:pPr algn="l" fontAlgn="ctr"/>
                      <a:r>
                        <a:rPr lang="en-GB" sz="1200" b="0" i="0" u="sng" strike="noStrike" kern="1200">
                          <a:solidFill>
                            <a:srgbClr val="467886"/>
                          </a:solidFill>
                          <a:effectLst/>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Cheryl.chambers@somersetft.nhs.uk</a:t>
                      </a:r>
                      <a:endParaRPr lang="en-GB" sz="1200" b="0" i="0" u="sng" strike="noStrike" kern="1200">
                        <a:solidFill>
                          <a:srgbClr val="467886"/>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95768549"/>
                  </a:ext>
                </a:extLst>
              </a:tr>
              <a:tr h="436279">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 Jess Head </a:t>
                      </a:r>
                    </a:p>
                  </a:txBody>
                  <a:tcPr marL="0" marR="0" marT="0" marB="0" anchor="ctr"/>
                </a:tc>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Faster Diagnosis Leads</a:t>
                      </a:r>
                    </a:p>
                  </a:txBody>
                  <a:tcPr marL="0" marR="0" marT="0" marB="0" anchor="ctr"/>
                </a:tc>
                <a:tc>
                  <a:txBody>
                    <a:bodyPr/>
                    <a:lstStyle/>
                    <a:p>
                      <a:pPr algn="l" fontAlgn="ctr"/>
                      <a:endParaRPr lang="en-GB" sz="1200" b="0" i="0" u="sng" strike="noStrike" kern="1200">
                        <a:solidFill>
                          <a:srgbClr val="467886"/>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511684303"/>
                  </a:ext>
                </a:extLst>
              </a:tr>
              <a:tr h="436279">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 </a:t>
                      </a:r>
                      <a:r>
                        <a:rPr lang="en-US" sz="1200" b="0" i="0" u="none" strike="noStrike" err="1">
                          <a:solidFill>
                            <a:srgbClr val="000000"/>
                          </a:solidFill>
                          <a:effectLst/>
                          <a:latin typeface="Arial" panose="020B0604020202020204" pitchFamily="34" charset="0"/>
                          <a:cs typeface="Arial" panose="020B0604020202020204" pitchFamily="34" charset="0"/>
                        </a:rPr>
                        <a:t>Johannah</a:t>
                      </a:r>
                      <a:r>
                        <a:rPr lang="en-US" sz="1200" b="0" i="0" u="none" strike="noStrike">
                          <a:solidFill>
                            <a:srgbClr val="000000"/>
                          </a:solidFill>
                          <a:effectLst/>
                          <a:latin typeface="Arial" panose="020B0604020202020204" pitchFamily="34" charset="0"/>
                          <a:cs typeface="Arial" panose="020B0604020202020204" pitchFamily="34" charset="0"/>
                        </a:rPr>
                        <a:t> </a:t>
                      </a:r>
                      <a:r>
                        <a:rPr lang="en-US" sz="1200" b="0" i="0" u="none" strike="noStrike" err="1">
                          <a:solidFill>
                            <a:srgbClr val="000000"/>
                          </a:solidFill>
                          <a:effectLst/>
                          <a:latin typeface="Arial" panose="020B0604020202020204" pitchFamily="34" charset="0"/>
                          <a:cs typeface="Arial" panose="020B0604020202020204" pitchFamily="34" charset="0"/>
                        </a:rPr>
                        <a:t>Taswell</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Service Managers</a:t>
                      </a:r>
                    </a:p>
                  </a:txBody>
                  <a:tcPr marL="0" marR="0" marT="0" marB="0" anchor="ctr"/>
                </a:tc>
                <a:tc>
                  <a:txBody>
                    <a:bodyPr/>
                    <a:lstStyle/>
                    <a:p>
                      <a:pPr algn="l" fontAlgn="ctr"/>
                      <a:r>
                        <a:rPr lang="en-GB" sz="1200" b="0" i="0" u="sng" strike="noStrike" kern="1200">
                          <a:solidFill>
                            <a:srgbClr val="467886"/>
                          </a:solidFill>
                          <a:effectLst/>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Johannah.Taswell@SomersetFT.nhs.uk</a:t>
                      </a:r>
                      <a:endParaRPr lang="en-GB" sz="1200" b="0" i="0" u="sng" strike="noStrike" kern="1200">
                        <a:solidFill>
                          <a:srgbClr val="467886"/>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3195168322"/>
                  </a:ext>
                </a:extLst>
              </a:tr>
              <a:tr h="436279">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 Rosie Edgerley</a:t>
                      </a:r>
                    </a:p>
                  </a:txBody>
                  <a:tcPr marL="0" marR="0" marT="0" marB="0" anchor="ct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Project/improvement Support for Service Managers </a:t>
                      </a:r>
                    </a:p>
                  </a:txBody>
                  <a:tcPr marL="0" marR="0" marT="0" marB="0" anchor="ctr"/>
                </a:tc>
                <a:tc>
                  <a:txBody>
                    <a:bodyPr/>
                    <a:lstStyle/>
                    <a:p>
                      <a:pPr algn="l" fontAlgn="ctr"/>
                      <a:r>
                        <a:rPr lang="en-GB" sz="1200" b="0" i="0" u="sng" strike="noStrike" kern="1200">
                          <a:solidFill>
                            <a:srgbClr val="467886"/>
                          </a:solidFill>
                          <a:effectLst/>
                          <a:latin typeface="Arial" panose="020B0604020202020204" pitchFamily="34" charset="0"/>
                          <a:ea typeface="+mn-ea"/>
                          <a:cs typeface="Arial" panose="020B0604020202020204" pitchFamily="34" charset="0"/>
                        </a:rPr>
                        <a:t>rosie.edgerley@somersetft.nhs.uk</a:t>
                      </a:r>
                    </a:p>
                  </a:txBody>
                  <a:tcPr marL="0" marR="0" marT="0" marB="0" anchor="ctr"/>
                </a:tc>
                <a:extLst>
                  <a:ext uri="{0D108BD9-81ED-4DB2-BD59-A6C34878D82A}">
                    <a16:rowId xmlns:a16="http://schemas.microsoft.com/office/drawing/2014/main" val="2253408929"/>
                  </a:ext>
                </a:extLst>
              </a:tr>
            </a:tbl>
          </a:graphicData>
        </a:graphic>
      </p:graphicFrame>
      <p:graphicFrame>
        <p:nvGraphicFramePr>
          <p:cNvPr id="10" name="Table 9">
            <a:extLst>
              <a:ext uri="{FF2B5EF4-FFF2-40B4-BE49-F238E27FC236}">
                <a16:creationId xmlns:a16="http://schemas.microsoft.com/office/drawing/2014/main" id="{B391CFFC-8C3C-D174-E4E2-C07FF0C5FD12}"/>
              </a:ext>
            </a:extLst>
          </p:cNvPr>
          <p:cNvGraphicFramePr>
            <a:graphicFrameLocks noGrp="1"/>
          </p:cNvGraphicFramePr>
          <p:nvPr/>
        </p:nvGraphicFramePr>
        <p:xfrm>
          <a:off x="2090058" y="1385913"/>
          <a:ext cx="7908173" cy="518160"/>
        </p:xfrm>
        <a:graphic>
          <a:graphicData uri="http://schemas.openxmlformats.org/drawingml/2006/table">
            <a:tbl>
              <a:tblPr firstRow="1" bandRow="1">
                <a:tableStyleId>{7DF18680-E054-41AD-8BC1-D1AEF772440D}</a:tableStyleId>
              </a:tblPr>
              <a:tblGrid>
                <a:gridCol w="7908173">
                  <a:extLst>
                    <a:ext uri="{9D8B030D-6E8A-4147-A177-3AD203B41FA5}">
                      <a16:colId xmlns:a16="http://schemas.microsoft.com/office/drawing/2014/main" val="3915836418"/>
                    </a:ext>
                  </a:extLst>
                </a:gridCol>
              </a:tblGrid>
              <a:tr h="414317">
                <a:tc>
                  <a:txBody>
                    <a:bodyPr/>
                    <a:lstStyle/>
                    <a:p>
                      <a:pPr algn="ctr"/>
                      <a:r>
                        <a:rPr lang="en-GB" sz="2800">
                          <a:latin typeface="Arial" panose="020B0604020202020204" pitchFamily="34" charset="0"/>
                          <a:cs typeface="Arial" panose="020B0604020202020204" pitchFamily="34" charset="0"/>
                        </a:rPr>
                        <a:t>Trust : Gloucestershire Foundation Trust</a:t>
                      </a:r>
                    </a:p>
                  </a:txBody>
                  <a:tcPr/>
                </a:tc>
                <a:extLst>
                  <a:ext uri="{0D108BD9-81ED-4DB2-BD59-A6C34878D82A}">
                    <a16:rowId xmlns:a16="http://schemas.microsoft.com/office/drawing/2014/main" val="3243566196"/>
                  </a:ext>
                </a:extLst>
              </a:tr>
            </a:tbl>
          </a:graphicData>
        </a:graphic>
      </p:graphicFrame>
    </p:spTree>
    <p:extLst>
      <p:ext uri="{BB962C8B-B14F-4D97-AF65-F5344CB8AC3E}">
        <p14:creationId xmlns:p14="http://schemas.microsoft.com/office/powerpoint/2010/main" val="22609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42132" y="45738"/>
            <a:ext cx="2306868" cy="888034"/>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pPr defTabSz="495330"/>
            <a:endParaRPr lang="en-GB" sz="975">
              <a:solidFill>
                <a:prstClr val="black"/>
              </a:solidFill>
              <a:latin typeface="Calibri"/>
            </a:endParaRPr>
          </a:p>
        </p:txBody>
      </p:sp>
      <p:sp>
        <p:nvSpPr>
          <p:cNvPr id="4" name="Freeform 4"/>
          <p:cNvSpPr/>
          <p:nvPr/>
        </p:nvSpPr>
        <p:spPr>
          <a:xfrm>
            <a:off x="1990820" y="122778"/>
            <a:ext cx="6902808" cy="1172505"/>
          </a:xfrm>
          <a:custGeom>
            <a:avLst/>
            <a:gdLst/>
            <a:ahLst/>
            <a:cxnLst/>
            <a:rect l="l" t="t" r="r" b="b"/>
            <a:pathLst>
              <a:path w="7817627" h="1416841">
                <a:moveTo>
                  <a:pt x="0" y="0"/>
                </a:moveTo>
                <a:lnTo>
                  <a:pt x="7817627" y="0"/>
                </a:lnTo>
                <a:lnTo>
                  <a:pt x="7817627" y="1416841"/>
                </a:lnTo>
                <a:lnTo>
                  <a:pt x="0" y="1416841"/>
                </a:lnTo>
                <a:lnTo>
                  <a:pt x="0" y="0"/>
                </a:lnTo>
                <a:close/>
              </a:path>
            </a:pathLst>
          </a:custGeom>
          <a:blipFill>
            <a:blip r:embed="rId4"/>
            <a:stretch>
              <a:fillRect/>
            </a:stretch>
          </a:blipFill>
        </p:spPr>
        <p:txBody>
          <a:bodyPr lIns="91440" tIns="45720" rIns="91440" bIns="45720" anchor="t"/>
          <a:lstStyle/>
          <a:p>
            <a:pPr algn="ctr"/>
            <a:endParaRPr lang="en-GB" sz="2800" b="1">
              <a:solidFill>
                <a:prstClr val="white"/>
              </a:solidFill>
              <a:latin typeface="Arial"/>
              <a:cs typeface="Arial"/>
            </a:endParaRPr>
          </a:p>
        </p:txBody>
      </p:sp>
      <p:sp>
        <p:nvSpPr>
          <p:cNvPr id="5" name="TextBox 5"/>
          <p:cNvSpPr txBox="1"/>
          <p:nvPr/>
        </p:nvSpPr>
        <p:spPr>
          <a:xfrm>
            <a:off x="1532842" y="375538"/>
            <a:ext cx="7793796" cy="585994"/>
          </a:xfrm>
          <a:prstGeom prst="rect">
            <a:avLst/>
          </a:prstGeom>
        </p:spPr>
        <p:txBody>
          <a:bodyPr wrap="square" lIns="0" tIns="0" rIns="0" bIns="0" rtlCol="0" anchor="t">
            <a:spAutoFit/>
          </a:bodyPr>
          <a:lstStyle/>
          <a:p>
            <a:pPr algn="ctr" defTabSz="495330">
              <a:lnSpc>
                <a:spcPts val="4981"/>
              </a:lnSpc>
            </a:pPr>
            <a:r>
              <a:rPr lang="en-GB" sz="3400">
                <a:solidFill>
                  <a:prstClr val="white"/>
                </a:solidFill>
                <a:latin typeface="Arial" panose="020B0604020202020204" pitchFamily="34" charset="0"/>
                <a:cs typeface="Arial" panose="020B0604020202020204" pitchFamily="34" charset="0"/>
              </a:rPr>
              <a:t>RUH-Urology Improvement Plan</a:t>
            </a:r>
            <a:endParaRPr lang="en-US" sz="3400">
              <a:solidFill>
                <a:prstClr val="white"/>
              </a:solidFill>
              <a:latin typeface="Arial" panose="020B0604020202020204" pitchFamily="34" charset="0"/>
              <a:ea typeface="Frutiger"/>
              <a:cs typeface="Arial" panose="020B0604020202020204" pitchFamily="34" charset="0"/>
              <a:sym typeface="Frutiger"/>
            </a:endParaRPr>
          </a:p>
        </p:txBody>
      </p:sp>
      <p:sp>
        <p:nvSpPr>
          <p:cNvPr id="6" name="Freeform 6"/>
          <p:cNvSpPr/>
          <p:nvPr/>
        </p:nvSpPr>
        <p:spPr>
          <a:xfrm>
            <a:off x="1062915" y="-22520"/>
            <a:ext cx="1141521" cy="112942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pPr defTabSz="495330"/>
            <a:endParaRPr lang="en-GB" sz="975">
              <a:solidFill>
                <a:prstClr val="black"/>
              </a:solidFill>
              <a:latin typeface="Calibri"/>
            </a:endParaRPr>
          </a:p>
        </p:txBody>
      </p:sp>
      <p:graphicFrame>
        <p:nvGraphicFramePr>
          <p:cNvPr id="9" name="Table 8">
            <a:extLst>
              <a:ext uri="{FF2B5EF4-FFF2-40B4-BE49-F238E27FC236}">
                <a16:creationId xmlns:a16="http://schemas.microsoft.com/office/drawing/2014/main" id="{DCF0A3F0-CCAF-6375-33C1-E8EF94E3BDB2}"/>
              </a:ext>
            </a:extLst>
          </p:cNvPr>
          <p:cNvGraphicFramePr>
            <a:graphicFrameLocks noGrp="1"/>
          </p:cNvGraphicFramePr>
          <p:nvPr/>
        </p:nvGraphicFramePr>
        <p:xfrm>
          <a:off x="2147246" y="2059091"/>
          <a:ext cx="7793795" cy="4284318"/>
        </p:xfrm>
        <a:graphic>
          <a:graphicData uri="http://schemas.openxmlformats.org/drawingml/2006/table">
            <a:tbl>
              <a:tblPr>
                <a:tableStyleId>{FABFCF23-3B69-468F-B69F-88F6DE6A72F2}</a:tableStyleId>
              </a:tblPr>
              <a:tblGrid>
                <a:gridCol w="1760726">
                  <a:extLst>
                    <a:ext uri="{9D8B030D-6E8A-4147-A177-3AD203B41FA5}">
                      <a16:colId xmlns:a16="http://schemas.microsoft.com/office/drawing/2014/main" val="1213009224"/>
                    </a:ext>
                  </a:extLst>
                </a:gridCol>
                <a:gridCol w="3341915">
                  <a:extLst>
                    <a:ext uri="{9D8B030D-6E8A-4147-A177-3AD203B41FA5}">
                      <a16:colId xmlns:a16="http://schemas.microsoft.com/office/drawing/2014/main" val="1991051311"/>
                    </a:ext>
                  </a:extLst>
                </a:gridCol>
                <a:gridCol w="2691154">
                  <a:extLst>
                    <a:ext uri="{9D8B030D-6E8A-4147-A177-3AD203B41FA5}">
                      <a16:colId xmlns:a16="http://schemas.microsoft.com/office/drawing/2014/main" val="3154442080"/>
                    </a:ext>
                  </a:extLst>
                </a:gridCol>
              </a:tblGrid>
              <a:tr h="357807">
                <a:tc gridSpan="3">
                  <a:txBody>
                    <a:bodyPr/>
                    <a:lstStyle/>
                    <a:p>
                      <a:pPr algn="l" fontAlgn="ctr"/>
                      <a:r>
                        <a:rPr lang="en-GB" sz="1800" b="1" u="none" strike="noStrike">
                          <a:solidFill>
                            <a:srgbClr val="FFFFFF"/>
                          </a:solidFill>
                          <a:effectLst/>
                          <a:latin typeface="Arial" panose="020B0604020202020204" pitchFamily="34" charset="0"/>
                          <a:cs typeface="Arial" panose="020B0604020202020204" pitchFamily="34" charset="0"/>
                        </a:rPr>
                        <a:t>   </a:t>
                      </a:r>
                      <a:r>
                        <a:rPr lang="en-GB" sz="1800" b="1" u="sng" strike="noStrike">
                          <a:solidFill>
                            <a:srgbClr val="FFFFFF"/>
                          </a:solidFill>
                          <a:effectLst/>
                          <a:latin typeface="Arial" panose="020B0604020202020204" pitchFamily="34" charset="0"/>
                          <a:cs typeface="Arial" panose="020B0604020202020204" pitchFamily="34" charset="0"/>
                        </a:rPr>
                        <a:t>Project Team</a:t>
                      </a:r>
                      <a:endParaRPr lang="en-GB" sz="1800" b="1" i="0" u="sng"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1B6E6"/>
                    </a:solidFill>
                  </a:tcPr>
                </a:tc>
                <a:tc hMerge="1">
                  <a:txBody>
                    <a:bodyPr/>
                    <a:lstStyle/>
                    <a:p>
                      <a:endParaRPr/>
                    </a:p>
                  </a:txBody>
                  <a:tcPr marL="0" marR="0" marT="0" marB="0" anchor="ctr">
                    <a:solidFill>
                      <a:srgbClr val="41B6E6"/>
                    </a:solidFill>
                  </a:tcPr>
                </a:tc>
                <a:tc hMerge="1">
                  <a:txBody>
                    <a:bodyPr/>
                    <a:lstStyle/>
                    <a:p>
                      <a:endParaRPr/>
                    </a:p>
                  </a:txBody>
                  <a:tcPr marL="0" marR="0" marT="0" marB="0" anchor="ctr">
                    <a:solidFill>
                      <a:srgbClr val="41B6E6"/>
                    </a:solidFill>
                  </a:tcPr>
                </a:tc>
                <a:extLst>
                  <a:ext uri="{0D108BD9-81ED-4DB2-BD59-A6C34878D82A}">
                    <a16:rowId xmlns:a16="http://schemas.microsoft.com/office/drawing/2014/main" val="1230805970"/>
                  </a:ext>
                </a:extLst>
              </a:tr>
              <a:tr h="436279">
                <a:tc>
                  <a:txBody>
                    <a:bodyPr/>
                    <a:lstStyle/>
                    <a:p>
                      <a:pPr algn="ctr" fontAlgn="ctr"/>
                      <a:r>
                        <a:rPr lang="en-GB" sz="1200" b="1" u="none" strike="noStrike">
                          <a:solidFill>
                            <a:srgbClr val="FFFFFF"/>
                          </a:solidFill>
                          <a:effectLst/>
                          <a:latin typeface="Arial" panose="020B0604020202020204" pitchFamily="34" charset="0"/>
                          <a:cs typeface="Arial" panose="020B0604020202020204" pitchFamily="34" charset="0"/>
                        </a:rPr>
                        <a:t>Name</a:t>
                      </a:r>
                      <a:endParaRPr lang="en-GB" sz="1200" b="1"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BACC6"/>
                    </a:solidFill>
                  </a:tcPr>
                </a:tc>
                <a:tc>
                  <a:txBody>
                    <a:bodyPr/>
                    <a:lstStyle/>
                    <a:p>
                      <a:pPr algn="ctr" fontAlgn="ctr"/>
                      <a:r>
                        <a:rPr lang="en-GB" sz="1200" b="1" u="none" strike="noStrike">
                          <a:solidFill>
                            <a:srgbClr val="FFFFFF"/>
                          </a:solidFill>
                          <a:effectLst/>
                          <a:latin typeface="Arial" panose="020B0604020202020204" pitchFamily="34" charset="0"/>
                          <a:cs typeface="Arial" panose="020B0604020202020204" pitchFamily="34" charset="0"/>
                        </a:rPr>
                        <a:t>Role</a:t>
                      </a:r>
                      <a:endParaRPr lang="en-GB" sz="1200" b="1"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BACC6"/>
                    </a:solidFill>
                  </a:tcPr>
                </a:tc>
                <a:tc>
                  <a:txBody>
                    <a:bodyPr/>
                    <a:lstStyle/>
                    <a:p>
                      <a:pPr algn="ctr" fontAlgn="ctr"/>
                      <a:r>
                        <a:rPr lang="en-GB" sz="1200" b="1" u="none" strike="noStrike">
                          <a:solidFill>
                            <a:srgbClr val="FFFFFF"/>
                          </a:solidFill>
                          <a:effectLst/>
                          <a:latin typeface="Arial" panose="020B0604020202020204" pitchFamily="34" charset="0"/>
                          <a:cs typeface="Arial" panose="020B0604020202020204" pitchFamily="34" charset="0"/>
                        </a:rPr>
                        <a:t>Contact</a:t>
                      </a:r>
                      <a:endParaRPr lang="en-GB" sz="1200" b="1"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BACC6"/>
                    </a:solidFill>
                  </a:tcPr>
                </a:tc>
                <a:extLst>
                  <a:ext uri="{0D108BD9-81ED-4DB2-BD59-A6C34878D82A}">
                    <a16:rowId xmlns:a16="http://schemas.microsoft.com/office/drawing/2014/main" val="2807433019"/>
                  </a:ext>
                </a:extLst>
              </a:tr>
              <a:tr h="436279">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 Andy Heron</a:t>
                      </a:r>
                    </a:p>
                  </a:txBody>
                  <a:tcPr marL="0" marR="0" marT="0" marB="0" anchor="ct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Executive Sponsor</a:t>
                      </a:r>
                    </a:p>
                  </a:txBody>
                  <a:tcPr marL="0" marR="0" marT="0" marB="0" anchor="ctr"/>
                </a:tc>
                <a:tc>
                  <a:txBody>
                    <a:bodyPr/>
                    <a:lstStyle/>
                    <a:p>
                      <a:pPr algn="l" fontAlgn="ctr"/>
                      <a:r>
                        <a:rPr lang="en-GB" sz="1200" b="0" i="0" u="sng" strike="noStrike" kern="1200">
                          <a:solidFill>
                            <a:srgbClr val="467886"/>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Andy.Heron@SomersetFT.nhs.uk</a:t>
                      </a:r>
                      <a:endParaRPr lang="en-GB" sz="1200" b="0" i="0" u="sng" strike="noStrike" kern="1200">
                        <a:solidFill>
                          <a:srgbClr val="467886"/>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3623979126"/>
                  </a:ext>
                </a:extLst>
              </a:tr>
              <a:tr h="436279">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 Neil Trent</a:t>
                      </a:r>
                    </a:p>
                  </a:txBody>
                  <a:tcPr marL="0" marR="0" marT="0" marB="0" anchor="ctr"/>
                </a:tc>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Specialty Leads </a:t>
                      </a:r>
                    </a:p>
                  </a:txBody>
                  <a:tcPr marL="0" marR="0" marT="0" marB="0" anchor="ctr"/>
                </a:tc>
                <a:tc>
                  <a:txBody>
                    <a:bodyPr/>
                    <a:lstStyle/>
                    <a:p>
                      <a:pPr algn="l" fontAlgn="ctr"/>
                      <a:r>
                        <a:rPr lang="en-GB" sz="1200" b="0" i="0" u="sng" strike="noStrike" kern="1200">
                          <a:solidFill>
                            <a:srgbClr val="467886"/>
                          </a:solidFill>
                          <a:effectLst/>
                          <a:latin typeface="Arial" panose="020B0604020202020204" pitchFamily="34" charset="0"/>
                          <a:ea typeface="+mn-ea"/>
                          <a:cs typeface="Arial" panose="020B0604020202020204" pitchFamily="34" charset="0"/>
                        </a:rPr>
                        <a:t>neil.trent@somersetft.nhs.uk</a:t>
                      </a:r>
                    </a:p>
                  </a:txBody>
                  <a:tcPr marL="0" marR="0" marT="0" marB="0" anchor="ctr"/>
                </a:tc>
                <a:extLst>
                  <a:ext uri="{0D108BD9-81ED-4DB2-BD59-A6C34878D82A}">
                    <a16:rowId xmlns:a16="http://schemas.microsoft.com/office/drawing/2014/main" val="1083372787"/>
                  </a:ext>
                </a:extLst>
              </a:tr>
              <a:tr h="436279">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 Tim Porter (Yeovil)</a:t>
                      </a:r>
                    </a:p>
                  </a:txBody>
                  <a:tcPr marL="0" marR="0" marT="0" marB="0" anchor="ctr"/>
                </a:tc>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Clinical Director</a:t>
                      </a:r>
                    </a:p>
                  </a:txBody>
                  <a:tcPr marL="0" marR="0" marT="0" marB="0" anchor="ctr"/>
                </a:tc>
                <a:tc>
                  <a:txBody>
                    <a:bodyPr/>
                    <a:lstStyle/>
                    <a:p>
                      <a:pPr algn="l" fontAlgn="ctr"/>
                      <a:r>
                        <a:rPr lang="en-GB" sz="1200" b="0" i="0" u="sng" strike="noStrike" kern="1200">
                          <a:solidFill>
                            <a:srgbClr val="467886"/>
                          </a:solidFill>
                          <a:effectLst/>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tim.porter@somersetft.nhs.uk </a:t>
                      </a:r>
                      <a:endParaRPr lang="en-GB" sz="1200" b="0" i="0" u="sng" strike="noStrike" kern="1200">
                        <a:solidFill>
                          <a:srgbClr val="467886"/>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2054168141"/>
                  </a:ext>
                </a:extLst>
              </a:tr>
              <a:tr h="436279">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 Marc Williams (Taunton)</a:t>
                      </a:r>
                    </a:p>
                  </a:txBody>
                  <a:tcPr marL="0" marR="0" marT="0" marB="0" anchor="ct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MDT Leads supporting the Specialty Leads</a:t>
                      </a:r>
                    </a:p>
                  </a:txBody>
                  <a:tcPr marL="0" marR="0" marT="0" marB="0" anchor="ctr"/>
                </a:tc>
                <a:tc>
                  <a:txBody>
                    <a:bodyPr/>
                    <a:lstStyle/>
                    <a:p>
                      <a:pPr algn="l" fontAlgn="ctr"/>
                      <a:endParaRPr lang="en-GB" sz="1200" b="0" i="0" u="sng" strike="noStrike" kern="1200">
                        <a:solidFill>
                          <a:srgbClr val="467886"/>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425195498"/>
                  </a:ext>
                </a:extLst>
              </a:tr>
              <a:tr h="436279">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 Cheryl Chambers</a:t>
                      </a:r>
                    </a:p>
                  </a:txBody>
                  <a:tcPr marL="0" marR="0" marT="0" marB="0" anchor="ct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Clinical Nurse Specialist</a:t>
                      </a:r>
                    </a:p>
                  </a:txBody>
                  <a:tcPr marL="0" marR="0" marT="0" marB="0" anchor="ctr"/>
                </a:tc>
                <a:tc>
                  <a:txBody>
                    <a:bodyPr/>
                    <a:lstStyle/>
                    <a:p>
                      <a:pPr algn="l" fontAlgn="ctr"/>
                      <a:r>
                        <a:rPr lang="en-GB" sz="1200" b="0" i="0" u="sng" strike="noStrike" kern="1200">
                          <a:solidFill>
                            <a:srgbClr val="467886"/>
                          </a:solidFill>
                          <a:effectLst/>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Cheryl.chambers@somersetft.nhs.uk</a:t>
                      </a:r>
                      <a:endParaRPr lang="en-GB" sz="1200" b="0" i="0" u="sng" strike="noStrike" kern="1200">
                        <a:solidFill>
                          <a:srgbClr val="467886"/>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95768549"/>
                  </a:ext>
                </a:extLst>
              </a:tr>
              <a:tr h="436279">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 Jess Head </a:t>
                      </a:r>
                    </a:p>
                  </a:txBody>
                  <a:tcPr marL="0" marR="0" marT="0" marB="0" anchor="ctr"/>
                </a:tc>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Faster Diagnosis Leads</a:t>
                      </a:r>
                    </a:p>
                  </a:txBody>
                  <a:tcPr marL="0" marR="0" marT="0" marB="0" anchor="ctr"/>
                </a:tc>
                <a:tc>
                  <a:txBody>
                    <a:bodyPr/>
                    <a:lstStyle/>
                    <a:p>
                      <a:pPr algn="l" fontAlgn="ctr"/>
                      <a:endParaRPr lang="en-GB" sz="1200" b="0" i="0" u="sng" strike="noStrike" kern="1200">
                        <a:solidFill>
                          <a:srgbClr val="467886"/>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511684303"/>
                  </a:ext>
                </a:extLst>
              </a:tr>
              <a:tr h="436279">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 </a:t>
                      </a:r>
                      <a:r>
                        <a:rPr lang="en-US" sz="1200" b="0" i="0" u="none" strike="noStrike" err="1">
                          <a:solidFill>
                            <a:srgbClr val="000000"/>
                          </a:solidFill>
                          <a:effectLst/>
                          <a:latin typeface="Arial" panose="020B0604020202020204" pitchFamily="34" charset="0"/>
                          <a:cs typeface="Arial" panose="020B0604020202020204" pitchFamily="34" charset="0"/>
                        </a:rPr>
                        <a:t>Johannah</a:t>
                      </a:r>
                      <a:r>
                        <a:rPr lang="en-US" sz="1200" b="0" i="0" u="none" strike="noStrike">
                          <a:solidFill>
                            <a:srgbClr val="000000"/>
                          </a:solidFill>
                          <a:effectLst/>
                          <a:latin typeface="Arial" panose="020B0604020202020204" pitchFamily="34" charset="0"/>
                          <a:cs typeface="Arial" panose="020B0604020202020204" pitchFamily="34" charset="0"/>
                        </a:rPr>
                        <a:t> </a:t>
                      </a:r>
                      <a:r>
                        <a:rPr lang="en-US" sz="1200" b="0" i="0" u="none" strike="noStrike" err="1">
                          <a:solidFill>
                            <a:srgbClr val="000000"/>
                          </a:solidFill>
                          <a:effectLst/>
                          <a:latin typeface="Arial" panose="020B0604020202020204" pitchFamily="34" charset="0"/>
                          <a:cs typeface="Arial" panose="020B0604020202020204" pitchFamily="34" charset="0"/>
                        </a:rPr>
                        <a:t>Taswell</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Service Managers</a:t>
                      </a:r>
                    </a:p>
                  </a:txBody>
                  <a:tcPr marL="0" marR="0" marT="0" marB="0" anchor="ctr"/>
                </a:tc>
                <a:tc>
                  <a:txBody>
                    <a:bodyPr/>
                    <a:lstStyle/>
                    <a:p>
                      <a:pPr algn="l" fontAlgn="ctr"/>
                      <a:r>
                        <a:rPr lang="en-GB" sz="1200" b="0" i="0" u="sng" strike="noStrike" kern="1200">
                          <a:solidFill>
                            <a:srgbClr val="467886"/>
                          </a:solidFill>
                          <a:effectLst/>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Johannah.Taswell@SomersetFT.nhs.uk</a:t>
                      </a:r>
                      <a:endParaRPr lang="en-GB" sz="1200" b="0" i="0" u="sng" strike="noStrike" kern="1200">
                        <a:solidFill>
                          <a:srgbClr val="467886"/>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3195168322"/>
                  </a:ext>
                </a:extLst>
              </a:tr>
              <a:tr h="436279">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 Rosie Edgerley</a:t>
                      </a:r>
                    </a:p>
                  </a:txBody>
                  <a:tcPr marL="0" marR="0" marT="0" marB="0" anchor="ct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Project/improvement Support for Service Managers </a:t>
                      </a:r>
                    </a:p>
                  </a:txBody>
                  <a:tcPr marL="0" marR="0" marT="0" marB="0" anchor="ctr"/>
                </a:tc>
                <a:tc>
                  <a:txBody>
                    <a:bodyPr/>
                    <a:lstStyle/>
                    <a:p>
                      <a:pPr algn="l" fontAlgn="ctr"/>
                      <a:r>
                        <a:rPr lang="en-GB" sz="1200" b="0" i="0" u="sng" strike="noStrike" kern="1200">
                          <a:solidFill>
                            <a:srgbClr val="467886"/>
                          </a:solidFill>
                          <a:effectLst/>
                          <a:latin typeface="Arial" panose="020B0604020202020204" pitchFamily="34" charset="0"/>
                          <a:ea typeface="+mn-ea"/>
                          <a:cs typeface="Arial" panose="020B0604020202020204" pitchFamily="34" charset="0"/>
                        </a:rPr>
                        <a:t>rosie.edgerley@somersetft.nhs.uk</a:t>
                      </a:r>
                    </a:p>
                  </a:txBody>
                  <a:tcPr marL="0" marR="0" marT="0" marB="0" anchor="ctr"/>
                </a:tc>
                <a:extLst>
                  <a:ext uri="{0D108BD9-81ED-4DB2-BD59-A6C34878D82A}">
                    <a16:rowId xmlns:a16="http://schemas.microsoft.com/office/drawing/2014/main" val="2253408929"/>
                  </a:ext>
                </a:extLst>
              </a:tr>
            </a:tbl>
          </a:graphicData>
        </a:graphic>
      </p:graphicFrame>
      <p:graphicFrame>
        <p:nvGraphicFramePr>
          <p:cNvPr id="10" name="Table 9">
            <a:extLst>
              <a:ext uri="{FF2B5EF4-FFF2-40B4-BE49-F238E27FC236}">
                <a16:creationId xmlns:a16="http://schemas.microsoft.com/office/drawing/2014/main" id="{B391CFFC-8C3C-D174-E4E2-C07FF0C5FD12}"/>
              </a:ext>
            </a:extLst>
          </p:cNvPr>
          <p:cNvGraphicFramePr>
            <a:graphicFrameLocks noGrp="1"/>
          </p:cNvGraphicFramePr>
          <p:nvPr/>
        </p:nvGraphicFramePr>
        <p:xfrm>
          <a:off x="2090058" y="1385913"/>
          <a:ext cx="7908173" cy="518160"/>
        </p:xfrm>
        <a:graphic>
          <a:graphicData uri="http://schemas.openxmlformats.org/drawingml/2006/table">
            <a:tbl>
              <a:tblPr firstRow="1" bandRow="1">
                <a:tableStyleId>{7DF18680-E054-41AD-8BC1-D1AEF772440D}</a:tableStyleId>
              </a:tblPr>
              <a:tblGrid>
                <a:gridCol w="7908173">
                  <a:extLst>
                    <a:ext uri="{9D8B030D-6E8A-4147-A177-3AD203B41FA5}">
                      <a16:colId xmlns:a16="http://schemas.microsoft.com/office/drawing/2014/main" val="3915836418"/>
                    </a:ext>
                  </a:extLst>
                </a:gridCol>
              </a:tblGrid>
              <a:tr h="414317">
                <a:tc>
                  <a:txBody>
                    <a:bodyPr/>
                    <a:lstStyle/>
                    <a:p>
                      <a:pPr algn="ctr"/>
                      <a:r>
                        <a:rPr lang="en-GB" sz="2800">
                          <a:latin typeface="Arial" panose="020B0604020202020204" pitchFamily="34" charset="0"/>
                          <a:cs typeface="Arial" panose="020B0604020202020204" pitchFamily="34" charset="0"/>
                        </a:rPr>
                        <a:t>Trust : Royal United Hospitals, Bath</a:t>
                      </a:r>
                    </a:p>
                  </a:txBody>
                  <a:tcPr/>
                </a:tc>
                <a:extLst>
                  <a:ext uri="{0D108BD9-81ED-4DB2-BD59-A6C34878D82A}">
                    <a16:rowId xmlns:a16="http://schemas.microsoft.com/office/drawing/2014/main" val="3243566196"/>
                  </a:ext>
                </a:extLst>
              </a:tr>
            </a:tbl>
          </a:graphicData>
        </a:graphic>
      </p:graphicFrame>
    </p:spTree>
    <p:extLst>
      <p:ext uri="{BB962C8B-B14F-4D97-AF65-F5344CB8AC3E}">
        <p14:creationId xmlns:p14="http://schemas.microsoft.com/office/powerpoint/2010/main" val="939738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42132" y="45738"/>
            <a:ext cx="2306868" cy="888034"/>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pPr defTabSz="495330"/>
            <a:endParaRPr lang="en-GB" sz="975">
              <a:solidFill>
                <a:prstClr val="black"/>
              </a:solidFill>
              <a:latin typeface="Calibri"/>
            </a:endParaRPr>
          </a:p>
        </p:txBody>
      </p:sp>
      <p:sp>
        <p:nvSpPr>
          <p:cNvPr id="4" name="Freeform 4"/>
          <p:cNvSpPr/>
          <p:nvPr/>
        </p:nvSpPr>
        <p:spPr>
          <a:xfrm>
            <a:off x="1990820" y="122778"/>
            <a:ext cx="6902808" cy="1172505"/>
          </a:xfrm>
          <a:custGeom>
            <a:avLst/>
            <a:gdLst/>
            <a:ahLst/>
            <a:cxnLst/>
            <a:rect l="l" t="t" r="r" b="b"/>
            <a:pathLst>
              <a:path w="7817627" h="1416841">
                <a:moveTo>
                  <a:pt x="0" y="0"/>
                </a:moveTo>
                <a:lnTo>
                  <a:pt x="7817627" y="0"/>
                </a:lnTo>
                <a:lnTo>
                  <a:pt x="7817627" y="1416841"/>
                </a:lnTo>
                <a:lnTo>
                  <a:pt x="0" y="1416841"/>
                </a:lnTo>
                <a:lnTo>
                  <a:pt x="0" y="0"/>
                </a:lnTo>
                <a:close/>
              </a:path>
            </a:pathLst>
          </a:custGeom>
          <a:blipFill>
            <a:blip r:embed="rId4"/>
            <a:stretch>
              <a:fillRect/>
            </a:stretch>
          </a:blipFill>
        </p:spPr>
        <p:txBody>
          <a:bodyPr lIns="91440" tIns="45720" rIns="91440" bIns="45720" anchor="t"/>
          <a:lstStyle/>
          <a:p>
            <a:pPr algn="ctr"/>
            <a:endParaRPr lang="en-GB" sz="2800" b="1">
              <a:solidFill>
                <a:prstClr val="white"/>
              </a:solidFill>
              <a:latin typeface="Arial"/>
              <a:cs typeface="Arial"/>
            </a:endParaRPr>
          </a:p>
        </p:txBody>
      </p:sp>
      <p:sp>
        <p:nvSpPr>
          <p:cNvPr id="5" name="TextBox 5"/>
          <p:cNvSpPr txBox="1"/>
          <p:nvPr/>
        </p:nvSpPr>
        <p:spPr>
          <a:xfrm>
            <a:off x="1532842" y="375538"/>
            <a:ext cx="7793796" cy="585994"/>
          </a:xfrm>
          <a:prstGeom prst="rect">
            <a:avLst/>
          </a:prstGeom>
        </p:spPr>
        <p:txBody>
          <a:bodyPr wrap="square" lIns="0" tIns="0" rIns="0" bIns="0" rtlCol="0" anchor="t">
            <a:spAutoFit/>
          </a:bodyPr>
          <a:lstStyle/>
          <a:p>
            <a:pPr algn="ctr" defTabSz="495330">
              <a:lnSpc>
                <a:spcPts val="4981"/>
              </a:lnSpc>
            </a:pPr>
            <a:r>
              <a:rPr lang="en-GB" sz="3400">
                <a:solidFill>
                  <a:prstClr val="white"/>
                </a:solidFill>
                <a:latin typeface="Arial" panose="020B0604020202020204" pitchFamily="34" charset="0"/>
                <a:cs typeface="Arial" panose="020B0604020202020204" pitchFamily="34" charset="0"/>
              </a:rPr>
              <a:t>SFT-Urology Improvement Plan</a:t>
            </a:r>
            <a:endParaRPr lang="en-US" sz="3400">
              <a:solidFill>
                <a:prstClr val="white"/>
              </a:solidFill>
              <a:latin typeface="Arial" panose="020B0604020202020204" pitchFamily="34" charset="0"/>
              <a:ea typeface="Frutiger"/>
              <a:cs typeface="Arial" panose="020B0604020202020204" pitchFamily="34" charset="0"/>
              <a:sym typeface="Frutiger"/>
            </a:endParaRPr>
          </a:p>
        </p:txBody>
      </p:sp>
      <p:sp>
        <p:nvSpPr>
          <p:cNvPr id="6" name="Freeform 6"/>
          <p:cNvSpPr/>
          <p:nvPr/>
        </p:nvSpPr>
        <p:spPr>
          <a:xfrm>
            <a:off x="1062915" y="-22520"/>
            <a:ext cx="1141521" cy="112942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pPr defTabSz="495330"/>
            <a:endParaRPr lang="en-GB" sz="975">
              <a:solidFill>
                <a:prstClr val="black"/>
              </a:solidFill>
              <a:latin typeface="Calibri"/>
            </a:endParaRPr>
          </a:p>
        </p:txBody>
      </p:sp>
      <p:graphicFrame>
        <p:nvGraphicFramePr>
          <p:cNvPr id="9" name="Table 8">
            <a:extLst>
              <a:ext uri="{FF2B5EF4-FFF2-40B4-BE49-F238E27FC236}">
                <a16:creationId xmlns:a16="http://schemas.microsoft.com/office/drawing/2014/main" id="{DCF0A3F0-CCAF-6375-33C1-E8EF94E3BDB2}"/>
              </a:ext>
            </a:extLst>
          </p:cNvPr>
          <p:cNvGraphicFramePr>
            <a:graphicFrameLocks noGrp="1"/>
          </p:cNvGraphicFramePr>
          <p:nvPr/>
        </p:nvGraphicFramePr>
        <p:xfrm>
          <a:off x="2147246" y="2059091"/>
          <a:ext cx="7793795" cy="4284318"/>
        </p:xfrm>
        <a:graphic>
          <a:graphicData uri="http://schemas.openxmlformats.org/drawingml/2006/table">
            <a:tbl>
              <a:tblPr>
                <a:tableStyleId>{FABFCF23-3B69-468F-B69F-88F6DE6A72F2}</a:tableStyleId>
              </a:tblPr>
              <a:tblGrid>
                <a:gridCol w="1760726">
                  <a:extLst>
                    <a:ext uri="{9D8B030D-6E8A-4147-A177-3AD203B41FA5}">
                      <a16:colId xmlns:a16="http://schemas.microsoft.com/office/drawing/2014/main" val="1213009224"/>
                    </a:ext>
                  </a:extLst>
                </a:gridCol>
                <a:gridCol w="3341915">
                  <a:extLst>
                    <a:ext uri="{9D8B030D-6E8A-4147-A177-3AD203B41FA5}">
                      <a16:colId xmlns:a16="http://schemas.microsoft.com/office/drawing/2014/main" val="1991051311"/>
                    </a:ext>
                  </a:extLst>
                </a:gridCol>
                <a:gridCol w="2691154">
                  <a:extLst>
                    <a:ext uri="{9D8B030D-6E8A-4147-A177-3AD203B41FA5}">
                      <a16:colId xmlns:a16="http://schemas.microsoft.com/office/drawing/2014/main" val="3154442080"/>
                    </a:ext>
                  </a:extLst>
                </a:gridCol>
              </a:tblGrid>
              <a:tr h="357807">
                <a:tc gridSpan="3">
                  <a:txBody>
                    <a:bodyPr/>
                    <a:lstStyle/>
                    <a:p>
                      <a:pPr algn="l" fontAlgn="ctr"/>
                      <a:r>
                        <a:rPr lang="en-GB" sz="1800" b="1" u="none" strike="noStrike">
                          <a:solidFill>
                            <a:srgbClr val="FFFFFF"/>
                          </a:solidFill>
                          <a:effectLst/>
                          <a:latin typeface="Arial" panose="020B0604020202020204" pitchFamily="34" charset="0"/>
                          <a:cs typeface="Arial" panose="020B0604020202020204" pitchFamily="34" charset="0"/>
                        </a:rPr>
                        <a:t>   </a:t>
                      </a:r>
                      <a:r>
                        <a:rPr lang="en-GB" sz="1800" b="1" u="sng" strike="noStrike">
                          <a:solidFill>
                            <a:srgbClr val="FFFFFF"/>
                          </a:solidFill>
                          <a:effectLst/>
                          <a:latin typeface="Arial" panose="020B0604020202020204" pitchFamily="34" charset="0"/>
                          <a:cs typeface="Arial" panose="020B0604020202020204" pitchFamily="34" charset="0"/>
                        </a:rPr>
                        <a:t>Project Team</a:t>
                      </a:r>
                      <a:endParaRPr lang="en-GB" sz="1800" b="1" i="0" u="sng"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1B6E6"/>
                    </a:solidFill>
                  </a:tcPr>
                </a:tc>
                <a:tc hMerge="1">
                  <a:txBody>
                    <a:bodyPr/>
                    <a:lstStyle/>
                    <a:p>
                      <a:endParaRPr/>
                    </a:p>
                  </a:txBody>
                  <a:tcPr marL="0" marR="0" marT="0" marB="0" anchor="ctr">
                    <a:solidFill>
                      <a:srgbClr val="41B6E6"/>
                    </a:solidFill>
                  </a:tcPr>
                </a:tc>
                <a:tc hMerge="1">
                  <a:txBody>
                    <a:bodyPr/>
                    <a:lstStyle/>
                    <a:p>
                      <a:endParaRPr/>
                    </a:p>
                  </a:txBody>
                  <a:tcPr marL="0" marR="0" marT="0" marB="0" anchor="ctr">
                    <a:solidFill>
                      <a:srgbClr val="41B6E6"/>
                    </a:solidFill>
                  </a:tcPr>
                </a:tc>
                <a:extLst>
                  <a:ext uri="{0D108BD9-81ED-4DB2-BD59-A6C34878D82A}">
                    <a16:rowId xmlns:a16="http://schemas.microsoft.com/office/drawing/2014/main" val="1230805970"/>
                  </a:ext>
                </a:extLst>
              </a:tr>
              <a:tr h="436279">
                <a:tc>
                  <a:txBody>
                    <a:bodyPr/>
                    <a:lstStyle/>
                    <a:p>
                      <a:pPr algn="ctr" fontAlgn="ctr"/>
                      <a:r>
                        <a:rPr lang="en-GB" sz="1200" b="1" u="none" strike="noStrike">
                          <a:solidFill>
                            <a:srgbClr val="FFFFFF"/>
                          </a:solidFill>
                          <a:effectLst/>
                          <a:latin typeface="Arial" panose="020B0604020202020204" pitchFamily="34" charset="0"/>
                          <a:cs typeface="Arial" panose="020B0604020202020204" pitchFamily="34" charset="0"/>
                        </a:rPr>
                        <a:t>Name</a:t>
                      </a:r>
                      <a:endParaRPr lang="en-GB" sz="1200" b="1"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BACC6"/>
                    </a:solidFill>
                  </a:tcPr>
                </a:tc>
                <a:tc>
                  <a:txBody>
                    <a:bodyPr/>
                    <a:lstStyle/>
                    <a:p>
                      <a:pPr algn="ctr" fontAlgn="ctr"/>
                      <a:r>
                        <a:rPr lang="en-GB" sz="1200" b="1" u="none" strike="noStrike">
                          <a:solidFill>
                            <a:srgbClr val="FFFFFF"/>
                          </a:solidFill>
                          <a:effectLst/>
                          <a:latin typeface="Arial" panose="020B0604020202020204" pitchFamily="34" charset="0"/>
                          <a:cs typeface="Arial" panose="020B0604020202020204" pitchFamily="34" charset="0"/>
                        </a:rPr>
                        <a:t>Role</a:t>
                      </a:r>
                      <a:endParaRPr lang="en-GB" sz="1200" b="1"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BACC6"/>
                    </a:solidFill>
                  </a:tcPr>
                </a:tc>
                <a:tc>
                  <a:txBody>
                    <a:bodyPr/>
                    <a:lstStyle/>
                    <a:p>
                      <a:pPr algn="ctr" fontAlgn="ctr"/>
                      <a:r>
                        <a:rPr lang="en-GB" sz="1200" b="1" u="none" strike="noStrike">
                          <a:solidFill>
                            <a:srgbClr val="FFFFFF"/>
                          </a:solidFill>
                          <a:effectLst/>
                          <a:latin typeface="Arial" panose="020B0604020202020204" pitchFamily="34" charset="0"/>
                          <a:cs typeface="Arial" panose="020B0604020202020204" pitchFamily="34" charset="0"/>
                        </a:rPr>
                        <a:t>Contact</a:t>
                      </a:r>
                      <a:endParaRPr lang="en-GB" sz="1200" b="1" i="0" u="none" strike="noStrike">
                        <a:solidFill>
                          <a:srgbClr val="FFFFFF"/>
                        </a:solidFill>
                        <a:effectLst/>
                        <a:latin typeface="Arial" panose="020B0604020202020204" pitchFamily="34" charset="0"/>
                        <a:cs typeface="Arial" panose="020B0604020202020204" pitchFamily="34" charset="0"/>
                      </a:endParaRPr>
                    </a:p>
                  </a:txBody>
                  <a:tcPr marL="0" marR="0" marT="0" marB="0" anchor="ctr">
                    <a:solidFill>
                      <a:srgbClr val="4BACC6"/>
                    </a:solidFill>
                  </a:tcPr>
                </a:tc>
                <a:extLst>
                  <a:ext uri="{0D108BD9-81ED-4DB2-BD59-A6C34878D82A}">
                    <a16:rowId xmlns:a16="http://schemas.microsoft.com/office/drawing/2014/main" val="2807433019"/>
                  </a:ext>
                </a:extLst>
              </a:tr>
              <a:tr h="436279">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 Andy Heron</a:t>
                      </a:r>
                    </a:p>
                  </a:txBody>
                  <a:tcPr marL="0" marR="0" marT="0" marB="0" anchor="ct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Executive Sponsor</a:t>
                      </a:r>
                    </a:p>
                  </a:txBody>
                  <a:tcPr marL="0" marR="0" marT="0" marB="0" anchor="ctr"/>
                </a:tc>
                <a:tc>
                  <a:txBody>
                    <a:bodyPr/>
                    <a:lstStyle/>
                    <a:p>
                      <a:pPr algn="l" fontAlgn="ctr"/>
                      <a:r>
                        <a:rPr lang="en-GB" sz="1200" b="0" i="0" u="sng" strike="noStrike" kern="1200">
                          <a:solidFill>
                            <a:srgbClr val="467886"/>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Andy.Heron@SomersetFT.nhs.uk</a:t>
                      </a:r>
                      <a:endParaRPr lang="en-GB" sz="1200" b="0" i="0" u="sng" strike="noStrike" kern="1200">
                        <a:solidFill>
                          <a:srgbClr val="467886"/>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3623979126"/>
                  </a:ext>
                </a:extLst>
              </a:tr>
              <a:tr h="436279">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 Neil Trent</a:t>
                      </a:r>
                    </a:p>
                  </a:txBody>
                  <a:tcPr marL="0" marR="0" marT="0" marB="0" anchor="ctr"/>
                </a:tc>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Specialty Leads </a:t>
                      </a:r>
                    </a:p>
                  </a:txBody>
                  <a:tcPr marL="0" marR="0" marT="0" marB="0" anchor="ctr"/>
                </a:tc>
                <a:tc>
                  <a:txBody>
                    <a:bodyPr/>
                    <a:lstStyle/>
                    <a:p>
                      <a:pPr algn="l" fontAlgn="ctr"/>
                      <a:r>
                        <a:rPr lang="en-GB" sz="1200" b="0" i="0" u="sng" strike="noStrike" kern="1200">
                          <a:solidFill>
                            <a:srgbClr val="467886"/>
                          </a:solidFill>
                          <a:effectLst/>
                          <a:latin typeface="Arial" panose="020B0604020202020204" pitchFamily="34" charset="0"/>
                          <a:ea typeface="+mn-ea"/>
                          <a:cs typeface="Arial" panose="020B0604020202020204" pitchFamily="34" charset="0"/>
                        </a:rPr>
                        <a:t>neil.trent@somersetft.nhs.uk</a:t>
                      </a:r>
                    </a:p>
                  </a:txBody>
                  <a:tcPr marL="0" marR="0" marT="0" marB="0" anchor="ctr"/>
                </a:tc>
                <a:extLst>
                  <a:ext uri="{0D108BD9-81ED-4DB2-BD59-A6C34878D82A}">
                    <a16:rowId xmlns:a16="http://schemas.microsoft.com/office/drawing/2014/main" val="1083372787"/>
                  </a:ext>
                </a:extLst>
              </a:tr>
              <a:tr h="436279">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 Tim Porter (Yeovil)</a:t>
                      </a:r>
                    </a:p>
                  </a:txBody>
                  <a:tcPr marL="0" marR="0" marT="0" marB="0" anchor="ctr"/>
                </a:tc>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Clinical Director</a:t>
                      </a:r>
                    </a:p>
                  </a:txBody>
                  <a:tcPr marL="0" marR="0" marT="0" marB="0" anchor="ctr"/>
                </a:tc>
                <a:tc>
                  <a:txBody>
                    <a:bodyPr/>
                    <a:lstStyle/>
                    <a:p>
                      <a:pPr algn="l" fontAlgn="ctr"/>
                      <a:r>
                        <a:rPr lang="en-GB" sz="1200" b="0" i="0" u="sng" strike="noStrike" kern="1200">
                          <a:solidFill>
                            <a:srgbClr val="467886"/>
                          </a:solidFill>
                          <a:effectLst/>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tim.porter@somersetft.nhs.uk </a:t>
                      </a:r>
                      <a:endParaRPr lang="en-GB" sz="1200" b="0" i="0" u="sng" strike="noStrike" kern="1200">
                        <a:solidFill>
                          <a:srgbClr val="467886"/>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2054168141"/>
                  </a:ext>
                </a:extLst>
              </a:tr>
              <a:tr h="436279">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 Marc Williams (Taunton)</a:t>
                      </a:r>
                    </a:p>
                  </a:txBody>
                  <a:tcPr marL="0" marR="0" marT="0" marB="0" anchor="ct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MDT Leads supporting the Specialty Leads</a:t>
                      </a:r>
                    </a:p>
                  </a:txBody>
                  <a:tcPr marL="0" marR="0" marT="0" marB="0" anchor="ctr"/>
                </a:tc>
                <a:tc>
                  <a:txBody>
                    <a:bodyPr/>
                    <a:lstStyle/>
                    <a:p>
                      <a:pPr algn="l" fontAlgn="ctr"/>
                      <a:endParaRPr lang="en-GB" sz="1200" b="0" i="0" u="sng" strike="noStrike" kern="1200">
                        <a:solidFill>
                          <a:srgbClr val="467886"/>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425195498"/>
                  </a:ext>
                </a:extLst>
              </a:tr>
              <a:tr h="436279">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 Cheryl Chambers</a:t>
                      </a:r>
                    </a:p>
                  </a:txBody>
                  <a:tcPr marL="0" marR="0" marT="0" marB="0" anchor="ct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Clinical Nurse Specialist</a:t>
                      </a:r>
                    </a:p>
                  </a:txBody>
                  <a:tcPr marL="0" marR="0" marT="0" marB="0" anchor="ctr"/>
                </a:tc>
                <a:tc>
                  <a:txBody>
                    <a:bodyPr/>
                    <a:lstStyle/>
                    <a:p>
                      <a:pPr algn="l" fontAlgn="ctr"/>
                      <a:r>
                        <a:rPr lang="en-GB" sz="1200" b="0" i="0" u="sng" strike="noStrike" kern="1200">
                          <a:solidFill>
                            <a:srgbClr val="467886"/>
                          </a:solidFill>
                          <a:effectLst/>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Cheryl.chambers@somersetft.nhs.uk</a:t>
                      </a:r>
                      <a:endParaRPr lang="en-GB" sz="1200" b="0" i="0" u="sng" strike="noStrike" kern="1200">
                        <a:solidFill>
                          <a:srgbClr val="467886"/>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95768549"/>
                  </a:ext>
                </a:extLst>
              </a:tr>
              <a:tr h="436279">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 Jess Head </a:t>
                      </a:r>
                    </a:p>
                  </a:txBody>
                  <a:tcPr marL="0" marR="0" marT="0" marB="0" anchor="ctr"/>
                </a:tc>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Faster Diagnosis Leads</a:t>
                      </a:r>
                    </a:p>
                  </a:txBody>
                  <a:tcPr marL="0" marR="0" marT="0" marB="0" anchor="ctr"/>
                </a:tc>
                <a:tc>
                  <a:txBody>
                    <a:bodyPr/>
                    <a:lstStyle/>
                    <a:p>
                      <a:pPr algn="l" fontAlgn="ctr"/>
                      <a:endParaRPr lang="en-GB" sz="1200" b="0" i="0" u="sng" strike="noStrike" kern="1200">
                        <a:solidFill>
                          <a:srgbClr val="467886"/>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511684303"/>
                  </a:ext>
                </a:extLst>
              </a:tr>
              <a:tr h="436279">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 </a:t>
                      </a:r>
                      <a:r>
                        <a:rPr lang="en-US" sz="1200" b="0" i="0" u="none" strike="noStrike" err="1">
                          <a:solidFill>
                            <a:srgbClr val="000000"/>
                          </a:solidFill>
                          <a:effectLst/>
                          <a:latin typeface="Arial" panose="020B0604020202020204" pitchFamily="34" charset="0"/>
                          <a:cs typeface="Arial" panose="020B0604020202020204" pitchFamily="34" charset="0"/>
                        </a:rPr>
                        <a:t>Johannah</a:t>
                      </a:r>
                      <a:r>
                        <a:rPr lang="en-US" sz="1200" b="0" i="0" u="none" strike="noStrike">
                          <a:solidFill>
                            <a:srgbClr val="000000"/>
                          </a:solidFill>
                          <a:effectLst/>
                          <a:latin typeface="Arial" panose="020B0604020202020204" pitchFamily="34" charset="0"/>
                          <a:cs typeface="Arial" panose="020B0604020202020204" pitchFamily="34" charset="0"/>
                        </a:rPr>
                        <a:t> </a:t>
                      </a:r>
                      <a:r>
                        <a:rPr lang="en-US" sz="1200" b="0" i="0" u="none" strike="noStrike" err="1">
                          <a:solidFill>
                            <a:srgbClr val="000000"/>
                          </a:solidFill>
                          <a:effectLst/>
                          <a:latin typeface="Arial" panose="020B0604020202020204" pitchFamily="34" charset="0"/>
                          <a:cs typeface="Arial" panose="020B0604020202020204" pitchFamily="34" charset="0"/>
                        </a:rPr>
                        <a:t>Taswell</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Service Managers</a:t>
                      </a:r>
                    </a:p>
                  </a:txBody>
                  <a:tcPr marL="0" marR="0" marT="0" marB="0" anchor="ctr"/>
                </a:tc>
                <a:tc>
                  <a:txBody>
                    <a:bodyPr/>
                    <a:lstStyle/>
                    <a:p>
                      <a:pPr algn="l" fontAlgn="ctr"/>
                      <a:r>
                        <a:rPr lang="en-GB" sz="1200" b="0" i="0" u="sng" strike="noStrike" kern="1200">
                          <a:solidFill>
                            <a:srgbClr val="467886"/>
                          </a:solidFill>
                          <a:effectLst/>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Johannah.Taswell@SomersetFT.nhs.uk</a:t>
                      </a:r>
                      <a:endParaRPr lang="en-GB" sz="1200" b="0" i="0" u="sng" strike="noStrike" kern="1200">
                        <a:solidFill>
                          <a:srgbClr val="467886"/>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3195168322"/>
                  </a:ext>
                </a:extLst>
              </a:tr>
              <a:tr h="436279">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 Rosie Edgerley</a:t>
                      </a:r>
                    </a:p>
                  </a:txBody>
                  <a:tcPr marL="0" marR="0" marT="0" marB="0" anchor="ct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Project/improvement Support for Service Managers </a:t>
                      </a:r>
                    </a:p>
                  </a:txBody>
                  <a:tcPr marL="0" marR="0" marT="0" marB="0" anchor="ctr"/>
                </a:tc>
                <a:tc>
                  <a:txBody>
                    <a:bodyPr/>
                    <a:lstStyle/>
                    <a:p>
                      <a:pPr algn="l" fontAlgn="ctr"/>
                      <a:r>
                        <a:rPr lang="en-GB" sz="1200" b="0" i="0" u="sng" strike="noStrike" kern="1200">
                          <a:solidFill>
                            <a:srgbClr val="467886"/>
                          </a:solidFill>
                          <a:effectLst/>
                          <a:latin typeface="Arial" panose="020B0604020202020204" pitchFamily="34" charset="0"/>
                          <a:ea typeface="+mn-ea"/>
                          <a:cs typeface="Arial" panose="020B0604020202020204" pitchFamily="34" charset="0"/>
                        </a:rPr>
                        <a:t>rosie.edgerley@somersetft.nhs.uk</a:t>
                      </a:r>
                    </a:p>
                  </a:txBody>
                  <a:tcPr marL="0" marR="0" marT="0" marB="0" anchor="ctr"/>
                </a:tc>
                <a:extLst>
                  <a:ext uri="{0D108BD9-81ED-4DB2-BD59-A6C34878D82A}">
                    <a16:rowId xmlns:a16="http://schemas.microsoft.com/office/drawing/2014/main" val="2253408929"/>
                  </a:ext>
                </a:extLst>
              </a:tr>
            </a:tbl>
          </a:graphicData>
        </a:graphic>
      </p:graphicFrame>
      <p:graphicFrame>
        <p:nvGraphicFramePr>
          <p:cNvPr id="10" name="Table 9">
            <a:extLst>
              <a:ext uri="{FF2B5EF4-FFF2-40B4-BE49-F238E27FC236}">
                <a16:creationId xmlns:a16="http://schemas.microsoft.com/office/drawing/2014/main" id="{B391CFFC-8C3C-D174-E4E2-C07FF0C5FD12}"/>
              </a:ext>
            </a:extLst>
          </p:cNvPr>
          <p:cNvGraphicFramePr>
            <a:graphicFrameLocks noGrp="1"/>
          </p:cNvGraphicFramePr>
          <p:nvPr/>
        </p:nvGraphicFramePr>
        <p:xfrm>
          <a:off x="2090058" y="1385913"/>
          <a:ext cx="7908173" cy="518160"/>
        </p:xfrm>
        <a:graphic>
          <a:graphicData uri="http://schemas.openxmlformats.org/drawingml/2006/table">
            <a:tbl>
              <a:tblPr firstRow="1" bandRow="1">
                <a:tableStyleId>{7DF18680-E054-41AD-8BC1-D1AEF772440D}</a:tableStyleId>
              </a:tblPr>
              <a:tblGrid>
                <a:gridCol w="7908173">
                  <a:extLst>
                    <a:ext uri="{9D8B030D-6E8A-4147-A177-3AD203B41FA5}">
                      <a16:colId xmlns:a16="http://schemas.microsoft.com/office/drawing/2014/main" val="3915836418"/>
                    </a:ext>
                  </a:extLst>
                </a:gridCol>
              </a:tblGrid>
              <a:tr h="414317">
                <a:tc>
                  <a:txBody>
                    <a:bodyPr/>
                    <a:lstStyle/>
                    <a:p>
                      <a:pPr algn="ctr"/>
                      <a:r>
                        <a:rPr lang="en-GB" sz="2800">
                          <a:latin typeface="Arial" panose="020B0604020202020204" pitchFamily="34" charset="0"/>
                          <a:cs typeface="Arial" panose="020B0604020202020204" pitchFamily="34" charset="0"/>
                        </a:rPr>
                        <a:t>Trust : Somerset Foundation Trust Hospital</a:t>
                      </a:r>
                    </a:p>
                  </a:txBody>
                  <a:tcPr/>
                </a:tc>
                <a:extLst>
                  <a:ext uri="{0D108BD9-81ED-4DB2-BD59-A6C34878D82A}">
                    <a16:rowId xmlns:a16="http://schemas.microsoft.com/office/drawing/2014/main" val="3243566196"/>
                  </a:ext>
                </a:extLst>
              </a:tr>
            </a:tbl>
          </a:graphicData>
        </a:graphic>
      </p:graphicFrame>
    </p:spTree>
    <p:extLst>
      <p:ext uri="{BB962C8B-B14F-4D97-AF65-F5344CB8AC3E}">
        <p14:creationId xmlns:p14="http://schemas.microsoft.com/office/powerpoint/2010/main" val="671519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42132" y="45738"/>
            <a:ext cx="2306868" cy="888034"/>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pPr defTabSz="495330"/>
            <a:endParaRPr lang="en-GB" sz="975">
              <a:solidFill>
                <a:prstClr val="black"/>
              </a:solidFill>
              <a:latin typeface="Calibri"/>
            </a:endParaRPr>
          </a:p>
        </p:txBody>
      </p:sp>
      <p:sp>
        <p:nvSpPr>
          <p:cNvPr id="4" name="Freeform 4"/>
          <p:cNvSpPr/>
          <p:nvPr/>
        </p:nvSpPr>
        <p:spPr>
          <a:xfrm>
            <a:off x="2056791" y="1262"/>
            <a:ext cx="6832986" cy="1413289"/>
          </a:xfrm>
          <a:custGeom>
            <a:avLst/>
            <a:gdLst/>
            <a:ahLst/>
            <a:cxnLst/>
            <a:rect l="l" t="t" r="r" b="b"/>
            <a:pathLst>
              <a:path w="7817627" h="1416841">
                <a:moveTo>
                  <a:pt x="0" y="0"/>
                </a:moveTo>
                <a:lnTo>
                  <a:pt x="7817627" y="0"/>
                </a:lnTo>
                <a:lnTo>
                  <a:pt x="7817627" y="1416841"/>
                </a:lnTo>
                <a:lnTo>
                  <a:pt x="0" y="1416841"/>
                </a:lnTo>
                <a:lnTo>
                  <a:pt x="0" y="0"/>
                </a:lnTo>
                <a:close/>
              </a:path>
            </a:pathLst>
          </a:custGeom>
          <a:blipFill>
            <a:blip r:embed="rId4"/>
            <a:stretch>
              <a:fillRect/>
            </a:stretch>
          </a:blipFill>
        </p:spPr>
        <p:txBody>
          <a:bodyPr/>
          <a:lstStyle/>
          <a:p>
            <a:pPr defTabSz="495330"/>
            <a:endParaRPr lang="en-GB" sz="975">
              <a:solidFill>
                <a:prstClr val="black"/>
              </a:solidFill>
              <a:latin typeface="Calibri"/>
            </a:endParaRPr>
          </a:p>
        </p:txBody>
      </p:sp>
      <p:sp>
        <p:nvSpPr>
          <p:cNvPr id="5" name="TextBox 5"/>
          <p:cNvSpPr txBox="1"/>
          <p:nvPr/>
        </p:nvSpPr>
        <p:spPr>
          <a:xfrm>
            <a:off x="1630838" y="28899"/>
            <a:ext cx="7793796" cy="1238865"/>
          </a:xfrm>
          <a:prstGeom prst="rect">
            <a:avLst/>
          </a:prstGeom>
        </p:spPr>
        <p:txBody>
          <a:bodyPr wrap="square" lIns="0" tIns="0" rIns="0" bIns="0" rtlCol="0" anchor="t">
            <a:spAutoFit/>
          </a:bodyPr>
          <a:lstStyle/>
          <a:p>
            <a:pPr algn="ctr" defTabSz="495330">
              <a:lnSpc>
                <a:spcPts val="4981"/>
              </a:lnSpc>
            </a:pPr>
            <a:r>
              <a:rPr lang="en-GB" sz="3600">
                <a:solidFill>
                  <a:prstClr val="white"/>
                </a:solidFill>
                <a:latin typeface="Arial"/>
                <a:ea typeface="Frutiger"/>
                <a:cs typeface="Arial"/>
                <a:sym typeface="Frutiger"/>
              </a:rPr>
              <a:t>Identification of opportunities / </a:t>
            </a:r>
            <a:r>
              <a:rPr lang="en-GB" sz="3600" dirty="0">
                <a:solidFill>
                  <a:prstClr val="white"/>
                </a:solidFill>
                <a:latin typeface="Arial"/>
                <a:ea typeface="Frutiger"/>
                <a:cs typeface="Arial"/>
                <a:sym typeface="Frutiger"/>
              </a:rPr>
              <a:t>Adoptable key service features </a:t>
            </a:r>
            <a:endParaRPr lang="en-US" sz="4000" dirty="0">
              <a:solidFill>
                <a:prstClr val="white"/>
              </a:solidFill>
              <a:latin typeface="Arial" panose="020B0604020202020204" pitchFamily="34" charset="0"/>
              <a:ea typeface="Frutiger"/>
              <a:cs typeface="Arial" panose="020B0604020202020204" pitchFamily="34" charset="0"/>
            </a:endParaRPr>
          </a:p>
        </p:txBody>
      </p:sp>
      <p:sp>
        <p:nvSpPr>
          <p:cNvPr id="6" name="Freeform 6"/>
          <p:cNvSpPr/>
          <p:nvPr/>
        </p:nvSpPr>
        <p:spPr>
          <a:xfrm>
            <a:off x="1062915" y="-22520"/>
            <a:ext cx="1141521" cy="112942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pPr defTabSz="495330"/>
            <a:endParaRPr lang="en-GB" sz="975">
              <a:solidFill>
                <a:prstClr val="black"/>
              </a:solidFill>
              <a:latin typeface="Calibri"/>
            </a:endParaRPr>
          </a:p>
        </p:txBody>
      </p:sp>
      <p:graphicFrame>
        <p:nvGraphicFramePr>
          <p:cNvPr id="3" name="Table 2">
            <a:extLst>
              <a:ext uri="{FF2B5EF4-FFF2-40B4-BE49-F238E27FC236}">
                <a16:creationId xmlns:a16="http://schemas.microsoft.com/office/drawing/2014/main" id="{3D37A656-76AF-67B3-7DA4-6A6B110EE670}"/>
              </a:ext>
            </a:extLst>
          </p:cNvPr>
          <p:cNvGraphicFramePr>
            <a:graphicFrameLocks noGrp="1"/>
          </p:cNvGraphicFramePr>
          <p:nvPr/>
        </p:nvGraphicFramePr>
        <p:xfrm>
          <a:off x="1316664" y="1720152"/>
          <a:ext cx="9558672" cy="1402080"/>
        </p:xfrm>
        <a:graphic>
          <a:graphicData uri="http://schemas.openxmlformats.org/drawingml/2006/table">
            <a:tbl>
              <a:tblPr firstRow="1" bandRow="1">
                <a:tableStyleId>{5C22544A-7EE6-4342-B048-85BDC9FD1C3A}</a:tableStyleId>
              </a:tblPr>
              <a:tblGrid>
                <a:gridCol w="1631815">
                  <a:extLst>
                    <a:ext uri="{9D8B030D-6E8A-4147-A177-3AD203B41FA5}">
                      <a16:colId xmlns:a16="http://schemas.microsoft.com/office/drawing/2014/main" val="1327322609"/>
                    </a:ext>
                  </a:extLst>
                </a:gridCol>
                <a:gridCol w="1974915">
                  <a:extLst>
                    <a:ext uri="{9D8B030D-6E8A-4147-A177-3AD203B41FA5}">
                      <a16:colId xmlns:a16="http://schemas.microsoft.com/office/drawing/2014/main" val="239378215"/>
                    </a:ext>
                  </a:extLst>
                </a:gridCol>
                <a:gridCol w="2035585">
                  <a:extLst>
                    <a:ext uri="{9D8B030D-6E8A-4147-A177-3AD203B41FA5}">
                      <a16:colId xmlns:a16="http://schemas.microsoft.com/office/drawing/2014/main" val="3646965852"/>
                    </a:ext>
                  </a:extLst>
                </a:gridCol>
                <a:gridCol w="2035585">
                  <a:extLst>
                    <a:ext uri="{9D8B030D-6E8A-4147-A177-3AD203B41FA5}">
                      <a16:colId xmlns:a16="http://schemas.microsoft.com/office/drawing/2014/main" val="2116143675"/>
                    </a:ext>
                  </a:extLst>
                </a:gridCol>
                <a:gridCol w="1880772">
                  <a:extLst>
                    <a:ext uri="{9D8B030D-6E8A-4147-A177-3AD203B41FA5}">
                      <a16:colId xmlns:a16="http://schemas.microsoft.com/office/drawing/2014/main" val="4236960166"/>
                    </a:ext>
                  </a:extLst>
                </a:gridCol>
              </a:tblGrid>
              <a:tr h="370840">
                <a:tc>
                  <a:txBody>
                    <a:bodyPr/>
                    <a:lstStyle/>
                    <a:p>
                      <a:pPr algn="ctr"/>
                      <a:r>
                        <a:rPr lang="en-GB" sz="2000">
                          <a:latin typeface="Arial" panose="020B0604020202020204" pitchFamily="34" charset="0"/>
                          <a:cs typeface="Arial" panose="020B0604020202020204" pitchFamily="34" charset="0"/>
                        </a:rPr>
                        <a:t>Challenge / Problem</a:t>
                      </a:r>
                    </a:p>
                  </a:txBody>
                  <a:tcPr/>
                </a:tc>
                <a:tc>
                  <a:txBody>
                    <a:bodyPr/>
                    <a:lstStyle/>
                    <a:p>
                      <a:pPr algn="ctr"/>
                      <a:r>
                        <a:rPr lang="en-GB" sz="2000">
                          <a:latin typeface="Arial" panose="020B0604020202020204" pitchFamily="34" charset="0"/>
                          <a:cs typeface="Arial" panose="020B0604020202020204" pitchFamily="34" charset="0"/>
                        </a:rPr>
                        <a:t>High impact opportunity</a:t>
                      </a:r>
                    </a:p>
                  </a:txBody>
                  <a:tcPr/>
                </a:tc>
                <a:tc>
                  <a:txBody>
                    <a:bodyPr/>
                    <a:lstStyle/>
                    <a:p>
                      <a:pPr algn="ctr"/>
                      <a:r>
                        <a:rPr lang="en-GB" sz="2000">
                          <a:latin typeface="Arial" panose="020B0604020202020204" pitchFamily="34" charset="0"/>
                          <a:cs typeface="Arial" panose="020B0604020202020204" pitchFamily="34" charset="0"/>
                        </a:rPr>
                        <a:t>Actions / Activities</a:t>
                      </a:r>
                    </a:p>
                  </a:txBody>
                  <a:tcPr/>
                </a:tc>
                <a:tc>
                  <a:txBody>
                    <a:bodyPr/>
                    <a:lstStyle/>
                    <a:p>
                      <a:pPr algn="ctr"/>
                      <a:r>
                        <a:rPr lang="en-GB" sz="2000">
                          <a:latin typeface="Arial" panose="020B0604020202020204" pitchFamily="34" charset="0"/>
                          <a:cs typeface="Arial" panose="020B0604020202020204" pitchFamily="34" charset="0"/>
                        </a:rPr>
                        <a:t>Inputs / resources</a:t>
                      </a:r>
                    </a:p>
                  </a:txBody>
                  <a:tcPr/>
                </a:tc>
                <a:tc>
                  <a:txBody>
                    <a:bodyPr/>
                    <a:lstStyle/>
                    <a:p>
                      <a:pPr algn="ctr"/>
                      <a:r>
                        <a:rPr lang="en-GB" sz="2000">
                          <a:latin typeface="Arial" panose="020B0604020202020204" pitchFamily="34" charset="0"/>
                          <a:cs typeface="Arial" panose="020B0604020202020204" pitchFamily="34" charset="0"/>
                        </a:rPr>
                        <a:t>Outputs / anticipated results</a:t>
                      </a:r>
                    </a:p>
                  </a:txBody>
                  <a:tcPr/>
                </a:tc>
                <a:extLst>
                  <a:ext uri="{0D108BD9-81ED-4DB2-BD59-A6C34878D82A}">
                    <a16:rowId xmlns:a16="http://schemas.microsoft.com/office/drawing/2014/main" val="4269814451"/>
                  </a:ext>
                </a:extLst>
              </a:tr>
              <a:tr h="370840">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23704346"/>
                  </a:ext>
                </a:extLst>
              </a:tr>
            </a:tbl>
          </a:graphicData>
        </a:graphic>
      </p:graphicFrame>
    </p:spTree>
    <p:extLst>
      <p:ext uri="{BB962C8B-B14F-4D97-AF65-F5344CB8AC3E}">
        <p14:creationId xmlns:p14="http://schemas.microsoft.com/office/powerpoint/2010/main" val="1124398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42132" y="45738"/>
            <a:ext cx="2306868" cy="888034"/>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pPr defTabSz="495330"/>
            <a:endParaRPr lang="en-GB" sz="975">
              <a:solidFill>
                <a:prstClr val="black"/>
              </a:solidFill>
              <a:latin typeface="Calibri"/>
            </a:endParaRPr>
          </a:p>
        </p:txBody>
      </p:sp>
      <p:sp>
        <p:nvSpPr>
          <p:cNvPr id="4" name="Freeform 4"/>
          <p:cNvSpPr/>
          <p:nvPr/>
        </p:nvSpPr>
        <p:spPr>
          <a:xfrm>
            <a:off x="2237082" y="130440"/>
            <a:ext cx="6560843" cy="861429"/>
          </a:xfrm>
          <a:custGeom>
            <a:avLst/>
            <a:gdLst/>
            <a:ahLst/>
            <a:cxnLst/>
            <a:rect l="l" t="t" r="r" b="b"/>
            <a:pathLst>
              <a:path w="7817627" h="1416841">
                <a:moveTo>
                  <a:pt x="0" y="0"/>
                </a:moveTo>
                <a:lnTo>
                  <a:pt x="7817627" y="0"/>
                </a:lnTo>
                <a:lnTo>
                  <a:pt x="7817627" y="1416841"/>
                </a:lnTo>
                <a:lnTo>
                  <a:pt x="0" y="1416841"/>
                </a:lnTo>
                <a:lnTo>
                  <a:pt x="0" y="0"/>
                </a:lnTo>
                <a:close/>
              </a:path>
            </a:pathLst>
          </a:custGeom>
          <a:blipFill>
            <a:blip r:embed="rId4"/>
            <a:stretch>
              <a:fillRect/>
            </a:stretch>
          </a:blipFill>
        </p:spPr>
        <p:txBody>
          <a:bodyPr/>
          <a:lstStyle/>
          <a:p>
            <a:pPr defTabSz="495330"/>
            <a:endParaRPr lang="en-GB" sz="975">
              <a:solidFill>
                <a:prstClr val="black"/>
              </a:solidFill>
              <a:latin typeface="Calibri"/>
            </a:endParaRPr>
          </a:p>
        </p:txBody>
      </p:sp>
      <p:sp>
        <p:nvSpPr>
          <p:cNvPr id="5" name="TextBox 5"/>
          <p:cNvSpPr txBox="1"/>
          <p:nvPr/>
        </p:nvSpPr>
        <p:spPr>
          <a:xfrm>
            <a:off x="2410980" y="264755"/>
            <a:ext cx="6569154" cy="585994"/>
          </a:xfrm>
          <a:prstGeom prst="rect">
            <a:avLst/>
          </a:prstGeom>
        </p:spPr>
        <p:txBody>
          <a:bodyPr wrap="square" lIns="0" tIns="0" rIns="0" bIns="0" rtlCol="0" anchor="t">
            <a:spAutoFit/>
          </a:bodyPr>
          <a:lstStyle/>
          <a:p>
            <a:pPr algn="ctr" defTabSz="495330">
              <a:lnSpc>
                <a:spcPts val="4981"/>
              </a:lnSpc>
            </a:pPr>
            <a:r>
              <a:rPr lang="en-US" sz="3558" dirty="0">
                <a:solidFill>
                  <a:prstClr val="white"/>
                </a:solidFill>
                <a:latin typeface="Arial" panose="020B0604020202020204" pitchFamily="34" charset="0"/>
                <a:ea typeface="Frutiger"/>
                <a:cs typeface="Arial" panose="020B0604020202020204" pitchFamily="34" charset="0"/>
                <a:sym typeface="Frutiger"/>
              </a:rPr>
              <a:t>PPV Forum Feedback</a:t>
            </a:r>
          </a:p>
        </p:txBody>
      </p:sp>
      <p:sp>
        <p:nvSpPr>
          <p:cNvPr id="6" name="Freeform 6"/>
          <p:cNvSpPr/>
          <p:nvPr/>
        </p:nvSpPr>
        <p:spPr>
          <a:xfrm>
            <a:off x="1062915" y="-22520"/>
            <a:ext cx="1141521" cy="112942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pPr defTabSz="495330"/>
            <a:endParaRPr lang="en-GB" sz="975">
              <a:solidFill>
                <a:prstClr val="black"/>
              </a:solidFill>
              <a:latin typeface="Calibri"/>
            </a:endParaRPr>
          </a:p>
        </p:txBody>
      </p:sp>
      <p:graphicFrame>
        <p:nvGraphicFramePr>
          <p:cNvPr id="7" name="Table 6">
            <a:extLst>
              <a:ext uri="{FF2B5EF4-FFF2-40B4-BE49-F238E27FC236}">
                <a16:creationId xmlns:a16="http://schemas.microsoft.com/office/drawing/2014/main" id="{2A8A57D0-F1A2-6958-7975-C85F57EE8D8C}"/>
              </a:ext>
            </a:extLst>
          </p:cNvPr>
          <p:cNvGraphicFramePr>
            <a:graphicFrameLocks noGrp="1"/>
          </p:cNvGraphicFramePr>
          <p:nvPr/>
        </p:nvGraphicFramePr>
        <p:xfrm>
          <a:off x="1654629" y="1448960"/>
          <a:ext cx="8797300" cy="741680"/>
        </p:xfrm>
        <a:graphic>
          <a:graphicData uri="http://schemas.openxmlformats.org/drawingml/2006/table">
            <a:tbl>
              <a:tblPr firstRow="1" bandRow="1">
                <a:tableStyleId>{5C22544A-7EE6-4342-B048-85BDC9FD1C3A}</a:tableStyleId>
              </a:tblPr>
              <a:tblGrid>
                <a:gridCol w="4315537">
                  <a:extLst>
                    <a:ext uri="{9D8B030D-6E8A-4147-A177-3AD203B41FA5}">
                      <a16:colId xmlns:a16="http://schemas.microsoft.com/office/drawing/2014/main" val="3182066455"/>
                    </a:ext>
                  </a:extLst>
                </a:gridCol>
                <a:gridCol w="4481763">
                  <a:extLst>
                    <a:ext uri="{9D8B030D-6E8A-4147-A177-3AD203B41FA5}">
                      <a16:colId xmlns:a16="http://schemas.microsoft.com/office/drawing/2014/main" val="2862146639"/>
                    </a:ext>
                  </a:extLst>
                </a:gridCol>
              </a:tblGrid>
              <a:tr h="370840">
                <a:tc>
                  <a:txBody>
                    <a:bodyPr/>
                    <a:lstStyle/>
                    <a:p>
                      <a:pPr algn="ctr"/>
                      <a:r>
                        <a:rPr lang="en-GB" sz="1600">
                          <a:latin typeface="Arial" panose="020B0604020202020204" pitchFamily="34" charset="0"/>
                          <a:cs typeface="Arial" panose="020B0604020202020204" pitchFamily="34" charset="0"/>
                        </a:rPr>
                        <a:t>Query</a:t>
                      </a:r>
                    </a:p>
                  </a:txBody>
                  <a:tcPr/>
                </a:tc>
                <a:tc>
                  <a:txBody>
                    <a:bodyPr/>
                    <a:lstStyle/>
                    <a:p>
                      <a:pPr algn="ctr"/>
                      <a:r>
                        <a:rPr lang="en-GB" sz="1600">
                          <a:latin typeface="Arial" panose="020B0604020202020204" pitchFamily="34" charset="0"/>
                          <a:cs typeface="Arial" panose="020B0604020202020204" pitchFamily="34" charset="0"/>
                        </a:rPr>
                        <a:t>Response</a:t>
                      </a:r>
                    </a:p>
                  </a:txBody>
                  <a:tcPr/>
                </a:tc>
                <a:extLst>
                  <a:ext uri="{0D108BD9-81ED-4DB2-BD59-A6C34878D82A}">
                    <a16:rowId xmlns:a16="http://schemas.microsoft.com/office/drawing/2014/main" val="2599382368"/>
                  </a:ext>
                </a:extLst>
              </a:tr>
              <a:tr h="370840">
                <a:tc>
                  <a:txBody>
                    <a:bodyPr/>
                    <a:lstStyle/>
                    <a:p>
                      <a:endParaRPr lang="en-GB" sz="1600" dirty="0">
                        <a:latin typeface="Arial" panose="020B0604020202020204" pitchFamily="34" charset="0"/>
                        <a:cs typeface="Arial" panose="020B0604020202020204" pitchFamily="34" charset="0"/>
                      </a:endParaRPr>
                    </a:p>
                  </a:txBody>
                  <a:tcPr/>
                </a:tc>
                <a:tc>
                  <a:txBody>
                    <a:bodyPr/>
                    <a:lstStyle/>
                    <a:p>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213535"/>
                  </a:ext>
                </a:extLst>
              </a:tr>
            </a:tbl>
          </a:graphicData>
        </a:graphic>
      </p:graphicFrame>
    </p:spTree>
    <p:extLst>
      <p:ext uri="{BB962C8B-B14F-4D97-AF65-F5344CB8AC3E}">
        <p14:creationId xmlns:p14="http://schemas.microsoft.com/office/powerpoint/2010/main" val="902694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42132" y="45738"/>
            <a:ext cx="2306868" cy="888034"/>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pPr defTabSz="495330"/>
            <a:endParaRPr lang="en-GB" sz="975">
              <a:solidFill>
                <a:prstClr val="black"/>
              </a:solidFill>
              <a:latin typeface="Arial" panose="020B0604020202020204" pitchFamily="34" charset="0"/>
              <a:cs typeface="Arial" panose="020B0604020202020204" pitchFamily="34" charset="0"/>
            </a:endParaRPr>
          </a:p>
        </p:txBody>
      </p:sp>
      <p:sp>
        <p:nvSpPr>
          <p:cNvPr id="4" name="Freeform 4"/>
          <p:cNvSpPr/>
          <p:nvPr/>
        </p:nvSpPr>
        <p:spPr>
          <a:xfrm>
            <a:off x="2373153" y="221155"/>
            <a:ext cx="5916771" cy="684024"/>
          </a:xfrm>
          <a:custGeom>
            <a:avLst/>
            <a:gdLst/>
            <a:ahLst/>
            <a:cxnLst/>
            <a:rect l="l" t="t" r="r" b="b"/>
            <a:pathLst>
              <a:path w="7817627" h="1416841">
                <a:moveTo>
                  <a:pt x="0" y="0"/>
                </a:moveTo>
                <a:lnTo>
                  <a:pt x="7817627" y="0"/>
                </a:lnTo>
                <a:lnTo>
                  <a:pt x="7817627" y="1416841"/>
                </a:lnTo>
                <a:lnTo>
                  <a:pt x="0" y="1416841"/>
                </a:lnTo>
                <a:lnTo>
                  <a:pt x="0" y="0"/>
                </a:lnTo>
                <a:close/>
              </a:path>
            </a:pathLst>
          </a:custGeom>
          <a:blipFill>
            <a:blip r:embed="rId4"/>
            <a:stretch>
              <a:fillRect/>
            </a:stretch>
          </a:blipFill>
        </p:spPr>
        <p:txBody>
          <a:bodyPr/>
          <a:lstStyle/>
          <a:p>
            <a:pPr defTabSz="495330"/>
            <a:endParaRPr lang="en-GB" sz="975">
              <a:solidFill>
                <a:prstClr val="black"/>
              </a:solidFill>
              <a:latin typeface="Arial" panose="020B0604020202020204" pitchFamily="34" charset="0"/>
              <a:cs typeface="Arial" panose="020B0604020202020204" pitchFamily="34" charset="0"/>
            </a:endParaRPr>
          </a:p>
        </p:txBody>
      </p:sp>
      <p:sp>
        <p:nvSpPr>
          <p:cNvPr id="5" name="TextBox 5"/>
          <p:cNvSpPr txBox="1"/>
          <p:nvPr/>
        </p:nvSpPr>
        <p:spPr>
          <a:xfrm>
            <a:off x="2318724" y="222254"/>
            <a:ext cx="5843439" cy="585994"/>
          </a:xfrm>
          <a:prstGeom prst="rect">
            <a:avLst/>
          </a:prstGeom>
        </p:spPr>
        <p:txBody>
          <a:bodyPr wrap="square" lIns="0" tIns="0" rIns="0" bIns="0" rtlCol="0" anchor="t">
            <a:spAutoFit/>
          </a:bodyPr>
          <a:lstStyle/>
          <a:p>
            <a:pPr algn="ctr" defTabSz="495330">
              <a:lnSpc>
                <a:spcPts val="4981"/>
              </a:lnSpc>
            </a:pPr>
            <a:r>
              <a:rPr lang="en-US" sz="3558" dirty="0">
                <a:solidFill>
                  <a:prstClr val="white"/>
                </a:solidFill>
                <a:latin typeface="Arial" panose="020B0604020202020204" pitchFamily="34" charset="0"/>
                <a:ea typeface="Frutiger"/>
                <a:cs typeface="Arial" panose="020B0604020202020204" pitchFamily="34" charset="0"/>
                <a:sym typeface="Frutiger"/>
              </a:rPr>
              <a:t>Key Actions</a:t>
            </a:r>
          </a:p>
        </p:txBody>
      </p:sp>
      <p:sp>
        <p:nvSpPr>
          <p:cNvPr id="6" name="Freeform 6"/>
          <p:cNvSpPr/>
          <p:nvPr/>
        </p:nvSpPr>
        <p:spPr>
          <a:xfrm>
            <a:off x="1062915" y="-22520"/>
            <a:ext cx="1141521" cy="112942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pPr defTabSz="495330"/>
            <a:endParaRPr lang="en-GB" sz="975">
              <a:solidFill>
                <a:prstClr val="black"/>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0039218-DF16-D29C-5B11-2C83AF48D33D}"/>
              </a:ext>
            </a:extLst>
          </p:cNvPr>
          <p:cNvSpPr txBox="1"/>
          <p:nvPr/>
        </p:nvSpPr>
        <p:spPr>
          <a:xfrm>
            <a:off x="1489613" y="1517116"/>
            <a:ext cx="9447092" cy="369332"/>
          </a:xfrm>
          <a:prstGeom prst="rect">
            <a:avLst/>
          </a:prstGeom>
          <a:noFill/>
          <a:ln w="38100">
            <a:solidFill>
              <a:schemeClr val="accent1"/>
            </a:solidFill>
          </a:ln>
        </p:spPr>
        <p:txBody>
          <a:bodyPr wrap="square" rtlCol="0">
            <a:spAutoFit/>
          </a:bodyPr>
          <a:lstStyle/>
          <a:p>
            <a:r>
              <a:rPr lang="en-GB">
                <a:solidFill>
                  <a:prstClr val="black"/>
                </a:solidFill>
                <a:latin typeface="Arial" panose="020B0604020202020204" pitchFamily="34" charset="0"/>
                <a:cs typeface="Arial" panose="020B0604020202020204" pitchFamily="34" charset="0"/>
              </a:rPr>
              <a:t>Aim</a:t>
            </a:r>
          </a:p>
        </p:txBody>
      </p:sp>
      <p:graphicFrame>
        <p:nvGraphicFramePr>
          <p:cNvPr id="8" name="Table 20">
            <a:extLst>
              <a:ext uri="{FF2B5EF4-FFF2-40B4-BE49-F238E27FC236}">
                <a16:creationId xmlns:a16="http://schemas.microsoft.com/office/drawing/2014/main" id="{43B70DD5-7A52-1C4A-FBD6-DE89C9C6C2BB}"/>
              </a:ext>
            </a:extLst>
          </p:cNvPr>
          <p:cNvGraphicFramePr>
            <a:graphicFrameLocks noGrp="1"/>
          </p:cNvGraphicFramePr>
          <p:nvPr/>
        </p:nvGraphicFramePr>
        <p:xfrm>
          <a:off x="1489613" y="2054423"/>
          <a:ext cx="3991914" cy="4694732"/>
        </p:xfrm>
        <a:graphic>
          <a:graphicData uri="http://schemas.openxmlformats.org/drawingml/2006/table">
            <a:tbl>
              <a:tblPr firstRow="1" bandRow="1">
                <a:tableStyleId>{5C22544A-7EE6-4342-B048-85BDC9FD1C3A}</a:tableStyleId>
              </a:tblPr>
              <a:tblGrid>
                <a:gridCol w="3991914">
                  <a:extLst>
                    <a:ext uri="{9D8B030D-6E8A-4147-A177-3AD203B41FA5}">
                      <a16:colId xmlns:a16="http://schemas.microsoft.com/office/drawing/2014/main" val="1509749334"/>
                    </a:ext>
                  </a:extLst>
                </a:gridCol>
              </a:tblGrid>
              <a:tr h="505476">
                <a:tc>
                  <a:txBody>
                    <a:bodyPr/>
                    <a:lstStyle/>
                    <a:p>
                      <a:r>
                        <a:rPr lang="en-GB" sz="2000" b="0">
                          <a:latin typeface="Arial" panose="020B0604020202020204" pitchFamily="34" charset="0"/>
                          <a:cs typeface="Arial" panose="020B0604020202020204" pitchFamily="34" charset="0"/>
                        </a:rPr>
                        <a:t>Opportunity overview</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extLst>
                  <a:ext uri="{0D108BD9-81ED-4DB2-BD59-A6C34878D82A}">
                    <a16:rowId xmlns:a16="http://schemas.microsoft.com/office/drawing/2014/main" val="3255407509"/>
                  </a:ext>
                </a:extLst>
              </a:tr>
              <a:tr h="4189256">
                <a:tc>
                  <a:txBody>
                    <a:bodyPr/>
                    <a:lstStyle/>
                    <a:p>
                      <a:pPr marL="342900" indent="-342900">
                        <a:buFont typeface="Arial" panose="020B0604020202020204" pitchFamily="34" charset="0"/>
                        <a:buChar char="•"/>
                      </a:pPr>
                      <a:endParaRPr lang="en-GB" sz="20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249642840"/>
                  </a:ext>
                </a:extLst>
              </a:tr>
            </a:tbl>
          </a:graphicData>
        </a:graphic>
      </p:graphicFrame>
      <p:graphicFrame>
        <p:nvGraphicFramePr>
          <p:cNvPr id="9" name="Table 4">
            <a:extLst>
              <a:ext uri="{FF2B5EF4-FFF2-40B4-BE49-F238E27FC236}">
                <a16:creationId xmlns:a16="http://schemas.microsoft.com/office/drawing/2014/main" id="{47685F95-EF3B-164A-2F09-422ED365EAA9}"/>
              </a:ext>
            </a:extLst>
          </p:cNvPr>
          <p:cNvGraphicFramePr>
            <a:graphicFrameLocks noGrp="1"/>
          </p:cNvGraphicFramePr>
          <p:nvPr/>
        </p:nvGraphicFramePr>
        <p:xfrm>
          <a:off x="5542137" y="2054423"/>
          <a:ext cx="5394569" cy="4018168"/>
        </p:xfrm>
        <a:graphic>
          <a:graphicData uri="http://schemas.openxmlformats.org/drawingml/2006/table">
            <a:tbl>
              <a:tblPr firstRow="1" bandRow="1"/>
              <a:tblGrid>
                <a:gridCol w="3482653">
                  <a:extLst>
                    <a:ext uri="{9D8B030D-6E8A-4147-A177-3AD203B41FA5}">
                      <a16:colId xmlns:a16="http://schemas.microsoft.com/office/drawing/2014/main" val="3846804541"/>
                    </a:ext>
                  </a:extLst>
                </a:gridCol>
                <a:gridCol w="497426">
                  <a:extLst>
                    <a:ext uri="{9D8B030D-6E8A-4147-A177-3AD203B41FA5}">
                      <a16:colId xmlns:a16="http://schemas.microsoft.com/office/drawing/2014/main" val="904173336"/>
                    </a:ext>
                  </a:extLst>
                </a:gridCol>
                <a:gridCol w="471497">
                  <a:extLst>
                    <a:ext uri="{9D8B030D-6E8A-4147-A177-3AD203B41FA5}">
                      <a16:colId xmlns:a16="http://schemas.microsoft.com/office/drawing/2014/main" val="1352198160"/>
                    </a:ext>
                  </a:extLst>
                </a:gridCol>
                <a:gridCol w="471497">
                  <a:extLst>
                    <a:ext uri="{9D8B030D-6E8A-4147-A177-3AD203B41FA5}">
                      <a16:colId xmlns:a16="http://schemas.microsoft.com/office/drawing/2014/main" val="240767797"/>
                    </a:ext>
                  </a:extLst>
                </a:gridCol>
                <a:gridCol w="471496">
                  <a:extLst>
                    <a:ext uri="{9D8B030D-6E8A-4147-A177-3AD203B41FA5}">
                      <a16:colId xmlns:a16="http://schemas.microsoft.com/office/drawing/2014/main" val="3521106725"/>
                    </a:ext>
                  </a:extLst>
                </a:gridCol>
              </a:tblGrid>
              <a:tr h="510812">
                <a:tc>
                  <a:txBody>
                    <a:bodyPr/>
                    <a:lstStyle/>
                    <a:p>
                      <a:r>
                        <a:rPr lang="en-GB" sz="1800" b="0" dirty="0">
                          <a:solidFill>
                            <a:schemeClr val="bg1"/>
                          </a:solidFill>
                          <a:latin typeface="Arial" panose="020B0604020202020204" pitchFamily="34" charset="0"/>
                          <a:cs typeface="Arial" panose="020B0604020202020204" pitchFamily="34" charset="0"/>
                        </a:rPr>
                        <a:t>30.60.90 or Q3 Goal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r>
                        <a:rPr lang="en-GB" sz="1600" b="0">
                          <a:solidFill>
                            <a:schemeClr val="tx1"/>
                          </a:solidFill>
                          <a:latin typeface="Arial" panose="020B0604020202020204" pitchFamily="34" charset="0"/>
                          <a:cs typeface="Arial" panose="020B0604020202020204" pitchFamily="34" charset="0"/>
                        </a:rPr>
                        <a:t>30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a:solidFill>
                            <a:schemeClr val="tx1"/>
                          </a:solidFill>
                          <a:latin typeface="Arial" panose="020B0604020202020204" pitchFamily="34" charset="0"/>
                          <a:cs typeface="Arial" panose="020B0604020202020204" pitchFamily="34" charset="0"/>
                        </a:rPr>
                        <a:t>60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a:solidFill>
                            <a:schemeClr val="tx1"/>
                          </a:solidFill>
                          <a:latin typeface="Arial" panose="020B0604020202020204" pitchFamily="34" charset="0"/>
                          <a:cs typeface="Arial" panose="020B0604020202020204" pitchFamily="34" charset="0"/>
                        </a:rPr>
                        <a:t>90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a:solidFill>
                            <a:schemeClr val="tx1"/>
                          </a:solidFill>
                          <a:latin typeface="Arial" panose="020B0604020202020204" pitchFamily="34" charset="0"/>
                          <a:cs typeface="Arial" panose="020B0604020202020204" pitchFamily="34" charset="0"/>
                        </a:rPr>
                        <a:t>Q3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0438639"/>
                  </a:ext>
                </a:extLst>
              </a:tr>
              <a:tr h="510812">
                <a:tc>
                  <a:txBody>
                    <a:bodyPr/>
                    <a:lstStyle>
                      <a:lvl1pPr marL="0" algn="l" defTabSz="495330" rtl="0" eaLnBrk="1" latinLnBrk="0" hangingPunct="1">
                        <a:defRPr sz="975" b="1" kern="1200">
                          <a:solidFill>
                            <a:schemeClr val="lt1"/>
                          </a:solidFill>
                          <a:latin typeface="Arial"/>
                        </a:defRPr>
                      </a:lvl1pPr>
                      <a:lvl2pPr marL="247665" algn="l" defTabSz="495330" rtl="0" eaLnBrk="1" latinLnBrk="0" hangingPunct="1">
                        <a:defRPr sz="975" b="1" kern="1200">
                          <a:solidFill>
                            <a:schemeClr val="lt1"/>
                          </a:solidFill>
                          <a:latin typeface="Arial"/>
                        </a:defRPr>
                      </a:lvl2pPr>
                      <a:lvl3pPr marL="495330" algn="l" defTabSz="495330" rtl="0" eaLnBrk="1" latinLnBrk="0" hangingPunct="1">
                        <a:defRPr sz="975" b="1" kern="1200">
                          <a:solidFill>
                            <a:schemeClr val="lt1"/>
                          </a:solidFill>
                          <a:latin typeface="Arial"/>
                        </a:defRPr>
                      </a:lvl3pPr>
                      <a:lvl4pPr marL="742996" algn="l" defTabSz="495330" rtl="0" eaLnBrk="1" latinLnBrk="0" hangingPunct="1">
                        <a:defRPr sz="975" b="1" kern="1200">
                          <a:solidFill>
                            <a:schemeClr val="lt1"/>
                          </a:solidFill>
                          <a:latin typeface="Arial"/>
                        </a:defRPr>
                      </a:lvl4pPr>
                      <a:lvl5pPr marL="990661" algn="l" defTabSz="495330" rtl="0" eaLnBrk="1" latinLnBrk="0" hangingPunct="1">
                        <a:defRPr sz="975" b="1" kern="1200">
                          <a:solidFill>
                            <a:schemeClr val="lt1"/>
                          </a:solidFill>
                          <a:latin typeface="Arial"/>
                        </a:defRPr>
                      </a:lvl5pPr>
                      <a:lvl6pPr marL="1238326" algn="l" defTabSz="495330" rtl="0" eaLnBrk="1" latinLnBrk="0" hangingPunct="1">
                        <a:defRPr sz="975" b="1" kern="1200">
                          <a:solidFill>
                            <a:schemeClr val="lt1"/>
                          </a:solidFill>
                          <a:latin typeface="Arial"/>
                        </a:defRPr>
                      </a:lvl6pPr>
                      <a:lvl7pPr marL="1485991" algn="l" defTabSz="495330" rtl="0" eaLnBrk="1" latinLnBrk="0" hangingPunct="1">
                        <a:defRPr sz="975" b="1" kern="1200">
                          <a:solidFill>
                            <a:schemeClr val="lt1"/>
                          </a:solidFill>
                          <a:latin typeface="Arial"/>
                        </a:defRPr>
                      </a:lvl7pPr>
                      <a:lvl8pPr marL="1733657" algn="l" defTabSz="495330" rtl="0" eaLnBrk="1" latinLnBrk="0" hangingPunct="1">
                        <a:defRPr sz="975" b="1" kern="1200">
                          <a:solidFill>
                            <a:schemeClr val="lt1"/>
                          </a:solidFill>
                          <a:latin typeface="Arial"/>
                        </a:defRPr>
                      </a:lvl8pPr>
                      <a:lvl9pPr marL="1981322" algn="l" defTabSz="495330" rtl="0" eaLnBrk="1" latinLnBrk="0" hangingPunct="1">
                        <a:defRPr sz="975" b="1" kern="1200">
                          <a:solidFill>
                            <a:schemeClr val="lt1"/>
                          </a:solidFill>
                          <a:latin typeface="Arial"/>
                        </a:defRPr>
                      </a:lvl9pPr>
                    </a:lstStyle>
                    <a:p>
                      <a:r>
                        <a:rPr lang="en-GB" sz="1800" b="0">
                          <a:latin typeface="Arial" panose="020B0604020202020204" pitchFamily="34" charset="0"/>
                          <a:cs typeface="Arial" panose="020B0604020202020204" pitchFamily="34" charset="0"/>
                        </a:rPr>
                        <a:t>Measurable benefit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gridSpan="4">
                  <a:txBody>
                    <a:bodyPr/>
                    <a:lstStyle>
                      <a:lvl1pPr marL="0" algn="l" defTabSz="495330" rtl="0" eaLnBrk="1" latinLnBrk="0" hangingPunct="1">
                        <a:defRPr sz="975" b="1" kern="1200">
                          <a:solidFill>
                            <a:schemeClr val="lt1"/>
                          </a:solidFill>
                          <a:latin typeface="Arial"/>
                        </a:defRPr>
                      </a:lvl1pPr>
                      <a:lvl2pPr marL="247665" algn="l" defTabSz="495330" rtl="0" eaLnBrk="1" latinLnBrk="0" hangingPunct="1">
                        <a:defRPr sz="975" b="1" kern="1200">
                          <a:solidFill>
                            <a:schemeClr val="lt1"/>
                          </a:solidFill>
                          <a:latin typeface="Arial"/>
                        </a:defRPr>
                      </a:lvl2pPr>
                      <a:lvl3pPr marL="495330" algn="l" defTabSz="495330" rtl="0" eaLnBrk="1" latinLnBrk="0" hangingPunct="1">
                        <a:defRPr sz="975" b="1" kern="1200">
                          <a:solidFill>
                            <a:schemeClr val="lt1"/>
                          </a:solidFill>
                          <a:latin typeface="Arial"/>
                        </a:defRPr>
                      </a:lvl3pPr>
                      <a:lvl4pPr marL="742996" algn="l" defTabSz="495330" rtl="0" eaLnBrk="1" latinLnBrk="0" hangingPunct="1">
                        <a:defRPr sz="975" b="1" kern="1200">
                          <a:solidFill>
                            <a:schemeClr val="lt1"/>
                          </a:solidFill>
                          <a:latin typeface="Arial"/>
                        </a:defRPr>
                      </a:lvl4pPr>
                      <a:lvl5pPr marL="990661" algn="l" defTabSz="495330" rtl="0" eaLnBrk="1" latinLnBrk="0" hangingPunct="1">
                        <a:defRPr sz="975" b="1" kern="1200">
                          <a:solidFill>
                            <a:schemeClr val="lt1"/>
                          </a:solidFill>
                          <a:latin typeface="Arial"/>
                        </a:defRPr>
                      </a:lvl5pPr>
                      <a:lvl6pPr marL="1238326" algn="l" defTabSz="495330" rtl="0" eaLnBrk="1" latinLnBrk="0" hangingPunct="1">
                        <a:defRPr sz="975" b="1" kern="1200">
                          <a:solidFill>
                            <a:schemeClr val="lt1"/>
                          </a:solidFill>
                          <a:latin typeface="Arial"/>
                        </a:defRPr>
                      </a:lvl6pPr>
                      <a:lvl7pPr marL="1485991" algn="l" defTabSz="495330" rtl="0" eaLnBrk="1" latinLnBrk="0" hangingPunct="1">
                        <a:defRPr sz="975" b="1" kern="1200">
                          <a:solidFill>
                            <a:schemeClr val="lt1"/>
                          </a:solidFill>
                          <a:latin typeface="Arial"/>
                        </a:defRPr>
                      </a:lvl7pPr>
                      <a:lvl8pPr marL="1733657" algn="l" defTabSz="495330" rtl="0" eaLnBrk="1" latinLnBrk="0" hangingPunct="1">
                        <a:defRPr sz="975" b="1" kern="1200">
                          <a:solidFill>
                            <a:schemeClr val="lt1"/>
                          </a:solidFill>
                          <a:latin typeface="Arial"/>
                        </a:defRPr>
                      </a:lvl8pPr>
                      <a:lvl9pPr marL="1981322" algn="l" defTabSz="495330" rtl="0" eaLnBrk="1" latinLnBrk="0" hangingPunct="1">
                        <a:defRPr sz="975" b="1" kern="1200">
                          <a:solidFill>
                            <a:schemeClr val="lt1"/>
                          </a:solidFill>
                          <a:latin typeface="Arial"/>
                        </a:defRPr>
                      </a:lvl9pPr>
                    </a:lstStyle>
                    <a:p>
                      <a:endParaRPr lang="en-GB" sz="1800" b="0">
                        <a:solidFill>
                          <a:schemeClr val="tx1"/>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27040732"/>
                  </a:ext>
                </a:extLst>
              </a:tr>
              <a:tr h="621792">
                <a:tc>
                  <a:txBody>
                    <a:bodyPr/>
                    <a:lstStyle>
                      <a:lvl1pPr marL="0" algn="l" defTabSz="495330" rtl="0" eaLnBrk="1" latinLnBrk="0" hangingPunct="1">
                        <a:defRPr sz="975" kern="1200">
                          <a:solidFill>
                            <a:schemeClr val="dk1"/>
                          </a:solidFill>
                          <a:latin typeface="Arial"/>
                        </a:defRPr>
                      </a:lvl1pPr>
                      <a:lvl2pPr marL="247665" algn="l" defTabSz="495330" rtl="0" eaLnBrk="1" latinLnBrk="0" hangingPunct="1">
                        <a:defRPr sz="975" kern="1200">
                          <a:solidFill>
                            <a:schemeClr val="dk1"/>
                          </a:solidFill>
                          <a:latin typeface="Arial"/>
                        </a:defRPr>
                      </a:lvl2pPr>
                      <a:lvl3pPr marL="495330" algn="l" defTabSz="495330" rtl="0" eaLnBrk="1" latinLnBrk="0" hangingPunct="1">
                        <a:defRPr sz="975" kern="1200">
                          <a:solidFill>
                            <a:schemeClr val="dk1"/>
                          </a:solidFill>
                          <a:latin typeface="Arial"/>
                        </a:defRPr>
                      </a:lvl3pPr>
                      <a:lvl4pPr marL="742996" algn="l" defTabSz="495330" rtl="0" eaLnBrk="1" latinLnBrk="0" hangingPunct="1">
                        <a:defRPr sz="975" kern="1200">
                          <a:solidFill>
                            <a:schemeClr val="dk1"/>
                          </a:solidFill>
                          <a:latin typeface="Arial"/>
                        </a:defRPr>
                      </a:lvl4pPr>
                      <a:lvl5pPr marL="990661" algn="l" defTabSz="495330" rtl="0" eaLnBrk="1" latinLnBrk="0" hangingPunct="1">
                        <a:defRPr sz="975" kern="1200">
                          <a:solidFill>
                            <a:schemeClr val="dk1"/>
                          </a:solidFill>
                          <a:latin typeface="Arial"/>
                        </a:defRPr>
                      </a:lvl5pPr>
                      <a:lvl6pPr marL="1238326" algn="l" defTabSz="495330" rtl="0" eaLnBrk="1" latinLnBrk="0" hangingPunct="1">
                        <a:defRPr sz="975" kern="1200">
                          <a:solidFill>
                            <a:schemeClr val="dk1"/>
                          </a:solidFill>
                          <a:latin typeface="Arial"/>
                        </a:defRPr>
                      </a:lvl6pPr>
                      <a:lvl7pPr marL="1485991" algn="l" defTabSz="495330" rtl="0" eaLnBrk="1" latinLnBrk="0" hangingPunct="1">
                        <a:defRPr sz="975" kern="1200">
                          <a:solidFill>
                            <a:schemeClr val="dk1"/>
                          </a:solidFill>
                          <a:latin typeface="Arial"/>
                        </a:defRPr>
                      </a:lvl7pPr>
                      <a:lvl8pPr marL="1733657" algn="l" defTabSz="495330" rtl="0" eaLnBrk="1" latinLnBrk="0" hangingPunct="1">
                        <a:defRPr sz="975" kern="1200">
                          <a:solidFill>
                            <a:schemeClr val="dk1"/>
                          </a:solidFill>
                          <a:latin typeface="Arial"/>
                        </a:defRPr>
                      </a:lvl8pPr>
                      <a:lvl9pPr marL="1981322" algn="l" defTabSz="495330" rtl="0" eaLnBrk="1" latinLnBrk="0" hangingPunct="1">
                        <a:defRPr sz="975" kern="1200">
                          <a:solidFill>
                            <a:schemeClr val="dk1"/>
                          </a:solidFill>
                          <a:latin typeface="Arial"/>
                        </a:defRPr>
                      </a:lvl9pPr>
                    </a:lstStyle>
                    <a:p>
                      <a:r>
                        <a:rPr lang="en-GB" sz="1800" b="0">
                          <a:solidFill>
                            <a:schemeClr val="bg1"/>
                          </a:solidFill>
                          <a:latin typeface="Arial" panose="020B0604020202020204" pitchFamily="34" charset="0"/>
                          <a:cs typeface="Arial" panose="020B0604020202020204" pitchFamily="34" charset="0"/>
                        </a:rPr>
                        <a:t>Impact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gridSpan="4">
                  <a:txBody>
                    <a:bodyPr/>
                    <a:lstStyle>
                      <a:lvl1pPr marL="0" algn="l" defTabSz="495330" rtl="0" eaLnBrk="1" latinLnBrk="0" hangingPunct="1">
                        <a:defRPr sz="975" kern="1200">
                          <a:solidFill>
                            <a:schemeClr val="dk1"/>
                          </a:solidFill>
                          <a:latin typeface="Arial"/>
                        </a:defRPr>
                      </a:lvl1pPr>
                      <a:lvl2pPr marL="247665" algn="l" defTabSz="495330" rtl="0" eaLnBrk="1" latinLnBrk="0" hangingPunct="1">
                        <a:defRPr sz="975" kern="1200">
                          <a:solidFill>
                            <a:schemeClr val="dk1"/>
                          </a:solidFill>
                          <a:latin typeface="Arial"/>
                        </a:defRPr>
                      </a:lvl2pPr>
                      <a:lvl3pPr marL="495330" algn="l" defTabSz="495330" rtl="0" eaLnBrk="1" latinLnBrk="0" hangingPunct="1">
                        <a:defRPr sz="975" kern="1200">
                          <a:solidFill>
                            <a:schemeClr val="dk1"/>
                          </a:solidFill>
                          <a:latin typeface="Arial"/>
                        </a:defRPr>
                      </a:lvl3pPr>
                      <a:lvl4pPr marL="742996" algn="l" defTabSz="495330" rtl="0" eaLnBrk="1" latinLnBrk="0" hangingPunct="1">
                        <a:defRPr sz="975" kern="1200">
                          <a:solidFill>
                            <a:schemeClr val="dk1"/>
                          </a:solidFill>
                          <a:latin typeface="Arial"/>
                        </a:defRPr>
                      </a:lvl4pPr>
                      <a:lvl5pPr marL="990661" algn="l" defTabSz="495330" rtl="0" eaLnBrk="1" latinLnBrk="0" hangingPunct="1">
                        <a:defRPr sz="975" kern="1200">
                          <a:solidFill>
                            <a:schemeClr val="dk1"/>
                          </a:solidFill>
                          <a:latin typeface="Arial"/>
                        </a:defRPr>
                      </a:lvl5pPr>
                      <a:lvl6pPr marL="1238326" algn="l" defTabSz="495330" rtl="0" eaLnBrk="1" latinLnBrk="0" hangingPunct="1">
                        <a:defRPr sz="975" kern="1200">
                          <a:solidFill>
                            <a:schemeClr val="dk1"/>
                          </a:solidFill>
                          <a:latin typeface="Arial"/>
                        </a:defRPr>
                      </a:lvl6pPr>
                      <a:lvl7pPr marL="1485991" algn="l" defTabSz="495330" rtl="0" eaLnBrk="1" latinLnBrk="0" hangingPunct="1">
                        <a:defRPr sz="975" kern="1200">
                          <a:solidFill>
                            <a:schemeClr val="dk1"/>
                          </a:solidFill>
                          <a:latin typeface="Arial"/>
                        </a:defRPr>
                      </a:lvl7pPr>
                      <a:lvl8pPr marL="1733657" algn="l" defTabSz="495330" rtl="0" eaLnBrk="1" latinLnBrk="0" hangingPunct="1">
                        <a:defRPr sz="975" kern="1200">
                          <a:solidFill>
                            <a:schemeClr val="dk1"/>
                          </a:solidFill>
                          <a:latin typeface="Arial"/>
                        </a:defRPr>
                      </a:lvl8pPr>
                      <a:lvl9pPr marL="1981322" algn="l" defTabSz="495330" rtl="0" eaLnBrk="1" latinLnBrk="0" hangingPunct="1">
                        <a:defRPr sz="975" kern="1200">
                          <a:solidFill>
                            <a:schemeClr val="dk1"/>
                          </a:solidFill>
                          <a:latin typeface="Arial"/>
                        </a:defRPr>
                      </a:lvl9pPr>
                    </a:lstStyle>
                    <a:p>
                      <a:endParaRPr lang="en-GB" sz="1800" b="0">
                        <a:solidFill>
                          <a:schemeClr val="tx1"/>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65794918"/>
                  </a:ext>
                </a:extLst>
              </a:tr>
              <a:tr h="593688">
                <a:tc>
                  <a:txBody>
                    <a:bodyPr/>
                    <a:lstStyle>
                      <a:lvl1pPr marL="0" algn="l" defTabSz="495330" rtl="0" eaLnBrk="1" latinLnBrk="0" hangingPunct="1">
                        <a:defRPr sz="975" kern="1200">
                          <a:solidFill>
                            <a:schemeClr val="dk1"/>
                          </a:solidFill>
                          <a:latin typeface="Arial"/>
                        </a:defRPr>
                      </a:lvl1pPr>
                      <a:lvl2pPr marL="247665" algn="l" defTabSz="495330" rtl="0" eaLnBrk="1" latinLnBrk="0" hangingPunct="1">
                        <a:defRPr sz="975" kern="1200">
                          <a:solidFill>
                            <a:schemeClr val="dk1"/>
                          </a:solidFill>
                          <a:latin typeface="Arial"/>
                        </a:defRPr>
                      </a:lvl2pPr>
                      <a:lvl3pPr marL="495330" algn="l" defTabSz="495330" rtl="0" eaLnBrk="1" latinLnBrk="0" hangingPunct="1">
                        <a:defRPr sz="975" kern="1200">
                          <a:solidFill>
                            <a:schemeClr val="dk1"/>
                          </a:solidFill>
                          <a:latin typeface="Arial"/>
                        </a:defRPr>
                      </a:lvl3pPr>
                      <a:lvl4pPr marL="742996" algn="l" defTabSz="495330" rtl="0" eaLnBrk="1" latinLnBrk="0" hangingPunct="1">
                        <a:defRPr sz="975" kern="1200">
                          <a:solidFill>
                            <a:schemeClr val="dk1"/>
                          </a:solidFill>
                          <a:latin typeface="Arial"/>
                        </a:defRPr>
                      </a:lvl4pPr>
                      <a:lvl5pPr marL="990661" algn="l" defTabSz="495330" rtl="0" eaLnBrk="1" latinLnBrk="0" hangingPunct="1">
                        <a:defRPr sz="975" kern="1200">
                          <a:solidFill>
                            <a:schemeClr val="dk1"/>
                          </a:solidFill>
                          <a:latin typeface="Arial"/>
                        </a:defRPr>
                      </a:lvl5pPr>
                      <a:lvl6pPr marL="1238326" algn="l" defTabSz="495330" rtl="0" eaLnBrk="1" latinLnBrk="0" hangingPunct="1">
                        <a:defRPr sz="975" kern="1200">
                          <a:solidFill>
                            <a:schemeClr val="dk1"/>
                          </a:solidFill>
                          <a:latin typeface="Arial"/>
                        </a:defRPr>
                      </a:lvl6pPr>
                      <a:lvl7pPr marL="1485991" algn="l" defTabSz="495330" rtl="0" eaLnBrk="1" latinLnBrk="0" hangingPunct="1">
                        <a:defRPr sz="975" kern="1200">
                          <a:solidFill>
                            <a:schemeClr val="dk1"/>
                          </a:solidFill>
                          <a:latin typeface="Arial"/>
                        </a:defRPr>
                      </a:lvl7pPr>
                      <a:lvl8pPr marL="1733657" algn="l" defTabSz="495330" rtl="0" eaLnBrk="1" latinLnBrk="0" hangingPunct="1">
                        <a:defRPr sz="975" kern="1200">
                          <a:solidFill>
                            <a:schemeClr val="dk1"/>
                          </a:solidFill>
                          <a:latin typeface="Arial"/>
                        </a:defRPr>
                      </a:lvl8pPr>
                      <a:lvl9pPr marL="1981322" algn="l" defTabSz="495330" rtl="0" eaLnBrk="1" latinLnBrk="0" hangingPunct="1">
                        <a:defRPr sz="975" kern="1200">
                          <a:solidFill>
                            <a:schemeClr val="dk1"/>
                          </a:solidFill>
                          <a:latin typeface="Arial"/>
                        </a:defRPr>
                      </a:lvl9pPr>
                    </a:lstStyle>
                    <a:p>
                      <a:r>
                        <a:rPr lang="en-GB" sz="1800" b="0">
                          <a:solidFill>
                            <a:schemeClr val="bg1"/>
                          </a:solidFill>
                          <a:latin typeface="Arial" panose="020B0604020202020204" pitchFamily="34" charset="0"/>
                          <a:cs typeface="Arial" panose="020B0604020202020204" pitchFamily="34" charset="0"/>
                        </a:rPr>
                        <a:t>Start Date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gridSpan="4">
                  <a:txBody>
                    <a:bodyPr/>
                    <a:lstStyle>
                      <a:lvl1pPr marL="0" algn="l" defTabSz="495330" rtl="0" eaLnBrk="1" latinLnBrk="0" hangingPunct="1">
                        <a:defRPr sz="975" kern="1200">
                          <a:solidFill>
                            <a:schemeClr val="dk1"/>
                          </a:solidFill>
                          <a:latin typeface="Arial"/>
                        </a:defRPr>
                      </a:lvl1pPr>
                      <a:lvl2pPr marL="247665" algn="l" defTabSz="495330" rtl="0" eaLnBrk="1" latinLnBrk="0" hangingPunct="1">
                        <a:defRPr sz="975" kern="1200">
                          <a:solidFill>
                            <a:schemeClr val="dk1"/>
                          </a:solidFill>
                          <a:latin typeface="Arial"/>
                        </a:defRPr>
                      </a:lvl2pPr>
                      <a:lvl3pPr marL="495330" algn="l" defTabSz="495330" rtl="0" eaLnBrk="1" latinLnBrk="0" hangingPunct="1">
                        <a:defRPr sz="975" kern="1200">
                          <a:solidFill>
                            <a:schemeClr val="dk1"/>
                          </a:solidFill>
                          <a:latin typeface="Arial"/>
                        </a:defRPr>
                      </a:lvl3pPr>
                      <a:lvl4pPr marL="742996" algn="l" defTabSz="495330" rtl="0" eaLnBrk="1" latinLnBrk="0" hangingPunct="1">
                        <a:defRPr sz="975" kern="1200">
                          <a:solidFill>
                            <a:schemeClr val="dk1"/>
                          </a:solidFill>
                          <a:latin typeface="Arial"/>
                        </a:defRPr>
                      </a:lvl4pPr>
                      <a:lvl5pPr marL="990661" algn="l" defTabSz="495330" rtl="0" eaLnBrk="1" latinLnBrk="0" hangingPunct="1">
                        <a:defRPr sz="975" kern="1200">
                          <a:solidFill>
                            <a:schemeClr val="dk1"/>
                          </a:solidFill>
                          <a:latin typeface="Arial"/>
                        </a:defRPr>
                      </a:lvl5pPr>
                      <a:lvl6pPr marL="1238326" algn="l" defTabSz="495330" rtl="0" eaLnBrk="1" latinLnBrk="0" hangingPunct="1">
                        <a:defRPr sz="975" kern="1200">
                          <a:solidFill>
                            <a:schemeClr val="dk1"/>
                          </a:solidFill>
                          <a:latin typeface="Arial"/>
                        </a:defRPr>
                      </a:lvl6pPr>
                      <a:lvl7pPr marL="1485991" algn="l" defTabSz="495330" rtl="0" eaLnBrk="1" latinLnBrk="0" hangingPunct="1">
                        <a:defRPr sz="975" kern="1200">
                          <a:solidFill>
                            <a:schemeClr val="dk1"/>
                          </a:solidFill>
                          <a:latin typeface="Arial"/>
                        </a:defRPr>
                      </a:lvl7pPr>
                      <a:lvl8pPr marL="1733657" algn="l" defTabSz="495330" rtl="0" eaLnBrk="1" latinLnBrk="0" hangingPunct="1">
                        <a:defRPr sz="975" kern="1200">
                          <a:solidFill>
                            <a:schemeClr val="dk1"/>
                          </a:solidFill>
                          <a:latin typeface="Arial"/>
                        </a:defRPr>
                      </a:lvl8pPr>
                      <a:lvl9pPr marL="1981322" algn="l" defTabSz="495330" rtl="0" eaLnBrk="1" latinLnBrk="0" hangingPunct="1">
                        <a:defRPr sz="975" kern="1200">
                          <a:solidFill>
                            <a:schemeClr val="dk1"/>
                          </a:solidFill>
                          <a:latin typeface="Arial"/>
                        </a:defRPr>
                      </a:lvl9pPr>
                    </a:lstStyle>
                    <a:p>
                      <a:endParaRPr lang="en-GB" sz="1800" b="0">
                        <a:solidFill>
                          <a:schemeClr val="tx1"/>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8528896"/>
                  </a:ext>
                </a:extLst>
              </a:tr>
              <a:tr h="593688">
                <a:tc>
                  <a:txBody>
                    <a:bodyPr/>
                    <a:lstStyle>
                      <a:lvl1pPr marL="0" algn="l" defTabSz="495330" rtl="0" eaLnBrk="1" latinLnBrk="0" hangingPunct="1">
                        <a:defRPr sz="975" kern="1200">
                          <a:solidFill>
                            <a:schemeClr val="dk1"/>
                          </a:solidFill>
                          <a:latin typeface="Arial"/>
                        </a:defRPr>
                      </a:lvl1pPr>
                      <a:lvl2pPr marL="247665" algn="l" defTabSz="495330" rtl="0" eaLnBrk="1" latinLnBrk="0" hangingPunct="1">
                        <a:defRPr sz="975" kern="1200">
                          <a:solidFill>
                            <a:schemeClr val="dk1"/>
                          </a:solidFill>
                          <a:latin typeface="Arial"/>
                        </a:defRPr>
                      </a:lvl2pPr>
                      <a:lvl3pPr marL="495330" algn="l" defTabSz="495330" rtl="0" eaLnBrk="1" latinLnBrk="0" hangingPunct="1">
                        <a:defRPr sz="975" kern="1200">
                          <a:solidFill>
                            <a:schemeClr val="dk1"/>
                          </a:solidFill>
                          <a:latin typeface="Arial"/>
                        </a:defRPr>
                      </a:lvl3pPr>
                      <a:lvl4pPr marL="742996" algn="l" defTabSz="495330" rtl="0" eaLnBrk="1" latinLnBrk="0" hangingPunct="1">
                        <a:defRPr sz="975" kern="1200">
                          <a:solidFill>
                            <a:schemeClr val="dk1"/>
                          </a:solidFill>
                          <a:latin typeface="Arial"/>
                        </a:defRPr>
                      </a:lvl4pPr>
                      <a:lvl5pPr marL="990661" algn="l" defTabSz="495330" rtl="0" eaLnBrk="1" latinLnBrk="0" hangingPunct="1">
                        <a:defRPr sz="975" kern="1200">
                          <a:solidFill>
                            <a:schemeClr val="dk1"/>
                          </a:solidFill>
                          <a:latin typeface="Arial"/>
                        </a:defRPr>
                      </a:lvl5pPr>
                      <a:lvl6pPr marL="1238326" algn="l" defTabSz="495330" rtl="0" eaLnBrk="1" latinLnBrk="0" hangingPunct="1">
                        <a:defRPr sz="975" kern="1200">
                          <a:solidFill>
                            <a:schemeClr val="dk1"/>
                          </a:solidFill>
                          <a:latin typeface="Arial"/>
                        </a:defRPr>
                      </a:lvl6pPr>
                      <a:lvl7pPr marL="1485991" algn="l" defTabSz="495330" rtl="0" eaLnBrk="1" latinLnBrk="0" hangingPunct="1">
                        <a:defRPr sz="975" kern="1200">
                          <a:solidFill>
                            <a:schemeClr val="dk1"/>
                          </a:solidFill>
                          <a:latin typeface="Arial"/>
                        </a:defRPr>
                      </a:lvl7pPr>
                      <a:lvl8pPr marL="1733657" algn="l" defTabSz="495330" rtl="0" eaLnBrk="1" latinLnBrk="0" hangingPunct="1">
                        <a:defRPr sz="975" kern="1200">
                          <a:solidFill>
                            <a:schemeClr val="dk1"/>
                          </a:solidFill>
                          <a:latin typeface="Arial"/>
                        </a:defRPr>
                      </a:lvl8pPr>
                      <a:lvl9pPr marL="1981322" algn="l" defTabSz="495330" rtl="0" eaLnBrk="1" latinLnBrk="0" hangingPunct="1">
                        <a:defRPr sz="975" kern="1200">
                          <a:solidFill>
                            <a:schemeClr val="dk1"/>
                          </a:solidFill>
                          <a:latin typeface="Arial"/>
                        </a:defRPr>
                      </a:lvl9pPr>
                    </a:lstStyle>
                    <a:p>
                      <a:r>
                        <a:rPr lang="en-GB" sz="1800" b="0">
                          <a:solidFill>
                            <a:schemeClr val="bg1"/>
                          </a:solidFill>
                          <a:latin typeface="Arial" panose="020B0604020202020204" pitchFamily="34" charset="0"/>
                          <a:cs typeface="Arial" panose="020B0604020202020204" pitchFamily="34" charset="0"/>
                        </a:rPr>
                        <a:t>CWT FDS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gridSpan="4">
                  <a:txBody>
                    <a:bodyPr/>
                    <a:lstStyle>
                      <a:lvl1pPr marL="0" algn="l" defTabSz="495330" rtl="0" eaLnBrk="1" latinLnBrk="0" hangingPunct="1">
                        <a:defRPr sz="975" kern="1200">
                          <a:solidFill>
                            <a:schemeClr val="dk1"/>
                          </a:solidFill>
                          <a:latin typeface="Arial"/>
                        </a:defRPr>
                      </a:lvl1pPr>
                      <a:lvl2pPr marL="247665" algn="l" defTabSz="495330" rtl="0" eaLnBrk="1" latinLnBrk="0" hangingPunct="1">
                        <a:defRPr sz="975" kern="1200">
                          <a:solidFill>
                            <a:schemeClr val="dk1"/>
                          </a:solidFill>
                          <a:latin typeface="Arial"/>
                        </a:defRPr>
                      </a:lvl2pPr>
                      <a:lvl3pPr marL="495330" algn="l" defTabSz="495330" rtl="0" eaLnBrk="1" latinLnBrk="0" hangingPunct="1">
                        <a:defRPr sz="975" kern="1200">
                          <a:solidFill>
                            <a:schemeClr val="dk1"/>
                          </a:solidFill>
                          <a:latin typeface="Arial"/>
                        </a:defRPr>
                      </a:lvl3pPr>
                      <a:lvl4pPr marL="742996" algn="l" defTabSz="495330" rtl="0" eaLnBrk="1" latinLnBrk="0" hangingPunct="1">
                        <a:defRPr sz="975" kern="1200">
                          <a:solidFill>
                            <a:schemeClr val="dk1"/>
                          </a:solidFill>
                          <a:latin typeface="Arial"/>
                        </a:defRPr>
                      </a:lvl4pPr>
                      <a:lvl5pPr marL="990661" algn="l" defTabSz="495330" rtl="0" eaLnBrk="1" latinLnBrk="0" hangingPunct="1">
                        <a:defRPr sz="975" kern="1200">
                          <a:solidFill>
                            <a:schemeClr val="dk1"/>
                          </a:solidFill>
                          <a:latin typeface="Arial"/>
                        </a:defRPr>
                      </a:lvl5pPr>
                      <a:lvl6pPr marL="1238326" algn="l" defTabSz="495330" rtl="0" eaLnBrk="1" latinLnBrk="0" hangingPunct="1">
                        <a:defRPr sz="975" kern="1200">
                          <a:solidFill>
                            <a:schemeClr val="dk1"/>
                          </a:solidFill>
                          <a:latin typeface="Arial"/>
                        </a:defRPr>
                      </a:lvl6pPr>
                      <a:lvl7pPr marL="1485991" algn="l" defTabSz="495330" rtl="0" eaLnBrk="1" latinLnBrk="0" hangingPunct="1">
                        <a:defRPr sz="975" kern="1200">
                          <a:solidFill>
                            <a:schemeClr val="dk1"/>
                          </a:solidFill>
                          <a:latin typeface="Arial"/>
                        </a:defRPr>
                      </a:lvl7pPr>
                      <a:lvl8pPr marL="1733657" algn="l" defTabSz="495330" rtl="0" eaLnBrk="1" latinLnBrk="0" hangingPunct="1">
                        <a:defRPr sz="975" kern="1200">
                          <a:solidFill>
                            <a:schemeClr val="dk1"/>
                          </a:solidFill>
                          <a:latin typeface="Arial"/>
                        </a:defRPr>
                      </a:lvl8pPr>
                      <a:lvl9pPr marL="1981322" algn="l" defTabSz="495330" rtl="0" eaLnBrk="1" latinLnBrk="0" hangingPunct="1">
                        <a:defRPr sz="975" kern="1200">
                          <a:solidFill>
                            <a:schemeClr val="dk1"/>
                          </a:solidFill>
                          <a:latin typeface="Arial"/>
                        </a:defRPr>
                      </a:lvl9pPr>
                    </a:lstStyle>
                    <a:p>
                      <a:endParaRPr lang="en-GB" sz="1800" b="0">
                        <a:solidFill>
                          <a:schemeClr val="tx1"/>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66008619"/>
                  </a:ext>
                </a:extLst>
              </a:tr>
              <a:tr h="593688">
                <a:tc>
                  <a:txBody>
                    <a:bodyPr/>
                    <a:lstStyle>
                      <a:lvl1pPr marL="0" algn="l" defTabSz="495330" rtl="0" eaLnBrk="1" latinLnBrk="0" hangingPunct="1">
                        <a:defRPr sz="975" kern="1200">
                          <a:solidFill>
                            <a:schemeClr val="dk1"/>
                          </a:solidFill>
                          <a:latin typeface="Arial"/>
                        </a:defRPr>
                      </a:lvl1pPr>
                      <a:lvl2pPr marL="247665" algn="l" defTabSz="495330" rtl="0" eaLnBrk="1" latinLnBrk="0" hangingPunct="1">
                        <a:defRPr sz="975" kern="1200">
                          <a:solidFill>
                            <a:schemeClr val="dk1"/>
                          </a:solidFill>
                          <a:latin typeface="Arial"/>
                        </a:defRPr>
                      </a:lvl2pPr>
                      <a:lvl3pPr marL="495330" algn="l" defTabSz="495330" rtl="0" eaLnBrk="1" latinLnBrk="0" hangingPunct="1">
                        <a:defRPr sz="975" kern="1200">
                          <a:solidFill>
                            <a:schemeClr val="dk1"/>
                          </a:solidFill>
                          <a:latin typeface="Arial"/>
                        </a:defRPr>
                      </a:lvl3pPr>
                      <a:lvl4pPr marL="742996" algn="l" defTabSz="495330" rtl="0" eaLnBrk="1" latinLnBrk="0" hangingPunct="1">
                        <a:defRPr sz="975" kern="1200">
                          <a:solidFill>
                            <a:schemeClr val="dk1"/>
                          </a:solidFill>
                          <a:latin typeface="Arial"/>
                        </a:defRPr>
                      </a:lvl4pPr>
                      <a:lvl5pPr marL="990661" algn="l" defTabSz="495330" rtl="0" eaLnBrk="1" latinLnBrk="0" hangingPunct="1">
                        <a:defRPr sz="975" kern="1200">
                          <a:solidFill>
                            <a:schemeClr val="dk1"/>
                          </a:solidFill>
                          <a:latin typeface="Arial"/>
                        </a:defRPr>
                      </a:lvl5pPr>
                      <a:lvl6pPr marL="1238326" algn="l" defTabSz="495330" rtl="0" eaLnBrk="1" latinLnBrk="0" hangingPunct="1">
                        <a:defRPr sz="975" kern="1200">
                          <a:solidFill>
                            <a:schemeClr val="dk1"/>
                          </a:solidFill>
                          <a:latin typeface="Arial"/>
                        </a:defRPr>
                      </a:lvl6pPr>
                      <a:lvl7pPr marL="1485991" algn="l" defTabSz="495330" rtl="0" eaLnBrk="1" latinLnBrk="0" hangingPunct="1">
                        <a:defRPr sz="975" kern="1200">
                          <a:solidFill>
                            <a:schemeClr val="dk1"/>
                          </a:solidFill>
                          <a:latin typeface="Arial"/>
                        </a:defRPr>
                      </a:lvl7pPr>
                      <a:lvl8pPr marL="1733657" algn="l" defTabSz="495330" rtl="0" eaLnBrk="1" latinLnBrk="0" hangingPunct="1">
                        <a:defRPr sz="975" kern="1200">
                          <a:solidFill>
                            <a:schemeClr val="dk1"/>
                          </a:solidFill>
                          <a:latin typeface="Arial"/>
                        </a:defRPr>
                      </a:lvl8pPr>
                      <a:lvl9pPr marL="1981322" algn="l" defTabSz="495330" rtl="0" eaLnBrk="1" latinLnBrk="0" hangingPunct="1">
                        <a:defRPr sz="975" kern="1200">
                          <a:solidFill>
                            <a:schemeClr val="dk1"/>
                          </a:solidFill>
                          <a:latin typeface="Arial"/>
                        </a:defRPr>
                      </a:lvl9pPr>
                    </a:lstStyle>
                    <a:p>
                      <a:r>
                        <a:rPr lang="en-GB" sz="1800" b="0">
                          <a:solidFill>
                            <a:schemeClr val="bg1"/>
                          </a:solidFill>
                          <a:latin typeface="Arial" panose="020B0604020202020204" pitchFamily="34" charset="0"/>
                          <a:cs typeface="Arial" panose="020B0604020202020204" pitchFamily="34" charset="0"/>
                        </a:rPr>
                        <a:t>CWT 31d Surgery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gridSpan="4">
                  <a:txBody>
                    <a:bodyPr/>
                    <a:lstStyle>
                      <a:lvl1pPr marL="0" algn="l" defTabSz="495330" rtl="0" eaLnBrk="1" latinLnBrk="0" hangingPunct="1">
                        <a:defRPr sz="975" kern="1200">
                          <a:solidFill>
                            <a:schemeClr val="dk1"/>
                          </a:solidFill>
                          <a:latin typeface="Arial"/>
                        </a:defRPr>
                      </a:lvl1pPr>
                      <a:lvl2pPr marL="247665" algn="l" defTabSz="495330" rtl="0" eaLnBrk="1" latinLnBrk="0" hangingPunct="1">
                        <a:defRPr sz="975" kern="1200">
                          <a:solidFill>
                            <a:schemeClr val="dk1"/>
                          </a:solidFill>
                          <a:latin typeface="Arial"/>
                        </a:defRPr>
                      </a:lvl2pPr>
                      <a:lvl3pPr marL="495330" algn="l" defTabSz="495330" rtl="0" eaLnBrk="1" latinLnBrk="0" hangingPunct="1">
                        <a:defRPr sz="975" kern="1200">
                          <a:solidFill>
                            <a:schemeClr val="dk1"/>
                          </a:solidFill>
                          <a:latin typeface="Arial"/>
                        </a:defRPr>
                      </a:lvl3pPr>
                      <a:lvl4pPr marL="742996" algn="l" defTabSz="495330" rtl="0" eaLnBrk="1" latinLnBrk="0" hangingPunct="1">
                        <a:defRPr sz="975" kern="1200">
                          <a:solidFill>
                            <a:schemeClr val="dk1"/>
                          </a:solidFill>
                          <a:latin typeface="Arial"/>
                        </a:defRPr>
                      </a:lvl4pPr>
                      <a:lvl5pPr marL="990661" algn="l" defTabSz="495330" rtl="0" eaLnBrk="1" latinLnBrk="0" hangingPunct="1">
                        <a:defRPr sz="975" kern="1200">
                          <a:solidFill>
                            <a:schemeClr val="dk1"/>
                          </a:solidFill>
                          <a:latin typeface="Arial"/>
                        </a:defRPr>
                      </a:lvl5pPr>
                      <a:lvl6pPr marL="1238326" algn="l" defTabSz="495330" rtl="0" eaLnBrk="1" latinLnBrk="0" hangingPunct="1">
                        <a:defRPr sz="975" kern="1200">
                          <a:solidFill>
                            <a:schemeClr val="dk1"/>
                          </a:solidFill>
                          <a:latin typeface="Arial"/>
                        </a:defRPr>
                      </a:lvl6pPr>
                      <a:lvl7pPr marL="1485991" algn="l" defTabSz="495330" rtl="0" eaLnBrk="1" latinLnBrk="0" hangingPunct="1">
                        <a:defRPr sz="975" kern="1200">
                          <a:solidFill>
                            <a:schemeClr val="dk1"/>
                          </a:solidFill>
                          <a:latin typeface="Arial"/>
                        </a:defRPr>
                      </a:lvl7pPr>
                      <a:lvl8pPr marL="1733657" algn="l" defTabSz="495330" rtl="0" eaLnBrk="1" latinLnBrk="0" hangingPunct="1">
                        <a:defRPr sz="975" kern="1200">
                          <a:solidFill>
                            <a:schemeClr val="dk1"/>
                          </a:solidFill>
                          <a:latin typeface="Arial"/>
                        </a:defRPr>
                      </a:lvl8pPr>
                      <a:lvl9pPr marL="1981322" algn="l" defTabSz="495330" rtl="0" eaLnBrk="1" latinLnBrk="0" hangingPunct="1">
                        <a:defRPr sz="975" kern="1200">
                          <a:solidFill>
                            <a:schemeClr val="dk1"/>
                          </a:solidFill>
                          <a:latin typeface="Arial"/>
                        </a:defRPr>
                      </a:lvl9pPr>
                    </a:lstStyle>
                    <a:p>
                      <a:endParaRPr lang="en-GB" sz="1800" b="0">
                        <a:solidFill>
                          <a:schemeClr val="tx1"/>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99183117"/>
                  </a:ext>
                </a:extLst>
              </a:tr>
              <a:tr h="593688">
                <a:tc>
                  <a:txBody>
                    <a:bodyPr/>
                    <a:lstStyle/>
                    <a:p>
                      <a:r>
                        <a:rPr lang="en-GB" sz="1800" b="0" dirty="0">
                          <a:solidFill>
                            <a:schemeClr val="bg1"/>
                          </a:solidFill>
                          <a:latin typeface="Arial" panose="020B0604020202020204" pitchFamily="34" charset="0"/>
                          <a:cs typeface="Arial" panose="020B0604020202020204" pitchFamily="34" charset="0"/>
                        </a:rPr>
                        <a:t>CWT 62d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gridSpan="4">
                  <a:txBody>
                    <a:bodyPr/>
                    <a:lstStyle/>
                    <a:p>
                      <a:endParaRPr lang="en-GB" sz="1800" b="0">
                        <a:solidFill>
                          <a:schemeClr val="tx1"/>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24496174"/>
                  </a:ext>
                </a:extLst>
              </a:tr>
            </a:tbl>
          </a:graphicData>
        </a:graphic>
      </p:graphicFrame>
    </p:spTree>
    <p:extLst>
      <p:ext uri="{BB962C8B-B14F-4D97-AF65-F5344CB8AC3E}">
        <p14:creationId xmlns:p14="http://schemas.microsoft.com/office/powerpoint/2010/main" val="373508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09852-1ECD-EFFC-C443-29C4E3E4DCE7}"/>
            </a:ext>
          </a:extLst>
        </p:cNvPr>
        <p:cNvGrpSpPr/>
        <p:nvPr/>
      </p:nvGrpSpPr>
      <p:grpSpPr>
        <a:xfrm>
          <a:off x="0" y="0"/>
          <a:ext cx="0" cy="0"/>
          <a:chOff x="0" y="0"/>
          <a:chExt cx="0" cy="0"/>
        </a:xfrm>
      </p:grpSpPr>
      <p:sp>
        <p:nvSpPr>
          <p:cNvPr id="6" name="Freeform 2">
            <a:extLst>
              <a:ext uri="{FF2B5EF4-FFF2-40B4-BE49-F238E27FC236}">
                <a16:creationId xmlns:a16="http://schemas.microsoft.com/office/drawing/2014/main" id="{CBC0E87E-D3F7-71D6-67BE-40229D615E5B}"/>
              </a:ext>
            </a:extLst>
          </p:cNvPr>
          <p:cNvSpPr/>
          <p:nvPr/>
        </p:nvSpPr>
        <p:spPr>
          <a:xfrm>
            <a:off x="9657876" y="139319"/>
            <a:ext cx="2406737" cy="825236"/>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a:extLst>
              <a:ext uri="{FF2B5EF4-FFF2-40B4-BE49-F238E27FC236}">
                <a16:creationId xmlns:a16="http://schemas.microsoft.com/office/drawing/2014/main" id="{0C397D90-F516-29D9-3C38-9A0587A6F1C8}"/>
              </a:ext>
            </a:extLst>
          </p:cNvPr>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029D0602-A0F7-9F66-E723-E409701EA753}"/>
              </a:ext>
            </a:extLst>
          </p:cNvPr>
          <p:cNvSpPr txBox="1"/>
          <p:nvPr/>
        </p:nvSpPr>
        <p:spPr>
          <a:xfrm>
            <a:off x="997185" y="249208"/>
            <a:ext cx="8786520"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Arial"/>
                <a:ea typeface="+mn-ea"/>
                <a:cs typeface="Arial"/>
              </a:rPr>
              <a:t>How we will know we are making a difference - </a:t>
            </a:r>
            <a:r>
              <a:rPr kumimoji="0" lang="en-GB" sz="2800" b="1" i="0" u="none" strike="noStrike" kern="1200" cap="none" spc="0" normalizeH="0" baseline="0" noProof="0" dirty="0">
                <a:ln>
                  <a:noFill/>
                </a:ln>
                <a:solidFill>
                  <a:srgbClr val="0070C0"/>
                </a:solidFill>
                <a:effectLst/>
                <a:uLnTx/>
                <a:uFillTx/>
                <a:latin typeface="Arial"/>
                <a:ea typeface="+mn-ea"/>
                <a:cs typeface="Arial"/>
              </a:rPr>
              <a:t>‘Days Matter’</a:t>
            </a:r>
            <a:r>
              <a:rPr kumimoji="0" lang="en-GB" sz="2800" b="0" i="0" u="none" strike="noStrike" kern="1200" cap="none" spc="0" normalizeH="0" baseline="0" noProof="0" dirty="0">
                <a:ln>
                  <a:noFill/>
                </a:ln>
                <a:solidFill>
                  <a:srgbClr val="0070C0"/>
                </a:solidFill>
                <a:effectLst/>
                <a:uLnTx/>
                <a:uFillTx/>
                <a:latin typeface="Arial"/>
                <a:ea typeface="+mn-ea"/>
                <a:cs typeface="Arial"/>
              </a:rPr>
              <a:t> </a:t>
            </a:r>
            <a:endParaRPr kumimoji="0" lang="en-GB" sz="2800" b="1" i="0" u="none" strike="noStrike" kern="1200" cap="none" spc="0" normalizeH="0" baseline="0" noProof="0" dirty="0">
              <a:ln>
                <a:noFill/>
              </a:ln>
              <a:solidFill>
                <a:srgbClr val="000000"/>
              </a:solidFill>
              <a:effectLst/>
              <a:uLnTx/>
              <a:uFillTx/>
              <a:latin typeface="Arial"/>
              <a:ea typeface="+mn-ea"/>
              <a:cs typeface="Arial"/>
            </a:endParaRPr>
          </a:p>
        </p:txBody>
      </p:sp>
      <p:grpSp>
        <p:nvGrpSpPr>
          <p:cNvPr id="26" name="Group 25">
            <a:extLst>
              <a:ext uri="{FF2B5EF4-FFF2-40B4-BE49-F238E27FC236}">
                <a16:creationId xmlns:a16="http://schemas.microsoft.com/office/drawing/2014/main" id="{69B5882E-FDC3-9621-5280-95A1CB57DCEE}"/>
              </a:ext>
            </a:extLst>
          </p:cNvPr>
          <p:cNvGrpSpPr/>
          <p:nvPr/>
        </p:nvGrpSpPr>
        <p:grpSpPr>
          <a:xfrm>
            <a:off x="284478" y="1702885"/>
            <a:ext cx="5608324" cy="4316913"/>
            <a:chOff x="284478" y="1702885"/>
            <a:chExt cx="5608324" cy="4316913"/>
          </a:xfrm>
        </p:grpSpPr>
        <p:sp>
          <p:nvSpPr>
            <p:cNvPr id="11" name="Flowchart: Off-page Connector 10">
              <a:extLst>
                <a:ext uri="{FF2B5EF4-FFF2-40B4-BE49-F238E27FC236}">
                  <a16:creationId xmlns:a16="http://schemas.microsoft.com/office/drawing/2014/main" id="{FE14FA16-B705-A35E-F7A3-0B28730B4490}"/>
                </a:ext>
              </a:extLst>
            </p:cNvPr>
            <p:cNvSpPr/>
            <p:nvPr/>
          </p:nvSpPr>
          <p:spPr>
            <a:xfrm>
              <a:off x="284480" y="1702885"/>
              <a:ext cx="1430020" cy="1358262"/>
            </a:xfrm>
            <a:prstGeom prst="flowChartOffpageConnector">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986" tIns="554720" rIns="6985" bIns="554721"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Better patient outcomes and experience</a:t>
              </a:r>
              <a:endParaRPr kumimoji="0" lang="en-GB" sz="1600" b="1" i="0" u="none" strike="noStrike" kern="1200" cap="none" spc="0" normalizeH="0" baseline="0" noProof="0">
                <a:ln>
                  <a:noFill/>
                </a:ln>
                <a:solidFill>
                  <a:prstClr val="white"/>
                </a:solidFill>
                <a:effectLst/>
                <a:uLnTx/>
                <a:uFillTx/>
                <a:latin typeface="Aptos" panose="02110004020202020204"/>
                <a:ea typeface="+mn-ea"/>
                <a:cs typeface="Arial"/>
              </a:endParaRPr>
            </a:p>
          </p:txBody>
        </p:sp>
        <p:sp>
          <p:nvSpPr>
            <p:cNvPr id="12" name="Freeform: Shape 5">
              <a:extLst>
                <a:ext uri="{FF2B5EF4-FFF2-40B4-BE49-F238E27FC236}">
                  <a16:creationId xmlns:a16="http://schemas.microsoft.com/office/drawing/2014/main" id="{F2D5FC16-1760-BBA2-B049-71496D87FD2C}"/>
                </a:ext>
              </a:extLst>
            </p:cNvPr>
            <p:cNvSpPr/>
            <p:nvPr/>
          </p:nvSpPr>
          <p:spPr>
            <a:xfrm>
              <a:off x="1714499" y="1715378"/>
              <a:ext cx="4178303" cy="1079681"/>
            </a:xfrm>
            <a:custGeom>
              <a:avLst/>
              <a:gdLst>
                <a:gd name="connsiteX0" fmla="*/ 169540 w 1017222"/>
                <a:gd name="connsiteY0" fmla="*/ 0 h 4655089"/>
                <a:gd name="connsiteX1" fmla="*/ 847682 w 1017222"/>
                <a:gd name="connsiteY1" fmla="*/ 0 h 4655089"/>
                <a:gd name="connsiteX2" fmla="*/ 1017222 w 1017222"/>
                <a:gd name="connsiteY2" fmla="*/ 169540 h 4655089"/>
                <a:gd name="connsiteX3" fmla="*/ 1017222 w 1017222"/>
                <a:gd name="connsiteY3" fmla="*/ 4655089 h 4655089"/>
                <a:gd name="connsiteX4" fmla="*/ 1017222 w 1017222"/>
                <a:gd name="connsiteY4" fmla="*/ 4655089 h 4655089"/>
                <a:gd name="connsiteX5" fmla="*/ 0 w 1017222"/>
                <a:gd name="connsiteY5" fmla="*/ 4655089 h 4655089"/>
                <a:gd name="connsiteX6" fmla="*/ 0 w 1017222"/>
                <a:gd name="connsiteY6" fmla="*/ 4655089 h 4655089"/>
                <a:gd name="connsiteX7" fmla="*/ 0 w 1017222"/>
                <a:gd name="connsiteY7" fmla="*/ 169540 h 4655089"/>
                <a:gd name="connsiteX8" fmla="*/ 169540 w 1017222"/>
                <a:gd name="connsiteY8" fmla="*/ 0 h 465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222" h="4655089">
                  <a:moveTo>
                    <a:pt x="1017222" y="775863"/>
                  </a:moveTo>
                  <a:lnTo>
                    <a:pt x="1017222" y="3879226"/>
                  </a:lnTo>
                  <a:cubicBezTo>
                    <a:pt x="1017222" y="4307720"/>
                    <a:pt x="1000635" y="4655087"/>
                    <a:pt x="980174" y="4655087"/>
                  </a:cubicBezTo>
                  <a:lnTo>
                    <a:pt x="0" y="4655087"/>
                  </a:lnTo>
                  <a:lnTo>
                    <a:pt x="0" y="4655087"/>
                  </a:lnTo>
                  <a:lnTo>
                    <a:pt x="0" y="2"/>
                  </a:lnTo>
                  <a:lnTo>
                    <a:pt x="0" y="2"/>
                  </a:lnTo>
                  <a:lnTo>
                    <a:pt x="980174" y="2"/>
                  </a:lnTo>
                  <a:cubicBezTo>
                    <a:pt x="1000635" y="2"/>
                    <a:pt x="1017222" y="347369"/>
                    <a:pt x="1017222" y="775863"/>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57912" rIns="57912" bIns="57913" numCol="1" spcCol="1270" anchor="ctr" anchorCtr="0">
              <a:noAutofit/>
            </a:bodyPr>
            <a:lstStyle/>
            <a:p>
              <a:pPr marL="0" marR="0" lvl="1" indent="0" algn="l" defTabSz="577850" rtl="0" eaLnBrk="1" fontAlgn="auto" latinLnBrk="0" hangingPunct="1">
                <a:lnSpc>
                  <a:spcPct val="90000"/>
                </a:lnSpc>
                <a:spcBef>
                  <a:spcPct val="0"/>
                </a:spcBef>
                <a:spcAft>
                  <a:spcPct val="150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Faster diagnosis and access to treatment </a:t>
              </a:r>
              <a:endParaRPr kumimoji="0" lang="en-GB" sz="1400" b="0" i="0" u="none" strike="noStrike" kern="1200" cap="none" spc="0" normalizeH="0" baseline="0" noProof="0" dirty="0">
                <a:ln>
                  <a:noFill/>
                </a:ln>
                <a:solidFill>
                  <a:prstClr val="black"/>
                </a:solidFill>
                <a:effectLst/>
                <a:uLnTx/>
                <a:uFillTx/>
                <a:latin typeface="Arial"/>
                <a:ea typeface="+mn-ea"/>
                <a:cs typeface="Arial"/>
              </a:endParaRPr>
            </a:p>
            <a:p>
              <a:pPr marL="0" marR="0" lvl="1" indent="0" algn="l" defTabSz="577850" rtl="0" eaLnBrk="1" fontAlgn="auto" latinLnBrk="0" hangingPunct="1">
                <a:lnSpc>
                  <a:spcPct val="90000"/>
                </a:lnSpc>
                <a:spcBef>
                  <a:spcPct val="0"/>
                </a:spcBef>
                <a:spcAft>
                  <a:spcPct val="150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Arial"/>
                </a:rPr>
                <a:t>Improved equity of access</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Arial"/>
              </a:endParaRPr>
            </a:p>
            <a:p>
              <a:pPr marL="0" marR="0" lvl="1" indent="0" algn="l" defTabSz="577850" rtl="0" eaLnBrk="1" fontAlgn="auto" latinLnBrk="0" hangingPunct="1">
                <a:lnSpc>
                  <a:spcPct val="90000"/>
                </a:lnSpc>
                <a:spcBef>
                  <a:spcPct val="0"/>
                </a:spcBef>
                <a:spcAft>
                  <a:spcPct val="15000"/>
                </a:spcAft>
                <a:buClrTx/>
                <a:buSzTx/>
                <a:buFontTx/>
                <a:buNone/>
                <a:tabLst/>
                <a:defRPr/>
              </a:pPr>
              <a:endParaRPr kumimoji="0" lang="en-GB" sz="1400" b="0" i="0" u="none" strike="noStrike" kern="1200" cap="none" spc="0" normalizeH="0" baseline="0" noProof="0" dirty="0">
                <a:ln>
                  <a:noFill/>
                </a:ln>
                <a:solidFill>
                  <a:srgbClr val="FF0000"/>
                </a:solidFill>
                <a:effectLst/>
                <a:uLnTx/>
                <a:uFillTx/>
                <a:latin typeface="Aptos" panose="02110004020202020204"/>
                <a:ea typeface="+mn-ea"/>
                <a:cs typeface="Arial"/>
              </a:endParaRPr>
            </a:p>
          </p:txBody>
        </p:sp>
        <p:sp>
          <p:nvSpPr>
            <p:cNvPr id="14" name="Freeform: Shape 6">
              <a:extLst>
                <a:ext uri="{FF2B5EF4-FFF2-40B4-BE49-F238E27FC236}">
                  <a16:creationId xmlns:a16="http://schemas.microsoft.com/office/drawing/2014/main" id="{E7F2629B-CDEE-E25F-39CE-0BF708C3DC13}"/>
                </a:ext>
              </a:extLst>
            </p:cNvPr>
            <p:cNvSpPr/>
            <p:nvPr/>
          </p:nvSpPr>
          <p:spPr>
            <a:xfrm>
              <a:off x="284478" y="2908686"/>
              <a:ext cx="1430017" cy="1644263"/>
            </a:xfrm>
            <a:custGeom>
              <a:avLst/>
              <a:gdLst>
                <a:gd name="connsiteX0" fmla="*/ 0 w 1564957"/>
                <a:gd name="connsiteY0" fmla="*/ 0 h 1095470"/>
                <a:gd name="connsiteX1" fmla="*/ 1017222 w 1564957"/>
                <a:gd name="connsiteY1" fmla="*/ 0 h 1095470"/>
                <a:gd name="connsiteX2" fmla="*/ 1564957 w 1564957"/>
                <a:gd name="connsiteY2" fmla="*/ 547735 h 1095470"/>
                <a:gd name="connsiteX3" fmla="*/ 1017222 w 1564957"/>
                <a:gd name="connsiteY3" fmla="*/ 1095470 h 1095470"/>
                <a:gd name="connsiteX4" fmla="*/ 0 w 1564957"/>
                <a:gd name="connsiteY4" fmla="*/ 1095470 h 1095470"/>
                <a:gd name="connsiteX5" fmla="*/ 547735 w 1564957"/>
                <a:gd name="connsiteY5" fmla="*/ 547735 h 1095470"/>
                <a:gd name="connsiteX6" fmla="*/ 0 w 1564957"/>
                <a:gd name="connsiteY6" fmla="*/ 0 h 1095470"/>
                <a:gd name="connsiteX0" fmla="*/ 1564955 w 1564954"/>
                <a:gd name="connsiteY0" fmla="*/ 0 h 1095470"/>
                <a:gd name="connsiteX1" fmla="*/ 1564955 w 1564954"/>
                <a:gd name="connsiteY1" fmla="*/ 712055 h 1095470"/>
                <a:gd name="connsiteX2" fmla="*/ 782478 w 1564954"/>
                <a:gd name="connsiteY2" fmla="*/ 1095470 h 1095470"/>
                <a:gd name="connsiteX3" fmla="*/ 0 w 1564954"/>
                <a:gd name="connsiteY3" fmla="*/ 712055 h 1095470"/>
                <a:gd name="connsiteX4" fmla="*/ 0 w 1564954"/>
                <a:gd name="connsiteY4" fmla="*/ 0 h 1095470"/>
                <a:gd name="connsiteX5" fmla="*/ 823300 w 1564954"/>
                <a:gd name="connsiteY5" fmla="*/ 216728 h 1095470"/>
                <a:gd name="connsiteX6" fmla="*/ 1564955 w 1564954"/>
                <a:gd name="connsiteY6" fmla="*/ 0 h 1095470"/>
                <a:gd name="connsiteX0" fmla="*/ 1564955 w 1564955"/>
                <a:gd name="connsiteY0" fmla="*/ 0 h 1095470"/>
                <a:gd name="connsiteX1" fmla="*/ 1564955 w 1564955"/>
                <a:gd name="connsiteY1" fmla="*/ 712055 h 1095470"/>
                <a:gd name="connsiteX2" fmla="*/ 782478 w 1564955"/>
                <a:gd name="connsiteY2" fmla="*/ 1095470 h 1095470"/>
                <a:gd name="connsiteX3" fmla="*/ 0 w 1564955"/>
                <a:gd name="connsiteY3" fmla="*/ 712055 h 1095470"/>
                <a:gd name="connsiteX4" fmla="*/ 0 w 1564955"/>
                <a:gd name="connsiteY4" fmla="*/ 0 h 1095470"/>
                <a:gd name="connsiteX5" fmla="*/ 768872 w 1564955"/>
                <a:gd name="connsiteY5" fmla="*/ 216728 h 1095470"/>
                <a:gd name="connsiteX6" fmla="*/ 1564955 w 1564955"/>
                <a:gd name="connsiteY6" fmla="*/ 0 h 1095470"/>
                <a:gd name="connsiteX0" fmla="*/ 1564955 w 1564955"/>
                <a:gd name="connsiteY0" fmla="*/ 0 h 975455"/>
                <a:gd name="connsiteX1" fmla="*/ 1564955 w 1564955"/>
                <a:gd name="connsiteY1" fmla="*/ 712055 h 975455"/>
                <a:gd name="connsiteX2" fmla="*/ 782478 w 1564955"/>
                <a:gd name="connsiteY2" fmla="*/ 975455 h 975455"/>
                <a:gd name="connsiteX3" fmla="*/ 0 w 1564955"/>
                <a:gd name="connsiteY3" fmla="*/ 712055 h 975455"/>
                <a:gd name="connsiteX4" fmla="*/ 0 w 1564955"/>
                <a:gd name="connsiteY4" fmla="*/ 0 h 975455"/>
                <a:gd name="connsiteX5" fmla="*/ 768872 w 1564955"/>
                <a:gd name="connsiteY5" fmla="*/ 216728 h 975455"/>
                <a:gd name="connsiteX6" fmla="*/ 1564955 w 1564955"/>
                <a:gd name="connsiteY6" fmla="*/ 0 h 975455"/>
                <a:gd name="connsiteX0" fmla="*/ 1564955 w 1564955"/>
                <a:gd name="connsiteY0" fmla="*/ 0 h 975455"/>
                <a:gd name="connsiteX1" fmla="*/ 1564955 w 1564955"/>
                <a:gd name="connsiteY1" fmla="*/ 712055 h 975455"/>
                <a:gd name="connsiteX2" fmla="*/ 782478 w 1564955"/>
                <a:gd name="connsiteY2" fmla="*/ 975455 h 975455"/>
                <a:gd name="connsiteX3" fmla="*/ 0 w 1564955"/>
                <a:gd name="connsiteY3" fmla="*/ 712055 h 975455"/>
                <a:gd name="connsiteX4" fmla="*/ 0 w 1564955"/>
                <a:gd name="connsiteY4" fmla="*/ 0 h 975455"/>
                <a:gd name="connsiteX5" fmla="*/ 789719 w 1564955"/>
                <a:gd name="connsiteY5" fmla="*/ 158610 h 975455"/>
                <a:gd name="connsiteX6" fmla="*/ 1564955 w 1564955"/>
                <a:gd name="connsiteY6" fmla="*/ 0 h 975455"/>
                <a:gd name="connsiteX0" fmla="*/ 1564955 w 1564955"/>
                <a:gd name="connsiteY0" fmla="*/ 0 h 899901"/>
                <a:gd name="connsiteX1" fmla="*/ 1564955 w 1564955"/>
                <a:gd name="connsiteY1" fmla="*/ 712055 h 899901"/>
                <a:gd name="connsiteX2" fmla="*/ 740783 w 1564955"/>
                <a:gd name="connsiteY2" fmla="*/ 899901 h 899901"/>
                <a:gd name="connsiteX3" fmla="*/ 0 w 1564955"/>
                <a:gd name="connsiteY3" fmla="*/ 712055 h 899901"/>
                <a:gd name="connsiteX4" fmla="*/ 0 w 1564955"/>
                <a:gd name="connsiteY4" fmla="*/ 0 h 899901"/>
                <a:gd name="connsiteX5" fmla="*/ 789719 w 1564955"/>
                <a:gd name="connsiteY5" fmla="*/ 158610 h 899901"/>
                <a:gd name="connsiteX6" fmla="*/ 1564955 w 1564955"/>
                <a:gd name="connsiteY6" fmla="*/ 0 h 899901"/>
                <a:gd name="connsiteX0" fmla="*/ 1564955 w 1564955"/>
                <a:gd name="connsiteY0" fmla="*/ 0 h 899901"/>
                <a:gd name="connsiteX1" fmla="*/ 1564955 w 1564955"/>
                <a:gd name="connsiteY1" fmla="*/ 712055 h 899901"/>
                <a:gd name="connsiteX2" fmla="*/ 803326 w 1564955"/>
                <a:gd name="connsiteY2" fmla="*/ 899901 h 899901"/>
                <a:gd name="connsiteX3" fmla="*/ 0 w 1564955"/>
                <a:gd name="connsiteY3" fmla="*/ 712055 h 899901"/>
                <a:gd name="connsiteX4" fmla="*/ 0 w 1564955"/>
                <a:gd name="connsiteY4" fmla="*/ 0 h 899901"/>
                <a:gd name="connsiteX5" fmla="*/ 789719 w 1564955"/>
                <a:gd name="connsiteY5" fmla="*/ 158610 h 899901"/>
                <a:gd name="connsiteX6" fmla="*/ 1564955 w 1564955"/>
                <a:gd name="connsiteY6" fmla="*/ 0 h 899901"/>
                <a:gd name="connsiteX0" fmla="*/ 1564955 w 1564955"/>
                <a:gd name="connsiteY0" fmla="*/ 0 h 940584"/>
                <a:gd name="connsiteX1" fmla="*/ 1564955 w 1564955"/>
                <a:gd name="connsiteY1" fmla="*/ 712055 h 940584"/>
                <a:gd name="connsiteX2" fmla="*/ 803326 w 1564955"/>
                <a:gd name="connsiteY2" fmla="*/ 940584 h 940584"/>
                <a:gd name="connsiteX3" fmla="*/ 0 w 1564955"/>
                <a:gd name="connsiteY3" fmla="*/ 712055 h 940584"/>
                <a:gd name="connsiteX4" fmla="*/ 0 w 1564955"/>
                <a:gd name="connsiteY4" fmla="*/ 0 h 940584"/>
                <a:gd name="connsiteX5" fmla="*/ 789719 w 1564955"/>
                <a:gd name="connsiteY5" fmla="*/ 158610 h 940584"/>
                <a:gd name="connsiteX6" fmla="*/ 1564955 w 1564955"/>
                <a:gd name="connsiteY6" fmla="*/ 0 h 940584"/>
                <a:gd name="connsiteX0" fmla="*/ 1564955 w 1564955"/>
                <a:gd name="connsiteY0" fmla="*/ 0 h 893976"/>
                <a:gd name="connsiteX1" fmla="*/ 1564955 w 1564955"/>
                <a:gd name="connsiteY1" fmla="*/ 712055 h 893976"/>
                <a:gd name="connsiteX2" fmla="*/ 792902 w 1564955"/>
                <a:gd name="connsiteY2" fmla="*/ 893976 h 893976"/>
                <a:gd name="connsiteX3" fmla="*/ 0 w 1564955"/>
                <a:gd name="connsiteY3" fmla="*/ 712055 h 893976"/>
                <a:gd name="connsiteX4" fmla="*/ 0 w 1564955"/>
                <a:gd name="connsiteY4" fmla="*/ 0 h 893976"/>
                <a:gd name="connsiteX5" fmla="*/ 789719 w 1564955"/>
                <a:gd name="connsiteY5" fmla="*/ 158610 h 893976"/>
                <a:gd name="connsiteX6" fmla="*/ 1564955 w 1564955"/>
                <a:gd name="connsiteY6" fmla="*/ 0 h 89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4955" h="893976">
                  <a:moveTo>
                    <a:pt x="1564955" y="0"/>
                  </a:moveTo>
                  <a:lnTo>
                    <a:pt x="1564955" y="712055"/>
                  </a:lnTo>
                  <a:lnTo>
                    <a:pt x="792902" y="893976"/>
                  </a:lnTo>
                  <a:lnTo>
                    <a:pt x="0" y="712055"/>
                  </a:lnTo>
                  <a:lnTo>
                    <a:pt x="0" y="0"/>
                  </a:lnTo>
                  <a:lnTo>
                    <a:pt x="789719" y="158610"/>
                  </a:lnTo>
                  <a:lnTo>
                    <a:pt x="1564955"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986" tIns="554720" rIns="6985" bIns="554721"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Sustainability &amp; continuous improvement</a:t>
              </a:r>
              <a:endParaRPr kumimoji="0" lang="en-GB" sz="1600" b="1" i="0" u="none" strike="noStrike" kern="1200" cap="none" spc="0" normalizeH="0" baseline="0" noProof="0">
                <a:ln>
                  <a:noFill/>
                </a:ln>
                <a:solidFill>
                  <a:prstClr val="white"/>
                </a:solidFill>
                <a:effectLst/>
                <a:uLnTx/>
                <a:uFillTx/>
                <a:latin typeface="Aptos" panose="02110004020202020204"/>
                <a:ea typeface="+mn-ea"/>
                <a:cs typeface="Arial"/>
              </a:endParaRPr>
            </a:p>
          </p:txBody>
        </p:sp>
        <p:sp>
          <p:nvSpPr>
            <p:cNvPr id="16" name="Freeform: Shape 8">
              <a:extLst>
                <a:ext uri="{FF2B5EF4-FFF2-40B4-BE49-F238E27FC236}">
                  <a16:creationId xmlns:a16="http://schemas.microsoft.com/office/drawing/2014/main" id="{5BC1F2F6-32BA-1C22-B765-920E22FC3562}"/>
                </a:ext>
              </a:extLst>
            </p:cNvPr>
            <p:cNvSpPr/>
            <p:nvPr/>
          </p:nvSpPr>
          <p:spPr>
            <a:xfrm>
              <a:off x="1714497" y="2891610"/>
              <a:ext cx="4178303" cy="1341531"/>
            </a:xfrm>
            <a:custGeom>
              <a:avLst/>
              <a:gdLst>
                <a:gd name="connsiteX0" fmla="*/ 169540 w 1017222"/>
                <a:gd name="connsiteY0" fmla="*/ 0 h 4655089"/>
                <a:gd name="connsiteX1" fmla="*/ 847682 w 1017222"/>
                <a:gd name="connsiteY1" fmla="*/ 0 h 4655089"/>
                <a:gd name="connsiteX2" fmla="*/ 1017222 w 1017222"/>
                <a:gd name="connsiteY2" fmla="*/ 169540 h 4655089"/>
                <a:gd name="connsiteX3" fmla="*/ 1017222 w 1017222"/>
                <a:gd name="connsiteY3" fmla="*/ 4655089 h 4655089"/>
                <a:gd name="connsiteX4" fmla="*/ 1017222 w 1017222"/>
                <a:gd name="connsiteY4" fmla="*/ 4655089 h 4655089"/>
                <a:gd name="connsiteX5" fmla="*/ 0 w 1017222"/>
                <a:gd name="connsiteY5" fmla="*/ 4655089 h 4655089"/>
                <a:gd name="connsiteX6" fmla="*/ 0 w 1017222"/>
                <a:gd name="connsiteY6" fmla="*/ 4655089 h 4655089"/>
                <a:gd name="connsiteX7" fmla="*/ 0 w 1017222"/>
                <a:gd name="connsiteY7" fmla="*/ 169540 h 4655089"/>
                <a:gd name="connsiteX8" fmla="*/ 169540 w 1017222"/>
                <a:gd name="connsiteY8" fmla="*/ 0 h 465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222" h="4655089">
                  <a:moveTo>
                    <a:pt x="1017222" y="775863"/>
                  </a:moveTo>
                  <a:lnTo>
                    <a:pt x="1017222" y="3879226"/>
                  </a:lnTo>
                  <a:cubicBezTo>
                    <a:pt x="1017222" y="4307720"/>
                    <a:pt x="1000635" y="4655087"/>
                    <a:pt x="980174" y="4655087"/>
                  </a:cubicBezTo>
                  <a:lnTo>
                    <a:pt x="0" y="4655087"/>
                  </a:lnTo>
                  <a:lnTo>
                    <a:pt x="0" y="4655087"/>
                  </a:lnTo>
                  <a:lnTo>
                    <a:pt x="0" y="2"/>
                  </a:lnTo>
                  <a:lnTo>
                    <a:pt x="0" y="2"/>
                  </a:lnTo>
                  <a:lnTo>
                    <a:pt x="980174" y="2"/>
                  </a:lnTo>
                  <a:cubicBezTo>
                    <a:pt x="1000635" y="2"/>
                    <a:pt x="1017222" y="347369"/>
                    <a:pt x="1017222" y="775863"/>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57912" rIns="57912" bIns="57913" numCol="1" spcCol="1270" anchor="ctr" anchorCtr="0">
              <a:noAutofit/>
            </a:bodyPr>
            <a:lstStyle/>
            <a:p>
              <a:pPr marL="0" marR="0" lvl="1" indent="0" algn="l" defTabSz="577850" rtl="0" eaLnBrk="1" fontAlgn="auto" latinLnBrk="0" hangingPunct="1">
                <a:lnSpc>
                  <a:spcPct val="90000"/>
                </a:lnSpc>
                <a:spcBef>
                  <a:spcPct val="0"/>
                </a:spcBef>
                <a:spcAft>
                  <a:spcPct val="150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Identify successful changes and capture and share them to support wider implementation </a:t>
              </a:r>
              <a:endParaRPr kumimoji="0" lang="en-GB" sz="1400" b="0" i="0" u="none" strike="noStrike" kern="1200" cap="none" spc="0" normalizeH="0" baseline="0" noProof="0">
                <a:ln>
                  <a:noFill/>
                </a:ln>
                <a:solidFill>
                  <a:prstClr val="black"/>
                </a:solidFill>
                <a:effectLst/>
                <a:uLnTx/>
                <a:uFillTx/>
                <a:latin typeface="Aptos" panose="02110004020202020204"/>
                <a:ea typeface="+mn-ea"/>
                <a:cs typeface="Arial"/>
              </a:endParaRPr>
            </a:p>
          </p:txBody>
        </p:sp>
        <p:sp>
          <p:nvSpPr>
            <p:cNvPr id="18" name="Freeform: Shape 9">
              <a:extLst>
                <a:ext uri="{FF2B5EF4-FFF2-40B4-BE49-F238E27FC236}">
                  <a16:creationId xmlns:a16="http://schemas.microsoft.com/office/drawing/2014/main" id="{6F5A73CB-18FA-B9F5-01BD-F38EF137E583}"/>
                </a:ext>
              </a:extLst>
            </p:cNvPr>
            <p:cNvSpPr/>
            <p:nvPr/>
          </p:nvSpPr>
          <p:spPr>
            <a:xfrm>
              <a:off x="284481" y="4333678"/>
              <a:ext cx="1430015" cy="1686120"/>
            </a:xfrm>
            <a:custGeom>
              <a:avLst/>
              <a:gdLst>
                <a:gd name="connsiteX0" fmla="*/ 0 w 1564957"/>
                <a:gd name="connsiteY0" fmla="*/ 0 h 1095470"/>
                <a:gd name="connsiteX1" fmla="*/ 1017222 w 1564957"/>
                <a:gd name="connsiteY1" fmla="*/ 0 h 1095470"/>
                <a:gd name="connsiteX2" fmla="*/ 1564957 w 1564957"/>
                <a:gd name="connsiteY2" fmla="*/ 547735 h 1095470"/>
                <a:gd name="connsiteX3" fmla="*/ 1017222 w 1564957"/>
                <a:gd name="connsiteY3" fmla="*/ 1095470 h 1095470"/>
                <a:gd name="connsiteX4" fmla="*/ 0 w 1564957"/>
                <a:gd name="connsiteY4" fmla="*/ 1095470 h 1095470"/>
                <a:gd name="connsiteX5" fmla="*/ 547735 w 1564957"/>
                <a:gd name="connsiteY5" fmla="*/ 547735 h 1095470"/>
                <a:gd name="connsiteX6" fmla="*/ 0 w 1564957"/>
                <a:gd name="connsiteY6" fmla="*/ 0 h 1095470"/>
                <a:gd name="connsiteX0" fmla="*/ 1564955 w 1564955"/>
                <a:gd name="connsiteY0" fmla="*/ 0 h 1095470"/>
                <a:gd name="connsiteX1" fmla="*/ 1564955 w 1564955"/>
                <a:gd name="connsiteY1" fmla="*/ 712055 h 1095470"/>
                <a:gd name="connsiteX2" fmla="*/ 782478 w 1564955"/>
                <a:gd name="connsiteY2" fmla="*/ 1095470 h 1095470"/>
                <a:gd name="connsiteX3" fmla="*/ 0 w 1564955"/>
                <a:gd name="connsiteY3" fmla="*/ 712055 h 1095470"/>
                <a:gd name="connsiteX4" fmla="*/ 0 w 1564955"/>
                <a:gd name="connsiteY4" fmla="*/ 0 h 1095470"/>
                <a:gd name="connsiteX5" fmla="*/ 834597 w 1564955"/>
                <a:gd name="connsiteY5" fmla="*/ 263400 h 1095470"/>
                <a:gd name="connsiteX6" fmla="*/ 1564955 w 1564955"/>
                <a:gd name="connsiteY6" fmla="*/ 0 h 1095470"/>
                <a:gd name="connsiteX0" fmla="*/ 1564955 w 1564955"/>
                <a:gd name="connsiteY0" fmla="*/ 0 h 1095470"/>
                <a:gd name="connsiteX1" fmla="*/ 1564955 w 1564955"/>
                <a:gd name="connsiteY1" fmla="*/ 712055 h 1095470"/>
                <a:gd name="connsiteX2" fmla="*/ 782478 w 1564955"/>
                <a:gd name="connsiteY2" fmla="*/ 1095470 h 1095470"/>
                <a:gd name="connsiteX3" fmla="*/ 0 w 1564955"/>
                <a:gd name="connsiteY3" fmla="*/ 712055 h 1095470"/>
                <a:gd name="connsiteX4" fmla="*/ 0 w 1564955"/>
                <a:gd name="connsiteY4" fmla="*/ 0 h 1095470"/>
                <a:gd name="connsiteX5" fmla="*/ 803326 w 1564955"/>
                <a:gd name="connsiteY5" fmla="*/ 263400 h 1095470"/>
                <a:gd name="connsiteX6" fmla="*/ 1564955 w 1564955"/>
                <a:gd name="connsiteY6" fmla="*/ 0 h 1095470"/>
                <a:gd name="connsiteX0" fmla="*/ 1564955 w 1564955"/>
                <a:gd name="connsiteY0" fmla="*/ 0 h 1095470"/>
                <a:gd name="connsiteX1" fmla="*/ 1564955 w 1564955"/>
                <a:gd name="connsiteY1" fmla="*/ 712055 h 1095470"/>
                <a:gd name="connsiteX2" fmla="*/ 782478 w 1564955"/>
                <a:gd name="connsiteY2" fmla="*/ 1095470 h 1095470"/>
                <a:gd name="connsiteX3" fmla="*/ 0 w 1564955"/>
                <a:gd name="connsiteY3" fmla="*/ 712055 h 1095470"/>
                <a:gd name="connsiteX4" fmla="*/ 0 w 1564955"/>
                <a:gd name="connsiteY4" fmla="*/ 0 h 1095470"/>
                <a:gd name="connsiteX5" fmla="*/ 761630 w 1564955"/>
                <a:gd name="connsiteY5" fmla="*/ 213359 h 1095470"/>
                <a:gd name="connsiteX6" fmla="*/ 1564955 w 1564955"/>
                <a:gd name="connsiteY6" fmla="*/ 0 h 1095470"/>
                <a:gd name="connsiteX0" fmla="*/ 1564955 w 1564955"/>
                <a:gd name="connsiteY0" fmla="*/ 0 h 1095470"/>
                <a:gd name="connsiteX1" fmla="*/ 1564955 w 1564955"/>
                <a:gd name="connsiteY1" fmla="*/ 712055 h 1095470"/>
                <a:gd name="connsiteX2" fmla="*/ 782478 w 1564955"/>
                <a:gd name="connsiteY2" fmla="*/ 1095470 h 1095470"/>
                <a:gd name="connsiteX3" fmla="*/ 0 w 1564955"/>
                <a:gd name="connsiteY3" fmla="*/ 712055 h 1095470"/>
                <a:gd name="connsiteX4" fmla="*/ 0 w 1564955"/>
                <a:gd name="connsiteY4" fmla="*/ 0 h 1095470"/>
                <a:gd name="connsiteX5" fmla="*/ 792902 w 1564955"/>
                <a:gd name="connsiteY5" fmla="*/ 213359 h 1095470"/>
                <a:gd name="connsiteX6" fmla="*/ 1564955 w 1564955"/>
                <a:gd name="connsiteY6" fmla="*/ 0 h 1095470"/>
                <a:gd name="connsiteX0" fmla="*/ 1564955 w 1564955"/>
                <a:gd name="connsiteY0" fmla="*/ 0 h 984266"/>
                <a:gd name="connsiteX1" fmla="*/ 1564955 w 1564955"/>
                <a:gd name="connsiteY1" fmla="*/ 712055 h 984266"/>
                <a:gd name="connsiteX2" fmla="*/ 792902 w 1564955"/>
                <a:gd name="connsiteY2" fmla="*/ 984266 h 984266"/>
                <a:gd name="connsiteX3" fmla="*/ 0 w 1564955"/>
                <a:gd name="connsiteY3" fmla="*/ 712055 h 984266"/>
                <a:gd name="connsiteX4" fmla="*/ 0 w 1564955"/>
                <a:gd name="connsiteY4" fmla="*/ 0 h 984266"/>
                <a:gd name="connsiteX5" fmla="*/ 792902 w 1564955"/>
                <a:gd name="connsiteY5" fmla="*/ 213359 h 984266"/>
                <a:gd name="connsiteX6" fmla="*/ 1564955 w 1564955"/>
                <a:gd name="connsiteY6" fmla="*/ 0 h 98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4955" h="984266">
                  <a:moveTo>
                    <a:pt x="1564955" y="0"/>
                  </a:moveTo>
                  <a:lnTo>
                    <a:pt x="1564955" y="712055"/>
                  </a:lnTo>
                  <a:lnTo>
                    <a:pt x="792902" y="984266"/>
                  </a:lnTo>
                  <a:lnTo>
                    <a:pt x="0" y="712055"/>
                  </a:lnTo>
                  <a:lnTo>
                    <a:pt x="0" y="0"/>
                  </a:lnTo>
                  <a:lnTo>
                    <a:pt x="792902" y="213359"/>
                  </a:lnTo>
                  <a:lnTo>
                    <a:pt x="1564955"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986" tIns="554720" rIns="6985" bIns="554721"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Improved performance and reduced variation</a:t>
              </a:r>
              <a:endParaRPr kumimoji="0" lang="en-GB" sz="1600" b="1" i="0" u="none" strike="noStrike" kern="1200" cap="none" spc="0" normalizeH="0" baseline="0" noProof="0" dirty="0">
                <a:ln>
                  <a:noFill/>
                </a:ln>
                <a:solidFill>
                  <a:prstClr val="white"/>
                </a:solidFill>
                <a:effectLst/>
                <a:uLnTx/>
                <a:uFillTx/>
                <a:latin typeface="Aptos" panose="02110004020202020204"/>
                <a:ea typeface="+mn-ea"/>
                <a:cs typeface="Arial"/>
              </a:endParaRPr>
            </a:p>
          </p:txBody>
        </p:sp>
        <p:sp>
          <p:nvSpPr>
            <p:cNvPr id="22" name="Freeform: Shape 10">
              <a:extLst>
                <a:ext uri="{FF2B5EF4-FFF2-40B4-BE49-F238E27FC236}">
                  <a16:creationId xmlns:a16="http://schemas.microsoft.com/office/drawing/2014/main" id="{ABA7B98A-EC21-7DB7-5C3D-DE63969BE22D}"/>
                </a:ext>
              </a:extLst>
            </p:cNvPr>
            <p:cNvSpPr/>
            <p:nvPr/>
          </p:nvSpPr>
          <p:spPr>
            <a:xfrm>
              <a:off x="1714497" y="4333679"/>
              <a:ext cx="4178303" cy="1222390"/>
            </a:xfrm>
            <a:custGeom>
              <a:avLst/>
              <a:gdLst>
                <a:gd name="connsiteX0" fmla="*/ 169540 w 1017222"/>
                <a:gd name="connsiteY0" fmla="*/ 0 h 4655089"/>
                <a:gd name="connsiteX1" fmla="*/ 847682 w 1017222"/>
                <a:gd name="connsiteY1" fmla="*/ 0 h 4655089"/>
                <a:gd name="connsiteX2" fmla="*/ 1017222 w 1017222"/>
                <a:gd name="connsiteY2" fmla="*/ 169540 h 4655089"/>
                <a:gd name="connsiteX3" fmla="*/ 1017222 w 1017222"/>
                <a:gd name="connsiteY3" fmla="*/ 4655089 h 4655089"/>
                <a:gd name="connsiteX4" fmla="*/ 1017222 w 1017222"/>
                <a:gd name="connsiteY4" fmla="*/ 4655089 h 4655089"/>
                <a:gd name="connsiteX5" fmla="*/ 0 w 1017222"/>
                <a:gd name="connsiteY5" fmla="*/ 4655089 h 4655089"/>
                <a:gd name="connsiteX6" fmla="*/ 0 w 1017222"/>
                <a:gd name="connsiteY6" fmla="*/ 4655089 h 4655089"/>
                <a:gd name="connsiteX7" fmla="*/ 0 w 1017222"/>
                <a:gd name="connsiteY7" fmla="*/ 169540 h 4655089"/>
                <a:gd name="connsiteX8" fmla="*/ 169540 w 1017222"/>
                <a:gd name="connsiteY8" fmla="*/ 0 h 465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222" h="4655089">
                  <a:moveTo>
                    <a:pt x="1017222" y="775863"/>
                  </a:moveTo>
                  <a:lnTo>
                    <a:pt x="1017222" y="3879226"/>
                  </a:lnTo>
                  <a:cubicBezTo>
                    <a:pt x="1017222" y="4307720"/>
                    <a:pt x="1000635" y="4655087"/>
                    <a:pt x="980174" y="4655087"/>
                  </a:cubicBezTo>
                  <a:lnTo>
                    <a:pt x="0" y="4655087"/>
                  </a:lnTo>
                  <a:lnTo>
                    <a:pt x="0" y="4655087"/>
                  </a:lnTo>
                  <a:lnTo>
                    <a:pt x="0" y="2"/>
                  </a:lnTo>
                  <a:lnTo>
                    <a:pt x="0" y="2"/>
                  </a:lnTo>
                  <a:lnTo>
                    <a:pt x="980174" y="2"/>
                  </a:lnTo>
                  <a:cubicBezTo>
                    <a:pt x="1000635" y="2"/>
                    <a:pt x="1017222" y="347369"/>
                    <a:pt x="1017222" y="775863"/>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57913" rIns="57912" bIns="57912" numCol="1" spcCol="1270" anchor="ctr" anchorCtr="0">
              <a:noAutofit/>
            </a:bodyPr>
            <a:lstStyle/>
            <a:p>
              <a:pPr marL="0" marR="0" lvl="1" indent="0" algn="l" defTabSz="577850" rtl="0" eaLnBrk="1" fontAlgn="auto" latinLnBrk="0" hangingPunct="1">
                <a:lnSpc>
                  <a:spcPct val="90000"/>
                </a:lnSpc>
                <a:spcBef>
                  <a:spcPct val="0"/>
                </a:spcBef>
                <a:spcAft>
                  <a:spcPct val="150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Sustained improved productivity and performance.</a:t>
              </a:r>
              <a:endParaRPr kumimoji="0" lang="en-GB" sz="1400" b="0" i="0" u="none" strike="noStrike" kern="1200" cap="none" spc="0" normalizeH="0" baseline="0" noProof="0">
                <a:ln>
                  <a:noFill/>
                </a:ln>
                <a:solidFill>
                  <a:prstClr val="black"/>
                </a:solidFill>
                <a:effectLst/>
                <a:uLnTx/>
                <a:uFillTx/>
                <a:latin typeface="Aptos" panose="02110004020202020204"/>
                <a:ea typeface="+mn-ea"/>
                <a:cs typeface="Arial"/>
              </a:endParaRPr>
            </a:p>
            <a:p>
              <a:pPr marL="0" marR="0" lvl="1" indent="0" algn="l" defTabSz="577850" rtl="0" eaLnBrk="1" fontAlgn="auto" latinLnBrk="0" hangingPunct="1">
                <a:lnSpc>
                  <a:spcPct val="90000"/>
                </a:lnSpc>
                <a:spcBef>
                  <a:spcPct val="0"/>
                </a:spcBef>
                <a:spcAft>
                  <a:spcPct val="150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Better use of resources</a:t>
              </a:r>
            </a:p>
            <a:p>
              <a:pPr marL="0" marR="0" lvl="1" indent="0" algn="l" defTabSz="577850" rtl="0" eaLnBrk="1" fontAlgn="auto" latinLnBrk="0" hangingPunct="1">
                <a:lnSpc>
                  <a:spcPct val="90000"/>
                </a:lnSpc>
                <a:spcBef>
                  <a:spcPct val="0"/>
                </a:spcBef>
                <a:spcAft>
                  <a:spcPct val="150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Streamlining of processes</a:t>
              </a:r>
            </a:p>
            <a:p>
              <a:pPr marL="0" marR="0" lvl="1" indent="0" algn="l" defTabSz="577850" rtl="0" eaLnBrk="1" fontAlgn="auto" latinLnBrk="0" hangingPunct="1">
                <a:lnSpc>
                  <a:spcPct val="90000"/>
                </a:lnSpc>
                <a:spcBef>
                  <a:spcPct val="0"/>
                </a:spcBef>
                <a:spcAft>
                  <a:spcPct val="150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Reduced variation in performance across SWAG</a:t>
              </a:r>
            </a:p>
            <a:p>
              <a:pPr marL="0" marR="0" lvl="1" indent="0" algn="l" defTabSz="577850" rtl="0" eaLnBrk="1" fontAlgn="auto" latinLnBrk="0" hangingPunct="1">
                <a:lnSpc>
                  <a:spcPct val="90000"/>
                </a:lnSpc>
                <a:spcBef>
                  <a:spcPct val="0"/>
                </a:spcBef>
                <a:spcAft>
                  <a:spcPct val="15000"/>
                </a:spcAft>
                <a:buClrTx/>
                <a:buSzTx/>
                <a:buFontTx/>
                <a:buNone/>
                <a:tabLst/>
                <a:defRPr/>
              </a:pPr>
              <a:endParaRPr kumimoji="0" lang="en-GB" sz="1400" b="0" i="0" u="none" strike="noStrike" kern="1200" cap="none" spc="0" normalizeH="0" baseline="0" noProof="0" dirty="0">
                <a:ln>
                  <a:noFill/>
                </a:ln>
                <a:solidFill>
                  <a:srgbClr val="FF0000"/>
                </a:solidFill>
                <a:effectLst/>
                <a:uLnTx/>
                <a:uFillTx/>
                <a:latin typeface="Aptos" panose="02110004020202020204"/>
                <a:ea typeface="+mn-ea"/>
                <a:cs typeface="Arial"/>
              </a:endParaRPr>
            </a:p>
          </p:txBody>
        </p:sp>
      </p:grpSp>
      <p:sp>
        <p:nvSpPr>
          <p:cNvPr id="32" name="TextBox 31">
            <a:extLst>
              <a:ext uri="{FF2B5EF4-FFF2-40B4-BE49-F238E27FC236}">
                <a16:creationId xmlns:a16="http://schemas.microsoft.com/office/drawing/2014/main" id="{BA8AF7A7-DC31-82DC-442B-4FE6BE4B6D84}"/>
              </a:ext>
            </a:extLst>
          </p:cNvPr>
          <p:cNvSpPr txBox="1"/>
          <p:nvPr/>
        </p:nvSpPr>
        <p:spPr>
          <a:xfrm>
            <a:off x="365760" y="1266824"/>
            <a:ext cx="56540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a:ln>
                  <a:noFill/>
                </a:ln>
                <a:solidFill>
                  <a:prstClr val="black"/>
                </a:solidFill>
                <a:effectLst/>
                <a:uLnTx/>
                <a:uFillTx/>
                <a:latin typeface="Dreaming Outloud Pro" panose="03050502040302030504" pitchFamily="66" charset="0"/>
                <a:ea typeface="+mn-ea"/>
                <a:cs typeface="Dreaming Outloud Pro" panose="03050502040302030504" pitchFamily="66" charset="0"/>
              </a:rPr>
              <a:t>Programme </a:t>
            </a:r>
            <a:r>
              <a:rPr kumimoji="0" lang="en-GB" sz="1800" b="1" i="1" u="none" strike="noStrike" kern="1200" cap="none" spc="0" normalizeH="0" baseline="0" noProof="0">
                <a:ln>
                  <a:noFill/>
                </a:ln>
                <a:solidFill>
                  <a:srgbClr val="0F9ED5"/>
                </a:solidFill>
                <a:effectLst/>
                <a:uLnTx/>
                <a:uFillTx/>
                <a:latin typeface="Dreaming Outloud Pro" panose="03050502040302030504" pitchFamily="66" charset="0"/>
                <a:ea typeface="+mn-ea"/>
                <a:cs typeface="Dreaming Outloud Pro" panose="03050502040302030504" pitchFamily="66" charset="0"/>
              </a:rPr>
              <a:t>impact </a:t>
            </a:r>
            <a:r>
              <a:rPr kumimoji="0" lang="en-GB" sz="1800" b="1" i="1" u="none" strike="noStrike" kern="1200" cap="none" spc="0" normalizeH="0" baseline="0" noProof="0">
                <a:ln>
                  <a:noFill/>
                </a:ln>
                <a:solidFill>
                  <a:prstClr val="black"/>
                </a:solidFill>
                <a:effectLst/>
                <a:uLnTx/>
                <a:uFillTx/>
                <a:latin typeface="Dreaming Outloud Pro" panose="03050502040302030504" pitchFamily="66" charset="0"/>
                <a:ea typeface="+mn-ea"/>
                <a:cs typeface="Dreaming Outloud Pro" panose="03050502040302030504" pitchFamily="66" charset="0"/>
              </a:rPr>
              <a:t>success criteria:</a:t>
            </a:r>
          </a:p>
        </p:txBody>
      </p:sp>
      <p:sp>
        <p:nvSpPr>
          <p:cNvPr id="36" name="TextBox 35">
            <a:extLst>
              <a:ext uri="{FF2B5EF4-FFF2-40B4-BE49-F238E27FC236}">
                <a16:creationId xmlns:a16="http://schemas.microsoft.com/office/drawing/2014/main" id="{A70FE686-2BFE-7295-BA0C-178D3D13C9FA}"/>
              </a:ext>
            </a:extLst>
          </p:cNvPr>
          <p:cNvSpPr txBox="1"/>
          <p:nvPr/>
        </p:nvSpPr>
        <p:spPr>
          <a:xfrm>
            <a:off x="6532880" y="1282282"/>
            <a:ext cx="56540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a:ln>
                  <a:noFill/>
                </a:ln>
                <a:solidFill>
                  <a:prstClr val="black"/>
                </a:solidFill>
                <a:effectLst/>
                <a:uLnTx/>
                <a:uFillTx/>
                <a:latin typeface="Dreaming Outloud Pro" panose="03050502040302030504" pitchFamily="66" charset="0"/>
                <a:ea typeface="+mn-ea"/>
                <a:cs typeface="Dreaming Outloud Pro" panose="03050502040302030504" pitchFamily="66" charset="0"/>
              </a:rPr>
              <a:t>Programme </a:t>
            </a:r>
            <a:r>
              <a:rPr kumimoji="0" lang="en-GB" sz="1800" b="1" i="1" u="none" strike="noStrike" kern="1200" cap="none" spc="0" normalizeH="0" baseline="0" noProof="0">
                <a:ln>
                  <a:noFill/>
                </a:ln>
                <a:solidFill>
                  <a:srgbClr val="0F9ED5"/>
                </a:solidFill>
                <a:effectLst/>
                <a:uLnTx/>
                <a:uFillTx/>
                <a:latin typeface="Dreaming Outloud Pro" panose="03050502040302030504" pitchFamily="66" charset="0"/>
                <a:ea typeface="+mn-ea"/>
                <a:cs typeface="Dreaming Outloud Pro" panose="03050502040302030504" pitchFamily="66" charset="0"/>
              </a:rPr>
              <a:t>delivery </a:t>
            </a:r>
            <a:r>
              <a:rPr kumimoji="0" lang="en-GB" sz="1800" b="1" i="1" u="none" strike="noStrike" kern="1200" cap="none" spc="0" normalizeH="0" baseline="0" noProof="0">
                <a:ln>
                  <a:noFill/>
                </a:ln>
                <a:solidFill>
                  <a:prstClr val="black"/>
                </a:solidFill>
                <a:effectLst/>
                <a:uLnTx/>
                <a:uFillTx/>
                <a:latin typeface="Dreaming Outloud Pro" panose="03050502040302030504" pitchFamily="66" charset="0"/>
                <a:ea typeface="+mn-ea"/>
                <a:cs typeface="Dreaming Outloud Pro" panose="03050502040302030504" pitchFamily="66" charset="0"/>
              </a:rPr>
              <a:t>success criteria:</a:t>
            </a:r>
          </a:p>
        </p:txBody>
      </p:sp>
      <p:grpSp>
        <p:nvGrpSpPr>
          <p:cNvPr id="48" name="Group 47">
            <a:extLst>
              <a:ext uri="{FF2B5EF4-FFF2-40B4-BE49-F238E27FC236}">
                <a16:creationId xmlns:a16="http://schemas.microsoft.com/office/drawing/2014/main" id="{3FA615E0-306A-B488-0781-F13844546B46}"/>
              </a:ext>
            </a:extLst>
          </p:cNvPr>
          <p:cNvGrpSpPr/>
          <p:nvPr/>
        </p:nvGrpSpPr>
        <p:grpSpPr>
          <a:xfrm>
            <a:off x="6249233" y="1727868"/>
            <a:ext cx="5683855" cy="4296955"/>
            <a:chOff x="6286708" y="1702884"/>
            <a:chExt cx="5683855" cy="4296955"/>
          </a:xfrm>
        </p:grpSpPr>
        <p:sp>
          <p:nvSpPr>
            <p:cNvPr id="39" name="Flowchart: Off-page Connector 38">
              <a:extLst>
                <a:ext uri="{FF2B5EF4-FFF2-40B4-BE49-F238E27FC236}">
                  <a16:creationId xmlns:a16="http://schemas.microsoft.com/office/drawing/2014/main" id="{C22EABF8-2474-374D-4890-508D970F38A7}"/>
                </a:ext>
              </a:extLst>
            </p:cNvPr>
            <p:cNvSpPr/>
            <p:nvPr/>
          </p:nvSpPr>
          <p:spPr>
            <a:xfrm>
              <a:off x="6299199" y="1702884"/>
              <a:ext cx="1430020" cy="1256001"/>
            </a:xfrm>
            <a:prstGeom prst="flowChartOffpageConnector">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986" tIns="554720" rIns="6985" bIns="554721"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Programme development and launch</a:t>
              </a: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0" name="Freeform: Shape 13">
              <a:extLst>
                <a:ext uri="{FF2B5EF4-FFF2-40B4-BE49-F238E27FC236}">
                  <a16:creationId xmlns:a16="http://schemas.microsoft.com/office/drawing/2014/main" id="{FA127818-F4B6-35A6-D92B-6D1090BA10CB}"/>
                </a:ext>
              </a:extLst>
            </p:cNvPr>
            <p:cNvSpPr/>
            <p:nvPr/>
          </p:nvSpPr>
          <p:spPr>
            <a:xfrm>
              <a:off x="7753031" y="1702885"/>
              <a:ext cx="4178302" cy="1017223"/>
            </a:xfrm>
            <a:custGeom>
              <a:avLst/>
              <a:gdLst>
                <a:gd name="connsiteX0" fmla="*/ 169540 w 1017222"/>
                <a:gd name="connsiteY0" fmla="*/ 0 h 4655089"/>
                <a:gd name="connsiteX1" fmla="*/ 847682 w 1017222"/>
                <a:gd name="connsiteY1" fmla="*/ 0 h 4655089"/>
                <a:gd name="connsiteX2" fmla="*/ 1017222 w 1017222"/>
                <a:gd name="connsiteY2" fmla="*/ 169540 h 4655089"/>
                <a:gd name="connsiteX3" fmla="*/ 1017222 w 1017222"/>
                <a:gd name="connsiteY3" fmla="*/ 4655089 h 4655089"/>
                <a:gd name="connsiteX4" fmla="*/ 1017222 w 1017222"/>
                <a:gd name="connsiteY4" fmla="*/ 4655089 h 4655089"/>
                <a:gd name="connsiteX5" fmla="*/ 0 w 1017222"/>
                <a:gd name="connsiteY5" fmla="*/ 4655089 h 4655089"/>
                <a:gd name="connsiteX6" fmla="*/ 0 w 1017222"/>
                <a:gd name="connsiteY6" fmla="*/ 4655089 h 4655089"/>
                <a:gd name="connsiteX7" fmla="*/ 0 w 1017222"/>
                <a:gd name="connsiteY7" fmla="*/ 169540 h 4655089"/>
                <a:gd name="connsiteX8" fmla="*/ 169540 w 1017222"/>
                <a:gd name="connsiteY8" fmla="*/ 0 h 465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222" h="4655089">
                  <a:moveTo>
                    <a:pt x="1017222" y="775863"/>
                  </a:moveTo>
                  <a:lnTo>
                    <a:pt x="1017222" y="3879226"/>
                  </a:lnTo>
                  <a:cubicBezTo>
                    <a:pt x="1017222" y="4307720"/>
                    <a:pt x="1000635" y="4655087"/>
                    <a:pt x="980174" y="4655087"/>
                  </a:cubicBezTo>
                  <a:lnTo>
                    <a:pt x="0" y="4655087"/>
                  </a:lnTo>
                  <a:lnTo>
                    <a:pt x="0" y="4655087"/>
                  </a:lnTo>
                  <a:lnTo>
                    <a:pt x="0" y="2"/>
                  </a:lnTo>
                  <a:lnTo>
                    <a:pt x="0" y="2"/>
                  </a:lnTo>
                  <a:lnTo>
                    <a:pt x="980174" y="2"/>
                  </a:lnTo>
                  <a:cubicBezTo>
                    <a:pt x="1000635" y="2"/>
                    <a:pt x="1017222" y="347369"/>
                    <a:pt x="1017222" y="775863"/>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009" tIns="55372" rIns="55372" bIns="55373" numCol="1" spcCol="1270" anchor="ctr" anchorCtr="0">
              <a:noAutofit/>
            </a:bodyPr>
            <a:lstStyle/>
            <a:p>
              <a:pPr marL="0" marR="0" lvl="1" indent="0" algn="l" defTabSz="400050" rtl="0" eaLnBrk="1" fontAlgn="auto" latinLnBrk="0" hangingPunct="1">
                <a:lnSpc>
                  <a:spcPct val="90000"/>
                </a:lnSpc>
                <a:spcBef>
                  <a:spcPct val="0"/>
                </a:spcBef>
                <a:spcAft>
                  <a:spcPct val="15000"/>
                </a:spcAft>
                <a:buClrTx/>
                <a:buSzTx/>
                <a:buFontTx/>
                <a:buNone/>
                <a:tabLst/>
                <a:defRPr/>
              </a:pPr>
              <a:r>
                <a:rPr kumimoji="0" lang="en-GB" sz="1400" b="0" i="0" u="none" strike="noStrike" kern="1200" cap="none" spc="0" normalizeH="0" baseline="0" noProof="0">
                  <a:ln>
                    <a:noFill/>
                  </a:ln>
                  <a:solidFill>
                    <a:prstClr val="black">
                      <a:hueOff val="0"/>
                      <a:satOff val="0"/>
                      <a:lumOff val="0"/>
                      <a:alphaOff val="0"/>
                    </a:prstClr>
                  </a:solidFill>
                  <a:effectLst/>
                  <a:uLnTx/>
                  <a:uFillTx/>
                  <a:latin typeface="Arial"/>
                  <a:ea typeface="+mn-ea"/>
                  <a:cs typeface="+mn-cs"/>
                </a:rPr>
                <a:t>Comms and engagement plan delivered</a:t>
              </a:r>
            </a:p>
            <a:p>
              <a:pPr marL="0" marR="0" lvl="1" indent="0" algn="l" defTabSz="400050" rtl="0" eaLnBrk="1" fontAlgn="auto" latinLnBrk="0" hangingPunct="1">
                <a:lnSpc>
                  <a:spcPct val="90000"/>
                </a:lnSpc>
                <a:spcBef>
                  <a:spcPct val="0"/>
                </a:spcBef>
                <a:spcAft>
                  <a:spcPct val="15000"/>
                </a:spcAft>
                <a:buClrTx/>
                <a:buSzTx/>
                <a:buFontTx/>
                <a:buNone/>
                <a:tabLst/>
                <a:defRPr/>
              </a:pPr>
              <a:r>
                <a:rPr kumimoji="0" lang="en-GB" sz="1400" b="0" i="0" u="none" strike="noStrike" kern="1200" cap="none" spc="0" normalizeH="0" baseline="0" noProof="0">
                  <a:ln>
                    <a:noFill/>
                  </a:ln>
                  <a:solidFill>
                    <a:prstClr val="black">
                      <a:hueOff val="0"/>
                      <a:satOff val="0"/>
                      <a:lumOff val="0"/>
                      <a:alphaOff val="0"/>
                    </a:prstClr>
                  </a:solidFill>
                  <a:effectLst/>
                  <a:uLnTx/>
                  <a:uFillTx/>
                  <a:latin typeface="Arial"/>
                  <a:ea typeface="+mn-ea"/>
                  <a:cs typeface="+mn-cs"/>
                </a:rPr>
                <a:t>Evidence-base and data analytics delivered</a:t>
              </a:r>
              <a:endParaRPr kumimoji="0" lang="en-GB" sz="1400" b="0" i="0" u="none" strike="noStrike" kern="1200" cap="none" spc="0" normalizeH="0" baseline="0" noProof="0">
                <a:ln>
                  <a:noFill/>
                </a:ln>
                <a:solidFill>
                  <a:prstClr val="black">
                    <a:hueOff val="0"/>
                    <a:satOff val="0"/>
                    <a:lumOff val="0"/>
                    <a:alphaOff val="0"/>
                  </a:prstClr>
                </a:solidFill>
                <a:effectLst/>
                <a:uLnTx/>
                <a:uFillTx/>
                <a:latin typeface="Arial"/>
                <a:ea typeface="+mn-ea"/>
                <a:cs typeface="Arial"/>
              </a:endParaRPr>
            </a:p>
            <a:p>
              <a:pPr marL="0" marR="0" lvl="1" indent="0" algn="l" defTabSz="400050" rtl="0" eaLnBrk="1" fontAlgn="auto" latinLnBrk="0" hangingPunct="1">
                <a:lnSpc>
                  <a:spcPct val="90000"/>
                </a:lnSpc>
                <a:spcBef>
                  <a:spcPct val="0"/>
                </a:spcBef>
                <a:spcAft>
                  <a:spcPct val="15000"/>
                </a:spcAft>
                <a:buClrTx/>
                <a:buSzTx/>
                <a:buFontTx/>
                <a:buNone/>
                <a:tabLst/>
                <a:defRPr/>
              </a:pPr>
              <a:r>
                <a:rPr kumimoji="0" lang="en-GB" sz="1400" b="0" i="0" u="none" strike="noStrike" kern="1200" cap="none" spc="0" normalizeH="0" baseline="0" noProof="0">
                  <a:ln>
                    <a:noFill/>
                  </a:ln>
                  <a:solidFill>
                    <a:prstClr val="black">
                      <a:hueOff val="0"/>
                      <a:satOff val="0"/>
                      <a:lumOff val="0"/>
                      <a:alphaOff val="0"/>
                    </a:prstClr>
                  </a:solidFill>
                  <a:effectLst/>
                  <a:uLnTx/>
                  <a:uFillTx/>
                  <a:latin typeface="Arial"/>
                  <a:ea typeface="+mn-ea"/>
                  <a:cs typeface="+mn-cs"/>
                </a:rPr>
                <a:t>Effective and efficient programme governance established</a:t>
              </a:r>
              <a:endParaRPr kumimoji="0" lang="en-GB" sz="1400" b="0" i="0" u="none" strike="noStrike" kern="1200" cap="none" spc="0" normalizeH="0" baseline="0" noProof="0">
                <a:ln>
                  <a:noFill/>
                </a:ln>
                <a:solidFill>
                  <a:prstClr val="black">
                    <a:hueOff val="0"/>
                    <a:satOff val="0"/>
                    <a:lumOff val="0"/>
                    <a:alphaOff val="0"/>
                  </a:prstClr>
                </a:solidFill>
                <a:effectLst/>
                <a:uLnTx/>
                <a:uFillTx/>
                <a:latin typeface="Arial"/>
                <a:ea typeface="+mn-ea"/>
                <a:cs typeface="Arial"/>
              </a:endParaRPr>
            </a:p>
          </p:txBody>
        </p:sp>
        <p:sp>
          <p:nvSpPr>
            <p:cNvPr id="42" name="Freeform: Shape 14">
              <a:extLst>
                <a:ext uri="{FF2B5EF4-FFF2-40B4-BE49-F238E27FC236}">
                  <a16:creationId xmlns:a16="http://schemas.microsoft.com/office/drawing/2014/main" id="{CC88A4DD-327F-80B6-3F1B-B8FFA872D9F7}"/>
                </a:ext>
              </a:extLst>
            </p:cNvPr>
            <p:cNvSpPr/>
            <p:nvPr/>
          </p:nvSpPr>
          <p:spPr>
            <a:xfrm>
              <a:off x="6286708" y="2899353"/>
              <a:ext cx="1442503" cy="1521433"/>
            </a:xfrm>
            <a:custGeom>
              <a:avLst/>
              <a:gdLst>
                <a:gd name="connsiteX0" fmla="*/ 0 w 1564957"/>
                <a:gd name="connsiteY0" fmla="*/ 0 h 1095470"/>
                <a:gd name="connsiteX1" fmla="*/ 1017222 w 1564957"/>
                <a:gd name="connsiteY1" fmla="*/ 0 h 1095470"/>
                <a:gd name="connsiteX2" fmla="*/ 1564957 w 1564957"/>
                <a:gd name="connsiteY2" fmla="*/ 547735 h 1095470"/>
                <a:gd name="connsiteX3" fmla="*/ 1017222 w 1564957"/>
                <a:gd name="connsiteY3" fmla="*/ 1095470 h 1095470"/>
                <a:gd name="connsiteX4" fmla="*/ 0 w 1564957"/>
                <a:gd name="connsiteY4" fmla="*/ 1095470 h 1095470"/>
                <a:gd name="connsiteX5" fmla="*/ 547735 w 1564957"/>
                <a:gd name="connsiteY5" fmla="*/ 547735 h 1095470"/>
                <a:gd name="connsiteX6" fmla="*/ 0 w 1564957"/>
                <a:gd name="connsiteY6" fmla="*/ 0 h 1095470"/>
                <a:gd name="connsiteX0" fmla="*/ 1564955 w 1564955"/>
                <a:gd name="connsiteY0" fmla="*/ 0 h 1095470"/>
                <a:gd name="connsiteX1" fmla="*/ 1564955 w 1564955"/>
                <a:gd name="connsiteY1" fmla="*/ 712055 h 1095470"/>
                <a:gd name="connsiteX2" fmla="*/ 782478 w 1564955"/>
                <a:gd name="connsiteY2" fmla="*/ 1095470 h 1095470"/>
                <a:gd name="connsiteX3" fmla="*/ 0 w 1564955"/>
                <a:gd name="connsiteY3" fmla="*/ 712055 h 1095470"/>
                <a:gd name="connsiteX4" fmla="*/ 0 w 1564955"/>
                <a:gd name="connsiteY4" fmla="*/ 0 h 1095470"/>
                <a:gd name="connsiteX5" fmla="*/ 772054 w 1564955"/>
                <a:gd name="connsiteY5" fmla="*/ 156720 h 1095470"/>
                <a:gd name="connsiteX6" fmla="*/ 1564955 w 1564955"/>
                <a:gd name="connsiteY6" fmla="*/ 0 h 1095470"/>
                <a:gd name="connsiteX0" fmla="*/ 1564955 w 1564955"/>
                <a:gd name="connsiteY0" fmla="*/ 0 h 942118"/>
                <a:gd name="connsiteX1" fmla="*/ 1564955 w 1564955"/>
                <a:gd name="connsiteY1" fmla="*/ 712055 h 942118"/>
                <a:gd name="connsiteX2" fmla="*/ 782478 w 1564955"/>
                <a:gd name="connsiteY2" fmla="*/ 942118 h 942118"/>
                <a:gd name="connsiteX3" fmla="*/ 0 w 1564955"/>
                <a:gd name="connsiteY3" fmla="*/ 712055 h 942118"/>
                <a:gd name="connsiteX4" fmla="*/ 0 w 1564955"/>
                <a:gd name="connsiteY4" fmla="*/ 0 h 942118"/>
                <a:gd name="connsiteX5" fmla="*/ 772054 w 1564955"/>
                <a:gd name="connsiteY5" fmla="*/ 156720 h 942118"/>
                <a:gd name="connsiteX6" fmla="*/ 1564955 w 1564955"/>
                <a:gd name="connsiteY6" fmla="*/ 0 h 942118"/>
                <a:gd name="connsiteX0" fmla="*/ 1564955 w 1564955"/>
                <a:gd name="connsiteY0" fmla="*/ 0 h 942118"/>
                <a:gd name="connsiteX1" fmla="*/ 1564955 w 1564955"/>
                <a:gd name="connsiteY1" fmla="*/ 712055 h 942118"/>
                <a:gd name="connsiteX2" fmla="*/ 782478 w 1564955"/>
                <a:gd name="connsiteY2" fmla="*/ 942118 h 942118"/>
                <a:gd name="connsiteX3" fmla="*/ 0 w 1564955"/>
                <a:gd name="connsiteY3" fmla="*/ 712055 h 942118"/>
                <a:gd name="connsiteX4" fmla="*/ 0 w 1564955"/>
                <a:gd name="connsiteY4" fmla="*/ 0 h 942118"/>
                <a:gd name="connsiteX5" fmla="*/ 803326 w 1564955"/>
                <a:gd name="connsiteY5" fmla="*/ 117900 h 942118"/>
                <a:gd name="connsiteX6" fmla="*/ 1564955 w 1564955"/>
                <a:gd name="connsiteY6" fmla="*/ 0 h 942118"/>
                <a:gd name="connsiteX0" fmla="*/ 1564955 w 1564955"/>
                <a:gd name="connsiteY0" fmla="*/ 0 h 942118"/>
                <a:gd name="connsiteX1" fmla="*/ 1564955 w 1564955"/>
                <a:gd name="connsiteY1" fmla="*/ 712055 h 942118"/>
                <a:gd name="connsiteX2" fmla="*/ 782478 w 1564955"/>
                <a:gd name="connsiteY2" fmla="*/ 942118 h 942118"/>
                <a:gd name="connsiteX3" fmla="*/ 0 w 1564955"/>
                <a:gd name="connsiteY3" fmla="*/ 712055 h 942118"/>
                <a:gd name="connsiteX4" fmla="*/ 0 w 1564955"/>
                <a:gd name="connsiteY4" fmla="*/ 0 h 942118"/>
                <a:gd name="connsiteX5" fmla="*/ 772054 w 1564955"/>
                <a:gd name="connsiteY5" fmla="*/ 117900 h 942118"/>
                <a:gd name="connsiteX6" fmla="*/ 1564955 w 1564955"/>
                <a:gd name="connsiteY6" fmla="*/ 0 h 942118"/>
                <a:gd name="connsiteX0" fmla="*/ 1564955 w 1564955"/>
                <a:gd name="connsiteY0" fmla="*/ 0 h 855851"/>
                <a:gd name="connsiteX1" fmla="*/ 1564955 w 1564955"/>
                <a:gd name="connsiteY1" fmla="*/ 712055 h 855851"/>
                <a:gd name="connsiteX2" fmla="*/ 778311 w 1564955"/>
                <a:gd name="connsiteY2" fmla="*/ 855851 h 855851"/>
                <a:gd name="connsiteX3" fmla="*/ 0 w 1564955"/>
                <a:gd name="connsiteY3" fmla="*/ 712055 h 855851"/>
                <a:gd name="connsiteX4" fmla="*/ 0 w 1564955"/>
                <a:gd name="connsiteY4" fmla="*/ 0 h 855851"/>
                <a:gd name="connsiteX5" fmla="*/ 772054 w 1564955"/>
                <a:gd name="connsiteY5" fmla="*/ 117900 h 855851"/>
                <a:gd name="connsiteX6" fmla="*/ 1564955 w 1564955"/>
                <a:gd name="connsiteY6" fmla="*/ 0 h 855851"/>
                <a:gd name="connsiteX0" fmla="*/ 1564955 w 1564955"/>
                <a:gd name="connsiteY0" fmla="*/ 0 h 855851"/>
                <a:gd name="connsiteX1" fmla="*/ 1564955 w 1564955"/>
                <a:gd name="connsiteY1" fmla="*/ 712055 h 855851"/>
                <a:gd name="connsiteX2" fmla="*/ 778311 w 1564955"/>
                <a:gd name="connsiteY2" fmla="*/ 855851 h 855851"/>
                <a:gd name="connsiteX3" fmla="*/ 0 w 1564955"/>
                <a:gd name="connsiteY3" fmla="*/ 712055 h 855851"/>
                <a:gd name="connsiteX4" fmla="*/ 0 w 1564955"/>
                <a:gd name="connsiteY4" fmla="*/ 0 h 855851"/>
                <a:gd name="connsiteX5" fmla="*/ 792902 w 1564955"/>
                <a:gd name="connsiteY5" fmla="*/ 103170 h 855851"/>
                <a:gd name="connsiteX6" fmla="*/ 1564955 w 1564955"/>
                <a:gd name="connsiteY6" fmla="*/ 0 h 855851"/>
                <a:gd name="connsiteX0" fmla="*/ 1564955 w 1564955"/>
                <a:gd name="connsiteY0" fmla="*/ 0 h 855851"/>
                <a:gd name="connsiteX1" fmla="*/ 1564955 w 1564955"/>
                <a:gd name="connsiteY1" fmla="*/ 712055 h 855851"/>
                <a:gd name="connsiteX2" fmla="*/ 778311 w 1564955"/>
                <a:gd name="connsiteY2" fmla="*/ 855851 h 855851"/>
                <a:gd name="connsiteX3" fmla="*/ 0 w 1564955"/>
                <a:gd name="connsiteY3" fmla="*/ 712055 h 855851"/>
                <a:gd name="connsiteX4" fmla="*/ 0 w 1564955"/>
                <a:gd name="connsiteY4" fmla="*/ 0 h 855851"/>
                <a:gd name="connsiteX5" fmla="*/ 782478 w 1564955"/>
                <a:gd name="connsiteY5" fmla="*/ 99488 h 855851"/>
                <a:gd name="connsiteX6" fmla="*/ 1564955 w 1564955"/>
                <a:gd name="connsiteY6" fmla="*/ 0 h 855851"/>
                <a:gd name="connsiteX0" fmla="*/ 1564955 w 1564955"/>
                <a:gd name="connsiteY0" fmla="*/ 0 h 844804"/>
                <a:gd name="connsiteX1" fmla="*/ 1564955 w 1564955"/>
                <a:gd name="connsiteY1" fmla="*/ 712055 h 844804"/>
                <a:gd name="connsiteX2" fmla="*/ 788735 w 1564955"/>
                <a:gd name="connsiteY2" fmla="*/ 844804 h 844804"/>
                <a:gd name="connsiteX3" fmla="*/ 0 w 1564955"/>
                <a:gd name="connsiteY3" fmla="*/ 712055 h 844804"/>
                <a:gd name="connsiteX4" fmla="*/ 0 w 1564955"/>
                <a:gd name="connsiteY4" fmla="*/ 0 h 844804"/>
                <a:gd name="connsiteX5" fmla="*/ 782478 w 1564955"/>
                <a:gd name="connsiteY5" fmla="*/ 99488 h 844804"/>
                <a:gd name="connsiteX6" fmla="*/ 1564955 w 1564955"/>
                <a:gd name="connsiteY6" fmla="*/ 0 h 844804"/>
                <a:gd name="connsiteX0" fmla="*/ 1564955 w 1564955"/>
                <a:gd name="connsiteY0" fmla="*/ 0 h 833757"/>
                <a:gd name="connsiteX1" fmla="*/ 1564955 w 1564955"/>
                <a:gd name="connsiteY1" fmla="*/ 712055 h 833757"/>
                <a:gd name="connsiteX2" fmla="*/ 778311 w 1564955"/>
                <a:gd name="connsiteY2" fmla="*/ 833757 h 833757"/>
                <a:gd name="connsiteX3" fmla="*/ 0 w 1564955"/>
                <a:gd name="connsiteY3" fmla="*/ 712055 h 833757"/>
                <a:gd name="connsiteX4" fmla="*/ 0 w 1564955"/>
                <a:gd name="connsiteY4" fmla="*/ 0 h 833757"/>
                <a:gd name="connsiteX5" fmla="*/ 782478 w 1564955"/>
                <a:gd name="connsiteY5" fmla="*/ 99488 h 833757"/>
                <a:gd name="connsiteX6" fmla="*/ 1564955 w 1564955"/>
                <a:gd name="connsiteY6" fmla="*/ 0 h 8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4955" h="833757">
                  <a:moveTo>
                    <a:pt x="1564955" y="0"/>
                  </a:moveTo>
                  <a:lnTo>
                    <a:pt x="1564955" y="712055"/>
                  </a:lnTo>
                  <a:lnTo>
                    <a:pt x="778311" y="833757"/>
                  </a:lnTo>
                  <a:lnTo>
                    <a:pt x="0" y="712055"/>
                  </a:lnTo>
                  <a:lnTo>
                    <a:pt x="0" y="0"/>
                  </a:lnTo>
                  <a:lnTo>
                    <a:pt x="782478" y="99488"/>
                  </a:lnTo>
                  <a:lnTo>
                    <a:pt x="1564955"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986" tIns="554720" rIns="6985" bIns="554721"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Robust methodology developed and embedded</a:t>
              </a:r>
              <a:endParaRPr kumimoji="0" lang="en-GB" sz="1600" b="1"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Freeform: Shape 15">
              <a:extLst>
                <a:ext uri="{FF2B5EF4-FFF2-40B4-BE49-F238E27FC236}">
                  <a16:creationId xmlns:a16="http://schemas.microsoft.com/office/drawing/2014/main" id="{B09008AC-3A96-4C50-6360-14CA167C6880}"/>
                </a:ext>
              </a:extLst>
            </p:cNvPr>
            <p:cNvSpPr/>
            <p:nvPr/>
          </p:nvSpPr>
          <p:spPr>
            <a:xfrm>
              <a:off x="7741710" y="2807681"/>
              <a:ext cx="4228853" cy="1378560"/>
            </a:xfrm>
            <a:custGeom>
              <a:avLst/>
              <a:gdLst>
                <a:gd name="connsiteX0" fmla="*/ 169540 w 1017222"/>
                <a:gd name="connsiteY0" fmla="*/ 0 h 4655089"/>
                <a:gd name="connsiteX1" fmla="*/ 847682 w 1017222"/>
                <a:gd name="connsiteY1" fmla="*/ 0 h 4655089"/>
                <a:gd name="connsiteX2" fmla="*/ 1017222 w 1017222"/>
                <a:gd name="connsiteY2" fmla="*/ 169540 h 4655089"/>
                <a:gd name="connsiteX3" fmla="*/ 1017222 w 1017222"/>
                <a:gd name="connsiteY3" fmla="*/ 4655089 h 4655089"/>
                <a:gd name="connsiteX4" fmla="*/ 1017222 w 1017222"/>
                <a:gd name="connsiteY4" fmla="*/ 4655089 h 4655089"/>
                <a:gd name="connsiteX5" fmla="*/ 0 w 1017222"/>
                <a:gd name="connsiteY5" fmla="*/ 4655089 h 4655089"/>
                <a:gd name="connsiteX6" fmla="*/ 0 w 1017222"/>
                <a:gd name="connsiteY6" fmla="*/ 4655089 h 4655089"/>
                <a:gd name="connsiteX7" fmla="*/ 0 w 1017222"/>
                <a:gd name="connsiteY7" fmla="*/ 169540 h 4655089"/>
                <a:gd name="connsiteX8" fmla="*/ 169540 w 1017222"/>
                <a:gd name="connsiteY8" fmla="*/ 0 h 465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222" h="4655089">
                  <a:moveTo>
                    <a:pt x="1017222" y="775863"/>
                  </a:moveTo>
                  <a:lnTo>
                    <a:pt x="1017222" y="3879226"/>
                  </a:lnTo>
                  <a:cubicBezTo>
                    <a:pt x="1017222" y="4307720"/>
                    <a:pt x="1000635" y="4655087"/>
                    <a:pt x="980174" y="4655087"/>
                  </a:cubicBezTo>
                  <a:lnTo>
                    <a:pt x="0" y="4655087"/>
                  </a:lnTo>
                  <a:lnTo>
                    <a:pt x="0" y="4655087"/>
                  </a:lnTo>
                  <a:lnTo>
                    <a:pt x="0" y="2"/>
                  </a:lnTo>
                  <a:lnTo>
                    <a:pt x="0" y="2"/>
                  </a:lnTo>
                  <a:lnTo>
                    <a:pt x="980174" y="2"/>
                  </a:lnTo>
                  <a:cubicBezTo>
                    <a:pt x="1000635" y="2"/>
                    <a:pt x="1017222" y="347369"/>
                    <a:pt x="1017222" y="775863"/>
                  </a:cubicBezTo>
                  <a:close/>
                </a:path>
              </a:pathLst>
            </a:custGeom>
            <a:ln>
              <a:solidFill>
                <a:schemeClr val="accent6">
                  <a:lumMod val="50000"/>
                </a:schemeClr>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009" tIns="55372" rIns="55372" bIns="55373" numCol="1" spcCol="1270" anchor="ctr" anchorCtr="0">
              <a:noAutofit/>
            </a:bodyPr>
            <a:lstStyle/>
            <a:p>
              <a:pPr marL="0" marR="0" lvl="1" indent="0" algn="l" defTabSz="400050" rtl="0" eaLnBrk="1" fontAlgn="auto" latinLnBrk="0" hangingPunct="1">
                <a:lnSpc>
                  <a:spcPct val="90000"/>
                </a:lnSpc>
                <a:spcBef>
                  <a:spcPct val="0"/>
                </a:spcBef>
                <a:spcAft>
                  <a:spcPct val="1500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ea typeface="+mn-ea"/>
                  <a:cs typeface="+mn-cs"/>
                </a:rPr>
                <a:t>Our approach is shaped by data analysis, best practice and expert insight. </a:t>
              </a:r>
              <a:endParaRPr kumimoji="0" lang="en-GB" sz="1400" b="0" i="0" u="none" strike="noStrike" kern="1200" cap="none" spc="0" normalizeH="0" baseline="0" noProof="0">
                <a:ln>
                  <a:noFill/>
                </a:ln>
                <a:solidFill>
                  <a:prstClr val="black"/>
                </a:solidFill>
                <a:effectLst/>
                <a:uLnTx/>
                <a:uFillTx/>
                <a:latin typeface="Arial"/>
                <a:ea typeface="+mn-ea"/>
                <a:cs typeface="Arial"/>
              </a:endParaRPr>
            </a:p>
            <a:p>
              <a:pPr marL="0" marR="0" lvl="1" indent="0" algn="l" defTabSz="400050" rtl="0" eaLnBrk="1" fontAlgn="auto" latinLnBrk="0" hangingPunct="1">
                <a:lnSpc>
                  <a:spcPct val="90000"/>
                </a:lnSpc>
                <a:spcBef>
                  <a:spcPct val="0"/>
                </a:spcBef>
                <a:spcAft>
                  <a:spcPct val="15000"/>
                </a:spcAft>
                <a:buClrTx/>
                <a:buSzTx/>
                <a:buFontTx/>
                <a:buNone/>
                <a:tabLst/>
                <a:defRPr/>
              </a:pPr>
              <a:r>
                <a:rPr kumimoji="0" lang="en-GB" sz="1400" b="0" i="0" u="none" strike="noStrike" kern="1200" cap="none" spc="0" normalizeH="0" baseline="0" noProof="0">
                  <a:ln>
                    <a:noFill/>
                  </a:ln>
                  <a:solidFill>
                    <a:srgbClr val="0D0D0D"/>
                  </a:solidFill>
                  <a:effectLst/>
                  <a:uLnTx/>
                  <a:uFillTx/>
                  <a:latin typeface="Arial"/>
                  <a:ea typeface="+mn-ea"/>
                  <a:cs typeface="Arial"/>
                </a:rPr>
                <a:t>Named sponsorship by leaders at all levels of the programme delivery. Project teams identified. </a:t>
              </a:r>
            </a:p>
            <a:p>
              <a:pPr marL="0" marR="0" lvl="1" indent="0" algn="l" defTabSz="400050" rtl="0" eaLnBrk="1" fontAlgn="auto" latinLnBrk="0" hangingPunct="1">
                <a:lnSpc>
                  <a:spcPct val="90000"/>
                </a:lnSpc>
                <a:spcBef>
                  <a:spcPct val="0"/>
                </a:spcBef>
                <a:spcAft>
                  <a:spcPct val="15000"/>
                </a:spcAft>
                <a:buClrTx/>
                <a:buSzTx/>
                <a:buFontTx/>
                <a:buNone/>
                <a:tabLst/>
                <a:defRPr/>
              </a:pPr>
              <a:r>
                <a:rPr kumimoji="0" lang="en-GB" sz="1400" b="0" i="0" u="none" strike="noStrike" kern="1200" cap="none" spc="0" normalizeH="0" baseline="0" noProof="0">
                  <a:ln>
                    <a:noFill/>
                  </a:ln>
                  <a:solidFill>
                    <a:srgbClr val="0D0D0D"/>
                  </a:solidFill>
                  <a:effectLst/>
                  <a:uLnTx/>
                  <a:uFillTx/>
                  <a:latin typeface="Arial"/>
                  <a:ea typeface="+mn-ea"/>
                  <a:cs typeface="Arial"/>
                </a:rPr>
                <a:t>Methodology developed and reporting established</a:t>
              </a:r>
            </a:p>
          </p:txBody>
        </p:sp>
        <p:sp>
          <p:nvSpPr>
            <p:cNvPr id="46" name="Freeform: Shape 16">
              <a:extLst>
                <a:ext uri="{FF2B5EF4-FFF2-40B4-BE49-F238E27FC236}">
                  <a16:creationId xmlns:a16="http://schemas.microsoft.com/office/drawing/2014/main" id="{F4A34FC2-89AE-80B2-17FB-CDE236E56855}"/>
                </a:ext>
              </a:extLst>
            </p:cNvPr>
            <p:cNvSpPr/>
            <p:nvPr/>
          </p:nvSpPr>
          <p:spPr>
            <a:xfrm>
              <a:off x="6299200" y="4250627"/>
              <a:ext cx="1430011" cy="1749212"/>
            </a:xfrm>
            <a:custGeom>
              <a:avLst/>
              <a:gdLst>
                <a:gd name="connsiteX0" fmla="*/ 0 w 1564957"/>
                <a:gd name="connsiteY0" fmla="*/ 0 h 1095470"/>
                <a:gd name="connsiteX1" fmla="*/ 1017222 w 1564957"/>
                <a:gd name="connsiteY1" fmla="*/ 0 h 1095470"/>
                <a:gd name="connsiteX2" fmla="*/ 1564957 w 1564957"/>
                <a:gd name="connsiteY2" fmla="*/ 547735 h 1095470"/>
                <a:gd name="connsiteX3" fmla="*/ 1017222 w 1564957"/>
                <a:gd name="connsiteY3" fmla="*/ 1095470 h 1095470"/>
                <a:gd name="connsiteX4" fmla="*/ 0 w 1564957"/>
                <a:gd name="connsiteY4" fmla="*/ 1095470 h 1095470"/>
                <a:gd name="connsiteX5" fmla="*/ 547735 w 1564957"/>
                <a:gd name="connsiteY5" fmla="*/ 547735 h 1095470"/>
                <a:gd name="connsiteX6" fmla="*/ 0 w 1564957"/>
                <a:gd name="connsiteY6" fmla="*/ 0 h 1095470"/>
                <a:gd name="connsiteX0" fmla="*/ 1564955 w 1564955"/>
                <a:gd name="connsiteY0" fmla="*/ 0 h 1095470"/>
                <a:gd name="connsiteX1" fmla="*/ 1564955 w 1564955"/>
                <a:gd name="connsiteY1" fmla="*/ 712055 h 1095470"/>
                <a:gd name="connsiteX2" fmla="*/ 782478 w 1564955"/>
                <a:gd name="connsiteY2" fmla="*/ 1095470 h 1095470"/>
                <a:gd name="connsiteX3" fmla="*/ 0 w 1564955"/>
                <a:gd name="connsiteY3" fmla="*/ 712055 h 1095470"/>
                <a:gd name="connsiteX4" fmla="*/ 0 w 1564955"/>
                <a:gd name="connsiteY4" fmla="*/ 0 h 1095470"/>
                <a:gd name="connsiteX5" fmla="*/ 772054 w 1564955"/>
                <a:gd name="connsiteY5" fmla="*/ 216728 h 1095470"/>
                <a:gd name="connsiteX6" fmla="*/ 1564955 w 1564955"/>
                <a:gd name="connsiteY6" fmla="*/ 0 h 1095470"/>
                <a:gd name="connsiteX0" fmla="*/ 1564955 w 1564955"/>
                <a:gd name="connsiteY0" fmla="*/ 0 h 962120"/>
                <a:gd name="connsiteX1" fmla="*/ 1564955 w 1564955"/>
                <a:gd name="connsiteY1" fmla="*/ 712055 h 962120"/>
                <a:gd name="connsiteX2" fmla="*/ 782478 w 1564955"/>
                <a:gd name="connsiteY2" fmla="*/ 962120 h 962120"/>
                <a:gd name="connsiteX3" fmla="*/ 0 w 1564955"/>
                <a:gd name="connsiteY3" fmla="*/ 712055 h 962120"/>
                <a:gd name="connsiteX4" fmla="*/ 0 w 1564955"/>
                <a:gd name="connsiteY4" fmla="*/ 0 h 962120"/>
                <a:gd name="connsiteX5" fmla="*/ 772054 w 1564955"/>
                <a:gd name="connsiteY5" fmla="*/ 216728 h 962120"/>
                <a:gd name="connsiteX6" fmla="*/ 1564955 w 1564955"/>
                <a:gd name="connsiteY6" fmla="*/ 0 h 96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4955" h="962120">
                  <a:moveTo>
                    <a:pt x="1564955" y="0"/>
                  </a:moveTo>
                  <a:lnTo>
                    <a:pt x="1564955" y="712055"/>
                  </a:lnTo>
                  <a:lnTo>
                    <a:pt x="782478" y="962120"/>
                  </a:lnTo>
                  <a:lnTo>
                    <a:pt x="0" y="712055"/>
                  </a:lnTo>
                  <a:lnTo>
                    <a:pt x="0" y="0"/>
                  </a:lnTo>
                  <a:lnTo>
                    <a:pt x="772054" y="216728"/>
                  </a:lnTo>
                  <a:lnTo>
                    <a:pt x="1564955"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986" tIns="648000" rIns="6985" bIns="554721"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a:ea typeface="+mn-ea"/>
                  <a:cs typeface="+mn-cs"/>
                </a:rPr>
                <a:t>Programme Delivery </a:t>
              </a:r>
              <a:endParaRPr kumimoji="0" lang="en-GB" sz="1600" b="1" i="0" u="none" strike="noStrike" kern="1200" cap="none" spc="0" normalizeH="0" baseline="0" noProof="0">
                <a:ln>
                  <a:noFill/>
                </a:ln>
                <a:solidFill>
                  <a:schemeClr val="bg1"/>
                </a:solidFill>
                <a:effectLst/>
                <a:uLnTx/>
                <a:uFillTx/>
                <a:latin typeface="Arial"/>
                <a:ea typeface="+mn-ea"/>
                <a:cs typeface="Arial"/>
              </a:endParaRPr>
            </a:p>
          </p:txBody>
        </p:sp>
        <p:sp>
          <p:nvSpPr>
            <p:cNvPr id="47" name="Freeform: Shape 17">
              <a:extLst>
                <a:ext uri="{FF2B5EF4-FFF2-40B4-BE49-F238E27FC236}">
                  <a16:creationId xmlns:a16="http://schemas.microsoft.com/office/drawing/2014/main" id="{CE5E0289-D87D-72F0-FED0-42504A5CABE6}"/>
                </a:ext>
              </a:extLst>
            </p:cNvPr>
            <p:cNvSpPr/>
            <p:nvPr/>
          </p:nvSpPr>
          <p:spPr>
            <a:xfrm>
              <a:off x="7729214" y="4250627"/>
              <a:ext cx="4240758" cy="1292041"/>
            </a:xfrm>
            <a:custGeom>
              <a:avLst/>
              <a:gdLst>
                <a:gd name="connsiteX0" fmla="*/ 169540 w 1017222"/>
                <a:gd name="connsiteY0" fmla="*/ 0 h 4655089"/>
                <a:gd name="connsiteX1" fmla="*/ 847682 w 1017222"/>
                <a:gd name="connsiteY1" fmla="*/ 0 h 4655089"/>
                <a:gd name="connsiteX2" fmla="*/ 1017222 w 1017222"/>
                <a:gd name="connsiteY2" fmla="*/ 169540 h 4655089"/>
                <a:gd name="connsiteX3" fmla="*/ 1017222 w 1017222"/>
                <a:gd name="connsiteY3" fmla="*/ 4655089 h 4655089"/>
                <a:gd name="connsiteX4" fmla="*/ 1017222 w 1017222"/>
                <a:gd name="connsiteY4" fmla="*/ 4655089 h 4655089"/>
                <a:gd name="connsiteX5" fmla="*/ 0 w 1017222"/>
                <a:gd name="connsiteY5" fmla="*/ 4655089 h 4655089"/>
                <a:gd name="connsiteX6" fmla="*/ 0 w 1017222"/>
                <a:gd name="connsiteY6" fmla="*/ 4655089 h 4655089"/>
                <a:gd name="connsiteX7" fmla="*/ 0 w 1017222"/>
                <a:gd name="connsiteY7" fmla="*/ 169540 h 4655089"/>
                <a:gd name="connsiteX8" fmla="*/ 169540 w 1017222"/>
                <a:gd name="connsiteY8" fmla="*/ 0 h 465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222" h="4655089">
                  <a:moveTo>
                    <a:pt x="1017222" y="775863"/>
                  </a:moveTo>
                  <a:lnTo>
                    <a:pt x="1017222" y="3879226"/>
                  </a:lnTo>
                  <a:cubicBezTo>
                    <a:pt x="1017222" y="4307720"/>
                    <a:pt x="1000635" y="4655087"/>
                    <a:pt x="980174" y="4655087"/>
                  </a:cubicBezTo>
                  <a:lnTo>
                    <a:pt x="0" y="4655087"/>
                  </a:lnTo>
                  <a:lnTo>
                    <a:pt x="0" y="4655087"/>
                  </a:lnTo>
                  <a:lnTo>
                    <a:pt x="0" y="2"/>
                  </a:lnTo>
                  <a:lnTo>
                    <a:pt x="0" y="2"/>
                  </a:lnTo>
                  <a:lnTo>
                    <a:pt x="980174" y="2"/>
                  </a:lnTo>
                  <a:cubicBezTo>
                    <a:pt x="1000635" y="2"/>
                    <a:pt x="1017222" y="347369"/>
                    <a:pt x="1017222" y="775863"/>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009" tIns="55373" rIns="55372" bIns="55372" numCol="1" spcCol="1270" anchor="ctr" anchorCtr="0">
              <a:noAutofit/>
            </a:bodyPr>
            <a:lstStyle/>
            <a:p>
              <a:pPr marL="0" marR="0" lvl="1" indent="0" algn="l" defTabSz="400050" rtl="0" eaLnBrk="1" fontAlgn="auto" latinLnBrk="0" hangingPunct="1">
                <a:lnSpc>
                  <a:spcPct val="90000"/>
                </a:lnSpc>
                <a:spcBef>
                  <a:spcPct val="0"/>
                </a:spcBef>
                <a:spcAft>
                  <a:spcPct val="15000"/>
                </a:spcAft>
                <a:buClrTx/>
                <a:buSzTx/>
                <a:buFontTx/>
                <a:buNone/>
                <a:tabLst/>
                <a:defRPr/>
              </a:pPr>
              <a:r>
                <a:rPr kumimoji="0" lang="en-GB" sz="1400" b="0" i="0" u="none" strike="noStrike" kern="1200" cap="none" spc="0" normalizeH="0" baseline="0" noProof="0">
                  <a:ln>
                    <a:noFill/>
                  </a:ln>
                  <a:solidFill>
                    <a:prstClr val="black">
                      <a:hueOff val="0"/>
                      <a:satOff val="0"/>
                      <a:lumOff val="0"/>
                      <a:alphaOff val="0"/>
                    </a:prstClr>
                  </a:solidFill>
                  <a:effectLst/>
                  <a:uLnTx/>
                  <a:uFillTx/>
                  <a:latin typeface="Arial"/>
                  <a:ea typeface="+mn-ea"/>
                  <a:cs typeface="+mn-cs"/>
                </a:rPr>
                <a:t>Key milestones and overall programme timelines are achieved.</a:t>
              </a:r>
            </a:p>
          </p:txBody>
        </p:sp>
      </p:grpSp>
    </p:spTree>
    <p:extLst>
      <p:ext uri="{BB962C8B-B14F-4D97-AF65-F5344CB8AC3E}">
        <p14:creationId xmlns:p14="http://schemas.microsoft.com/office/powerpoint/2010/main" val="176274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25390" y="139319"/>
            <a:ext cx="2839223" cy="1092965"/>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6"/>
          <p:cNvSpPr txBox="1"/>
          <p:nvPr/>
        </p:nvSpPr>
        <p:spPr>
          <a:xfrm>
            <a:off x="4754973" y="3954736"/>
            <a:ext cx="2682057" cy="53880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ts val="4620"/>
              </a:lnSpc>
              <a:spcBef>
                <a:spcPts val="0"/>
              </a:spcBef>
              <a:spcAft>
                <a:spcPts val="0"/>
              </a:spcAft>
              <a:buClrTx/>
              <a:buSzTx/>
              <a:buFontTx/>
              <a:buNone/>
              <a:tabLst/>
              <a:defRPr/>
            </a:pPr>
            <a:r>
              <a:rPr kumimoji="0" lang="en-US" sz="3300" b="0" i="0" u="none" strike="noStrike" kern="1200" cap="none" spc="0" normalizeH="0" baseline="0" noProof="0">
                <a:ln>
                  <a:noFill/>
                </a:ln>
                <a:solidFill>
                  <a:srgbClr val="FFFFFF"/>
                </a:solidFill>
                <a:effectLst/>
                <a:uLnTx/>
                <a:uFillTx/>
                <a:latin typeface="Arial" panose="020B0604020202020204" pitchFamily="34" charset="0"/>
                <a:ea typeface="Frutiger"/>
                <a:cs typeface="Arial" panose="020B0604020202020204" pitchFamily="34" charset="0"/>
                <a:sym typeface="Frutiger"/>
              </a:rPr>
              <a:t>Sub-heading</a:t>
            </a:r>
          </a:p>
        </p:txBody>
      </p:sp>
      <p:sp>
        <p:nvSpPr>
          <p:cNvPr id="7" name="Freeform 7"/>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Chart 7">
            <a:extLst>
              <a:ext uri="{FF2B5EF4-FFF2-40B4-BE49-F238E27FC236}">
                <a16:creationId xmlns:a16="http://schemas.microsoft.com/office/drawing/2014/main" id="{37CDD629-6769-42E6-9E7F-AF1CA2DB41B4}"/>
              </a:ext>
            </a:extLst>
          </p:cNvPr>
          <p:cNvGraphicFramePr>
            <a:graphicFrameLocks/>
          </p:cNvGraphicFramePr>
          <p:nvPr/>
        </p:nvGraphicFramePr>
        <p:xfrm>
          <a:off x="127388" y="442452"/>
          <a:ext cx="11718118" cy="6276229"/>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3A629DCC-B9E4-84C7-EFFD-97F27BAF90AB}"/>
              </a:ext>
            </a:extLst>
          </p:cNvPr>
          <p:cNvCxnSpPr/>
          <p:nvPr/>
        </p:nvCxnSpPr>
        <p:spPr>
          <a:xfrm>
            <a:off x="890636" y="1695326"/>
            <a:ext cx="10954870" cy="0"/>
          </a:xfrm>
          <a:prstGeom prst="line">
            <a:avLst/>
          </a:prstGeom>
          <a:ln>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714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25390" y="139319"/>
            <a:ext cx="2839223" cy="1092965"/>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TextBox 6"/>
          <p:cNvSpPr txBox="1"/>
          <p:nvPr/>
        </p:nvSpPr>
        <p:spPr>
          <a:xfrm>
            <a:off x="4754973" y="3954736"/>
            <a:ext cx="2682057" cy="56032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ts val="462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FFFFFF"/>
                </a:solidFill>
                <a:effectLst/>
                <a:uLnTx/>
                <a:uFillTx/>
                <a:latin typeface="Frutiger"/>
                <a:ea typeface="Frutiger"/>
                <a:cs typeface="Frutiger"/>
                <a:sym typeface="Frutiger"/>
              </a:rPr>
              <a:t>Sub-heading</a:t>
            </a:r>
          </a:p>
        </p:txBody>
      </p:sp>
      <p:sp>
        <p:nvSpPr>
          <p:cNvPr id="7" name="Freeform 7"/>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graphicFrame>
        <p:nvGraphicFramePr>
          <p:cNvPr id="3" name="Chart 2">
            <a:extLst>
              <a:ext uri="{FF2B5EF4-FFF2-40B4-BE49-F238E27FC236}">
                <a16:creationId xmlns:a16="http://schemas.microsoft.com/office/drawing/2014/main" id="{13A1D023-56C0-4F7A-AF95-87702499AED0}"/>
              </a:ext>
            </a:extLst>
          </p:cNvPr>
          <p:cNvGraphicFramePr>
            <a:graphicFrameLocks/>
          </p:cNvGraphicFramePr>
          <p:nvPr/>
        </p:nvGraphicFramePr>
        <p:xfrm>
          <a:off x="127387" y="599765"/>
          <a:ext cx="11937227" cy="6217237"/>
        </p:xfrm>
        <a:graphic>
          <a:graphicData uri="http://schemas.openxmlformats.org/drawingml/2006/chart">
            <c:chart xmlns:c="http://schemas.openxmlformats.org/drawingml/2006/chart" xmlns:r="http://schemas.openxmlformats.org/officeDocument/2006/relationships" r:id="rId5"/>
          </a:graphicData>
        </a:graphic>
      </p:graphicFrame>
      <p:cxnSp>
        <p:nvCxnSpPr>
          <p:cNvPr id="5" name="Straight Connector 4">
            <a:extLst>
              <a:ext uri="{FF2B5EF4-FFF2-40B4-BE49-F238E27FC236}">
                <a16:creationId xmlns:a16="http://schemas.microsoft.com/office/drawing/2014/main" id="{2C698CE2-2F03-CE1E-C92A-197731B1D58F}"/>
              </a:ext>
            </a:extLst>
          </p:cNvPr>
          <p:cNvCxnSpPr/>
          <p:nvPr/>
        </p:nvCxnSpPr>
        <p:spPr>
          <a:xfrm>
            <a:off x="762000" y="2023036"/>
            <a:ext cx="11430000" cy="0"/>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223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5101E310-F984-FF8C-CCB9-CE570BF70CEC}"/>
              </a:ext>
            </a:extLst>
          </p:cNvPr>
          <p:cNvSpPr/>
          <p:nvPr/>
        </p:nvSpPr>
        <p:spPr>
          <a:xfrm>
            <a:off x="9225390" y="139319"/>
            <a:ext cx="2839223" cy="1092965"/>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2"/>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 name="Freeform 7">
            <a:extLst>
              <a:ext uri="{FF2B5EF4-FFF2-40B4-BE49-F238E27FC236}">
                <a16:creationId xmlns:a16="http://schemas.microsoft.com/office/drawing/2014/main" id="{98A42A16-31E3-5D29-F802-6567338B24A7}"/>
              </a:ext>
            </a:extLst>
          </p:cNvPr>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77203F4-A566-783F-472F-61DB577FF354}"/>
              </a:ext>
            </a:extLst>
          </p:cNvPr>
          <p:cNvSpPr txBox="1"/>
          <p:nvPr/>
        </p:nvSpPr>
        <p:spPr>
          <a:xfrm>
            <a:off x="2534566" y="292727"/>
            <a:ext cx="949362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‘Days Matter’ </a:t>
            </a:r>
            <a:r>
              <a:rPr lang="en-GB" sz="2800" b="1">
                <a:solidFill>
                  <a:srgbClr val="000000"/>
                </a:solidFill>
                <a:latin typeface="Arial" panose="020B0604020202020204" pitchFamily="34" charset="0"/>
                <a:cs typeface="Arial" panose="020B0604020202020204" pitchFamily="34" charset="0"/>
              </a:rPr>
              <a:t>Governance</a:t>
            </a:r>
            <a:endParaRPr kumimoji="0" lang="en-GB"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3AB61D5E-75F7-3C55-B8C9-74C56BB3BFF8}"/>
              </a:ext>
            </a:extLst>
          </p:cNvPr>
          <p:cNvSpPr/>
          <p:nvPr/>
        </p:nvSpPr>
        <p:spPr>
          <a:xfrm>
            <a:off x="7690256" y="5607033"/>
            <a:ext cx="2713924" cy="948157"/>
          </a:xfrm>
          <a:prstGeom prst="roundRect">
            <a:avLst/>
          </a:prstGeom>
          <a:solidFill>
            <a:srgbClr val="62BA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Provider Internal project team </a:t>
            </a:r>
          </a:p>
        </p:txBody>
      </p:sp>
      <p:sp>
        <p:nvSpPr>
          <p:cNvPr id="20" name="Rectangle: Rounded Corners 19">
            <a:extLst>
              <a:ext uri="{FF2B5EF4-FFF2-40B4-BE49-F238E27FC236}">
                <a16:creationId xmlns:a16="http://schemas.microsoft.com/office/drawing/2014/main" id="{A7AAB1D2-7FD4-E8AC-620E-608F1A38B9E2}"/>
              </a:ext>
            </a:extLst>
          </p:cNvPr>
          <p:cNvSpPr/>
          <p:nvPr/>
        </p:nvSpPr>
        <p:spPr>
          <a:xfrm>
            <a:off x="3222272" y="2359032"/>
            <a:ext cx="2713924" cy="1088727"/>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SWAG Cancer Alliance Board</a:t>
            </a:r>
          </a:p>
        </p:txBody>
      </p:sp>
      <p:sp>
        <p:nvSpPr>
          <p:cNvPr id="24" name="Rectangle: Rounded Corners 23">
            <a:extLst>
              <a:ext uri="{FF2B5EF4-FFF2-40B4-BE49-F238E27FC236}">
                <a16:creationId xmlns:a16="http://schemas.microsoft.com/office/drawing/2014/main" id="{CDD20B1A-F7BA-B1C1-6A0D-2352D6CD170E}"/>
              </a:ext>
            </a:extLst>
          </p:cNvPr>
          <p:cNvSpPr/>
          <p:nvPr/>
        </p:nvSpPr>
        <p:spPr>
          <a:xfrm>
            <a:off x="7690256" y="2773354"/>
            <a:ext cx="2713924" cy="1088728"/>
          </a:xfrm>
          <a:prstGeom prst="roundRect">
            <a:avLst/>
          </a:prstGeom>
          <a:solidFill>
            <a:srgbClr val="F691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SWAG Cancer Alliance Delivery Group</a:t>
            </a:r>
          </a:p>
        </p:txBody>
      </p:sp>
      <p:sp>
        <p:nvSpPr>
          <p:cNvPr id="25" name="Rectangle: Rounded Corners 24">
            <a:extLst>
              <a:ext uri="{FF2B5EF4-FFF2-40B4-BE49-F238E27FC236}">
                <a16:creationId xmlns:a16="http://schemas.microsoft.com/office/drawing/2014/main" id="{6C367FD2-D64F-5D33-DD6A-F89714D2CAA4}"/>
              </a:ext>
            </a:extLst>
          </p:cNvPr>
          <p:cNvSpPr/>
          <p:nvPr/>
        </p:nvSpPr>
        <p:spPr>
          <a:xfrm>
            <a:off x="7690256" y="4208201"/>
            <a:ext cx="2713924" cy="1047430"/>
          </a:xfrm>
          <a:prstGeom prst="roundRect">
            <a:avLst/>
          </a:prstGeom>
          <a:solidFill>
            <a:srgbClr val="5C34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Provider Elective Care Board (tbc)</a:t>
            </a:r>
          </a:p>
        </p:txBody>
      </p:sp>
      <p:cxnSp>
        <p:nvCxnSpPr>
          <p:cNvPr id="35" name="Straight Arrow Connector 34">
            <a:extLst>
              <a:ext uri="{FF2B5EF4-FFF2-40B4-BE49-F238E27FC236}">
                <a16:creationId xmlns:a16="http://schemas.microsoft.com/office/drawing/2014/main" id="{87C8ABA8-BA7C-865E-A28C-ECE747068221}"/>
              </a:ext>
            </a:extLst>
          </p:cNvPr>
          <p:cNvCxnSpPr>
            <a:stCxn id="10" idx="0"/>
            <a:endCxn id="25" idx="2"/>
          </p:cNvCxnSpPr>
          <p:nvPr/>
        </p:nvCxnSpPr>
        <p:spPr>
          <a:xfrm flipV="1">
            <a:off x="9047218" y="5255631"/>
            <a:ext cx="0" cy="3514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9C74C728-201E-8A4E-859A-2628F29B5B8E}"/>
              </a:ext>
            </a:extLst>
          </p:cNvPr>
          <p:cNvCxnSpPr>
            <a:stCxn id="25" idx="0"/>
            <a:endCxn id="24" idx="2"/>
          </p:cNvCxnSpPr>
          <p:nvPr/>
        </p:nvCxnSpPr>
        <p:spPr>
          <a:xfrm flipV="1">
            <a:off x="9047218" y="3862082"/>
            <a:ext cx="0" cy="346119"/>
          </a:xfrm>
          <a:prstGeom prst="straightConnector1">
            <a:avLst/>
          </a:prstGeom>
          <a:ln>
            <a:solidFill>
              <a:schemeClr val="accent6">
                <a:lumMod val="75000"/>
              </a:schemeClr>
            </a:solidFill>
            <a:tailEnd type="triangle"/>
          </a:ln>
        </p:spPr>
        <p:style>
          <a:lnRef idx="2">
            <a:schemeClr val="accent5"/>
          </a:lnRef>
          <a:fillRef idx="0">
            <a:schemeClr val="accent5"/>
          </a:fillRef>
          <a:effectRef idx="1">
            <a:schemeClr val="accent5"/>
          </a:effectRef>
          <a:fontRef idx="minor">
            <a:schemeClr val="tx1"/>
          </a:fontRef>
        </p:style>
      </p:cxnSp>
      <p:cxnSp>
        <p:nvCxnSpPr>
          <p:cNvPr id="40" name="Straight Arrow Connector 39">
            <a:extLst>
              <a:ext uri="{FF2B5EF4-FFF2-40B4-BE49-F238E27FC236}">
                <a16:creationId xmlns:a16="http://schemas.microsoft.com/office/drawing/2014/main" id="{06300BF0-2355-DBF3-4978-8DC5665D82DF}"/>
              </a:ext>
            </a:extLst>
          </p:cNvPr>
          <p:cNvCxnSpPr>
            <a:stCxn id="24" idx="1"/>
            <a:endCxn id="20" idx="3"/>
          </p:cNvCxnSpPr>
          <p:nvPr/>
        </p:nvCxnSpPr>
        <p:spPr>
          <a:xfrm flipH="1" flipV="1">
            <a:off x="5936196" y="2903396"/>
            <a:ext cx="1754060" cy="4143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22CEBB3-FA65-F94C-B87F-BDE7A81A4B79}"/>
              </a:ext>
            </a:extLst>
          </p:cNvPr>
          <p:cNvCxnSpPr>
            <a:cxnSpLocks/>
            <a:stCxn id="20" idx="0"/>
            <a:endCxn id="8" idx="2"/>
          </p:cNvCxnSpPr>
          <p:nvPr/>
        </p:nvCxnSpPr>
        <p:spPr>
          <a:xfrm flipV="1">
            <a:off x="4579234" y="2025987"/>
            <a:ext cx="0" cy="3330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BBBE9359-1D3E-F44D-E8F4-A684DFFBFE2E}"/>
              </a:ext>
            </a:extLst>
          </p:cNvPr>
          <p:cNvCxnSpPr>
            <a:cxnSpLocks/>
            <a:stCxn id="20" idx="0"/>
            <a:endCxn id="14" idx="2"/>
          </p:cNvCxnSpPr>
          <p:nvPr/>
        </p:nvCxnSpPr>
        <p:spPr>
          <a:xfrm flipV="1">
            <a:off x="4579234" y="2033562"/>
            <a:ext cx="2571605" cy="3254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2E78D76C-B279-46C2-57B8-0BCD9AC1BA3F}"/>
              </a:ext>
            </a:extLst>
          </p:cNvPr>
          <p:cNvCxnSpPr>
            <a:cxnSpLocks/>
            <a:stCxn id="20" idx="0"/>
            <a:endCxn id="3" idx="2"/>
          </p:cNvCxnSpPr>
          <p:nvPr/>
        </p:nvCxnSpPr>
        <p:spPr>
          <a:xfrm flipH="1" flipV="1">
            <a:off x="2016319" y="2025987"/>
            <a:ext cx="2562915" cy="3330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099D5A4A-4C28-5B4B-DD00-2EDCA485D579}"/>
              </a:ext>
            </a:extLst>
          </p:cNvPr>
          <p:cNvSpPr/>
          <p:nvPr/>
        </p:nvSpPr>
        <p:spPr>
          <a:xfrm>
            <a:off x="961480" y="1137052"/>
            <a:ext cx="2109677" cy="888935"/>
          </a:xfrm>
          <a:prstGeom prst="roundRect">
            <a:avLst/>
          </a:prstGeom>
          <a:solidFill>
            <a:srgbClr val="5C348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National Cancer Programme NHSE</a:t>
            </a:r>
          </a:p>
        </p:txBody>
      </p:sp>
      <p:sp>
        <p:nvSpPr>
          <p:cNvPr id="8" name="Rectangle: Rounded Corners 7">
            <a:extLst>
              <a:ext uri="{FF2B5EF4-FFF2-40B4-BE49-F238E27FC236}">
                <a16:creationId xmlns:a16="http://schemas.microsoft.com/office/drawing/2014/main" id="{831F7A61-0DDB-8DDE-EAE7-CF24C7CF7C5D}"/>
              </a:ext>
            </a:extLst>
          </p:cNvPr>
          <p:cNvSpPr/>
          <p:nvPr/>
        </p:nvSpPr>
        <p:spPr>
          <a:xfrm>
            <a:off x="3524395" y="1137052"/>
            <a:ext cx="2109677" cy="888935"/>
          </a:xfrm>
          <a:prstGeom prst="roundRect">
            <a:avLst/>
          </a:prstGeom>
          <a:solidFill>
            <a:srgbClr val="5C348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GIRFT NHSE</a:t>
            </a:r>
          </a:p>
        </p:txBody>
      </p:sp>
      <p:sp>
        <p:nvSpPr>
          <p:cNvPr id="14" name="Rectangle: Rounded Corners 13">
            <a:extLst>
              <a:ext uri="{FF2B5EF4-FFF2-40B4-BE49-F238E27FC236}">
                <a16:creationId xmlns:a16="http://schemas.microsoft.com/office/drawing/2014/main" id="{A4ACEC1C-DF9B-64FF-6BC0-6A7900302519}"/>
              </a:ext>
            </a:extLst>
          </p:cNvPr>
          <p:cNvSpPr/>
          <p:nvPr/>
        </p:nvSpPr>
        <p:spPr>
          <a:xfrm>
            <a:off x="6096000" y="1144627"/>
            <a:ext cx="2109677" cy="888935"/>
          </a:xfrm>
          <a:prstGeom prst="roundRect">
            <a:avLst/>
          </a:prstGeom>
          <a:solidFill>
            <a:srgbClr val="5C348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Regional Cancer Team NHSE</a:t>
            </a:r>
          </a:p>
        </p:txBody>
      </p:sp>
    </p:spTree>
    <p:extLst>
      <p:ext uri="{BB962C8B-B14F-4D97-AF65-F5344CB8AC3E}">
        <p14:creationId xmlns:p14="http://schemas.microsoft.com/office/powerpoint/2010/main" val="1848479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5101E310-F984-FF8C-CCB9-CE570BF70CEC}"/>
              </a:ext>
            </a:extLst>
          </p:cNvPr>
          <p:cNvSpPr/>
          <p:nvPr/>
        </p:nvSpPr>
        <p:spPr>
          <a:xfrm>
            <a:off x="9225390" y="139319"/>
            <a:ext cx="2839223" cy="1092965"/>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2"/>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a:extLst>
              <a:ext uri="{FF2B5EF4-FFF2-40B4-BE49-F238E27FC236}">
                <a16:creationId xmlns:a16="http://schemas.microsoft.com/office/drawing/2014/main" id="{98A42A16-31E3-5D29-F802-6567338B24A7}"/>
              </a:ext>
            </a:extLst>
          </p:cNvPr>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Arrow: Right 2">
            <a:extLst>
              <a:ext uri="{FF2B5EF4-FFF2-40B4-BE49-F238E27FC236}">
                <a16:creationId xmlns:a16="http://schemas.microsoft.com/office/drawing/2014/main" id="{8365B40B-91A1-CACB-7AC4-BBA29AEF9B80}"/>
              </a:ext>
            </a:extLst>
          </p:cNvPr>
          <p:cNvSpPr/>
          <p:nvPr/>
        </p:nvSpPr>
        <p:spPr>
          <a:xfrm>
            <a:off x="441434" y="6327228"/>
            <a:ext cx="11412071" cy="510989"/>
          </a:xfrm>
          <a:prstGeom prst="rightArrow">
            <a:avLst/>
          </a:prstGeom>
          <a:solidFill>
            <a:srgbClr val="5C34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Evolving insights, Exemplar playbooks and Peer review Visits </a:t>
            </a:r>
          </a:p>
        </p:txBody>
      </p:sp>
      <p:sp>
        <p:nvSpPr>
          <p:cNvPr id="4" name="TextBox 3">
            <a:extLst>
              <a:ext uri="{FF2B5EF4-FFF2-40B4-BE49-F238E27FC236}">
                <a16:creationId xmlns:a16="http://schemas.microsoft.com/office/drawing/2014/main" id="{FDF529EE-FB9E-E571-161A-C7ED585B9A27}"/>
              </a:ext>
            </a:extLst>
          </p:cNvPr>
          <p:cNvSpPr txBox="1"/>
          <p:nvPr/>
        </p:nvSpPr>
        <p:spPr>
          <a:xfrm>
            <a:off x="661069" y="970672"/>
            <a:ext cx="7369748"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srgbClr val="000000"/>
                </a:solidFill>
                <a:latin typeface="Arial" panose="020B0604020202020204" pitchFamily="34" charset="0"/>
              </a:rPr>
              <a:t>‘Days Matter’ SWAG CA Project Teams</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30738EBF-D5F9-5297-8A31-1A69328901DA}"/>
              </a:ext>
            </a:extLst>
          </p:cNvPr>
          <p:cNvGraphicFramePr>
            <a:graphicFrameLocks noGrp="1"/>
          </p:cNvGraphicFramePr>
          <p:nvPr>
            <p:extLst>
              <p:ext uri="{D42A27DB-BD31-4B8C-83A1-F6EECF244321}">
                <p14:modId xmlns:p14="http://schemas.microsoft.com/office/powerpoint/2010/main" val="4020194752"/>
              </p:ext>
            </p:extLst>
          </p:nvPr>
        </p:nvGraphicFramePr>
        <p:xfrm>
          <a:off x="661069" y="1734889"/>
          <a:ext cx="7755143" cy="4562098"/>
        </p:xfrm>
        <a:graphic>
          <a:graphicData uri="http://schemas.openxmlformats.org/drawingml/2006/table">
            <a:tbl>
              <a:tblPr/>
              <a:tblGrid>
                <a:gridCol w="1241899">
                  <a:extLst>
                    <a:ext uri="{9D8B030D-6E8A-4147-A177-3AD203B41FA5}">
                      <a16:colId xmlns:a16="http://schemas.microsoft.com/office/drawing/2014/main" val="747308919"/>
                    </a:ext>
                  </a:extLst>
                </a:gridCol>
                <a:gridCol w="1774141">
                  <a:extLst>
                    <a:ext uri="{9D8B030D-6E8A-4147-A177-3AD203B41FA5}">
                      <a16:colId xmlns:a16="http://schemas.microsoft.com/office/drawing/2014/main" val="3295567661"/>
                    </a:ext>
                  </a:extLst>
                </a:gridCol>
                <a:gridCol w="2432722">
                  <a:extLst>
                    <a:ext uri="{9D8B030D-6E8A-4147-A177-3AD203B41FA5}">
                      <a16:colId xmlns:a16="http://schemas.microsoft.com/office/drawing/2014/main" val="2504635156"/>
                    </a:ext>
                  </a:extLst>
                </a:gridCol>
                <a:gridCol w="2306381">
                  <a:extLst>
                    <a:ext uri="{9D8B030D-6E8A-4147-A177-3AD203B41FA5}">
                      <a16:colId xmlns:a16="http://schemas.microsoft.com/office/drawing/2014/main" val="2883317999"/>
                    </a:ext>
                  </a:extLst>
                </a:gridCol>
              </a:tblGrid>
              <a:tr h="125761">
                <a:tc gridSpan="4">
                  <a:txBody>
                    <a:bodyPr/>
                    <a:lstStyle/>
                    <a:p>
                      <a:pPr algn="ctr" fontAlgn="ctr"/>
                      <a:r>
                        <a:rPr lang="en-GB" sz="1000" b="1" i="0" u="none" strike="noStrike">
                          <a:solidFill>
                            <a:srgbClr val="FFFF00"/>
                          </a:solidFill>
                          <a:effectLst/>
                          <a:latin typeface="Arial" panose="020B0604020202020204" pitchFamily="34" charset="0"/>
                        </a:rPr>
                        <a:t>Urology Contact list</a:t>
                      </a:r>
                    </a:p>
                  </a:txBody>
                  <a:tcPr marL="0" marR="0" marT="0" marB="0" anchor="ctr">
                    <a:lnL>
                      <a:noFill/>
                    </a:lnL>
                    <a:lnR>
                      <a:noFill/>
                    </a:lnR>
                    <a:lnT>
                      <a:noFill/>
                    </a:lnT>
                    <a:lnB w="6350" cap="flat" cmpd="sng" algn="ctr">
                      <a:solidFill>
                        <a:srgbClr val="44B3E1"/>
                      </a:solidFill>
                      <a:prstDash val="solid"/>
                      <a:round/>
                      <a:headEnd type="none" w="med" len="med"/>
                      <a:tailEnd type="none" w="med" len="med"/>
                    </a:lnB>
                    <a:solidFill>
                      <a:srgbClr val="156082"/>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7583374"/>
                  </a:ext>
                </a:extLst>
              </a:tr>
              <a:tr h="93423">
                <a:tc>
                  <a:txBody>
                    <a:bodyPr/>
                    <a:lstStyle/>
                    <a:p>
                      <a:pPr algn="ctr" fontAlgn="ctr"/>
                      <a:r>
                        <a:rPr lang="en-GB" sz="1000" b="1" i="0" u="none" strike="noStrike">
                          <a:solidFill>
                            <a:srgbClr val="FFFFFF"/>
                          </a:solidFill>
                          <a:effectLst/>
                          <a:latin typeface="Arial" panose="020B0604020202020204" pitchFamily="34" charset="0"/>
                        </a:rPr>
                        <a:t>Organisation</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GB" sz="1000" b="1" i="0" u="none" strike="noStrike">
                          <a:solidFill>
                            <a:srgbClr val="FFFFFF"/>
                          </a:solidFill>
                          <a:effectLst/>
                          <a:latin typeface="Arial" panose="020B0604020202020204" pitchFamily="34" charset="0"/>
                        </a:rPr>
                        <a:t>Name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GB" sz="1000" b="1" i="0" u="none" strike="noStrike">
                          <a:solidFill>
                            <a:srgbClr val="FFFFFF"/>
                          </a:solidFill>
                          <a:effectLst/>
                          <a:latin typeface="Arial" panose="020B0604020202020204" pitchFamily="34" charset="0"/>
                        </a:rPr>
                        <a:t>Role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GB" sz="1000" b="1" i="0" u="none" strike="noStrike">
                          <a:solidFill>
                            <a:srgbClr val="FFFFFF"/>
                          </a:solidFill>
                          <a:effectLst/>
                          <a:latin typeface="Arial" panose="020B0604020202020204" pitchFamily="34" charset="0"/>
                        </a:rPr>
                        <a:t>Contact</a:t>
                      </a: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3715602291"/>
                  </a:ext>
                </a:extLst>
              </a:tr>
              <a:tr h="179659">
                <a:tc>
                  <a:txBody>
                    <a:bodyPr/>
                    <a:lstStyle/>
                    <a:p>
                      <a:pPr algn="ctr" fontAlgn="ctr"/>
                      <a:r>
                        <a:rPr lang="en-GB" sz="1000" b="0" i="0" u="none" strike="noStrike">
                          <a:solidFill>
                            <a:srgbClr val="000000"/>
                          </a:solidFill>
                          <a:effectLst/>
                          <a:latin typeface="Arial" panose="020B0604020202020204" pitchFamily="34" charset="0"/>
                        </a:rPr>
                        <a:t>SWAG</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t"/>
                      <a:r>
                        <a:rPr lang="en-GB" sz="1000" b="0" i="0" u="none" strike="noStrike">
                          <a:solidFill>
                            <a:srgbClr val="000000"/>
                          </a:solidFill>
                          <a:effectLst/>
                          <a:latin typeface="Arial" panose="020B0604020202020204" pitchFamily="34" charset="0"/>
                        </a:rPr>
                        <a:t>Ruth Carr</a:t>
                      </a:r>
                    </a:p>
                  </a:txBody>
                  <a:tcPr marL="0" marR="0" marT="0" marB="0">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t"/>
                      <a:r>
                        <a:rPr lang="en-GB" sz="1000" b="0" i="0" u="none" strike="noStrike">
                          <a:solidFill>
                            <a:srgbClr val="000000"/>
                          </a:solidFill>
                          <a:effectLst/>
                          <a:latin typeface="Arial" panose="020B0604020202020204" pitchFamily="34" charset="0"/>
                        </a:rPr>
                        <a:t>Executive sponsor / Managing Director</a:t>
                      </a:r>
                    </a:p>
                  </a:txBody>
                  <a:tcPr marL="0" marR="0" marT="0" marB="0">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t"/>
                      <a:r>
                        <a:rPr lang="en-GB" sz="1000" b="0" i="0" u="sng" strike="noStrike">
                          <a:solidFill>
                            <a:srgbClr val="467886"/>
                          </a:solidFill>
                          <a:effectLst/>
                          <a:latin typeface="Aptos Narrow" panose="020B0004020202020204" pitchFamily="34" charset="0"/>
                          <a:hlinkClick r:id="rId4"/>
                        </a:rPr>
                        <a:t>Ruth.Carr@nbt.nhs.uk</a:t>
                      </a:r>
                      <a:endParaRPr lang="en-GB" sz="1000" b="0" i="0" u="sng" strike="noStrike">
                        <a:solidFill>
                          <a:srgbClr val="467886"/>
                        </a:solidFill>
                        <a:effectLst/>
                        <a:latin typeface="Aptos Narrow" panose="020B0004020202020204" pitchFamily="34" charset="0"/>
                      </a:endParaRPr>
                    </a:p>
                  </a:txBody>
                  <a:tcPr marL="0" marR="0" marT="0" marB="0">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678781634"/>
                  </a:ext>
                </a:extLst>
              </a:tr>
              <a:tr h="179659">
                <a:tc>
                  <a:txBody>
                    <a:bodyPr/>
                    <a:lstStyle/>
                    <a:p>
                      <a:pPr algn="ctr" fontAlgn="ctr"/>
                      <a:r>
                        <a:rPr lang="en-GB" sz="1000" b="0" i="0" u="none" strike="noStrike">
                          <a:solidFill>
                            <a:srgbClr val="000000"/>
                          </a:solidFill>
                          <a:effectLst/>
                          <a:latin typeface="Arial" panose="020B0604020202020204" pitchFamily="34" charset="0"/>
                        </a:rPr>
                        <a:t>SWAG</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t"/>
                      <a:r>
                        <a:rPr lang="en-GB" sz="1000" b="0" i="0" u="none" strike="noStrike">
                          <a:solidFill>
                            <a:srgbClr val="000000"/>
                          </a:solidFill>
                          <a:effectLst/>
                          <a:latin typeface="Arial" panose="020B0604020202020204" pitchFamily="34" charset="0"/>
                        </a:rPr>
                        <a:t>Jon Aning</a:t>
                      </a:r>
                    </a:p>
                  </a:txBody>
                  <a:tcPr marL="0" marR="0" marT="0" marB="0">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t"/>
                      <a:r>
                        <a:rPr lang="en-GB" sz="1000" b="0" i="0" u="none" strike="noStrike">
                          <a:solidFill>
                            <a:srgbClr val="000000"/>
                          </a:solidFill>
                          <a:effectLst/>
                          <a:latin typeface="Arial" panose="020B0604020202020204" pitchFamily="34" charset="0"/>
                        </a:rPr>
                        <a:t>SWAG Urology CAG Chair</a:t>
                      </a:r>
                    </a:p>
                  </a:txBody>
                  <a:tcPr marL="0" marR="0" marT="0" marB="0">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t"/>
                      <a:r>
                        <a:rPr lang="en-GB" sz="1000" b="0" i="0" u="sng" strike="noStrike">
                          <a:solidFill>
                            <a:srgbClr val="467886"/>
                          </a:solidFill>
                          <a:effectLst/>
                          <a:latin typeface="Aptos Narrow" panose="020B0004020202020204" pitchFamily="34" charset="0"/>
                          <a:hlinkClick r:id="rId5"/>
                        </a:rPr>
                        <a:t>jonathan.aning@nbt.nhs.uk</a:t>
                      </a:r>
                      <a:endParaRPr lang="en-GB" sz="1000" b="0" i="0" u="sng" strike="noStrike">
                        <a:solidFill>
                          <a:srgbClr val="467886"/>
                        </a:solidFill>
                        <a:effectLst/>
                        <a:latin typeface="Aptos Narrow" panose="020B0004020202020204" pitchFamily="34" charset="0"/>
                      </a:endParaRPr>
                    </a:p>
                  </a:txBody>
                  <a:tcPr marL="0" marR="0" marT="0" marB="0">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312180562"/>
                  </a:ext>
                </a:extLst>
              </a:tr>
              <a:tr h="179659">
                <a:tc>
                  <a:txBody>
                    <a:bodyPr/>
                    <a:lstStyle/>
                    <a:p>
                      <a:pPr algn="ctr" fontAlgn="ctr"/>
                      <a:r>
                        <a:rPr lang="en-GB" sz="1000" b="0" i="0" u="none" strike="noStrike">
                          <a:solidFill>
                            <a:srgbClr val="000000"/>
                          </a:solidFill>
                          <a:effectLst/>
                          <a:latin typeface="Arial" panose="020B0604020202020204" pitchFamily="34" charset="0"/>
                        </a:rPr>
                        <a:t>SWAG</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t"/>
                      <a:r>
                        <a:rPr lang="en-GB" sz="1000" b="0" i="0" u="none" strike="noStrike">
                          <a:solidFill>
                            <a:srgbClr val="000000"/>
                          </a:solidFill>
                          <a:effectLst/>
                          <a:latin typeface="Arial" panose="020B0604020202020204" pitchFamily="34" charset="0"/>
                        </a:rPr>
                        <a:t>Nicola Gowen</a:t>
                      </a:r>
                    </a:p>
                  </a:txBody>
                  <a:tcPr marL="0" marR="0" marT="0" marB="0">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t"/>
                      <a:r>
                        <a:rPr lang="en-GB" sz="1000" b="0" i="0" u="none" strike="noStrike">
                          <a:solidFill>
                            <a:srgbClr val="000000"/>
                          </a:solidFill>
                          <a:effectLst/>
                          <a:latin typeface="Arial" panose="020B0604020202020204" pitchFamily="34" charset="0"/>
                        </a:rPr>
                        <a:t>Programme Manager (Performance and faster diagnosis)</a:t>
                      </a:r>
                    </a:p>
                  </a:txBody>
                  <a:tcPr marL="0" marR="0" marT="0" marB="0">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t"/>
                      <a:r>
                        <a:rPr lang="en-GB" sz="1000" b="0" i="0" u="sng" strike="noStrike">
                          <a:solidFill>
                            <a:srgbClr val="467886"/>
                          </a:solidFill>
                          <a:effectLst/>
                          <a:latin typeface="Aptos Narrow" panose="020B0004020202020204" pitchFamily="34" charset="0"/>
                          <a:hlinkClick r:id="rId6"/>
                        </a:rPr>
                        <a:t>nicola.gowen@nbt.nhs.uk</a:t>
                      </a:r>
                      <a:endParaRPr lang="en-GB" sz="1000" b="0" i="0" u="sng" strike="noStrike">
                        <a:solidFill>
                          <a:srgbClr val="467886"/>
                        </a:solidFill>
                        <a:effectLst/>
                        <a:latin typeface="Aptos Narrow" panose="020B0004020202020204" pitchFamily="34" charset="0"/>
                      </a:endParaRPr>
                    </a:p>
                  </a:txBody>
                  <a:tcPr marL="0" marR="0" marT="0" marB="0">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515410034"/>
                  </a:ext>
                </a:extLst>
              </a:tr>
              <a:tr h="179659">
                <a:tc>
                  <a:txBody>
                    <a:bodyPr/>
                    <a:lstStyle/>
                    <a:p>
                      <a:pPr algn="ctr" fontAlgn="ctr"/>
                      <a:r>
                        <a:rPr lang="en-GB" sz="1000" b="0" i="0" u="none" strike="noStrike">
                          <a:solidFill>
                            <a:srgbClr val="000000"/>
                          </a:solidFill>
                          <a:effectLst/>
                          <a:latin typeface="Arial" panose="020B0604020202020204" pitchFamily="34" charset="0"/>
                        </a:rPr>
                        <a:t>SWAG</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t"/>
                      <a:r>
                        <a:rPr lang="en-GB" sz="1000" b="0" i="0" u="none" strike="noStrike">
                          <a:solidFill>
                            <a:srgbClr val="000000"/>
                          </a:solidFill>
                          <a:effectLst/>
                          <a:latin typeface="Arial" panose="020B0604020202020204" pitchFamily="34" charset="0"/>
                        </a:rPr>
                        <a:t>Becky Clack</a:t>
                      </a:r>
                    </a:p>
                  </a:txBody>
                  <a:tcPr marL="0" marR="0" marT="0" marB="0">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t"/>
                      <a:r>
                        <a:rPr lang="en-GB" sz="1000" b="0" i="0" u="none" strike="noStrike">
                          <a:solidFill>
                            <a:srgbClr val="000000"/>
                          </a:solidFill>
                          <a:effectLst/>
                          <a:latin typeface="Arial" panose="020B0604020202020204" pitchFamily="34" charset="0"/>
                        </a:rPr>
                        <a:t>Programme Manager (Innovation)</a:t>
                      </a:r>
                    </a:p>
                  </a:txBody>
                  <a:tcPr marL="0" marR="0" marT="0" marB="0">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t"/>
                      <a:r>
                        <a:rPr lang="en-GB" sz="1000" b="0" i="0" u="sng" strike="noStrike">
                          <a:solidFill>
                            <a:srgbClr val="467886"/>
                          </a:solidFill>
                          <a:effectLst/>
                          <a:latin typeface="Aptos Narrow" panose="020B0004020202020204" pitchFamily="34" charset="0"/>
                          <a:hlinkClick r:id="rId7"/>
                        </a:rPr>
                        <a:t>beckyclack@nhs.net</a:t>
                      </a:r>
                      <a:endParaRPr lang="en-GB" sz="1000" b="0" i="0" u="sng" strike="noStrike">
                        <a:solidFill>
                          <a:srgbClr val="467886"/>
                        </a:solidFill>
                        <a:effectLst/>
                        <a:latin typeface="Aptos Narrow" panose="020B0004020202020204" pitchFamily="34" charset="0"/>
                      </a:endParaRPr>
                    </a:p>
                  </a:txBody>
                  <a:tcPr marL="0" marR="0" marT="0" marB="0">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3927139019"/>
                  </a:ext>
                </a:extLst>
              </a:tr>
              <a:tr h="179659">
                <a:tc>
                  <a:txBody>
                    <a:bodyPr/>
                    <a:lstStyle/>
                    <a:p>
                      <a:pPr algn="ctr" fontAlgn="ctr"/>
                      <a:r>
                        <a:rPr lang="en-GB" sz="1000" b="0" i="0" u="none" strike="noStrike">
                          <a:solidFill>
                            <a:srgbClr val="000000"/>
                          </a:solidFill>
                          <a:effectLst/>
                          <a:latin typeface="Arial" panose="020B0604020202020204" pitchFamily="34" charset="0"/>
                        </a:rPr>
                        <a:t>SWAG</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t"/>
                      <a:r>
                        <a:rPr lang="en-GB" sz="1000" b="0" i="0" u="none" strike="noStrike">
                          <a:solidFill>
                            <a:srgbClr val="000000"/>
                          </a:solidFill>
                          <a:effectLst/>
                          <a:latin typeface="Arial" panose="020B0604020202020204" pitchFamily="34" charset="0"/>
                        </a:rPr>
                        <a:t>Funmilayo Oladipo</a:t>
                      </a:r>
                    </a:p>
                  </a:txBody>
                  <a:tcPr marL="0" marR="0" marT="0" marB="0">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t"/>
                      <a:r>
                        <a:rPr lang="en-GB" sz="1000" b="0" i="0" u="none" strike="noStrike">
                          <a:solidFill>
                            <a:srgbClr val="000000"/>
                          </a:solidFill>
                          <a:effectLst/>
                          <a:latin typeface="Arial" panose="020B0604020202020204" pitchFamily="34" charset="0"/>
                        </a:rPr>
                        <a:t>Senior Analyst</a:t>
                      </a:r>
                    </a:p>
                  </a:txBody>
                  <a:tcPr marL="0" marR="0" marT="0" marB="0">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t"/>
                      <a:r>
                        <a:rPr lang="en-GB" sz="1000" b="0" i="0" u="sng" strike="noStrike">
                          <a:solidFill>
                            <a:srgbClr val="467886"/>
                          </a:solidFill>
                          <a:effectLst/>
                          <a:latin typeface="Aptos Narrow" panose="020B0004020202020204" pitchFamily="34" charset="0"/>
                          <a:hlinkClick r:id="rId8"/>
                        </a:rPr>
                        <a:t>Funmilayo.Oladipo@nbt.nhs.uk</a:t>
                      </a:r>
                      <a:endParaRPr lang="en-GB" sz="1000" b="0" i="0" u="sng" strike="noStrike">
                        <a:solidFill>
                          <a:srgbClr val="467886"/>
                        </a:solidFill>
                        <a:effectLst/>
                        <a:latin typeface="Aptos Narrow" panose="020B0004020202020204" pitchFamily="34" charset="0"/>
                      </a:endParaRPr>
                    </a:p>
                  </a:txBody>
                  <a:tcPr marL="0" marR="0" marT="0" marB="0">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562663092"/>
                  </a:ext>
                </a:extLst>
              </a:tr>
              <a:tr h="179659">
                <a:tc>
                  <a:txBody>
                    <a:bodyPr/>
                    <a:lstStyle/>
                    <a:p>
                      <a:pPr algn="ctr" fontAlgn="ctr"/>
                      <a:r>
                        <a:rPr lang="en-GB" sz="1000" b="0" i="0" u="none" strike="noStrike">
                          <a:solidFill>
                            <a:srgbClr val="000000"/>
                          </a:solidFill>
                          <a:effectLst/>
                          <a:latin typeface="Arial" panose="020B0604020202020204" pitchFamily="34" charset="0"/>
                        </a:rPr>
                        <a:t>SWAG</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t"/>
                      <a:r>
                        <a:rPr lang="en-GB" sz="1000" b="0" i="0" u="none" strike="noStrike">
                          <a:solidFill>
                            <a:srgbClr val="000000"/>
                          </a:solidFill>
                          <a:effectLst/>
                          <a:latin typeface="Arial" panose="020B0604020202020204" pitchFamily="34" charset="0"/>
                        </a:rPr>
                        <a:t>Prasanth Kunjumon</a:t>
                      </a:r>
                    </a:p>
                  </a:txBody>
                  <a:tcPr marL="0" marR="0" marT="0" marB="0">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t"/>
                      <a:r>
                        <a:rPr lang="en-GB" sz="1000" b="0" i="0" u="none" strike="noStrike">
                          <a:solidFill>
                            <a:srgbClr val="000000"/>
                          </a:solidFill>
                          <a:effectLst/>
                          <a:latin typeface="Arial" panose="020B0604020202020204" pitchFamily="34" charset="0"/>
                        </a:rPr>
                        <a:t>Project Support Coordinator</a:t>
                      </a:r>
                    </a:p>
                  </a:txBody>
                  <a:tcPr marL="0" marR="0" marT="0" marB="0">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t"/>
                      <a:r>
                        <a:rPr lang="en-GB" sz="1000" b="0" i="0" u="sng" strike="noStrike">
                          <a:solidFill>
                            <a:srgbClr val="467886"/>
                          </a:solidFill>
                          <a:effectLst/>
                          <a:latin typeface="Aptos Narrow" panose="020B0004020202020204" pitchFamily="34" charset="0"/>
                          <a:hlinkClick r:id="rId9"/>
                        </a:rPr>
                        <a:t>Prasanth.Kunjumon@nbt.nhs.uk</a:t>
                      </a:r>
                      <a:endParaRPr lang="en-GB" sz="1000" b="0" i="0" u="sng" strike="noStrike">
                        <a:solidFill>
                          <a:srgbClr val="467886"/>
                        </a:solidFill>
                        <a:effectLst/>
                        <a:latin typeface="Aptos Narrow" panose="020B0004020202020204" pitchFamily="34" charset="0"/>
                      </a:endParaRPr>
                    </a:p>
                  </a:txBody>
                  <a:tcPr marL="0" marR="0" marT="0" marB="0">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232197099"/>
                  </a:ext>
                </a:extLst>
              </a:tr>
              <a:tr h="179659">
                <a:tc>
                  <a:txBody>
                    <a:bodyPr/>
                    <a:lstStyle/>
                    <a:p>
                      <a:pPr algn="ctr" fontAlgn="ctr"/>
                      <a:r>
                        <a:rPr lang="en-GB" sz="1000" b="0" i="0" u="none" strike="noStrike">
                          <a:solidFill>
                            <a:srgbClr val="000000"/>
                          </a:solidFill>
                          <a:effectLst/>
                          <a:latin typeface="Arial" panose="020B0604020202020204" pitchFamily="34" charset="0"/>
                        </a:rPr>
                        <a:t>SCW CSU</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t"/>
                      <a:r>
                        <a:rPr lang="en-GB" sz="1000" b="0" i="0" u="none" strike="noStrike">
                          <a:solidFill>
                            <a:srgbClr val="000000"/>
                          </a:solidFill>
                          <a:effectLst/>
                          <a:latin typeface="Arial" panose="020B0604020202020204" pitchFamily="34" charset="0"/>
                        </a:rPr>
                        <a:t>Zoe Bristow</a:t>
                      </a:r>
                    </a:p>
                  </a:txBody>
                  <a:tcPr marL="0" marR="0" marT="0" marB="0">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t"/>
                      <a:r>
                        <a:rPr lang="en-GB" sz="1000" b="0" i="0" u="none" strike="noStrike">
                          <a:solidFill>
                            <a:srgbClr val="000000"/>
                          </a:solidFill>
                          <a:effectLst/>
                          <a:latin typeface="Arial" panose="020B0604020202020204" pitchFamily="34" charset="0"/>
                        </a:rPr>
                        <a:t>Project Manager (Playbooks)</a:t>
                      </a:r>
                    </a:p>
                  </a:txBody>
                  <a:tcPr marL="0" marR="0" marT="0" marB="0">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t"/>
                      <a:r>
                        <a:rPr lang="en-GB" sz="1000" b="0" i="0" u="sng" strike="noStrike">
                          <a:solidFill>
                            <a:srgbClr val="467886"/>
                          </a:solidFill>
                          <a:effectLst/>
                          <a:latin typeface="Aptos Narrow" panose="020B0004020202020204" pitchFamily="34" charset="0"/>
                          <a:hlinkClick r:id="rId10"/>
                        </a:rPr>
                        <a:t>zoe.bristow@nhs.net</a:t>
                      </a:r>
                      <a:endParaRPr lang="en-GB" sz="1000" b="0" i="0" u="sng" strike="noStrike">
                        <a:solidFill>
                          <a:srgbClr val="467886"/>
                        </a:solidFill>
                        <a:effectLst/>
                        <a:latin typeface="Aptos Narrow" panose="020B0004020202020204" pitchFamily="34" charset="0"/>
                      </a:endParaRPr>
                    </a:p>
                  </a:txBody>
                  <a:tcPr marL="0" marR="0" marT="0" marB="0">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565089224"/>
                  </a:ext>
                </a:extLst>
              </a:tr>
              <a:tr h="179659">
                <a:tc>
                  <a:txBody>
                    <a:bodyPr/>
                    <a:lstStyle/>
                    <a:p>
                      <a:pPr algn="ctr" fontAlgn="ctr"/>
                      <a:r>
                        <a:rPr lang="en-GB"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tc>
                  <a:txBody>
                    <a:bodyPr/>
                    <a:lstStyle/>
                    <a:p>
                      <a:pPr algn="l" fontAlgn="t"/>
                      <a:r>
                        <a:rPr lang="en-GB" sz="1000" b="0" i="0" u="none" strike="noStrike">
                          <a:solidFill>
                            <a:srgbClr val="000000"/>
                          </a:solidFill>
                          <a:effectLst/>
                          <a:latin typeface="Arial" panose="020B0604020202020204" pitchFamily="34" charset="0"/>
                        </a:rPr>
                        <a:t> </a:t>
                      </a:r>
                    </a:p>
                  </a:txBody>
                  <a:tcPr marL="0" marR="0" marT="0" marB="0">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tc>
                  <a:txBody>
                    <a:bodyPr/>
                    <a:lstStyle/>
                    <a:p>
                      <a:pPr algn="l" fontAlgn="t"/>
                      <a:r>
                        <a:rPr lang="en-GB" sz="1000" b="0" i="0" u="none" strike="noStrike">
                          <a:solidFill>
                            <a:srgbClr val="000000"/>
                          </a:solidFill>
                          <a:effectLst/>
                          <a:latin typeface="Arial" panose="020B0604020202020204" pitchFamily="34" charset="0"/>
                        </a:rPr>
                        <a:t> </a:t>
                      </a:r>
                    </a:p>
                  </a:txBody>
                  <a:tcPr marL="0" marR="0" marT="0" marB="0">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tc>
                  <a:txBody>
                    <a:bodyPr/>
                    <a:lstStyle/>
                    <a:p>
                      <a:pPr algn="l" fontAlgn="t"/>
                      <a:r>
                        <a:rPr lang="en-GB" sz="1000" b="0" i="0" u="none" strike="noStrike">
                          <a:solidFill>
                            <a:srgbClr val="000000"/>
                          </a:solidFill>
                          <a:effectLst/>
                          <a:latin typeface="Arial" panose="020B0604020202020204" pitchFamily="34" charset="0"/>
                        </a:rPr>
                        <a:t> </a:t>
                      </a:r>
                    </a:p>
                  </a:txBody>
                  <a:tcPr marL="0" marR="0" marT="0" marB="0">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extLst>
                  <a:ext uri="{0D108BD9-81ED-4DB2-BD59-A6C34878D82A}">
                    <a16:rowId xmlns:a16="http://schemas.microsoft.com/office/drawing/2014/main" val="1360483870"/>
                  </a:ext>
                </a:extLst>
              </a:tr>
              <a:tr h="179659">
                <a:tc>
                  <a:txBody>
                    <a:bodyPr/>
                    <a:lstStyle/>
                    <a:p>
                      <a:pPr algn="ctr" fontAlgn="ctr"/>
                      <a:r>
                        <a:rPr lang="en-GB" sz="1000" b="0" i="0" u="none" strike="noStrike">
                          <a:solidFill>
                            <a:srgbClr val="000000"/>
                          </a:solidFill>
                          <a:effectLst/>
                          <a:latin typeface="Arial" panose="020B0604020202020204" pitchFamily="34" charset="0"/>
                        </a:rPr>
                        <a:t>NBT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t"/>
                      <a:r>
                        <a:rPr lang="en-GB" sz="1000" b="0" i="0" u="none" strike="noStrike">
                          <a:solidFill>
                            <a:srgbClr val="000000"/>
                          </a:solidFill>
                          <a:effectLst/>
                          <a:latin typeface="Arial" panose="020B0604020202020204" pitchFamily="34" charset="0"/>
                          <a:hlinkClick r:id="rId11"/>
                        </a:rPr>
                        <a:t>Salah Albuheissi </a:t>
                      </a:r>
                      <a:endParaRPr lang="en-GB" sz="1000" b="0" i="0" u="none" strike="noStrike">
                        <a:solidFill>
                          <a:srgbClr val="000000"/>
                        </a:solidFill>
                        <a:effectLst/>
                        <a:latin typeface="Arial" panose="020B0604020202020204" pitchFamily="34" charset="0"/>
                      </a:endParaRPr>
                    </a:p>
                  </a:txBody>
                  <a:tcPr marL="0" marR="0" marT="0" marB="0">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t"/>
                      <a:r>
                        <a:rPr lang="en-GB" sz="1000" b="0" i="0" u="none" strike="noStrike">
                          <a:solidFill>
                            <a:srgbClr val="000000"/>
                          </a:solidFill>
                          <a:effectLst/>
                          <a:latin typeface="Arial" panose="020B0604020202020204" pitchFamily="34" charset="0"/>
                        </a:rPr>
                        <a:t>Urology Clinical Lead -</a:t>
                      </a:r>
                    </a:p>
                  </a:txBody>
                  <a:tcPr marL="0" marR="0" marT="0" marB="0">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t"/>
                      <a:r>
                        <a:rPr lang="en-GB" sz="1000" b="0" i="0" u="sng" strike="noStrike">
                          <a:solidFill>
                            <a:srgbClr val="467886"/>
                          </a:solidFill>
                          <a:effectLst/>
                          <a:latin typeface="Arial" panose="020B0604020202020204" pitchFamily="34" charset="0"/>
                          <a:hlinkClick r:id="rId11"/>
                        </a:rPr>
                        <a:t>Salah.Albuheissi@nbt.nhs.uk </a:t>
                      </a:r>
                      <a:endParaRPr lang="en-GB" sz="1000" b="0" i="0" u="sng" strike="noStrike">
                        <a:solidFill>
                          <a:srgbClr val="467886"/>
                        </a:solidFill>
                        <a:effectLst/>
                        <a:latin typeface="Arial" panose="020B0604020202020204" pitchFamily="34" charset="0"/>
                      </a:endParaRPr>
                    </a:p>
                  </a:txBody>
                  <a:tcPr marL="0" marR="0" marT="0" marB="0">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205598405"/>
                  </a:ext>
                </a:extLst>
              </a:tr>
              <a:tr h="179659">
                <a:tc>
                  <a:txBody>
                    <a:bodyPr/>
                    <a:lstStyle/>
                    <a:p>
                      <a:pPr algn="ctr" fontAlgn="ctr"/>
                      <a:r>
                        <a:rPr lang="en-GB" sz="1000" b="0" i="0" u="none" strike="noStrike">
                          <a:solidFill>
                            <a:srgbClr val="000000"/>
                          </a:solidFill>
                          <a:effectLst/>
                          <a:latin typeface="Arial" panose="020B0604020202020204" pitchFamily="34" charset="0"/>
                        </a:rPr>
                        <a:t>NBT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hlinkClick r:id="rId12"/>
                        </a:rPr>
                        <a:t>John Kirby </a:t>
                      </a:r>
                      <a:endParaRPr lang="en-GB" sz="1000" b="0" i="0" u="none" strike="noStrike">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Urology Service Manager –</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t"/>
                      <a:r>
                        <a:rPr lang="en-GB" sz="1000" b="0" i="0" u="sng" strike="noStrike">
                          <a:solidFill>
                            <a:srgbClr val="467886"/>
                          </a:solidFill>
                          <a:effectLst/>
                          <a:latin typeface="Arial" panose="020B0604020202020204" pitchFamily="34" charset="0"/>
                          <a:hlinkClick r:id="rId12"/>
                        </a:rPr>
                        <a:t>John.Kirby@nbt.nhs.uk </a:t>
                      </a:r>
                      <a:endParaRPr lang="en-GB" sz="1000" b="0" i="0" u="sng" strike="noStrike">
                        <a:solidFill>
                          <a:srgbClr val="467886"/>
                        </a:solidFill>
                        <a:effectLst/>
                        <a:latin typeface="Arial" panose="020B0604020202020204" pitchFamily="34" charset="0"/>
                      </a:endParaRPr>
                    </a:p>
                  </a:txBody>
                  <a:tcPr marL="0" marR="0" marT="0" marB="0">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124638292"/>
                  </a:ext>
                </a:extLst>
              </a:tr>
              <a:tr h="179659">
                <a:tc>
                  <a:txBody>
                    <a:bodyPr/>
                    <a:lstStyle/>
                    <a:p>
                      <a:pPr algn="ctr" fontAlgn="ctr"/>
                      <a:r>
                        <a:rPr lang="en-GB" sz="1000" b="0" i="0" u="none" strike="noStrike">
                          <a:solidFill>
                            <a:srgbClr val="000000"/>
                          </a:solidFill>
                          <a:effectLst/>
                          <a:latin typeface="Arial" panose="020B0604020202020204" pitchFamily="34" charset="0"/>
                        </a:rPr>
                        <a:t>NBT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none" strike="noStrike">
                          <a:solidFill>
                            <a:srgbClr val="000000"/>
                          </a:solidFill>
                          <a:effectLst/>
                          <a:latin typeface="Arial" panose="020B0604020202020204" pitchFamily="34" charset="0"/>
                        </a:rPr>
                        <a:t>Nick Smith</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none" strike="noStrike">
                          <a:solidFill>
                            <a:srgbClr val="000000"/>
                          </a:solidFill>
                          <a:effectLst/>
                          <a:latin typeface="Arial" panose="020B0604020202020204" pitchFamily="34" charset="0"/>
                        </a:rPr>
                        <a:t>Executive sponsor</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t"/>
                      <a:r>
                        <a:rPr lang="en-GB" sz="1000" b="0" i="0" u="sng" strike="noStrike">
                          <a:solidFill>
                            <a:srgbClr val="467886"/>
                          </a:solidFill>
                          <a:effectLst/>
                          <a:latin typeface="Arial" panose="020B0604020202020204" pitchFamily="34" charset="0"/>
                          <a:hlinkClick r:id="rId13"/>
                        </a:rPr>
                        <a:t>Nicholas.Smith@nbt.nhs.uk</a:t>
                      </a:r>
                      <a:endParaRPr lang="en-GB" sz="1000" b="0" i="0" u="sng" strike="noStrike">
                        <a:solidFill>
                          <a:srgbClr val="467886"/>
                        </a:solidFill>
                        <a:effectLst/>
                        <a:latin typeface="Arial" panose="020B0604020202020204" pitchFamily="34" charset="0"/>
                      </a:endParaRPr>
                    </a:p>
                  </a:txBody>
                  <a:tcPr marL="0" marR="0" marT="0" marB="0">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869528091"/>
                  </a:ext>
                </a:extLst>
              </a:tr>
              <a:tr h="179659">
                <a:tc>
                  <a:txBody>
                    <a:bodyPr/>
                    <a:lstStyle/>
                    <a:p>
                      <a:pPr algn="ctr" fontAlgn="ctr"/>
                      <a:r>
                        <a:rPr lang="en-GB" sz="1000" b="0" i="0" u="none" strike="noStrike">
                          <a:solidFill>
                            <a:srgbClr val="000000"/>
                          </a:solidFill>
                          <a:effectLst/>
                          <a:latin typeface="Arial" panose="020B0604020202020204" pitchFamily="34" charset="0"/>
                        </a:rPr>
                        <a:t>NBT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Kane Sullivan </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Deputy Divisional Director for ASCR</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sng" strike="noStrike">
                          <a:solidFill>
                            <a:srgbClr val="467886"/>
                          </a:solidFill>
                          <a:effectLst/>
                          <a:latin typeface="Arial" panose="020B0604020202020204" pitchFamily="34" charset="0"/>
                          <a:hlinkClick r:id="rId14"/>
                        </a:rPr>
                        <a:t>Kane.Sullivan@nbt.nhs.uk</a:t>
                      </a:r>
                      <a:endParaRPr lang="en-GB" sz="1000" b="0" i="0" u="sng" strike="noStrike">
                        <a:solidFill>
                          <a:srgbClr val="467886"/>
                        </a:solidFill>
                        <a:effectLst/>
                        <a:latin typeface="Arial" panose="020B0604020202020204" pitchFamily="34" charset="0"/>
                      </a:endParaRP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3668039182"/>
                  </a:ext>
                </a:extLst>
              </a:tr>
              <a:tr h="179659">
                <a:tc>
                  <a:txBody>
                    <a:bodyPr/>
                    <a:lstStyle/>
                    <a:p>
                      <a:pPr algn="ctr" fontAlgn="ctr"/>
                      <a:r>
                        <a:rPr lang="en-GB"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tc>
                  <a:txBody>
                    <a:bodyPr/>
                    <a:lstStyle/>
                    <a:p>
                      <a:pPr algn="l" fontAlgn="ctr"/>
                      <a:r>
                        <a:rPr lang="en-GB" sz="10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tc>
                  <a:txBody>
                    <a:bodyPr/>
                    <a:lstStyle/>
                    <a:p>
                      <a:pPr algn="l" fontAlgn="ctr"/>
                      <a:r>
                        <a:rPr lang="en-GB" sz="10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tc>
                  <a:txBody>
                    <a:bodyPr/>
                    <a:lstStyle/>
                    <a:p>
                      <a:pPr algn="l" fontAlgn="ctr"/>
                      <a:r>
                        <a:rPr lang="en-GB" sz="10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extLst>
                  <a:ext uri="{0D108BD9-81ED-4DB2-BD59-A6C34878D82A}">
                    <a16:rowId xmlns:a16="http://schemas.microsoft.com/office/drawing/2014/main" val="1945425327"/>
                  </a:ext>
                </a:extLst>
              </a:tr>
              <a:tr h="179659">
                <a:tc>
                  <a:txBody>
                    <a:bodyPr/>
                    <a:lstStyle/>
                    <a:p>
                      <a:pPr algn="ctr" fontAlgn="ctr"/>
                      <a:r>
                        <a:rPr lang="en-GB" sz="1000" b="0" i="0" u="none" strike="noStrike">
                          <a:solidFill>
                            <a:srgbClr val="000000"/>
                          </a:solidFill>
                          <a:effectLst/>
                          <a:latin typeface="Arial" panose="020B0604020202020204" pitchFamily="34" charset="0"/>
                        </a:rPr>
                        <a:t>UHBW</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Hannah Marder</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Cancer Manager</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sng" strike="noStrike">
                          <a:solidFill>
                            <a:srgbClr val="467886"/>
                          </a:solidFill>
                          <a:effectLst/>
                          <a:latin typeface="Arial" panose="020B0604020202020204" pitchFamily="34" charset="0"/>
                          <a:hlinkClick r:id="rId15"/>
                        </a:rPr>
                        <a:t>Hannah.marder@uhbw.nhs.uk</a:t>
                      </a:r>
                      <a:endParaRPr lang="en-GB" sz="1000" b="0" i="0" u="sng" strike="noStrike">
                        <a:solidFill>
                          <a:srgbClr val="467886"/>
                        </a:solidFill>
                        <a:effectLst/>
                        <a:latin typeface="Arial" panose="020B0604020202020204" pitchFamily="34" charset="0"/>
                      </a:endParaRP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055363041"/>
                  </a:ext>
                </a:extLst>
              </a:tr>
              <a:tr h="179659">
                <a:tc>
                  <a:txBody>
                    <a:bodyPr/>
                    <a:lstStyle/>
                    <a:p>
                      <a:pPr algn="ctr" fontAlgn="ctr"/>
                      <a:r>
                        <a:rPr lang="en-GB"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tc>
                  <a:txBody>
                    <a:bodyPr/>
                    <a:lstStyle/>
                    <a:p>
                      <a:pPr algn="l" fontAlgn="ctr"/>
                      <a:r>
                        <a:rPr lang="en-GB" sz="10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tc>
                  <a:txBody>
                    <a:bodyPr/>
                    <a:lstStyle/>
                    <a:p>
                      <a:pPr algn="l" fontAlgn="ctr"/>
                      <a:r>
                        <a:rPr lang="en-GB" sz="10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tc>
                  <a:txBody>
                    <a:bodyPr/>
                    <a:lstStyle/>
                    <a:p>
                      <a:pPr algn="l" fontAlgn="ctr"/>
                      <a:r>
                        <a:rPr lang="en-GB" sz="10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extLst>
                  <a:ext uri="{0D108BD9-81ED-4DB2-BD59-A6C34878D82A}">
                    <a16:rowId xmlns:a16="http://schemas.microsoft.com/office/drawing/2014/main" val="2949162452"/>
                  </a:ext>
                </a:extLst>
              </a:tr>
              <a:tr h="179659">
                <a:tc>
                  <a:txBody>
                    <a:bodyPr/>
                    <a:lstStyle/>
                    <a:p>
                      <a:pPr algn="ctr" fontAlgn="ctr"/>
                      <a:r>
                        <a:rPr lang="en-GB" sz="1000" b="0" i="0" u="none" strike="noStrike">
                          <a:solidFill>
                            <a:srgbClr val="000000"/>
                          </a:solidFill>
                          <a:effectLst/>
                          <a:latin typeface="Arial" panose="020B0604020202020204" pitchFamily="34" charset="0"/>
                        </a:rPr>
                        <a:t>SDHFT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Niall Prosser</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Exec Lead</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sng" strike="noStrike">
                          <a:solidFill>
                            <a:srgbClr val="467886"/>
                          </a:solidFill>
                          <a:effectLst/>
                          <a:latin typeface="Aptos Narrow" panose="020B0004020202020204" pitchFamily="34" charset="0"/>
                          <a:hlinkClick r:id="rId16"/>
                        </a:rPr>
                        <a:t>niall.prosser@nhs.net</a:t>
                      </a:r>
                      <a:endParaRPr lang="en-GB" sz="1000" b="0" i="0" u="sng" strike="noStrike">
                        <a:solidFill>
                          <a:srgbClr val="467886"/>
                        </a:solidFill>
                        <a:effectLst/>
                        <a:latin typeface="Aptos Narrow" panose="020B0004020202020204" pitchFamily="34" charset="0"/>
                      </a:endParaRP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982058307"/>
                  </a:ext>
                </a:extLst>
              </a:tr>
              <a:tr h="179659">
                <a:tc>
                  <a:txBody>
                    <a:bodyPr/>
                    <a:lstStyle/>
                    <a:p>
                      <a:pPr algn="ctr" fontAlgn="ctr"/>
                      <a:r>
                        <a:rPr lang="en-GB" sz="1000" b="0" i="0" u="none" strike="noStrike">
                          <a:solidFill>
                            <a:srgbClr val="000000"/>
                          </a:solidFill>
                          <a:effectLst/>
                          <a:latin typeface="Arial" panose="020B0604020202020204" pitchFamily="34" charset="0"/>
                        </a:rPr>
                        <a:t>SDHFT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none" strike="noStrike">
                          <a:solidFill>
                            <a:srgbClr val="000000"/>
                          </a:solidFill>
                          <a:effectLst/>
                          <a:latin typeface="Arial" panose="020B0604020202020204" pitchFamily="34" charset="0"/>
                        </a:rPr>
                        <a:t>Jonathan Borwell</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none" strike="noStrike">
                          <a:solidFill>
                            <a:srgbClr val="000000"/>
                          </a:solidFill>
                          <a:effectLst/>
                          <a:latin typeface="Arial" panose="020B0604020202020204" pitchFamily="34" charset="0"/>
                        </a:rPr>
                        <a:t>Lead Nurse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sng" strike="noStrike">
                          <a:solidFill>
                            <a:srgbClr val="467886"/>
                          </a:solidFill>
                          <a:effectLst/>
                          <a:latin typeface="Aptos Narrow" panose="020B0004020202020204" pitchFamily="34" charset="0"/>
                          <a:hlinkClick r:id="rId17"/>
                        </a:rPr>
                        <a:t>Jonathan.borwell@nhs.net</a:t>
                      </a:r>
                      <a:endParaRPr lang="en-GB" sz="1000" b="0" i="0" u="sng" strike="noStrike">
                        <a:solidFill>
                          <a:srgbClr val="467886"/>
                        </a:solidFill>
                        <a:effectLst/>
                        <a:latin typeface="Aptos Narrow" panose="020B0004020202020204" pitchFamily="34" charset="0"/>
                      </a:endParaRP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3729903127"/>
                  </a:ext>
                </a:extLst>
              </a:tr>
              <a:tr h="179659">
                <a:tc>
                  <a:txBody>
                    <a:bodyPr/>
                    <a:lstStyle/>
                    <a:p>
                      <a:pPr algn="ctr" fontAlgn="ctr"/>
                      <a:r>
                        <a:rPr lang="en-GB" sz="1000" b="0" i="0" u="none" strike="noStrike">
                          <a:solidFill>
                            <a:srgbClr val="000000"/>
                          </a:solidFill>
                          <a:effectLst/>
                          <a:latin typeface="Arial" panose="020B0604020202020204" pitchFamily="34" charset="0"/>
                        </a:rPr>
                        <a:t>SDHFT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Max Johnston</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Joint Clinical Leads</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sng" strike="noStrike">
                          <a:solidFill>
                            <a:srgbClr val="467886"/>
                          </a:solidFill>
                          <a:effectLst/>
                          <a:latin typeface="Aptos Narrow" panose="020B0004020202020204" pitchFamily="34" charset="0"/>
                          <a:hlinkClick r:id="rId18"/>
                        </a:rPr>
                        <a:t>max.johnston@nhs.net</a:t>
                      </a:r>
                      <a:endParaRPr lang="en-GB" sz="1000" b="0" i="0" u="sng" strike="noStrike">
                        <a:solidFill>
                          <a:srgbClr val="467886"/>
                        </a:solidFill>
                        <a:effectLst/>
                        <a:latin typeface="Aptos Narrow" panose="020B0004020202020204" pitchFamily="34" charset="0"/>
                      </a:endParaRP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181073427"/>
                  </a:ext>
                </a:extLst>
              </a:tr>
              <a:tr h="179659">
                <a:tc>
                  <a:txBody>
                    <a:bodyPr/>
                    <a:lstStyle/>
                    <a:p>
                      <a:pPr algn="ctr" fontAlgn="ctr"/>
                      <a:r>
                        <a:rPr lang="en-GB" sz="1000" b="0" i="0" u="none" strike="noStrike">
                          <a:solidFill>
                            <a:srgbClr val="000000"/>
                          </a:solidFill>
                          <a:effectLst/>
                          <a:latin typeface="Arial" panose="020B0604020202020204" pitchFamily="34" charset="0"/>
                        </a:rPr>
                        <a:t>SDHFT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none" strike="noStrike">
                          <a:solidFill>
                            <a:srgbClr val="000000"/>
                          </a:solidFill>
                          <a:effectLst/>
                          <a:latin typeface="Arial" panose="020B0604020202020204" pitchFamily="34" charset="0"/>
                        </a:rPr>
                        <a:t>Victoria Insull</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none" strike="noStrike">
                          <a:solidFill>
                            <a:srgbClr val="000000"/>
                          </a:solidFill>
                          <a:effectLst/>
                          <a:latin typeface="Arial" panose="020B0604020202020204" pitchFamily="34" charset="0"/>
                        </a:rPr>
                        <a:t>Operational Lead</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sng" strike="noStrike">
                          <a:solidFill>
                            <a:srgbClr val="467886"/>
                          </a:solidFill>
                          <a:effectLst/>
                          <a:latin typeface="Aptos Narrow" panose="020B0004020202020204" pitchFamily="34" charset="0"/>
                          <a:hlinkClick r:id="rId19"/>
                        </a:rPr>
                        <a:t>victoria.insull@nhs.net</a:t>
                      </a:r>
                      <a:endParaRPr lang="en-GB" sz="1000" b="0" i="0" u="sng" strike="noStrike">
                        <a:solidFill>
                          <a:srgbClr val="467886"/>
                        </a:solidFill>
                        <a:effectLst/>
                        <a:latin typeface="Aptos Narrow" panose="020B0004020202020204" pitchFamily="34" charset="0"/>
                      </a:endParaRP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3428482917"/>
                  </a:ext>
                </a:extLst>
              </a:tr>
              <a:tr h="179659">
                <a:tc>
                  <a:txBody>
                    <a:bodyPr/>
                    <a:lstStyle/>
                    <a:p>
                      <a:pPr algn="ctr" fontAlgn="ctr"/>
                      <a:r>
                        <a:rPr lang="en-GB" sz="1000" b="0" i="0" u="none" strike="noStrike">
                          <a:solidFill>
                            <a:srgbClr val="000000"/>
                          </a:solidFill>
                          <a:effectLst/>
                          <a:latin typeface="Arial" panose="020B0604020202020204" pitchFamily="34" charset="0"/>
                        </a:rPr>
                        <a:t>SDHFT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A Vandyken</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Operational Lead</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sng" strike="noStrike">
                          <a:solidFill>
                            <a:srgbClr val="467886"/>
                          </a:solidFill>
                          <a:effectLst/>
                          <a:latin typeface="Aptos Narrow" panose="020B0004020202020204" pitchFamily="34" charset="0"/>
                          <a:hlinkClick r:id="rId20"/>
                        </a:rPr>
                        <a:t>a.vandyken@nhs.net </a:t>
                      </a:r>
                      <a:endParaRPr lang="en-GB" sz="1000" b="0" i="0" u="sng" strike="noStrike">
                        <a:solidFill>
                          <a:srgbClr val="467886"/>
                        </a:solidFill>
                        <a:effectLst/>
                        <a:latin typeface="Aptos Narrow" panose="020B0004020202020204" pitchFamily="34" charset="0"/>
                      </a:endParaRP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3818489456"/>
                  </a:ext>
                </a:extLst>
              </a:tr>
              <a:tr h="179659">
                <a:tc>
                  <a:txBody>
                    <a:bodyPr/>
                    <a:lstStyle/>
                    <a:p>
                      <a:pPr algn="ctr" fontAlgn="ctr"/>
                      <a:r>
                        <a:rPr lang="en-GB" sz="1000" b="0" i="0" u="none" strike="noStrike">
                          <a:solidFill>
                            <a:srgbClr val="000000"/>
                          </a:solidFill>
                          <a:effectLst/>
                          <a:latin typeface="Arial" panose="020B0604020202020204" pitchFamily="34" charset="0"/>
                        </a:rPr>
                        <a:t>SDHFT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none" strike="noStrike">
                          <a:solidFill>
                            <a:srgbClr val="000000"/>
                          </a:solidFill>
                          <a:effectLst/>
                          <a:latin typeface="Arial" panose="020B0604020202020204" pitchFamily="34" charset="0"/>
                        </a:rPr>
                        <a:t>Ardeshir Nasarwanji</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none" strike="noStrike">
                          <a:solidFill>
                            <a:srgbClr val="000000"/>
                          </a:solidFill>
                          <a:effectLst/>
                          <a:latin typeface="Arial" panose="020B0604020202020204" pitchFamily="34" charset="0"/>
                        </a:rPr>
                        <a:t>Operational Lead</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sng" strike="noStrike">
                          <a:solidFill>
                            <a:srgbClr val="467886"/>
                          </a:solidFill>
                          <a:effectLst/>
                          <a:latin typeface="Aptos Narrow" panose="020B0004020202020204" pitchFamily="34" charset="0"/>
                          <a:hlinkClick r:id="rId21"/>
                        </a:rPr>
                        <a:t>ardeshir.nasarwanji@nhs.net</a:t>
                      </a:r>
                      <a:endParaRPr lang="en-GB" sz="1000" b="0" i="0" u="sng" strike="noStrike">
                        <a:solidFill>
                          <a:srgbClr val="467886"/>
                        </a:solidFill>
                        <a:effectLst/>
                        <a:latin typeface="Aptos Narrow" panose="020B0004020202020204" pitchFamily="34" charset="0"/>
                      </a:endParaRP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626887694"/>
                  </a:ext>
                </a:extLst>
              </a:tr>
              <a:tr h="179659">
                <a:tc>
                  <a:txBody>
                    <a:bodyPr/>
                    <a:lstStyle/>
                    <a:p>
                      <a:pPr algn="ctr" fontAlgn="ctr"/>
                      <a:r>
                        <a:rPr lang="en-GB" sz="1000" b="0" i="0" u="none" strike="noStrike">
                          <a:solidFill>
                            <a:srgbClr val="000000"/>
                          </a:solidFill>
                          <a:effectLst/>
                          <a:latin typeface="Arial" panose="020B0604020202020204" pitchFamily="34" charset="0"/>
                        </a:rPr>
                        <a:t>SDHFT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Emilia Scutt</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Cancer Manager</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sng" strike="noStrike">
                          <a:solidFill>
                            <a:srgbClr val="467886"/>
                          </a:solidFill>
                          <a:effectLst/>
                          <a:latin typeface="Aptos Narrow" panose="020B0004020202020204" pitchFamily="34" charset="0"/>
                          <a:hlinkClick r:id="rId22"/>
                        </a:rPr>
                        <a:t>emilia.scutt@nhs.net</a:t>
                      </a:r>
                      <a:endParaRPr lang="en-GB" sz="1000" b="0" i="0" u="sng" strike="noStrike">
                        <a:solidFill>
                          <a:srgbClr val="467886"/>
                        </a:solidFill>
                        <a:effectLst/>
                        <a:latin typeface="Aptos Narrow" panose="020B0004020202020204" pitchFamily="34" charset="0"/>
                      </a:endParaRP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625669156"/>
                  </a:ext>
                </a:extLst>
              </a:tr>
              <a:tr h="179659">
                <a:tc>
                  <a:txBody>
                    <a:bodyPr/>
                    <a:lstStyle/>
                    <a:p>
                      <a:pPr algn="ctr" fontAlgn="ctr"/>
                      <a:r>
                        <a:rPr lang="en-GB"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tc>
                  <a:txBody>
                    <a:bodyPr/>
                    <a:lstStyle/>
                    <a:p>
                      <a:pPr algn="l" fontAlgn="ctr"/>
                      <a:r>
                        <a:rPr lang="en-GB" sz="10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tc>
                  <a:txBody>
                    <a:bodyPr/>
                    <a:lstStyle/>
                    <a:p>
                      <a:pPr algn="l" fontAlgn="ctr"/>
                      <a:r>
                        <a:rPr lang="en-GB" sz="10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tc>
                  <a:txBody>
                    <a:bodyPr/>
                    <a:lstStyle/>
                    <a:p>
                      <a:pPr algn="l" fontAlgn="ctr"/>
                      <a:r>
                        <a:rPr lang="en-GB" sz="10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extLst>
                  <a:ext uri="{0D108BD9-81ED-4DB2-BD59-A6C34878D82A}">
                    <a16:rowId xmlns:a16="http://schemas.microsoft.com/office/drawing/2014/main" val="779657165"/>
                  </a:ext>
                </a:extLst>
              </a:tr>
            </a:tbl>
          </a:graphicData>
        </a:graphic>
      </p:graphicFrame>
    </p:spTree>
    <p:extLst>
      <p:ext uri="{BB962C8B-B14F-4D97-AF65-F5344CB8AC3E}">
        <p14:creationId xmlns:p14="http://schemas.microsoft.com/office/powerpoint/2010/main" val="2748376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5101E310-F984-FF8C-CCB9-CE570BF70CEC}"/>
              </a:ext>
            </a:extLst>
          </p:cNvPr>
          <p:cNvSpPr/>
          <p:nvPr/>
        </p:nvSpPr>
        <p:spPr>
          <a:xfrm>
            <a:off x="9225390" y="139319"/>
            <a:ext cx="2839223" cy="1092965"/>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2"/>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a:extLst>
              <a:ext uri="{FF2B5EF4-FFF2-40B4-BE49-F238E27FC236}">
                <a16:creationId xmlns:a16="http://schemas.microsoft.com/office/drawing/2014/main" id="{98A42A16-31E3-5D29-F802-6567338B24A7}"/>
              </a:ext>
            </a:extLst>
          </p:cNvPr>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Arrow: Right 2">
            <a:extLst>
              <a:ext uri="{FF2B5EF4-FFF2-40B4-BE49-F238E27FC236}">
                <a16:creationId xmlns:a16="http://schemas.microsoft.com/office/drawing/2014/main" id="{8365B40B-91A1-CACB-7AC4-BBA29AEF9B80}"/>
              </a:ext>
            </a:extLst>
          </p:cNvPr>
          <p:cNvSpPr/>
          <p:nvPr/>
        </p:nvSpPr>
        <p:spPr>
          <a:xfrm>
            <a:off x="441434" y="6327228"/>
            <a:ext cx="11412071" cy="510989"/>
          </a:xfrm>
          <a:prstGeom prst="rightArrow">
            <a:avLst/>
          </a:prstGeom>
          <a:solidFill>
            <a:srgbClr val="5C34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Evolving insights, Exemplar playbooks and Peer review Visits </a:t>
            </a:r>
          </a:p>
        </p:txBody>
      </p:sp>
      <p:sp>
        <p:nvSpPr>
          <p:cNvPr id="4" name="TextBox 3">
            <a:extLst>
              <a:ext uri="{FF2B5EF4-FFF2-40B4-BE49-F238E27FC236}">
                <a16:creationId xmlns:a16="http://schemas.microsoft.com/office/drawing/2014/main" id="{FDF529EE-FB9E-E571-161A-C7ED585B9A27}"/>
              </a:ext>
            </a:extLst>
          </p:cNvPr>
          <p:cNvSpPr txBox="1"/>
          <p:nvPr/>
        </p:nvSpPr>
        <p:spPr>
          <a:xfrm>
            <a:off x="661069" y="970672"/>
            <a:ext cx="7369748"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srgbClr val="000000"/>
                </a:solidFill>
                <a:latin typeface="Arial" panose="020B0604020202020204" pitchFamily="34" charset="0"/>
              </a:rPr>
              <a:t>‘Days Matter’ SWAG CA Project Teams</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 name="Table 1">
            <a:extLst>
              <a:ext uri="{FF2B5EF4-FFF2-40B4-BE49-F238E27FC236}">
                <a16:creationId xmlns:a16="http://schemas.microsoft.com/office/drawing/2014/main" id="{97FEDAF9-F7DC-0229-74B3-DF97435DA5AC}"/>
              </a:ext>
            </a:extLst>
          </p:cNvPr>
          <p:cNvGraphicFramePr>
            <a:graphicFrameLocks noGrp="1"/>
          </p:cNvGraphicFramePr>
          <p:nvPr>
            <p:extLst>
              <p:ext uri="{D42A27DB-BD31-4B8C-83A1-F6EECF244321}">
                <p14:modId xmlns:p14="http://schemas.microsoft.com/office/powerpoint/2010/main" val="3013779181"/>
              </p:ext>
            </p:extLst>
          </p:nvPr>
        </p:nvGraphicFramePr>
        <p:xfrm>
          <a:off x="535659" y="1706921"/>
          <a:ext cx="8878929" cy="4407278"/>
        </p:xfrm>
        <a:graphic>
          <a:graphicData uri="http://schemas.openxmlformats.org/drawingml/2006/table">
            <a:tbl>
              <a:tblPr/>
              <a:tblGrid>
                <a:gridCol w="1377205">
                  <a:extLst>
                    <a:ext uri="{9D8B030D-6E8A-4147-A177-3AD203B41FA5}">
                      <a16:colId xmlns:a16="http://schemas.microsoft.com/office/drawing/2014/main" val="2828487519"/>
                    </a:ext>
                  </a:extLst>
                </a:gridCol>
                <a:gridCol w="1684640">
                  <a:extLst>
                    <a:ext uri="{9D8B030D-6E8A-4147-A177-3AD203B41FA5}">
                      <a16:colId xmlns:a16="http://schemas.microsoft.com/office/drawing/2014/main" val="272766935"/>
                    </a:ext>
                  </a:extLst>
                </a:gridCol>
                <a:gridCol w="3472426">
                  <a:extLst>
                    <a:ext uri="{9D8B030D-6E8A-4147-A177-3AD203B41FA5}">
                      <a16:colId xmlns:a16="http://schemas.microsoft.com/office/drawing/2014/main" val="3431598023"/>
                    </a:ext>
                  </a:extLst>
                </a:gridCol>
                <a:gridCol w="2344658">
                  <a:extLst>
                    <a:ext uri="{9D8B030D-6E8A-4147-A177-3AD203B41FA5}">
                      <a16:colId xmlns:a16="http://schemas.microsoft.com/office/drawing/2014/main" val="1881326513"/>
                    </a:ext>
                  </a:extLst>
                </a:gridCol>
              </a:tblGrid>
              <a:tr h="188533">
                <a:tc gridSpan="2">
                  <a:txBody>
                    <a:bodyPr/>
                    <a:lstStyle/>
                    <a:p>
                      <a:pPr algn="l" fontAlgn="ctr"/>
                      <a:r>
                        <a:rPr lang="en-GB" sz="1000" b="1" i="0" u="none" strike="noStrike">
                          <a:solidFill>
                            <a:srgbClr val="FFFF00"/>
                          </a:solidFill>
                          <a:effectLst/>
                          <a:latin typeface="Arial" panose="020B0604020202020204" pitchFamily="34" charset="0"/>
                        </a:rPr>
                        <a:t>Urology Contact list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hMerge="1">
                  <a:txBody>
                    <a:bodyPr/>
                    <a:lstStyle/>
                    <a:p>
                      <a:endParaRPr lang="en-GB"/>
                    </a:p>
                  </a:txBody>
                  <a:tcPr/>
                </a:tc>
                <a:tc>
                  <a:txBody>
                    <a:bodyPr/>
                    <a:lstStyle/>
                    <a:p>
                      <a:pPr algn="ctr" fontAlgn="ctr"/>
                      <a:r>
                        <a:rPr lang="en-GB" sz="1000" b="1" i="0" u="none" strike="noStrike">
                          <a:solidFill>
                            <a:srgbClr val="FFFF00"/>
                          </a:solidFill>
                          <a:effectLst/>
                          <a:latin typeface="Arial" panose="020B0604020202020204" pitchFamily="34" charset="0"/>
                        </a:rPr>
                        <a:t> </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GB" sz="1000" b="1" i="0" u="none" strike="noStrike">
                          <a:solidFill>
                            <a:srgbClr val="FFFF00"/>
                          </a:solidFill>
                          <a:effectLst/>
                          <a:latin typeface="Arial" panose="020B0604020202020204" pitchFamily="34" charset="0"/>
                        </a:rPr>
                        <a:t> </a:t>
                      </a: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2895671725"/>
                  </a:ext>
                </a:extLst>
              </a:tr>
              <a:tr h="188533">
                <a:tc>
                  <a:txBody>
                    <a:bodyPr/>
                    <a:lstStyle/>
                    <a:p>
                      <a:pPr algn="ctr" fontAlgn="ctr"/>
                      <a:r>
                        <a:rPr lang="en-GB" sz="1000" b="0" i="0" u="none" strike="noStrike">
                          <a:solidFill>
                            <a:srgbClr val="000000"/>
                          </a:solidFill>
                          <a:effectLst/>
                          <a:latin typeface="Arial" panose="020B0604020202020204" pitchFamily="34" charset="0"/>
                        </a:rPr>
                        <a:t>Organisation</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GB" sz="1000" b="0" i="0" u="none" strike="noStrike">
                          <a:solidFill>
                            <a:srgbClr val="000000"/>
                          </a:solidFill>
                          <a:effectLst/>
                          <a:latin typeface="Arial" panose="020B0604020202020204" pitchFamily="34" charset="0"/>
                        </a:rPr>
                        <a:t>Name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GB" sz="1000" b="0" i="0" u="none" strike="noStrike">
                          <a:solidFill>
                            <a:srgbClr val="000000"/>
                          </a:solidFill>
                          <a:effectLst/>
                          <a:latin typeface="Arial" panose="020B0604020202020204" pitchFamily="34" charset="0"/>
                        </a:rPr>
                        <a:t>Role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GB" sz="1000" b="0" i="0" u="none" strike="noStrike">
                          <a:solidFill>
                            <a:srgbClr val="000000"/>
                          </a:solidFill>
                          <a:effectLst/>
                          <a:latin typeface="Arial" panose="020B0604020202020204" pitchFamily="34" charset="0"/>
                        </a:rPr>
                        <a:t>Contact</a:t>
                      </a: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974401706"/>
                  </a:ext>
                </a:extLst>
              </a:tr>
              <a:tr h="188533">
                <a:tc>
                  <a:txBody>
                    <a:bodyPr/>
                    <a:lstStyle/>
                    <a:p>
                      <a:pPr algn="ctr" fontAlgn="ctr"/>
                      <a:r>
                        <a:rPr lang="en-GB" sz="1000" b="0" i="0" u="none" strike="noStrike">
                          <a:solidFill>
                            <a:srgbClr val="000000"/>
                          </a:solidFill>
                          <a:effectLst/>
                          <a:latin typeface="Arial" panose="020B0604020202020204" pitchFamily="34" charset="0"/>
                        </a:rPr>
                        <a:t>SFT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Andy Heron</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Executive Sponsor</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sng" strike="noStrike">
                          <a:solidFill>
                            <a:srgbClr val="467886"/>
                          </a:solidFill>
                          <a:effectLst/>
                          <a:latin typeface="Aptos Narrow" panose="020B0004020202020204" pitchFamily="34" charset="0"/>
                          <a:hlinkClick r:id="rId4"/>
                        </a:rPr>
                        <a:t>Andy.Heron@SomersetFT.nhs.uk</a:t>
                      </a:r>
                      <a:endParaRPr lang="en-GB" sz="1000" b="0" i="0" u="sng" strike="noStrike">
                        <a:solidFill>
                          <a:srgbClr val="467886"/>
                        </a:solidFill>
                        <a:effectLst/>
                        <a:latin typeface="Aptos Narrow" panose="020B0004020202020204" pitchFamily="34" charset="0"/>
                      </a:endParaRP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3122594185"/>
                  </a:ext>
                </a:extLst>
              </a:tr>
              <a:tr h="188533">
                <a:tc>
                  <a:txBody>
                    <a:bodyPr/>
                    <a:lstStyle/>
                    <a:p>
                      <a:pPr algn="ctr" fontAlgn="ctr"/>
                      <a:r>
                        <a:rPr lang="en-GB" sz="1000" b="0" i="0" u="none" strike="noStrike">
                          <a:solidFill>
                            <a:srgbClr val="000000"/>
                          </a:solidFill>
                          <a:effectLst/>
                          <a:latin typeface="Arial" panose="020B0604020202020204" pitchFamily="34" charset="0"/>
                        </a:rPr>
                        <a:t>SFT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none" strike="noStrike">
                          <a:solidFill>
                            <a:srgbClr val="000000"/>
                          </a:solidFill>
                          <a:effectLst/>
                          <a:latin typeface="Arial" panose="020B0604020202020204" pitchFamily="34" charset="0"/>
                        </a:rPr>
                        <a:t>Neil Trent</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none" strike="noStrike">
                          <a:solidFill>
                            <a:srgbClr val="000000"/>
                          </a:solidFill>
                          <a:effectLst/>
                          <a:latin typeface="Arial" panose="020B0604020202020204" pitchFamily="34" charset="0"/>
                        </a:rPr>
                        <a:t>Specialty Leads </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sng" strike="noStrike">
                          <a:solidFill>
                            <a:srgbClr val="467886"/>
                          </a:solidFill>
                          <a:effectLst/>
                          <a:latin typeface="Aptos Narrow" panose="020B0004020202020204" pitchFamily="34" charset="0"/>
                        </a:rPr>
                        <a:t>neil.trent@somersetft.nhs.uk</a:t>
                      </a: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961406873"/>
                  </a:ext>
                </a:extLst>
              </a:tr>
              <a:tr h="188533">
                <a:tc>
                  <a:txBody>
                    <a:bodyPr/>
                    <a:lstStyle/>
                    <a:p>
                      <a:pPr algn="ctr" fontAlgn="ctr"/>
                      <a:r>
                        <a:rPr lang="en-GB" sz="1000" b="0" i="0" u="none" strike="noStrike">
                          <a:solidFill>
                            <a:srgbClr val="000000"/>
                          </a:solidFill>
                          <a:effectLst/>
                          <a:latin typeface="Arial" panose="020B0604020202020204" pitchFamily="34" charset="0"/>
                        </a:rPr>
                        <a:t>SFT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Tim Porter (Yeovil)</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(Clinical Directors)</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sng" strike="noStrike">
                          <a:solidFill>
                            <a:srgbClr val="467886"/>
                          </a:solidFill>
                          <a:effectLst/>
                          <a:latin typeface="Aptos Narrow" panose="020B0004020202020204" pitchFamily="34" charset="0"/>
                          <a:hlinkClick r:id="rId5"/>
                        </a:rPr>
                        <a:t>tim.porter@somersetft.nhs.uk </a:t>
                      </a:r>
                      <a:endParaRPr lang="en-GB" sz="1000" b="0" i="0" u="sng" strike="noStrike">
                        <a:solidFill>
                          <a:srgbClr val="467886"/>
                        </a:solidFill>
                        <a:effectLst/>
                        <a:latin typeface="Aptos Narrow" panose="020B0004020202020204" pitchFamily="34" charset="0"/>
                      </a:endParaRP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3568615344"/>
                  </a:ext>
                </a:extLst>
              </a:tr>
              <a:tr h="188533">
                <a:tc>
                  <a:txBody>
                    <a:bodyPr/>
                    <a:lstStyle/>
                    <a:p>
                      <a:pPr algn="ctr" fontAlgn="ctr"/>
                      <a:r>
                        <a:rPr lang="en-GB" sz="1000" b="0" i="0" u="none" strike="noStrike">
                          <a:solidFill>
                            <a:srgbClr val="000000"/>
                          </a:solidFill>
                          <a:effectLst/>
                          <a:latin typeface="Arial" panose="020B0604020202020204" pitchFamily="34" charset="0"/>
                        </a:rPr>
                        <a:t>SFT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none" strike="noStrike">
                          <a:solidFill>
                            <a:srgbClr val="000000"/>
                          </a:solidFill>
                          <a:effectLst/>
                          <a:latin typeface="Arial" panose="020B0604020202020204" pitchFamily="34" charset="0"/>
                        </a:rPr>
                        <a:t>Marc Williams (Taunton)</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none" strike="noStrike">
                          <a:solidFill>
                            <a:srgbClr val="000000"/>
                          </a:solidFill>
                          <a:effectLst/>
                          <a:latin typeface="Arial" panose="020B0604020202020204" pitchFamily="34" charset="0"/>
                        </a:rPr>
                        <a:t>MDT Leads supporting the Specialty Leads</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sng" strike="noStrike">
                          <a:solidFill>
                            <a:srgbClr val="467886"/>
                          </a:solidFill>
                          <a:effectLst/>
                          <a:latin typeface="Aptos Narrow" panose="020B0004020202020204" pitchFamily="34" charset="0"/>
                          <a:hlinkClick r:id="rId6"/>
                        </a:rPr>
                        <a:t>Marc.williams@somersetft.nhs.uk</a:t>
                      </a:r>
                      <a:endParaRPr lang="en-GB" sz="1000" b="0" i="0" u="sng" strike="noStrike">
                        <a:solidFill>
                          <a:srgbClr val="467886"/>
                        </a:solidFill>
                        <a:effectLst/>
                        <a:latin typeface="Aptos Narrow" panose="020B0004020202020204" pitchFamily="34" charset="0"/>
                      </a:endParaRP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859318814"/>
                  </a:ext>
                </a:extLst>
              </a:tr>
              <a:tr h="331818">
                <a:tc>
                  <a:txBody>
                    <a:bodyPr/>
                    <a:lstStyle/>
                    <a:p>
                      <a:pPr algn="ctr" fontAlgn="ctr"/>
                      <a:r>
                        <a:rPr lang="en-GB" sz="1000" b="0" i="0" u="none" strike="noStrike">
                          <a:solidFill>
                            <a:srgbClr val="000000"/>
                          </a:solidFill>
                          <a:effectLst/>
                          <a:latin typeface="Arial" panose="020B0604020202020204" pitchFamily="34" charset="0"/>
                        </a:rPr>
                        <a:t>SFT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Cheryl Chambers</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Clinical Nurse Specialists  (Cancer Lead Nurse) – in place of Urology CNSs, as no lead CNS currently in post</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sng" strike="noStrike">
                          <a:solidFill>
                            <a:srgbClr val="467886"/>
                          </a:solidFill>
                          <a:effectLst/>
                          <a:latin typeface="Aptos Narrow" panose="020B0004020202020204" pitchFamily="34" charset="0"/>
                          <a:hlinkClick r:id="rId7"/>
                        </a:rPr>
                        <a:t>Cheryl.chambers@somersetft.nhs.uk</a:t>
                      </a:r>
                      <a:endParaRPr lang="en-GB" sz="1000" b="0" i="0" u="sng" strike="noStrike">
                        <a:solidFill>
                          <a:srgbClr val="467886"/>
                        </a:solidFill>
                        <a:effectLst/>
                        <a:latin typeface="Aptos Narrow" panose="020B0004020202020204" pitchFamily="34" charset="0"/>
                      </a:endParaRP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4236951997"/>
                  </a:ext>
                </a:extLst>
              </a:tr>
              <a:tr h="188533">
                <a:tc>
                  <a:txBody>
                    <a:bodyPr/>
                    <a:lstStyle/>
                    <a:p>
                      <a:pPr algn="ctr" fontAlgn="ctr"/>
                      <a:r>
                        <a:rPr lang="en-GB" sz="1000" b="0" i="0" u="none" strike="noStrike">
                          <a:solidFill>
                            <a:srgbClr val="000000"/>
                          </a:solidFill>
                          <a:effectLst/>
                          <a:latin typeface="Arial" panose="020B0604020202020204" pitchFamily="34" charset="0"/>
                        </a:rPr>
                        <a:t>SFT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none" strike="noStrike">
                          <a:solidFill>
                            <a:srgbClr val="000000"/>
                          </a:solidFill>
                          <a:effectLst/>
                          <a:latin typeface="Arial" panose="020B0604020202020204" pitchFamily="34" charset="0"/>
                        </a:rPr>
                        <a:t>Jess Head </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none" strike="noStrike">
                          <a:solidFill>
                            <a:srgbClr val="000000"/>
                          </a:solidFill>
                          <a:effectLst/>
                          <a:latin typeface="Arial" panose="020B0604020202020204" pitchFamily="34" charset="0"/>
                        </a:rPr>
                        <a:t>Faster Diagnosis Leads (Faster Diagnosis Nurse)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sng" strike="noStrike">
                          <a:solidFill>
                            <a:srgbClr val="467886"/>
                          </a:solidFill>
                          <a:effectLst/>
                          <a:latin typeface="Aptos Narrow" panose="020B0004020202020204" pitchFamily="34" charset="0"/>
                          <a:hlinkClick r:id="rId8"/>
                        </a:rPr>
                        <a:t>Jessica.head@somersetft.nhs.uk</a:t>
                      </a:r>
                      <a:endParaRPr lang="en-GB" sz="1000" b="0" i="0" u="sng" strike="noStrike">
                        <a:solidFill>
                          <a:srgbClr val="467886"/>
                        </a:solidFill>
                        <a:effectLst/>
                        <a:latin typeface="Aptos Narrow" panose="020B0004020202020204" pitchFamily="34" charset="0"/>
                      </a:endParaRP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839180903"/>
                  </a:ext>
                </a:extLst>
              </a:tr>
              <a:tr h="188533">
                <a:tc>
                  <a:txBody>
                    <a:bodyPr/>
                    <a:lstStyle/>
                    <a:p>
                      <a:pPr algn="ctr" fontAlgn="ctr"/>
                      <a:r>
                        <a:rPr lang="en-GB" sz="1000" b="0" i="0" u="none" strike="noStrike">
                          <a:solidFill>
                            <a:srgbClr val="000000"/>
                          </a:solidFill>
                          <a:effectLst/>
                          <a:latin typeface="Arial" panose="020B0604020202020204" pitchFamily="34" charset="0"/>
                        </a:rPr>
                        <a:t>SFT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Johanna</a:t>
                      </a:r>
                      <a:r>
                        <a:rPr lang="en-GB" sz="1000" b="0" i="0" u="none" strike="noStrike">
                          <a:solidFill>
                            <a:srgbClr val="000000"/>
                          </a:solidFill>
                          <a:effectLst/>
                          <a:latin typeface="Aptos Narrow" panose="020B0004020202020204" pitchFamily="34" charset="0"/>
                        </a:rPr>
                        <a:t>h Taswell</a:t>
                      </a:r>
                      <a:endParaRPr lang="en-GB" sz="1000" b="0" i="0" u="none" strike="noStrike">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Service Managers</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sng" strike="noStrike">
                          <a:solidFill>
                            <a:srgbClr val="467886"/>
                          </a:solidFill>
                          <a:effectLst/>
                          <a:latin typeface="Aptos Narrow" panose="020B0004020202020204" pitchFamily="34" charset="0"/>
                          <a:hlinkClick r:id="rId9"/>
                        </a:rPr>
                        <a:t>Johannah.Taswell@SomersetFT.nhs.uk</a:t>
                      </a:r>
                      <a:endParaRPr lang="en-GB" sz="1000" b="0" i="0" u="sng" strike="noStrike">
                        <a:solidFill>
                          <a:srgbClr val="467886"/>
                        </a:solidFill>
                        <a:effectLst/>
                        <a:latin typeface="Aptos Narrow" panose="020B0004020202020204" pitchFamily="34" charset="0"/>
                      </a:endParaRP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885469293"/>
                  </a:ext>
                </a:extLst>
              </a:tr>
              <a:tr h="248863">
                <a:tc>
                  <a:txBody>
                    <a:bodyPr/>
                    <a:lstStyle/>
                    <a:p>
                      <a:pPr algn="ctr" fontAlgn="ctr"/>
                      <a:r>
                        <a:rPr lang="en-GB" sz="1000" b="0" i="0" u="none" strike="noStrike">
                          <a:solidFill>
                            <a:srgbClr val="000000"/>
                          </a:solidFill>
                          <a:effectLst/>
                          <a:latin typeface="Arial" panose="020B0604020202020204" pitchFamily="34" charset="0"/>
                        </a:rPr>
                        <a:t>SFT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none" strike="noStrike">
                          <a:solidFill>
                            <a:srgbClr val="000000"/>
                          </a:solidFill>
                          <a:effectLst/>
                          <a:latin typeface="Arial" panose="020B0604020202020204" pitchFamily="34" charset="0"/>
                        </a:rPr>
                        <a:t>Rosie Edgerley</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none" strike="noStrike">
                          <a:solidFill>
                            <a:srgbClr val="000000"/>
                          </a:solidFill>
                          <a:effectLst/>
                          <a:latin typeface="Arial" panose="020B0604020202020204" pitchFamily="34" charset="0"/>
                        </a:rPr>
                        <a:t>Project/improvement Support for Service Managers who are the specialty leads</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sng" strike="noStrike">
                          <a:solidFill>
                            <a:srgbClr val="467886"/>
                          </a:solidFill>
                          <a:effectLst/>
                          <a:latin typeface="Aptos Narrow" panose="020B0004020202020204" pitchFamily="34" charset="0"/>
                        </a:rPr>
                        <a:t>rosie.edgerley@somersetft.nhs.uk</a:t>
                      </a: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492340849"/>
                  </a:ext>
                </a:extLst>
              </a:tr>
              <a:tr h="188533">
                <a:tc>
                  <a:txBody>
                    <a:bodyPr/>
                    <a:lstStyle/>
                    <a:p>
                      <a:pPr algn="ctr" fontAlgn="ctr"/>
                      <a:r>
                        <a:rPr lang="en-GB"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tc>
                  <a:txBody>
                    <a:bodyPr/>
                    <a:lstStyle/>
                    <a:p>
                      <a:pPr algn="l" fontAlgn="ctr"/>
                      <a:r>
                        <a:rPr lang="en-GB" sz="10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extLst>
                  <a:ext uri="{0D108BD9-81ED-4DB2-BD59-A6C34878D82A}">
                    <a16:rowId xmlns:a16="http://schemas.microsoft.com/office/drawing/2014/main" val="1305541876"/>
                  </a:ext>
                </a:extLst>
              </a:tr>
              <a:tr h="188533">
                <a:tc>
                  <a:txBody>
                    <a:bodyPr/>
                    <a:lstStyle/>
                    <a:p>
                      <a:pPr algn="ctr" fontAlgn="ctr"/>
                      <a:r>
                        <a:rPr lang="en-GB" sz="1000" b="0" i="0" u="none" strike="noStrike">
                          <a:solidFill>
                            <a:srgbClr val="000000"/>
                          </a:solidFill>
                          <a:effectLst/>
                          <a:latin typeface="Arial" panose="020B0604020202020204" pitchFamily="34" charset="0"/>
                        </a:rPr>
                        <a:t>GHFT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none" strike="noStrike">
                          <a:solidFill>
                            <a:srgbClr val="000000"/>
                          </a:solidFill>
                          <a:effectLst/>
                          <a:latin typeface="Arial" panose="020B0604020202020204" pitchFamily="34" charset="0"/>
                        </a:rPr>
                        <a:t>Alex Matthews </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GB" sz="1000" b="0" i="0" u="none" strike="noStrike">
                          <a:solidFill>
                            <a:srgbClr val="000000"/>
                          </a:solidFill>
                          <a:effectLst/>
                          <a:latin typeface="Arial" panose="020B0604020202020204" pitchFamily="34" charset="0"/>
                        </a:rPr>
                        <a:t>Executive Sponsor </a:t>
                      </a:r>
                    </a:p>
                  </a:txBody>
                  <a:tcPr marL="0" marR="0" marT="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GB" sz="1000" b="0" i="0" u="sng" strike="noStrike">
                          <a:solidFill>
                            <a:srgbClr val="467886"/>
                          </a:solidFill>
                          <a:effectLst/>
                          <a:latin typeface="Aptos Narrow" panose="020B0004020202020204" pitchFamily="34" charset="0"/>
                          <a:hlinkClick r:id="rId10"/>
                        </a:rPr>
                        <a:t>alexandra.matthews3@nhs.net</a:t>
                      </a:r>
                      <a:endParaRPr lang="en-GB" sz="1000" b="0" i="0" u="sng" strike="noStrike">
                        <a:solidFill>
                          <a:srgbClr val="467886"/>
                        </a:solidFill>
                        <a:effectLst/>
                        <a:latin typeface="Aptos Narrow" panose="020B0004020202020204" pitchFamily="34" charset="0"/>
                      </a:endParaRPr>
                    </a:p>
                  </a:txBody>
                  <a:tcPr marL="0" marR="0" marT="0"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3524966344"/>
                  </a:ext>
                </a:extLst>
              </a:tr>
              <a:tr h="188533">
                <a:tc>
                  <a:txBody>
                    <a:bodyPr/>
                    <a:lstStyle/>
                    <a:p>
                      <a:pPr algn="ctr" fontAlgn="ctr"/>
                      <a:r>
                        <a:rPr lang="en-GB" sz="1000" b="0" i="0" u="none" strike="noStrike">
                          <a:solidFill>
                            <a:srgbClr val="000000"/>
                          </a:solidFill>
                          <a:effectLst/>
                          <a:latin typeface="Arial" panose="020B0604020202020204" pitchFamily="34" charset="0"/>
                        </a:rPr>
                        <a:t>GHFT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Kalpna Mistry </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rial" panose="020B0604020202020204" pitchFamily="34" charset="0"/>
                        </a:rPr>
                        <a:t>project/service manager </a:t>
                      </a:r>
                    </a:p>
                  </a:txBody>
                  <a:tcPr marL="0" marR="0" marT="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GB" sz="1000" b="0" i="0" u="sng" strike="noStrike">
                          <a:solidFill>
                            <a:srgbClr val="467886"/>
                          </a:solidFill>
                          <a:effectLst/>
                          <a:latin typeface="Aptos Narrow" panose="020B0004020202020204" pitchFamily="34" charset="0"/>
                          <a:hlinkClick r:id="rId11"/>
                        </a:rPr>
                        <a:t>kalpna.mistry3@nhs.net</a:t>
                      </a:r>
                      <a:endParaRPr lang="en-GB" sz="1000" b="0" i="0" u="sng" strike="noStrike">
                        <a:solidFill>
                          <a:srgbClr val="467886"/>
                        </a:solidFill>
                        <a:effectLst/>
                        <a:latin typeface="Aptos Narrow" panose="020B0004020202020204" pitchFamily="34" charset="0"/>
                      </a:endParaRPr>
                    </a:p>
                  </a:txBody>
                  <a:tcPr marL="0" marR="0" marT="0"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3949614960"/>
                  </a:ext>
                </a:extLst>
              </a:tr>
              <a:tr h="188533">
                <a:tc>
                  <a:txBody>
                    <a:bodyPr/>
                    <a:lstStyle/>
                    <a:p>
                      <a:pPr algn="ctr" fontAlgn="ctr"/>
                      <a:r>
                        <a:rPr lang="en-GB" sz="1000" b="0" i="0" u="none" strike="noStrike">
                          <a:solidFill>
                            <a:srgbClr val="000000"/>
                          </a:solidFill>
                          <a:effectLst/>
                          <a:latin typeface="Arial" panose="020B0604020202020204" pitchFamily="34" charset="0"/>
                        </a:rPr>
                        <a:t>GHFT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none" strike="noStrike">
                          <a:solidFill>
                            <a:srgbClr val="000000"/>
                          </a:solidFill>
                          <a:effectLst/>
                          <a:latin typeface="Arial" panose="020B0604020202020204" pitchFamily="34" charset="0"/>
                        </a:rPr>
                        <a:t>Jon Eaton </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GB" sz="1000" b="0" i="0" u="none" strike="noStrike">
                          <a:solidFill>
                            <a:srgbClr val="000000"/>
                          </a:solidFill>
                          <a:effectLst/>
                          <a:latin typeface="Arial" panose="020B0604020202020204" pitchFamily="34" charset="0"/>
                        </a:rPr>
                        <a:t>Clinical Lead</a:t>
                      </a:r>
                    </a:p>
                  </a:txBody>
                  <a:tcPr marL="0" marR="0" marT="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GB" sz="1000" b="0" i="0" u="sng" strike="noStrike">
                          <a:solidFill>
                            <a:srgbClr val="467886"/>
                          </a:solidFill>
                          <a:effectLst/>
                          <a:latin typeface="Aptos Narrow" panose="020B0004020202020204" pitchFamily="34" charset="0"/>
                          <a:hlinkClick r:id="rId12"/>
                        </a:rPr>
                        <a:t>jonathan.eaton@nhs.net </a:t>
                      </a:r>
                      <a:endParaRPr lang="en-GB" sz="1000" b="0" i="0" u="sng" strike="noStrike">
                        <a:solidFill>
                          <a:srgbClr val="467886"/>
                        </a:solidFill>
                        <a:effectLst/>
                        <a:latin typeface="Aptos Narrow" panose="020B0004020202020204" pitchFamily="34" charset="0"/>
                      </a:endParaRPr>
                    </a:p>
                  </a:txBody>
                  <a:tcPr marL="0" marR="0" marT="0"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492924641"/>
                  </a:ext>
                </a:extLst>
              </a:tr>
              <a:tr h="188533">
                <a:tc>
                  <a:txBody>
                    <a:bodyPr/>
                    <a:lstStyle/>
                    <a:p>
                      <a:pPr algn="ctr" fontAlgn="ctr"/>
                      <a:r>
                        <a:rPr lang="en-GB" sz="1000" b="0" i="0" u="none" strike="noStrike">
                          <a:solidFill>
                            <a:srgbClr val="000000"/>
                          </a:solidFill>
                          <a:effectLst/>
                          <a:latin typeface="Arial" panose="020B0604020202020204" pitchFamily="34" charset="0"/>
                        </a:rPr>
                        <a:t>GHFT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Arial" panose="020B0604020202020204" pitchFamily="34" charset="0"/>
                        </a:rPr>
                        <a:t>Joe Jelski</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rial" panose="020B0604020202020204" pitchFamily="34" charset="0"/>
                        </a:rPr>
                        <a:t>Urology CAG lead representative</a:t>
                      </a:r>
                    </a:p>
                  </a:txBody>
                  <a:tcPr marL="0" marR="0" marT="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GB" sz="1000" b="0" i="0" u="sng" strike="noStrike">
                          <a:solidFill>
                            <a:srgbClr val="467886"/>
                          </a:solidFill>
                          <a:effectLst/>
                          <a:latin typeface="Aptos Narrow" panose="020B0004020202020204" pitchFamily="34" charset="0"/>
                          <a:hlinkClick r:id="rId13"/>
                        </a:rPr>
                        <a:t>joseph.jelski@nhs.net</a:t>
                      </a:r>
                      <a:endParaRPr lang="en-GB" sz="1000" b="0" i="0" u="sng" strike="noStrike">
                        <a:solidFill>
                          <a:srgbClr val="467886"/>
                        </a:solidFill>
                        <a:effectLst/>
                        <a:latin typeface="Aptos Narrow" panose="020B0004020202020204" pitchFamily="34" charset="0"/>
                      </a:endParaRPr>
                    </a:p>
                  </a:txBody>
                  <a:tcPr marL="0" marR="0" marT="0"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570679554"/>
                  </a:ext>
                </a:extLst>
              </a:tr>
              <a:tr h="188533">
                <a:tc>
                  <a:txBody>
                    <a:bodyPr/>
                    <a:lstStyle/>
                    <a:p>
                      <a:pPr algn="ctr" fontAlgn="ctr"/>
                      <a:r>
                        <a:rPr lang="en-GB" sz="1000" b="0" i="0" u="none" strike="noStrike">
                          <a:solidFill>
                            <a:srgbClr val="000000"/>
                          </a:solidFill>
                          <a:effectLst/>
                          <a:latin typeface="Arial" panose="020B0604020202020204" pitchFamily="34" charset="0"/>
                        </a:rPr>
                        <a:t>GHFT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GB" sz="1000" b="0" i="0" u="none" strike="noStrike">
                          <a:solidFill>
                            <a:srgbClr val="000000"/>
                          </a:solidFill>
                          <a:effectLst/>
                          <a:latin typeface="Arial" panose="020B0604020202020204" pitchFamily="34" charset="0"/>
                        </a:rPr>
                        <a:t>Karen Edward</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GB" sz="1000" b="0" i="0" u="none" strike="noStrike">
                          <a:solidFill>
                            <a:srgbClr val="000000"/>
                          </a:solidFill>
                          <a:effectLst/>
                          <a:latin typeface="Arial" panose="020B0604020202020204" pitchFamily="34" charset="0"/>
                        </a:rPr>
                        <a:t>Nursing representative,</a:t>
                      </a:r>
                    </a:p>
                  </a:txBody>
                  <a:tcPr marL="0" marR="0" marT="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GB" sz="1000" b="0" i="0" u="sng" strike="noStrike">
                          <a:solidFill>
                            <a:srgbClr val="467886"/>
                          </a:solidFill>
                          <a:effectLst/>
                          <a:latin typeface="Aptos Narrow" panose="020B0004020202020204" pitchFamily="34" charset="0"/>
                          <a:hlinkClick r:id="rId14"/>
                        </a:rPr>
                        <a:t>karen.edwards6@nhs.net</a:t>
                      </a:r>
                      <a:endParaRPr lang="en-GB" sz="1000" b="0" i="0" u="sng" strike="noStrike">
                        <a:solidFill>
                          <a:srgbClr val="467886"/>
                        </a:solidFill>
                        <a:effectLst/>
                        <a:latin typeface="Aptos Narrow" panose="020B0004020202020204" pitchFamily="34" charset="0"/>
                      </a:endParaRPr>
                    </a:p>
                  </a:txBody>
                  <a:tcPr marL="0" marR="0" marT="0"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176175771"/>
                  </a:ext>
                </a:extLst>
              </a:tr>
              <a:tr h="188533">
                <a:tc>
                  <a:txBody>
                    <a:bodyPr/>
                    <a:lstStyle/>
                    <a:p>
                      <a:pPr algn="ctr" fontAlgn="ctr"/>
                      <a:r>
                        <a:rPr lang="en-GB" sz="1000" b="0" i="0" u="none" strike="noStrike">
                          <a:solidFill>
                            <a:srgbClr val="000000"/>
                          </a:solidFill>
                          <a:effectLst/>
                          <a:latin typeface="Arial" panose="020B0604020202020204" pitchFamily="34" charset="0"/>
                        </a:rPr>
                        <a:t>GHFT</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rial" panose="020B0604020202020204" pitchFamily="34" charset="0"/>
                        </a:rPr>
                        <a:t>Hannah Gay</a:t>
                      </a:r>
                    </a:p>
                  </a:txBody>
                  <a:tcPr marL="0" marR="0" marT="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rial" panose="020B0604020202020204" pitchFamily="34" charset="0"/>
                        </a:rPr>
                        <a:t>Cancer Manager</a:t>
                      </a:r>
                    </a:p>
                  </a:txBody>
                  <a:tcPr marL="0" marR="0" marT="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GB" sz="1000" b="0" i="0" u="sng" strike="noStrike">
                          <a:solidFill>
                            <a:srgbClr val="467886"/>
                          </a:solidFill>
                          <a:effectLst/>
                          <a:latin typeface="Aptos Narrow" panose="020B0004020202020204" pitchFamily="34" charset="0"/>
                          <a:hlinkClick r:id="rId15"/>
                        </a:rPr>
                        <a:t>hannah.gay1@nhs.net</a:t>
                      </a:r>
                      <a:endParaRPr lang="en-GB" sz="1000" b="0" i="0" u="sng" strike="noStrike">
                        <a:solidFill>
                          <a:srgbClr val="467886"/>
                        </a:solidFill>
                        <a:effectLst/>
                        <a:latin typeface="Aptos Narrow" panose="020B0004020202020204" pitchFamily="34" charset="0"/>
                      </a:endParaRPr>
                    </a:p>
                  </a:txBody>
                  <a:tcPr marL="0" marR="0" marT="0"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819037219"/>
                  </a:ext>
                </a:extLst>
              </a:tr>
              <a:tr h="188533">
                <a:tc>
                  <a:txBody>
                    <a:bodyPr/>
                    <a:lstStyle/>
                    <a:p>
                      <a:pPr algn="ctr" fontAlgn="ctr"/>
                      <a:r>
                        <a:rPr lang="en-GB"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tc>
                  <a:txBody>
                    <a:bodyPr/>
                    <a:lstStyle/>
                    <a:p>
                      <a:pPr algn="l" fontAlgn="ctr"/>
                      <a:r>
                        <a:rPr lang="en-GB" sz="10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0000"/>
                    </a:solidFill>
                  </a:tcPr>
                </a:tc>
                <a:extLst>
                  <a:ext uri="{0D108BD9-81ED-4DB2-BD59-A6C34878D82A}">
                    <a16:rowId xmlns:a16="http://schemas.microsoft.com/office/drawing/2014/main" val="619568883"/>
                  </a:ext>
                </a:extLst>
              </a:tr>
              <a:tr h="188533">
                <a:tc>
                  <a:txBody>
                    <a:bodyPr/>
                    <a:lstStyle/>
                    <a:p>
                      <a:pPr algn="ctr" fontAlgn="ctr"/>
                      <a:r>
                        <a:rPr lang="en-GB" sz="1000" b="0" i="0" u="none" strike="noStrike">
                          <a:solidFill>
                            <a:srgbClr val="000000"/>
                          </a:solidFill>
                          <a:effectLst/>
                          <a:latin typeface="Arial" panose="020B0604020202020204" pitchFamily="34" charset="0"/>
                        </a:rPr>
                        <a:t>RUH</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rial" panose="020B0604020202020204" pitchFamily="34" charset="0"/>
                        </a:rPr>
                        <a:t>Simon Sethi</a:t>
                      </a:r>
                    </a:p>
                  </a:txBody>
                  <a:tcPr marL="0" marR="0" marT="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rial" panose="020B0604020202020204" pitchFamily="34" charset="0"/>
                        </a:rPr>
                        <a:t>Named exec sponsor </a:t>
                      </a:r>
                    </a:p>
                  </a:txBody>
                  <a:tcPr marL="0" marR="0" marT="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GB" sz="1000" b="0" i="0" u="sng" strike="noStrike">
                          <a:solidFill>
                            <a:srgbClr val="467886"/>
                          </a:solidFill>
                          <a:effectLst/>
                          <a:latin typeface="Aptos Narrow" panose="020B0004020202020204" pitchFamily="34" charset="0"/>
                          <a:hlinkClick r:id="rId16"/>
                        </a:rPr>
                        <a:t>simon.sethi1@nhs.net</a:t>
                      </a:r>
                      <a:endParaRPr lang="en-GB" sz="1000" b="0" i="0" u="sng" strike="noStrike">
                        <a:solidFill>
                          <a:srgbClr val="467886"/>
                        </a:solidFill>
                        <a:effectLst/>
                        <a:latin typeface="Aptos Narrow" panose="020B0004020202020204" pitchFamily="34" charset="0"/>
                      </a:endParaRPr>
                    </a:p>
                  </a:txBody>
                  <a:tcPr marL="0" marR="0" marT="0"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4002774475"/>
                  </a:ext>
                </a:extLst>
              </a:tr>
              <a:tr h="188533">
                <a:tc>
                  <a:txBody>
                    <a:bodyPr/>
                    <a:lstStyle/>
                    <a:p>
                      <a:pPr algn="ctr" fontAlgn="ctr"/>
                      <a:r>
                        <a:rPr lang="en-GB" sz="1000" b="0" i="0" u="none" strike="noStrike">
                          <a:solidFill>
                            <a:srgbClr val="000000"/>
                          </a:solidFill>
                          <a:effectLst/>
                          <a:latin typeface="Arial" panose="020B0604020202020204" pitchFamily="34" charset="0"/>
                        </a:rPr>
                        <a:t>RUH</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GB" sz="1000" b="0" i="0" u="none" strike="noStrike">
                          <a:solidFill>
                            <a:srgbClr val="000000"/>
                          </a:solidFill>
                          <a:effectLst/>
                          <a:latin typeface="Aptos" panose="020B0004020202020204" pitchFamily="34" charset="0"/>
                        </a:rPr>
                        <a:t>Ed Nicolle</a:t>
                      </a:r>
                    </a:p>
                  </a:txBody>
                  <a:tcPr marL="0" marR="0" marT="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GB" sz="1000" b="0" i="0" u="none" strike="noStrike">
                          <a:solidFill>
                            <a:srgbClr val="000000"/>
                          </a:solidFill>
                          <a:effectLst/>
                          <a:latin typeface="Arial" panose="020B0604020202020204" pitchFamily="34" charset="0"/>
                        </a:rPr>
                        <a:t>Project/service manager </a:t>
                      </a:r>
                    </a:p>
                  </a:txBody>
                  <a:tcPr marL="0" marR="0" marT="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GB" sz="1000" b="0" i="0" u="sng" strike="noStrike">
                          <a:solidFill>
                            <a:srgbClr val="467886"/>
                          </a:solidFill>
                          <a:effectLst/>
                          <a:latin typeface="Aptos Narrow" panose="020B0004020202020204" pitchFamily="34" charset="0"/>
                          <a:hlinkClick r:id="rId17"/>
                        </a:rPr>
                        <a:t>edward.nicolle@nhs.net</a:t>
                      </a:r>
                      <a:endParaRPr lang="en-GB" sz="1000" b="0" i="0" u="sng" strike="noStrike">
                        <a:solidFill>
                          <a:srgbClr val="467886"/>
                        </a:solidFill>
                        <a:effectLst/>
                        <a:latin typeface="Aptos Narrow" panose="020B0004020202020204" pitchFamily="34" charset="0"/>
                      </a:endParaRPr>
                    </a:p>
                  </a:txBody>
                  <a:tcPr marL="0" marR="0" marT="0"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3411440497"/>
                  </a:ext>
                </a:extLst>
              </a:tr>
              <a:tr h="188533">
                <a:tc>
                  <a:txBody>
                    <a:bodyPr/>
                    <a:lstStyle/>
                    <a:p>
                      <a:pPr algn="ctr" fontAlgn="ctr"/>
                      <a:r>
                        <a:rPr lang="en-GB" sz="1000" b="0" i="0" u="none" strike="noStrike">
                          <a:solidFill>
                            <a:srgbClr val="000000"/>
                          </a:solidFill>
                          <a:effectLst/>
                          <a:latin typeface="Arial" panose="020B0604020202020204" pitchFamily="34" charset="0"/>
                        </a:rPr>
                        <a:t>RUH</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rial" panose="020B0604020202020204" pitchFamily="34" charset="0"/>
                        </a:rPr>
                        <a:t>Jon McFarlane </a:t>
                      </a:r>
                    </a:p>
                  </a:txBody>
                  <a:tcPr marL="0" marR="0" marT="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rial" panose="020B0604020202020204" pitchFamily="34" charset="0"/>
                        </a:rPr>
                        <a:t>Clinical lead</a:t>
                      </a:r>
                    </a:p>
                  </a:txBody>
                  <a:tcPr marL="0" marR="0" marT="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GB" sz="1000" b="0" i="0" u="sng" strike="noStrike">
                          <a:solidFill>
                            <a:srgbClr val="467886"/>
                          </a:solidFill>
                          <a:effectLst/>
                          <a:latin typeface="Aptos Narrow" panose="020B0004020202020204" pitchFamily="34" charset="0"/>
                          <a:hlinkClick r:id="rId18"/>
                        </a:rPr>
                        <a:t>jmcfarlane2@nhs.net</a:t>
                      </a:r>
                      <a:endParaRPr lang="en-GB" sz="1000" b="0" i="0" u="sng" strike="noStrike">
                        <a:solidFill>
                          <a:srgbClr val="467886"/>
                        </a:solidFill>
                        <a:effectLst/>
                        <a:latin typeface="Aptos Narrow" panose="020B0004020202020204" pitchFamily="34" charset="0"/>
                      </a:endParaRPr>
                    </a:p>
                  </a:txBody>
                  <a:tcPr marL="0" marR="0" marT="0"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538476891"/>
                  </a:ext>
                </a:extLst>
              </a:tr>
              <a:tr h="188533">
                <a:tc>
                  <a:txBody>
                    <a:bodyPr/>
                    <a:lstStyle/>
                    <a:p>
                      <a:pPr algn="ctr" fontAlgn="ctr"/>
                      <a:r>
                        <a:rPr lang="en-GB" sz="1000" b="0" i="0" u="none" strike="noStrike">
                          <a:solidFill>
                            <a:srgbClr val="000000"/>
                          </a:solidFill>
                          <a:effectLst/>
                          <a:latin typeface="Arial" panose="020B0604020202020204" pitchFamily="34" charset="0"/>
                        </a:rPr>
                        <a:t>RUH</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GB" sz="1000" b="0" i="0" u="none" strike="noStrike">
                          <a:solidFill>
                            <a:srgbClr val="000000"/>
                          </a:solidFill>
                          <a:effectLst/>
                          <a:latin typeface="Arial" panose="020B0604020202020204" pitchFamily="34" charset="0"/>
                        </a:rPr>
                        <a:t>Lucy Simmons </a:t>
                      </a:r>
                    </a:p>
                  </a:txBody>
                  <a:tcPr marL="0" marR="0" marT="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GB" sz="1000" b="0" i="0" u="none" strike="noStrike">
                          <a:solidFill>
                            <a:srgbClr val="000000"/>
                          </a:solidFill>
                          <a:effectLst/>
                          <a:latin typeface="Arial" panose="020B0604020202020204" pitchFamily="34" charset="0"/>
                        </a:rPr>
                        <a:t>Clinical lead (as JM is on leave)</a:t>
                      </a:r>
                    </a:p>
                  </a:txBody>
                  <a:tcPr marL="0" marR="0" marT="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GB" sz="1000" b="0" i="0" u="sng" strike="noStrike" dirty="0">
                          <a:solidFill>
                            <a:srgbClr val="467886"/>
                          </a:solidFill>
                          <a:effectLst/>
                          <a:latin typeface="Aptos Narrow" panose="020B0004020202020204" pitchFamily="34" charset="0"/>
                          <a:hlinkClick r:id="rId19"/>
                        </a:rPr>
                        <a:t>l.simmons1@nhs.net</a:t>
                      </a:r>
                      <a:endParaRPr lang="en-GB" sz="1000" b="0" i="0" u="sng" strike="noStrike" dirty="0">
                        <a:solidFill>
                          <a:srgbClr val="467886"/>
                        </a:solidFill>
                        <a:effectLst/>
                        <a:latin typeface="Aptos Narrow" panose="020B0004020202020204" pitchFamily="34" charset="0"/>
                      </a:endParaRPr>
                    </a:p>
                  </a:txBody>
                  <a:tcPr marL="0" marR="0" marT="0"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467243702"/>
                  </a:ext>
                </a:extLst>
              </a:tr>
            </a:tbl>
          </a:graphicData>
        </a:graphic>
      </p:graphicFrame>
    </p:spTree>
    <p:extLst>
      <p:ext uri="{BB962C8B-B14F-4D97-AF65-F5344CB8AC3E}">
        <p14:creationId xmlns:p14="http://schemas.microsoft.com/office/powerpoint/2010/main" val="1018845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a:dk1>
      <a:srgbClr val="000000"/>
    </a:dk1>
    <a:lt1>
      <a:srgbClr val="FFFFFF"/>
    </a:lt1>
    <a:dk2>
      <a:srgbClr val="465E71"/>
    </a:dk2>
    <a:lt2>
      <a:srgbClr val="8D969E"/>
    </a:lt2>
    <a:accent1>
      <a:srgbClr val="003087"/>
    </a:accent1>
    <a:accent2>
      <a:srgbClr val="005EB8"/>
    </a:accent2>
    <a:accent3>
      <a:srgbClr val="AACF33"/>
    </a:accent3>
    <a:accent4>
      <a:srgbClr val="0D86A1"/>
    </a:accent4>
    <a:accent5>
      <a:srgbClr val="6C3D9A"/>
    </a:accent5>
    <a:accent6>
      <a:srgbClr val="AE2473"/>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7f7b61-7249-402e-9088-bb30bc752eb7" xsi:nil="true"/>
    <lcf76f155ced4ddcb4097134ff3c332f xmlns="28f492b9-0e1d-4676-9635-78fd8c5ab9d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58BEBCE60E1C4C87B869C7C38C0B3D" ma:contentTypeVersion="11" ma:contentTypeDescription="Create a new document." ma:contentTypeScope="" ma:versionID="ef6a93dc4e53927f1a3963e6a422272d">
  <xsd:schema xmlns:xsd="http://www.w3.org/2001/XMLSchema" xmlns:xs="http://www.w3.org/2001/XMLSchema" xmlns:p="http://schemas.microsoft.com/office/2006/metadata/properties" xmlns:ns2="28f492b9-0e1d-4676-9635-78fd8c5ab9d8" xmlns:ns3="d77f7b61-7249-402e-9088-bb30bc752eb7" targetNamespace="http://schemas.microsoft.com/office/2006/metadata/properties" ma:root="true" ma:fieldsID="f59c9dddaa3906bb48f9f6423261f6a4" ns2:_="" ns3:_="">
    <xsd:import namespace="28f492b9-0e1d-4676-9635-78fd8c5ab9d8"/>
    <xsd:import namespace="d77f7b61-7249-402e-9088-bb30bc752e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92b9-0e1d-4676-9635-78fd8c5ab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3e9af6-01d4-423d-8bd2-cf099f328a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f7b61-7249-402e-9088-bb30bc752e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c4ca98-7b55-4fcc-b8e5-81239fe53638}" ma:internalName="TaxCatchAll" ma:showField="CatchAllData" ma:web="d77f7b61-7249-402e-9088-bb30bc752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AB2276-DF2D-4A70-8D34-2E765A5EFD58}">
  <ds:schemaRefs>
    <ds:schemaRef ds:uri="http://schemas.microsoft.com/office/infopath/2007/PartnerControls"/>
    <ds:schemaRef ds:uri="http://schemas.microsoft.com/office/2006/metadata/properties"/>
    <ds:schemaRef ds:uri="http://purl.org/dc/dcmitype/"/>
    <ds:schemaRef ds:uri="http://www.w3.org/XML/1998/namespace"/>
    <ds:schemaRef ds:uri="http://purl.org/dc/elements/1.1/"/>
    <ds:schemaRef ds:uri="e2187767-90b3-4883-b7e5-3532ba822f20"/>
    <ds:schemaRef ds:uri="http://schemas.openxmlformats.org/package/2006/metadata/core-properties"/>
    <ds:schemaRef ds:uri="http://schemas.microsoft.com/office/2006/documentManagement/types"/>
    <ds:schemaRef ds:uri="83bf93d6-90ef-4c40-b432-3688ee462b88"/>
    <ds:schemaRef ds:uri="http://purl.org/dc/terms/"/>
  </ds:schemaRefs>
</ds:datastoreItem>
</file>

<file path=customXml/itemProps2.xml><?xml version="1.0" encoding="utf-8"?>
<ds:datastoreItem xmlns:ds="http://schemas.openxmlformats.org/officeDocument/2006/customXml" ds:itemID="{AA11E4AC-DE49-4972-8A4D-2130C4098BCB}">
  <ds:schemaRefs>
    <ds:schemaRef ds:uri="http://schemas.microsoft.com/sharepoint/v3/contenttype/forms"/>
  </ds:schemaRefs>
</ds:datastoreItem>
</file>

<file path=customXml/itemProps3.xml><?xml version="1.0" encoding="utf-8"?>
<ds:datastoreItem xmlns:ds="http://schemas.openxmlformats.org/officeDocument/2006/customXml" ds:itemID="{A2CF2EBB-C835-49B7-BBC3-5F8E657524DA}"/>
</file>

<file path=docProps/app.xml><?xml version="1.0" encoding="utf-8"?>
<Properties xmlns="http://schemas.openxmlformats.org/officeDocument/2006/extended-properties" xmlns:vt="http://schemas.openxmlformats.org/officeDocument/2006/docPropsVTypes">
  <TotalTime>5445</TotalTime>
  <Words>5238</Words>
  <Application>Microsoft Office PowerPoint</Application>
  <PresentationFormat>Widescreen</PresentationFormat>
  <Paragraphs>995</Paragraphs>
  <Slides>35</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Aptos</vt:lpstr>
      <vt:lpstr>Aptos Display</vt:lpstr>
      <vt:lpstr>Aptos Narrow</vt:lpstr>
      <vt:lpstr>Arial</vt:lpstr>
      <vt:lpstr>Calibri</vt:lpstr>
      <vt:lpstr>Courier New</vt:lpstr>
      <vt:lpstr>Dreaming Outloud Pro</vt:lpstr>
      <vt:lpstr>Frutiger</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Funmilayo Oladipo</dc:creator>
  <cp:lastModifiedBy>Helen Dunderdale</cp:lastModifiedBy>
  <cp:revision>7</cp:revision>
  <dcterms:created xsi:type="dcterms:W3CDTF">2025-06-06T08:48:50Z</dcterms:created>
  <dcterms:modified xsi:type="dcterms:W3CDTF">2025-06-27T07:56:28Z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0x0101004758BEBCE60E1C4C87B869C7C38C0B3D</vt:lpwstr>
  </property>
  <property fmtid="{D5CDD505-2E9C-101B-9397-08002B2CF9AE}" pid="3" name="MediaServiceImageTags">
    <vt:lpwstr/>
  </property>
</Properties>
</file>