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Override2.xml" ContentType="application/vnd.openxmlformats-officedocument.themeOverride+xml"/>
  <Override PartName="/ppt/theme/themeOverride3.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14"/>
  </p:notesMasterIdLst>
  <p:sldIdLst>
    <p:sldId id="343" r:id="rId5"/>
    <p:sldId id="342" r:id="rId6"/>
    <p:sldId id="256" r:id="rId7"/>
    <p:sldId id="357" r:id="rId8"/>
    <p:sldId id="321" r:id="rId9"/>
    <p:sldId id="347" r:id="rId10"/>
    <p:sldId id="307" r:id="rId11"/>
    <p:sldId id="359" r:id="rId12"/>
    <p:sldId id="360" r:id="rId13"/>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66FFFF"/>
    <a:srgbClr val="99FF99"/>
    <a:srgbClr val="66FFCC"/>
    <a:srgbClr val="99FFCC"/>
    <a:srgbClr val="AA8EDE"/>
    <a:srgbClr val="FFD1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3" d="100"/>
          <a:sy n="83" d="100"/>
        </p:scale>
        <p:origin x="643" y="82"/>
      </p:cViewPr>
      <p:guideLst>
        <p:guide orient="horz" pos="2069"/>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Dunderdale" userId="18a57383-fa13-4764-88a8-9272bfc7f4aa" providerId="ADAL" clId="{05A1A2B2-591C-4BDB-AC65-B75235390AB1}"/>
    <pc:docChg chg="modShowInfo">
      <pc:chgData name="Helen Dunderdale" userId="18a57383-fa13-4764-88a8-9272bfc7f4aa" providerId="ADAL" clId="{05A1A2B2-591C-4BDB-AC65-B75235390AB1}" dt="2025-05-20T08:16:24.099" v="0" actId="2744"/>
      <pc:docMkLst>
        <pc:docMk/>
      </pc:docMkLst>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9E82C0-97C5-4DBD-950B-807BB8084DF2}"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GB"/>
        </a:p>
      </dgm:t>
    </dgm:pt>
    <dgm:pt modelId="{7A220C60-D199-475F-B4B7-A2ADBC5888B9}">
      <dgm:prSet phldrT="[Text]" custT="1"/>
      <dgm:spPr/>
      <dgm:t>
        <a:bodyPr/>
        <a:lstStyle/>
        <a:p>
          <a:r>
            <a:rPr lang="en-GB" sz="1400" b="1" dirty="0">
              <a:solidFill>
                <a:schemeClr val="dk1"/>
              </a:solidFill>
              <a:latin typeface="+mn-lt"/>
              <a:ea typeface="+mn-ea"/>
              <a:cs typeface="+mn-cs"/>
            </a:rPr>
            <a:t>Trial Coordinating Centre</a:t>
          </a:r>
        </a:p>
        <a:p>
          <a:r>
            <a:rPr lang="en-GB" sz="1400" b="1" dirty="0">
              <a:solidFill>
                <a:schemeClr val="bg1"/>
              </a:solidFill>
              <a:latin typeface="+mn-lt"/>
              <a:ea typeface="+mn-ea"/>
              <a:cs typeface="+mn-cs"/>
            </a:rPr>
            <a:t> </a:t>
          </a:r>
          <a:r>
            <a:rPr lang="en-GB" sz="1600" b="1" dirty="0">
              <a:solidFill>
                <a:schemeClr val="bg1"/>
              </a:solidFill>
              <a:latin typeface="+mn-lt"/>
              <a:ea typeface="+mn-ea"/>
              <a:cs typeface="+mn-cs"/>
            </a:rPr>
            <a:t>Southampton CTU</a:t>
          </a:r>
        </a:p>
        <a:p>
          <a:r>
            <a:rPr lang="en-GB" sz="1400" b="1" dirty="0">
              <a:solidFill>
                <a:schemeClr val="dk1"/>
              </a:solidFill>
              <a:latin typeface="+mn-lt"/>
              <a:ea typeface="+mn-ea"/>
              <a:cs typeface="+mn-cs"/>
            </a:rPr>
            <a:t>Trial Management, Data, Stats, Monitoring</a:t>
          </a:r>
        </a:p>
      </dgm:t>
    </dgm:pt>
    <dgm:pt modelId="{5B4A5CFB-6649-4B8A-97AA-075C22AE9696}" type="parTrans" cxnId="{4CEBBC7E-77AC-4059-A890-369B697BAD34}">
      <dgm:prSet/>
      <dgm:spPr/>
      <dgm:t>
        <a:bodyPr/>
        <a:lstStyle/>
        <a:p>
          <a:endParaRPr lang="en-GB"/>
        </a:p>
      </dgm:t>
    </dgm:pt>
    <dgm:pt modelId="{96478B28-6DB3-4853-82DB-7A6079849307}" type="sibTrans" cxnId="{4CEBBC7E-77AC-4059-A890-369B697BAD34}">
      <dgm:prSet/>
      <dgm:spPr/>
      <dgm:t>
        <a:bodyPr/>
        <a:lstStyle/>
        <a:p>
          <a:endParaRPr lang="en-GB"/>
        </a:p>
      </dgm:t>
    </dgm:pt>
    <dgm:pt modelId="{BA9D3623-54F5-4E24-94E9-3052B854CEE1}">
      <dgm:prSet phldrT="[Text]"/>
      <dgm:spPr/>
      <dgm:t>
        <a:bodyPr/>
        <a:lstStyle/>
        <a:p>
          <a:endParaRPr lang="en-GB" b="1" dirty="0">
            <a:solidFill>
              <a:schemeClr val="tx1"/>
            </a:solidFill>
            <a:latin typeface="+mn-lt"/>
            <a:ea typeface="+mn-ea"/>
            <a:cs typeface="+mn-cs"/>
          </a:endParaRPr>
        </a:p>
        <a:p>
          <a:r>
            <a:rPr lang="en-GB" b="1" dirty="0">
              <a:solidFill>
                <a:schemeClr val="tx1"/>
              </a:solidFill>
              <a:latin typeface="+mn-lt"/>
              <a:ea typeface="+mn-ea"/>
              <a:cs typeface="+mn-cs"/>
            </a:rPr>
            <a:t>Sponsor</a:t>
          </a:r>
        </a:p>
        <a:p>
          <a:r>
            <a:rPr lang="en-GB" b="1" dirty="0">
              <a:solidFill>
                <a:schemeClr val="bg1"/>
              </a:solidFill>
              <a:latin typeface="+mn-lt"/>
              <a:ea typeface="+mn-ea"/>
              <a:cs typeface="+mn-cs"/>
            </a:rPr>
            <a:t>The Christie NHS Foundation Trust</a:t>
          </a:r>
        </a:p>
        <a:p>
          <a:endParaRPr lang="en-GB" b="1" dirty="0">
            <a:solidFill>
              <a:schemeClr val="tx1"/>
            </a:solidFill>
            <a:latin typeface="+mn-lt"/>
            <a:ea typeface="+mn-ea"/>
            <a:cs typeface="+mn-cs"/>
          </a:endParaRPr>
        </a:p>
      </dgm:t>
    </dgm:pt>
    <dgm:pt modelId="{ECA923BC-571C-4491-9F89-E1B3D64A7BC3}" type="parTrans" cxnId="{8640FD60-0CC1-481B-A23E-E8AD2A12DAAC}">
      <dgm:prSet/>
      <dgm:spPr/>
      <dgm:t>
        <a:bodyPr/>
        <a:lstStyle/>
        <a:p>
          <a:endParaRPr lang="en-GB"/>
        </a:p>
      </dgm:t>
    </dgm:pt>
    <dgm:pt modelId="{CD21112A-F375-4BC0-BDF7-CC77FBB8E97A}" type="sibTrans" cxnId="{8640FD60-0CC1-481B-A23E-E8AD2A12DAAC}">
      <dgm:prSet/>
      <dgm:spPr/>
      <dgm:t>
        <a:bodyPr/>
        <a:lstStyle/>
        <a:p>
          <a:endParaRPr lang="en-GB"/>
        </a:p>
      </dgm:t>
    </dgm:pt>
    <dgm:pt modelId="{E69DE665-8F34-4638-B223-D4BFB8037D8B}">
      <dgm:prSet phldrT="[Text]" custT="1"/>
      <dgm:spPr/>
      <dgm:t>
        <a:bodyPr/>
        <a:lstStyle/>
        <a:p>
          <a:pPr>
            <a:lnSpc>
              <a:spcPct val="90000"/>
            </a:lnSpc>
            <a:spcAft>
              <a:spcPts val="0"/>
            </a:spcAft>
          </a:pPr>
          <a:r>
            <a:rPr lang="en-GB" sz="1500" b="1" dirty="0">
              <a:solidFill>
                <a:schemeClr val="tx1"/>
              </a:solidFill>
              <a:latin typeface="+mn-lt"/>
              <a:ea typeface="+mn-ea"/>
              <a:cs typeface="+mn-cs"/>
            </a:rPr>
            <a:t>Qualitative Team</a:t>
          </a:r>
        </a:p>
        <a:p>
          <a:pPr>
            <a:lnSpc>
              <a:spcPct val="90000"/>
            </a:lnSpc>
            <a:spcAft>
              <a:spcPts val="0"/>
            </a:spcAft>
          </a:pPr>
          <a:r>
            <a:rPr lang="en-GB" sz="1400" b="1" dirty="0">
              <a:solidFill>
                <a:schemeClr val="bg1"/>
              </a:solidFill>
              <a:latin typeface="+mn-lt"/>
              <a:ea typeface="+mn-ea"/>
              <a:cs typeface="+mn-cs"/>
            </a:rPr>
            <a:t>(University of Southampton)</a:t>
          </a:r>
        </a:p>
        <a:p>
          <a:pPr>
            <a:lnSpc>
              <a:spcPct val="90000"/>
            </a:lnSpc>
            <a:spcAft>
              <a:spcPts val="0"/>
            </a:spcAft>
          </a:pPr>
          <a:endParaRPr lang="en-GB" sz="1000" b="1" dirty="0">
            <a:solidFill>
              <a:schemeClr val="tx1"/>
            </a:solidFill>
            <a:latin typeface="+mn-lt"/>
            <a:ea typeface="+mn-ea"/>
            <a:cs typeface="+mn-cs"/>
          </a:endParaRPr>
        </a:p>
        <a:p>
          <a:pPr>
            <a:lnSpc>
              <a:spcPct val="100000"/>
            </a:lnSpc>
            <a:spcAft>
              <a:spcPts val="0"/>
            </a:spcAft>
          </a:pPr>
          <a:r>
            <a:rPr lang="en-GB" sz="1500" b="1" dirty="0">
              <a:solidFill>
                <a:schemeClr val="tx1"/>
              </a:solidFill>
              <a:latin typeface="+mn-lt"/>
              <a:ea typeface="+mn-ea"/>
              <a:cs typeface="+mn-cs"/>
            </a:rPr>
            <a:t>Health Economist</a:t>
          </a:r>
        </a:p>
        <a:p>
          <a:pPr>
            <a:lnSpc>
              <a:spcPct val="100000"/>
            </a:lnSpc>
            <a:spcAft>
              <a:spcPts val="0"/>
            </a:spcAft>
          </a:pPr>
          <a:r>
            <a:rPr lang="en-GB" sz="1400" b="1" dirty="0">
              <a:solidFill>
                <a:schemeClr val="bg1"/>
              </a:solidFill>
              <a:latin typeface="+mn-lt"/>
              <a:ea typeface="+mn-ea"/>
              <a:cs typeface="+mn-cs"/>
            </a:rPr>
            <a:t>(University of Manchester) </a:t>
          </a:r>
        </a:p>
      </dgm:t>
    </dgm:pt>
    <dgm:pt modelId="{3AB1833E-C1F4-4991-BFC2-C4560430C3A1}" type="parTrans" cxnId="{3D33663A-017F-473D-AB28-7B8E2CF22326}">
      <dgm:prSet/>
      <dgm:spPr/>
      <dgm:t>
        <a:bodyPr/>
        <a:lstStyle/>
        <a:p>
          <a:endParaRPr lang="en-GB"/>
        </a:p>
      </dgm:t>
    </dgm:pt>
    <dgm:pt modelId="{4F7AF416-F0CA-44C0-B318-9F2C31EED30A}" type="sibTrans" cxnId="{3D33663A-017F-473D-AB28-7B8E2CF22326}">
      <dgm:prSet/>
      <dgm:spPr/>
      <dgm:t>
        <a:bodyPr/>
        <a:lstStyle/>
        <a:p>
          <a:endParaRPr lang="en-GB"/>
        </a:p>
      </dgm:t>
    </dgm:pt>
    <dgm:pt modelId="{29621064-2CB3-4867-9D28-C8BB3BDEAF66}">
      <dgm:prSet phldrT="[Text]" custT="1"/>
      <dgm:spPr/>
      <dgm:t>
        <a:bodyPr/>
        <a:lstStyle/>
        <a:p>
          <a:r>
            <a:rPr lang="en-GB" sz="1600" b="1" dirty="0">
              <a:solidFill>
                <a:schemeClr val="tx1"/>
              </a:solidFill>
              <a:latin typeface="+mn-lt"/>
              <a:ea typeface="+mn-ea"/>
              <a:cs typeface="+mn-cs"/>
            </a:rPr>
            <a:t>Radiotherapy Trials Quality Assurance Group</a:t>
          </a:r>
        </a:p>
        <a:p>
          <a:r>
            <a:rPr lang="en-GB" sz="1400" b="1" dirty="0">
              <a:solidFill>
                <a:schemeClr val="bg1"/>
              </a:solidFill>
              <a:latin typeface="+mn-lt"/>
              <a:ea typeface="+mn-ea"/>
              <a:cs typeface="+mn-cs"/>
            </a:rPr>
            <a:t>(RTTQA) </a:t>
          </a:r>
        </a:p>
      </dgm:t>
    </dgm:pt>
    <dgm:pt modelId="{68A6D82F-01F0-4B8E-B4F6-DB54046FC054}" type="parTrans" cxnId="{68D2E13F-13C6-4313-91D1-500FFCF66EC3}">
      <dgm:prSet/>
      <dgm:spPr/>
      <dgm:t>
        <a:bodyPr/>
        <a:lstStyle/>
        <a:p>
          <a:endParaRPr lang="en-GB"/>
        </a:p>
      </dgm:t>
    </dgm:pt>
    <dgm:pt modelId="{56323011-2205-489E-8D95-964566B71A70}" type="sibTrans" cxnId="{68D2E13F-13C6-4313-91D1-500FFCF66EC3}">
      <dgm:prSet/>
      <dgm:spPr/>
      <dgm:t>
        <a:bodyPr/>
        <a:lstStyle/>
        <a:p>
          <a:endParaRPr lang="en-GB"/>
        </a:p>
      </dgm:t>
    </dgm:pt>
    <dgm:pt modelId="{A54C7093-9A4A-4E0C-A666-0DB7AD2B9B1C}">
      <dgm:prSet/>
      <dgm:spPr/>
      <dgm:t>
        <a:bodyPr/>
        <a:lstStyle/>
        <a:p>
          <a:endParaRPr lang="en-GB"/>
        </a:p>
      </dgm:t>
    </dgm:pt>
    <dgm:pt modelId="{F60FFDA0-476F-420F-BFDE-1A3E2C0F3711}" type="parTrans" cxnId="{1B5B93C5-0980-466C-B03D-E8099C3C1472}">
      <dgm:prSet/>
      <dgm:spPr/>
      <dgm:t>
        <a:bodyPr/>
        <a:lstStyle/>
        <a:p>
          <a:endParaRPr lang="en-GB"/>
        </a:p>
      </dgm:t>
    </dgm:pt>
    <dgm:pt modelId="{DD867A56-FED0-4655-9077-04608CB32E8A}" type="sibTrans" cxnId="{1B5B93C5-0980-466C-B03D-E8099C3C1472}">
      <dgm:prSet/>
      <dgm:spPr/>
      <dgm:t>
        <a:bodyPr/>
        <a:lstStyle/>
        <a:p>
          <a:endParaRPr lang="en-GB"/>
        </a:p>
      </dgm:t>
    </dgm:pt>
    <dgm:pt modelId="{A8F0AC85-992E-4952-B7D2-BD7FFBC0D01C}">
      <dgm:prSet phldrT="[Text]" custScaleX="73983" custScaleY="78338"/>
      <dgm:spPr/>
    </dgm:pt>
    <dgm:pt modelId="{A0C80139-9B1C-43A5-9608-0523750FA0E5}" type="parTrans" cxnId="{9E54CCF6-DE6E-4EF1-9961-026968EEC5BD}">
      <dgm:prSet/>
      <dgm:spPr/>
      <dgm:t>
        <a:bodyPr/>
        <a:lstStyle/>
        <a:p>
          <a:endParaRPr lang="en-GB"/>
        </a:p>
      </dgm:t>
    </dgm:pt>
    <dgm:pt modelId="{47CB8791-768C-49B7-B3B2-B1154FA3BF0C}" type="sibTrans" cxnId="{9E54CCF6-DE6E-4EF1-9961-026968EEC5BD}">
      <dgm:prSet/>
      <dgm:spPr/>
      <dgm:t>
        <a:bodyPr/>
        <a:lstStyle/>
        <a:p>
          <a:endParaRPr lang="en-GB"/>
        </a:p>
      </dgm:t>
    </dgm:pt>
    <dgm:pt modelId="{0B7D9A7A-266D-4EFD-88D7-7419244C0AAC}" type="pres">
      <dgm:prSet presAssocID="{EF9E82C0-97C5-4DBD-950B-807BB8084DF2}" presName="matrix" presStyleCnt="0">
        <dgm:presLayoutVars>
          <dgm:chMax val="1"/>
          <dgm:dir/>
          <dgm:resizeHandles val="exact"/>
        </dgm:presLayoutVars>
      </dgm:prSet>
      <dgm:spPr/>
    </dgm:pt>
    <dgm:pt modelId="{D9CF7882-E11D-457C-A286-4CE4DA6AC356}" type="pres">
      <dgm:prSet presAssocID="{EF9E82C0-97C5-4DBD-950B-807BB8084DF2}" presName="diamond" presStyleLbl="bgShp" presStyleIdx="0" presStyleCnt="1" custLinFactNeighborX="6400"/>
      <dgm:spPr/>
    </dgm:pt>
    <dgm:pt modelId="{B485C4B2-A9FF-4A3A-9B63-7090CA156372}" type="pres">
      <dgm:prSet presAssocID="{EF9E82C0-97C5-4DBD-950B-807BB8084DF2}" presName="quad1" presStyleLbl="node1" presStyleIdx="0" presStyleCnt="4" custScaleX="109885" custScaleY="78846">
        <dgm:presLayoutVars>
          <dgm:chMax val="0"/>
          <dgm:chPref val="0"/>
          <dgm:bulletEnabled val="1"/>
        </dgm:presLayoutVars>
      </dgm:prSet>
      <dgm:spPr/>
    </dgm:pt>
    <dgm:pt modelId="{2AE1BFD2-1FE1-4944-A2AE-163D8684FF59}" type="pres">
      <dgm:prSet presAssocID="{EF9E82C0-97C5-4DBD-950B-807BB8084DF2}" presName="quad2" presStyleLbl="node1" presStyleIdx="1" presStyleCnt="4" custScaleX="111702" custScaleY="79367" custLinFactNeighborX="6342">
        <dgm:presLayoutVars>
          <dgm:chMax val="0"/>
          <dgm:chPref val="0"/>
          <dgm:bulletEnabled val="1"/>
        </dgm:presLayoutVars>
      </dgm:prSet>
      <dgm:spPr/>
    </dgm:pt>
    <dgm:pt modelId="{2E6FCBBF-519D-40DE-8805-74687C3F78E2}" type="pres">
      <dgm:prSet presAssocID="{EF9E82C0-97C5-4DBD-950B-807BB8084DF2}" presName="quad3" presStyleLbl="node1" presStyleIdx="2" presStyleCnt="4" custScaleX="110678" custScaleY="78338">
        <dgm:presLayoutVars>
          <dgm:chMax val="0"/>
          <dgm:chPref val="0"/>
          <dgm:bulletEnabled val="1"/>
        </dgm:presLayoutVars>
      </dgm:prSet>
      <dgm:spPr/>
    </dgm:pt>
    <dgm:pt modelId="{3650AC91-7401-4508-B19B-928A8E75AB1B}" type="pres">
      <dgm:prSet presAssocID="{EF9E82C0-97C5-4DBD-950B-807BB8084DF2}" presName="quad4" presStyleLbl="node1" presStyleIdx="3" presStyleCnt="4" custScaleX="111048" custScaleY="78071" custLinFactNeighborX="9116" custLinFactNeighborY="1419">
        <dgm:presLayoutVars>
          <dgm:chMax val="0"/>
          <dgm:chPref val="0"/>
          <dgm:bulletEnabled val="1"/>
        </dgm:presLayoutVars>
      </dgm:prSet>
      <dgm:spPr/>
    </dgm:pt>
  </dgm:ptLst>
  <dgm:cxnLst>
    <dgm:cxn modelId="{85C25E23-B24D-4AB7-8C9D-CD934BC6006B}" type="presOf" srcId="{EF9E82C0-97C5-4DBD-950B-807BB8084DF2}" destId="{0B7D9A7A-266D-4EFD-88D7-7419244C0AAC}" srcOrd="0" destOrd="0" presId="urn:microsoft.com/office/officeart/2005/8/layout/matrix3"/>
    <dgm:cxn modelId="{031BB432-55B9-4B1A-81DF-8CB0C85F51B6}" type="presOf" srcId="{7A220C60-D199-475F-B4B7-A2ADBC5888B9}" destId="{B485C4B2-A9FF-4A3A-9B63-7090CA156372}" srcOrd="0" destOrd="0" presId="urn:microsoft.com/office/officeart/2005/8/layout/matrix3"/>
    <dgm:cxn modelId="{3D33663A-017F-473D-AB28-7B8E2CF22326}" srcId="{EF9E82C0-97C5-4DBD-950B-807BB8084DF2}" destId="{E69DE665-8F34-4638-B223-D4BFB8037D8B}" srcOrd="2" destOrd="0" parTransId="{3AB1833E-C1F4-4991-BFC2-C4560430C3A1}" sibTransId="{4F7AF416-F0CA-44C0-B318-9F2C31EED30A}"/>
    <dgm:cxn modelId="{68D2E13F-13C6-4313-91D1-500FFCF66EC3}" srcId="{EF9E82C0-97C5-4DBD-950B-807BB8084DF2}" destId="{29621064-2CB3-4867-9D28-C8BB3BDEAF66}" srcOrd="3" destOrd="0" parTransId="{68A6D82F-01F0-4B8E-B4F6-DB54046FC054}" sibTransId="{56323011-2205-489E-8D95-964566B71A70}"/>
    <dgm:cxn modelId="{8640FD60-0CC1-481B-A23E-E8AD2A12DAAC}" srcId="{EF9E82C0-97C5-4DBD-950B-807BB8084DF2}" destId="{BA9D3623-54F5-4E24-94E9-3052B854CEE1}" srcOrd="1" destOrd="0" parTransId="{ECA923BC-571C-4491-9F89-E1B3D64A7BC3}" sibTransId="{CD21112A-F375-4BC0-BDF7-CC77FBB8E97A}"/>
    <dgm:cxn modelId="{B3E1F456-6275-4E64-B486-998CD149B369}" type="presOf" srcId="{E69DE665-8F34-4638-B223-D4BFB8037D8B}" destId="{2E6FCBBF-519D-40DE-8805-74687C3F78E2}" srcOrd="0" destOrd="0" presId="urn:microsoft.com/office/officeart/2005/8/layout/matrix3"/>
    <dgm:cxn modelId="{4CEBBC7E-77AC-4059-A890-369B697BAD34}" srcId="{EF9E82C0-97C5-4DBD-950B-807BB8084DF2}" destId="{7A220C60-D199-475F-B4B7-A2ADBC5888B9}" srcOrd="0" destOrd="0" parTransId="{5B4A5CFB-6649-4B8A-97AA-075C22AE9696}" sibTransId="{96478B28-6DB3-4853-82DB-7A6079849307}"/>
    <dgm:cxn modelId="{1B5B93C5-0980-466C-B03D-E8099C3C1472}" srcId="{EF9E82C0-97C5-4DBD-950B-807BB8084DF2}" destId="{A54C7093-9A4A-4E0C-A666-0DB7AD2B9B1C}" srcOrd="4" destOrd="0" parTransId="{F60FFDA0-476F-420F-BFDE-1A3E2C0F3711}" sibTransId="{DD867A56-FED0-4655-9077-04608CB32E8A}"/>
    <dgm:cxn modelId="{01B7C9CE-3A3E-439B-9607-66C2423A6BFF}" type="presOf" srcId="{29621064-2CB3-4867-9D28-C8BB3BDEAF66}" destId="{3650AC91-7401-4508-B19B-928A8E75AB1B}" srcOrd="0" destOrd="0" presId="urn:microsoft.com/office/officeart/2005/8/layout/matrix3"/>
    <dgm:cxn modelId="{9E54CCF6-DE6E-4EF1-9961-026968EEC5BD}" srcId="{EF9E82C0-97C5-4DBD-950B-807BB8084DF2}" destId="{A8F0AC85-992E-4952-B7D2-BD7FFBC0D01C}" srcOrd="5" destOrd="0" parTransId="{A0C80139-9B1C-43A5-9608-0523750FA0E5}" sibTransId="{47CB8791-768C-49B7-B3B2-B1154FA3BF0C}"/>
    <dgm:cxn modelId="{AE00FBFB-E27E-4159-9B46-34DD5E603EF1}" type="presOf" srcId="{BA9D3623-54F5-4E24-94E9-3052B854CEE1}" destId="{2AE1BFD2-1FE1-4944-A2AE-163D8684FF59}" srcOrd="0" destOrd="0" presId="urn:microsoft.com/office/officeart/2005/8/layout/matrix3"/>
    <dgm:cxn modelId="{21C3C87B-A4AA-4ED3-930F-586A16F9B9C6}" type="presParOf" srcId="{0B7D9A7A-266D-4EFD-88D7-7419244C0AAC}" destId="{D9CF7882-E11D-457C-A286-4CE4DA6AC356}" srcOrd="0" destOrd="0" presId="urn:microsoft.com/office/officeart/2005/8/layout/matrix3"/>
    <dgm:cxn modelId="{410FD76C-E9B3-4E03-9C46-99865E6CC103}" type="presParOf" srcId="{0B7D9A7A-266D-4EFD-88D7-7419244C0AAC}" destId="{B485C4B2-A9FF-4A3A-9B63-7090CA156372}" srcOrd="1" destOrd="0" presId="urn:microsoft.com/office/officeart/2005/8/layout/matrix3"/>
    <dgm:cxn modelId="{E1DB1E06-0FD4-4577-BAC1-1F89D763630D}" type="presParOf" srcId="{0B7D9A7A-266D-4EFD-88D7-7419244C0AAC}" destId="{2AE1BFD2-1FE1-4944-A2AE-163D8684FF59}" srcOrd="2" destOrd="0" presId="urn:microsoft.com/office/officeart/2005/8/layout/matrix3"/>
    <dgm:cxn modelId="{F9769988-5CEB-48A6-94FD-CB5AE886F048}" type="presParOf" srcId="{0B7D9A7A-266D-4EFD-88D7-7419244C0AAC}" destId="{2E6FCBBF-519D-40DE-8805-74687C3F78E2}" srcOrd="3" destOrd="0" presId="urn:microsoft.com/office/officeart/2005/8/layout/matrix3"/>
    <dgm:cxn modelId="{24A4A3DB-883D-43AA-BA27-AB3659E15D66}" type="presParOf" srcId="{0B7D9A7A-266D-4EFD-88D7-7419244C0AAC}" destId="{3650AC91-7401-4508-B19B-928A8E75AB1B}"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56FD98-6C9B-4580-8C52-6409CB826A04}" type="doc">
      <dgm:prSet loTypeId="urn:microsoft.com/office/officeart/2018/2/layout/IconCircleList" loCatId="icon" qsTypeId="urn:microsoft.com/office/officeart/2005/8/quickstyle/simple1" qsCatId="simple" csTypeId="urn:microsoft.com/office/officeart/2018/5/colors/Iconchunking_neutralbg_accent3_2" csCatId="accent3" phldr="1"/>
      <dgm:spPr/>
      <dgm:t>
        <a:bodyPr/>
        <a:lstStyle/>
        <a:p>
          <a:endParaRPr lang="en-US"/>
        </a:p>
      </dgm:t>
    </dgm:pt>
    <dgm:pt modelId="{E3CE4806-2193-4100-82EE-BA524AA45C9E}">
      <dgm:prSet custT="1"/>
      <dgm:spPr/>
      <dgm:t>
        <a:bodyPr/>
        <a:lstStyle/>
        <a:p>
          <a:r>
            <a:rPr lang="en-GB" sz="1800" dirty="0"/>
            <a:t>Minimal patient burden due to patients following standard of care pathways</a:t>
          </a:r>
          <a:endParaRPr lang="en-US" sz="1800" dirty="0"/>
        </a:p>
      </dgm:t>
    </dgm:pt>
    <dgm:pt modelId="{6051FD37-D618-4FAC-9F90-2DAD9645701D}" type="parTrans" cxnId="{1E1CD977-2CDC-425C-B9CC-2F728529F01D}">
      <dgm:prSet/>
      <dgm:spPr/>
      <dgm:t>
        <a:bodyPr/>
        <a:lstStyle/>
        <a:p>
          <a:endParaRPr lang="en-US" sz="2400"/>
        </a:p>
      </dgm:t>
    </dgm:pt>
    <dgm:pt modelId="{78FB8F03-B167-413F-8757-553EA0D13DD3}" type="sibTrans" cxnId="{1E1CD977-2CDC-425C-B9CC-2F728529F01D}">
      <dgm:prSet/>
      <dgm:spPr/>
      <dgm:t>
        <a:bodyPr/>
        <a:lstStyle/>
        <a:p>
          <a:endParaRPr lang="en-US" sz="2400"/>
        </a:p>
      </dgm:t>
    </dgm:pt>
    <dgm:pt modelId="{28743286-530F-40D4-84CB-4BAEC9D42D39}">
      <dgm:prSet custT="1"/>
      <dgm:spPr/>
      <dgm:t>
        <a:bodyPr/>
        <a:lstStyle/>
        <a:p>
          <a:r>
            <a:rPr lang="en-GB" sz="1800" dirty="0"/>
            <a:t>Linked sites – patients may continue to be managed between DGH and radiotherapy sites </a:t>
          </a:r>
          <a:endParaRPr lang="en-US" sz="1800" dirty="0"/>
        </a:p>
      </dgm:t>
    </dgm:pt>
    <dgm:pt modelId="{2BA9DCCB-AA37-4ED7-9509-7F98C24BC3B2}" type="parTrans" cxnId="{AA10005A-2FAF-41F6-8F55-DE4A00644EB7}">
      <dgm:prSet/>
      <dgm:spPr/>
      <dgm:t>
        <a:bodyPr/>
        <a:lstStyle/>
        <a:p>
          <a:endParaRPr lang="en-US" sz="2400"/>
        </a:p>
      </dgm:t>
    </dgm:pt>
    <dgm:pt modelId="{072F5C8B-DDD7-40ED-B4F7-4AB139EA6BEE}" type="sibTrans" cxnId="{AA10005A-2FAF-41F6-8F55-DE4A00644EB7}">
      <dgm:prSet/>
      <dgm:spPr/>
      <dgm:t>
        <a:bodyPr/>
        <a:lstStyle/>
        <a:p>
          <a:endParaRPr lang="en-US" sz="2400"/>
        </a:p>
      </dgm:t>
    </dgm:pt>
    <dgm:pt modelId="{AD2DDFA4-72A4-498E-A855-4249FE33960B}">
      <dgm:prSet custT="1"/>
      <dgm:spPr/>
      <dgm:t>
        <a:bodyPr/>
        <a:lstStyle/>
        <a:p>
          <a:r>
            <a:rPr lang="en-GB" sz="1800" dirty="0"/>
            <a:t>Trial visits undertaken during usual clinic appointments, and where possible </a:t>
          </a:r>
          <a:r>
            <a:rPr lang="en-GB" sz="1800" b="1" dirty="0"/>
            <a:t>phone calls </a:t>
          </a:r>
          <a:r>
            <a:rPr lang="en-GB" sz="1800" dirty="0"/>
            <a:t>conducted </a:t>
          </a:r>
          <a:endParaRPr lang="en-US" sz="1800" dirty="0"/>
        </a:p>
      </dgm:t>
    </dgm:pt>
    <dgm:pt modelId="{EE77DFA1-541A-4AB1-A6F5-C28A3390A287}" type="parTrans" cxnId="{2CE0011E-500B-4627-8DA6-832B029E50D2}">
      <dgm:prSet/>
      <dgm:spPr/>
      <dgm:t>
        <a:bodyPr/>
        <a:lstStyle/>
        <a:p>
          <a:endParaRPr lang="en-US" sz="2400"/>
        </a:p>
      </dgm:t>
    </dgm:pt>
    <dgm:pt modelId="{93964DCA-4D26-4FD0-9B58-F4B7389D2386}" type="sibTrans" cxnId="{2CE0011E-500B-4627-8DA6-832B029E50D2}">
      <dgm:prSet/>
      <dgm:spPr/>
      <dgm:t>
        <a:bodyPr/>
        <a:lstStyle/>
        <a:p>
          <a:endParaRPr lang="en-US" sz="2400"/>
        </a:p>
      </dgm:t>
    </dgm:pt>
    <dgm:pt modelId="{AFF93075-2386-492B-A16A-70923AF8AC99}" type="pres">
      <dgm:prSet presAssocID="{B256FD98-6C9B-4580-8C52-6409CB826A04}" presName="root" presStyleCnt="0">
        <dgm:presLayoutVars>
          <dgm:dir/>
          <dgm:resizeHandles val="exact"/>
        </dgm:presLayoutVars>
      </dgm:prSet>
      <dgm:spPr/>
    </dgm:pt>
    <dgm:pt modelId="{C7E1364E-DE97-4801-A33D-0C34F5E86575}" type="pres">
      <dgm:prSet presAssocID="{B256FD98-6C9B-4580-8C52-6409CB826A04}" presName="container" presStyleCnt="0">
        <dgm:presLayoutVars>
          <dgm:dir/>
          <dgm:resizeHandles val="exact"/>
        </dgm:presLayoutVars>
      </dgm:prSet>
      <dgm:spPr/>
    </dgm:pt>
    <dgm:pt modelId="{C1385493-FFAD-404E-BAFB-85EB9EC728AF}" type="pres">
      <dgm:prSet presAssocID="{E3CE4806-2193-4100-82EE-BA524AA45C9E}" presName="compNode" presStyleCnt="0"/>
      <dgm:spPr/>
    </dgm:pt>
    <dgm:pt modelId="{16F37C85-4646-4CD8-82C7-E239C86DE697}" type="pres">
      <dgm:prSet presAssocID="{E3CE4806-2193-4100-82EE-BA524AA45C9E}" presName="iconBgRect" presStyleLbl="bgShp" presStyleIdx="0" presStyleCnt="3"/>
      <dgm:spPr/>
    </dgm:pt>
    <dgm:pt modelId="{2079B86E-06EB-419A-88A7-A47812236EBF}" type="pres">
      <dgm:prSet presAssocID="{E3CE4806-2193-4100-82EE-BA524AA45C9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60DC96BD-85C3-49C3-957F-761F5DE8A0CC}" type="pres">
      <dgm:prSet presAssocID="{E3CE4806-2193-4100-82EE-BA524AA45C9E}" presName="spaceRect" presStyleCnt="0"/>
      <dgm:spPr/>
    </dgm:pt>
    <dgm:pt modelId="{BECE04C9-DD27-4945-96FD-C366715025D9}" type="pres">
      <dgm:prSet presAssocID="{E3CE4806-2193-4100-82EE-BA524AA45C9E}" presName="textRect" presStyleLbl="revTx" presStyleIdx="0" presStyleCnt="3">
        <dgm:presLayoutVars>
          <dgm:chMax val="1"/>
          <dgm:chPref val="1"/>
        </dgm:presLayoutVars>
      </dgm:prSet>
      <dgm:spPr/>
    </dgm:pt>
    <dgm:pt modelId="{7AF7A1AC-4471-4EC5-BF25-7568D443D8FE}" type="pres">
      <dgm:prSet presAssocID="{78FB8F03-B167-413F-8757-553EA0D13DD3}" presName="sibTrans" presStyleLbl="sibTrans2D1" presStyleIdx="0" presStyleCnt="0"/>
      <dgm:spPr/>
    </dgm:pt>
    <dgm:pt modelId="{D566741E-F690-4F0A-B162-E625835C69D8}" type="pres">
      <dgm:prSet presAssocID="{28743286-530F-40D4-84CB-4BAEC9D42D39}" presName="compNode" presStyleCnt="0"/>
      <dgm:spPr/>
    </dgm:pt>
    <dgm:pt modelId="{AE2C0DDA-33B2-4C03-ADBD-0A614B2A52C4}" type="pres">
      <dgm:prSet presAssocID="{28743286-530F-40D4-84CB-4BAEC9D42D39}" presName="iconBgRect" presStyleLbl="bgShp" presStyleIdx="1" presStyleCnt="3"/>
      <dgm:spPr/>
    </dgm:pt>
    <dgm:pt modelId="{742722A9-1ABE-4085-85FF-89CC4E38C83E}" type="pres">
      <dgm:prSet presAssocID="{28743286-530F-40D4-84CB-4BAEC9D42D3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F3599057-D6D6-41AC-97EF-3751D1119D65}" type="pres">
      <dgm:prSet presAssocID="{28743286-530F-40D4-84CB-4BAEC9D42D39}" presName="spaceRect" presStyleCnt="0"/>
      <dgm:spPr/>
    </dgm:pt>
    <dgm:pt modelId="{C4161E38-2797-4791-A639-31171FB8F48A}" type="pres">
      <dgm:prSet presAssocID="{28743286-530F-40D4-84CB-4BAEC9D42D39}" presName="textRect" presStyleLbl="revTx" presStyleIdx="1" presStyleCnt="3">
        <dgm:presLayoutVars>
          <dgm:chMax val="1"/>
          <dgm:chPref val="1"/>
        </dgm:presLayoutVars>
      </dgm:prSet>
      <dgm:spPr/>
    </dgm:pt>
    <dgm:pt modelId="{1C407118-35B7-41BD-8498-8D9FE00DE97F}" type="pres">
      <dgm:prSet presAssocID="{072F5C8B-DDD7-40ED-B4F7-4AB139EA6BEE}" presName="sibTrans" presStyleLbl="sibTrans2D1" presStyleIdx="0" presStyleCnt="0"/>
      <dgm:spPr/>
    </dgm:pt>
    <dgm:pt modelId="{A2DE6809-DECC-4964-A715-FEF10A76D9CF}" type="pres">
      <dgm:prSet presAssocID="{AD2DDFA4-72A4-498E-A855-4249FE33960B}" presName="compNode" presStyleCnt="0"/>
      <dgm:spPr/>
    </dgm:pt>
    <dgm:pt modelId="{95D73366-7B28-487B-99D0-785EB7A950AA}" type="pres">
      <dgm:prSet presAssocID="{AD2DDFA4-72A4-498E-A855-4249FE33960B}" presName="iconBgRect" presStyleLbl="bgShp" presStyleIdx="2" presStyleCnt="3"/>
      <dgm:spPr/>
    </dgm:pt>
    <dgm:pt modelId="{4D0A213C-EEF0-40CE-8994-687E0C64A8D2}" type="pres">
      <dgm:prSet presAssocID="{AD2DDFA4-72A4-498E-A855-4249FE33960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eceiver"/>
        </a:ext>
      </dgm:extLst>
    </dgm:pt>
    <dgm:pt modelId="{68CEDED7-03A3-4833-A8BF-F319DD3E3C89}" type="pres">
      <dgm:prSet presAssocID="{AD2DDFA4-72A4-498E-A855-4249FE33960B}" presName="spaceRect" presStyleCnt="0"/>
      <dgm:spPr/>
    </dgm:pt>
    <dgm:pt modelId="{0B352FD7-C0B8-4A44-9BB2-6028AFF3D665}" type="pres">
      <dgm:prSet presAssocID="{AD2DDFA4-72A4-498E-A855-4249FE33960B}" presName="textRect" presStyleLbl="revTx" presStyleIdx="2" presStyleCnt="3">
        <dgm:presLayoutVars>
          <dgm:chMax val="1"/>
          <dgm:chPref val="1"/>
        </dgm:presLayoutVars>
      </dgm:prSet>
      <dgm:spPr/>
    </dgm:pt>
  </dgm:ptLst>
  <dgm:cxnLst>
    <dgm:cxn modelId="{058EDD12-A673-439E-9ECA-311AF19ECD17}" type="presOf" srcId="{AD2DDFA4-72A4-498E-A855-4249FE33960B}" destId="{0B352FD7-C0B8-4A44-9BB2-6028AFF3D665}" srcOrd="0" destOrd="0" presId="urn:microsoft.com/office/officeart/2018/2/layout/IconCircleList"/>
    <dgm:cxn modelId="{E664B317-8D89-44AB-B2B2-A35CE3240BB6}" type="presOf" srcId="{78FB8F03-B167-413F-8757-553EA0D13DD3}" destId="{7AF7A1AC-4471-4EC5-BF25-7568D443D8FE}" srcOrd="0" destOrd="0" presId="urn:microsoft.com/office/officeart/2018/2/layout/IconCircleList"/>
    <dgm:cxn modelId="{2CE0011E-500B-4627-8DA6-832B029E50D2}" srcId="{B256FD98-6C9B-4580-8C52-6409CB826A04}" destId="{AD2DDFA4-72A4-498E-A855-4249FE33960B}" srcOrd="2" destOrd="0" parTransId="{EE77DFA1-541A-4AB1-A6F5-C28A3390A287}" sibTransId="{93964DCA-4D26-4FD0-9B58-F4B7389D2386}"/>
    <dgm:cxn modelId="{D2131245-B113-41AE-8B9E-E9735AA002B6}" type="presOf" srcId="{072F5C8B-DDD7-40ED-B4F7-4AB139EA6BEE}" destId="{1C407118-35B7-41BD-8498-8D9FE00DE97F}" srcOrd="0" destOrd="0" presId="urn:microsoft.com/office/officeart/2018/2/layout/IconCircleList"/>
    <dgm:cxn modelId="{1E1CD977-2CDC-425C-B9CC-2F728529F01D}" srcId="{B256FD98-6C9B-4580-8C52-6409CB826A04}" destId="{E3CE4806-2193-4100-82EE-BA524AA45C9E}" srcOrd="0" destOrd="0" parTransId="{6051FD37-D618-4FAC-9F90-2DAD9645701D}" sibTransId="{78FB8F03-B167-413F-8757-553EA0D13DD3}"/>
    <dgm:cxn modelId="{AA10005A-2FAF-41F6-8F55-DE4A00644EB7}" srcId="{B256FD98-6C9B-4580-8C52-6409CB826A04}" destId="{28743286-530F-40D4-84CB-4BAEC9D42D39}" srcOrd="1" destOrd="0" parTransId="{2BA9DCCB-AA37-4ED7-9509-7F98C24BC3B2}" sibTransId="{072F5C8B-DDD7-40ED-B4F7-4AB139EA6BEE}"/>
    <dgm:cxn modelId="{AA5DE8B5-18A4-4B6F-A1A1-7EA93AC4DDA8}" type="presOf" srcId="{28743286-530F-40D4-84CB-4BAEC9D42D39}" destId="{C4161E38-2797-4791-A639-31171FB8F48A}" srcOrd="0" destOrd="0" presId="urn:microsoft.com/office/officeart/2018/2/layout/IconCircleList"/>
    <dgm:cxn modelId="{D2734BD1-6F08-45BF-BD4F-7F9F4E27A743}" type="presOf" srcId="{B256FD98-6C9B-4580-8C52-6409CB826A04}" destId="{AFF93075-2386-492B-A16A-70923AF8AC99}" srcOrd="0" destOrd="0" presId="urn:microsoft.com/office/officeart/2018/2/layout/IconCircleList"/>
    <dgm:cxn modelId="{545174D4-37AF-4960-8BE4-EF1D9CF1BC2B}" type="presOf" srcId="{E3CE4806-2193-4100-82EE-BA524AA45C9E}" destId="{BECE04C9-DD27-4945-96FD-C366715025D9}" srcOrd="0" destOrd="0" presId="urn:microsoft.com/office/officeart/2018/2/layout/IconCircleList"/>
    <dgm:cxn modelId="{231304CD-6A1E-4E53-A608-F0AE7201845C}" type="presParOf" srcId="{AFF93075-2386-492B-A16A-70923AF8AC99}" destId="{C7E1364E-DE97-4801-A33D-0C34F5E86575}" srcOrd="0" destOrd="0" presId="urn:microsoft.com/office/officeart/2018/2/layout/IconCircleList"/>
    <dgm:cxn modelId="{4C0CC1AD-591F-42F4-B225-3CD7CE6D878B}" type="presParOf" srcId="{C7E1364E-DE97-4801-A33D-0C34F5E86575}" destId="{C1385493-FFAD-404E-BAFB-85EB9EC728AF}" srcOrd="0" destOrd="0" presId="urn:microsoft.com/office/officeart/2018/2/layout/IconCircleList"/>
    <dgm:cxn modelId="{5DDE30EB-3EAE-4613-B3DA-7602C1F7B112}" type="presParOf" srcId="{C1385493-FFAD-404E-BAFB-85EB9EC728AF}" destId="{16F37C85-4646-4CD8-82C7-E239C86DE697}" srcOrd="0" destOrd="0" presId="urn:microsoft.com/office/officeart/2018/2/layout/IconCircleList"/>
    <dgm:cxn modelId="{99644949-10AF-492F-8B50-30D48CA1AB2A}" type="presParOf" srcId="{C1385493-FFAD-404E-BAFB-85EB9EC728AF}" destId="{2079B86E-06EB-419A-88A7-A47812236EBF}" srcOrd="1" destOrd="0" presId="urn:microsoft.com/office/officeart/2018/2/layout/IconCircleList"/>
    <dgm:cxn modelId="{1281A39D-FBD4-49FD-B422-10AD3ECC0A6C}" type="presParOf" srcId="{C1385493-FFAD-404E-BAFB-85EB9EC728AF}" destId="{60DC96BD-85C3-49C3-957F-761F5DE8A0CC}" srcOrd="2" destOrd="0" presId="urn:microsoft.com/office/officeart/2018/2/layout/IconCircleList"/>
    <dgm:cxn modelId="{4571EC79-C6DA-4FE6-BF08-AD2EF9145818}" type="presParOf" srcId="{C1385493-FFAD-404E-BAFB-85EB9EC728AF}" destId="{BECE04C9-DD27-4945-96FD-C366715025D9}" srcOrd="3" destOrd="0" presId="urn:microsoft.com/office/officeart/2018/2/layout/IconCircleList"/>
    <dgm:cxn modelId="{E3F7565A-D300-404C-898F-4ECC6969CCF5}" type="presParOf" srcId="{C7E1364E-DE97-4801-A33D-0C34F5E86575}" destId="{7AF7A1AC-4471-4EC5-BF25-7568D443D8FE}" srcOrd="1" destOrd="0" presId="urn:microsoft.com/office/officeart/2018/2/layout/IconCircleList"/>
    <dgm:cxn modelId="{7F6FB5C9-4D1C-4150-AE89-75F36B348689}" type="presParOf" srcId="{C7E1364E-DE97-4801-A33D-0C34F5E86575}" destId="{D566741E-F690-4F0A-B162-E625835C69D8}" srcOrd="2" destOrd="0" presId="urn:microsoft.com/office/officeart/2018/2/layout/IconCircleList"/>
    <dgm:cxn modelId="{89107C6E-6FE4-4CB8-9932-028DDF597449}" type="presParOf" srcId="{D566741E-F690-4F0A-B162-E625835C69D8}" destId="{AE2C0DDA-33B2-4C03-ADBD-0A614B2A52C4}" srcOrd="0" destOrd="0" presId="urn:microsoft.com/office/officeart/2018/2/layout/IconCircleList"/>
    <dgm:cxn modelId="{E621433C-5730-4333-BCA4-944AE15D2097}" type="presParOf" srcId="{D566741E-F690-4F0A-B162-E625835C69D8}" destId="{742722A9-1ABE-4085-85FF-89CC4E38C83E}" srcOrd="1" destOrd="0" presId="urn:microsoft.com/office/officeart/2018/2/layout/IconCircleList"/>
    <dgm:cxn modelId="{FF8B83A8-B7CC-4BF1-91DA-D05832F1C774}" type="presParOf" srcId="{D566741E-F690-4F0A-B162-E625835C69D8}" destId="{F3599057-D6D6-41AC-97EF-3751D1119D65}" srcOrd="2" destOrd="0" presId="urn:microsoft.com/office/officeart/2018/2/layout/IconCircleList"/>
    <dgm:cxn modelId="{754AF4CB-49AF-4C51-8BC0-9139AF19A75B}" type="presParOf" srcId="{D566741E-F690-4F0A-B162-E625835C69D8}" destId="{C4161E38-2797-4791-A639-31171FB8F48A}" srcOrd="3" destOrd="0" presId="urn:microsoft.com/office/officeart/2018/2/layout/IconCircleList"/>
    <dgm:cxn modelId="{8711C106-0334-476F-BE86-7E3493E9D7C9}" type="presParOf" srcId="{C7E1364E-DE97-4801-A33D-0C34F5E86575}" destId="{1C407118-35B7-41BD-8498-8D9FE00DE97F}" srcOrd="3" destOrd="0" presId="urn:microsoft.com/office/officeart/2018/2/layout/IconCircleList"/>
    <dgm:cxn modelId="{A570898C-AE87-4A5E-BF13-849366D1FDD3}" type="presParOf" srcId="{C7E1364E-DE97-4801-A33D-0C34F5E86575}" destId="{A2DE6809-DECC-4964-A715-FEF10A76D9CF}" srcOrd="4" destOrd="0" presId="urn:microsoft.com/office/officeart/2018/2/layout/IconCircleList"/>
    <dgm:cxn modelId="{68320281-7C07-4BD2-930E-2EBD1543B2E7}" type="presParOf" srcId="{A2DE6809-DECC-4964-A715-FEF10A76D9CF}" destId="{95D73366-7B28-487B-99D0-785EB7A950AA}" srcOrd="0" destOrd="0" presId="urn:microsoft.com/office/officeart/2018/2/layout/IconCircleList"/>
    <dgm:cxn modelId="{507F4AA2-AC93-45F2-8AD0-7D13479507F2}" type="presParOf" srcId="{A2DE6809-DECC-4964-A715-FEF10A76D9CF}" destId="{4D0A213C-EEF0-40CE-8994-687E0C64A8D2}" srcOrd="1" destOrd="0" presId="urn:microsoft.com/office/officeart/2018/2/layout/IconCircleList"/>
    <dgm:cxn modelId="{A1001014-CB58-4C74-B5D9-6E17DCE196D8}" type="presParOf" srcId="{A2DE6809-DECC-4964-A715-FEF10A76D9CF}" destId="{68CEDED7-03A3-4833-A8BF-F319DD3E3C89}" srcOrd="2" destOrd="0" presId="urn:microsoft.com/office/officeart/2018/2/layout/IconCircleList"/>
    <dgm:cxn modelId="{AC2C7B2B-D585-404A-8EF5-8C49C89C3AD7}" type="presParOf" srcId="{A2DE6809-DECC-4964-A715-FEF10A76D9CF}" destId="{0B352FD7-C0B8-4A44-9BB2-6028AFF3D66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977804-5215-43B6-B292-73A1DD8C394F}" type="doc">
      <dgm:prSet loTypeId="urn:microsoft.com/office/officeart/2016/7/layout/HexagonTimeline" loCatId="process" qsTypeId="urn:microsoft.com/office/officeart/2005/8/quickstyle/simple1" qsCatId="simple" csTypeId="urn:microsoft.com/office/officeart/2005/8/colors/colorful5" csCatId="colorful" phldr="1"/>
      <dgm:spPr/>
      <dgm:t>
        <a:bodyPr/>
        <a:lstStyle/>
        <a:p>
          <a:endParaRPr lang="en-US"/>
        </a:p>
      </dgm:t>
    </dgm:pt>
    <dgm:pt modelId="{249ECBAD-716E-4E0F-B428-C211366A4F63}">
      <dgm:prSet custT="1"/>
      <dgm:spPr/>
      <dgm:t>
        <a:bodyPr/>
        <a:lstStyle/>
        <a:p>
          <a:r>
            <a:rPr lang="en-US" sz="1400" b="1" dirty="0"/>
            <a:t>2024</a:t>
          </a:r>
        </a:p>
      </dgm:t>
    </dgm:pt>
    <dgm:pt modelId="{30164B8E-1559-46FA-B018-61F67BF61A5C}" type="parTrans" cxnId="{1B060D3B-0335-4230-BB6C-6EF7C0F9FC98}">
      <dgm:prSet/>
      <dgm:spPr/>
      <dgm:t>
        <a:bodyPr/>
        <a:lstStyle/>
        <a:p>
          <a:endParaRPr lang="en-US" sz="2400" b="1"/>
        </a:p>
      </dgm:t>
    </dgm:pt>
    <dgm:pt modelId="{122473B5-F153-4BC9-B3EB-92F6D0ADE116}" type="sibTrans" cxnId="{1B060D3B-0335-4230-BB6C-6EF7C0F9FC98}">
      <dgm:prSet/>
      <dgm:spPr/>
      <dgm:t>
        <a:bodyPr/>
        <a:lstStyle/>
        <a:p>
          <a:endParaRPr lang="en-US" sz="2400" b="1"/>
        </a:p>
      </dgm:t>
    </dgm:pt>
    <dgm:pt modelId="{C1DC48E3-A355-4462-AE42-6FD01FA07E7A}">
      <dgm:prSet custT="1"/>
      <dgm:spPr/>
      <dgm:t>
        <a:bodyPr/>
        <a:lstStyle/>
        <a:p>
          <a:r>
            <a:rPr lang="en-US" sz="1600" b="1" dirty="0">
              <a:solidFill>
                <a:schemeClr val="accent1">
                  <a:lumMod val="60000"/>
                  <a:lumOff val="40000"/>
                </a:schemeClr>
              </a:solidFill>
            </a:rPr>
            <a:t>JUNE</a:t>
          </a:r>
          <a:r>
            <a:rPr lang="en-US" sz="1600" b="1" dirty="0"/>
            <a:t> </a:t>
          </a:r>
        </a:p>
        <a:p>
          <a:r>
            <a:rPr lang="en-US" sz="1400" b="1" dirty="0"/>
            <a:t>REC/HRA approval </a:t>
          </a:r>
        </a:p>
      </dgm:t>
    </dgm:pt>
    <dgm:pt modelId="{30729278-CB5A-4B10-9F10-F3EF1A9553EA}" type="parTrans" cxnId="{5ACFEB14-E844-41C2-86EB-8E0B82974B08}">
      <dgm:prSet/>
      <dgm:spPr/>
      <dgm:t>
        <a:bodyPr/>
        <a:lstStyle/>
        <a:p>
          <a:endParaRPr lang="en-US" sz="2400" b="1"/>
        </a:p>
      </dgm:t>
    </dgm:pt>
    <dgm:pt modelId="{C9F3455D-AA5D-42EB-9282-8D3B264A3E9D}" type="sibTrans" cxnId="{5ACFEB14-E844-41C2-86EB-8E0B82974B08}">
      <dgm:prSet/>
      <dgm:spPr/>
      <dgm:t>
        <a:bodyPr/>
        <a:lstStyle/>
        <a:p>
          <a:endParaRPr lang="en-US" sz="2400" b="1"/>
        </a:p>
      </dgm:t>
    </dgm:pt>
    <dgm:pt modelId="{5761EDE9-A310-4358-AEA9-8F0A3E8FCF25}">
      <dgm:prSet custT="1"/>
      <dgm:spPr/>
      <dgm:t>
        <a:bodyPr/>
        <a:lstStyle/>
        <a:p>
          <a:r>
            <a:rPr lang="en-US" sz="1400" b="1"/>
            <a:t>2024</a:t>
          </a:r>
        </a:p>
      </dgm:t>
    </dgm:pt>
    <dgm:pt modelId="{C6B7E59E-A82B-4385-9FB8-77F223DA7A7D}" type="parTrans" cxnId="{2A7C9ED3-1363-4FF6-A462-7DF3EEBDF9DC}">
      <dgm:prSet/>
      <dgm:spPr/>
      <dgm:t>
        <a:bodyPr/>
        <a:lstStyle/>
        <a:p>
          <a:endParaRPr lang="en-US" sz="2400" b="1"/>
        </a:p>
      </dgm:t>
    </dgm:pt>
    <dgm:pt modelId="{E60009F6-68D0-44AA-A78E-FB68D44A8533}" type="sibTrans" cxnId="{2A7C9ED3-1363-4FF6-A462-7DF3EEBDF9DC}">
      <dgm:prSet/>
      <dgm:spPr/>
      <dgm:t>
        <a:bodyPr/>
        <a:lstStyle/>
        <a:p>
          <a:endParaRPr lang="en-US" sz="2400" b="1"/>
        </a:p>
      </dgm:t>
    </dgm:pt>
    <dgm:pt modelId="{25F98540-9B7F-47C5-AB94-9000D4B58CBB}">
      <dgm:prSet custT="1"/>
      <dgm:spPr/>
      <dgm:t>
        <a:bodyPr/>
        <a:lstStyle/>
        <a:p>
          <a:r>
            <a:rPr lang="en-US" sz="1600" b="1" dirty="0">
              <a:solidFill>
                <a:srgbClr val="00B0F0"/>
              </a:solidFill>
            </a:rPr>
            <a:t>JULY/AUGUST</a:t>
          </a:r>
        </a:p>
      </dgm:t>
    </dgm:pt>
    <dgm:pt modelId="{028E6D90-EE2D-4878-93C6-D7A4C1FB0A52}" type="parTrans" cxnId="{6652ED90-70B9-46F7-B33F-43790DC8DF15}">
      <dgm:prSet/>
      <dgm:spPr/>
      <dgm:t>
        <a:bodyPr/>
        <a:lstStyle/>
        <a:p>
          <a:endParaRPr lang="en-US" sz="2400" b="1"/>
        </a:p>
      </dgm:t>
    </dgm:pt>
    <dgm:pt modelId="{5ABFEB44-1A0E-4220-BC7D-514A48A27B4E}" type="sibTrans" cxnId="{6652ED90-70B9-46F7-B33F-43790DC8DF15}">
      <dgm:prSet/>
      <dgm:spPr/>
      <dgm:t>
        <a:bodyPr/>
        <a:lstStyle/>
        <a:p>
          <a:endParaRPr lang="en-US" sz="2400" b="1"/>
        </a:p>
      </dgm:t>
    </dgm:pt>
    <dgm:pt modelId="{DFCD9F32-03F5-4269-9875-ED6EC69EA2FE}">
      <dgm:prSet custT="1"/>
      <dgm:spPr/>
      <dgm:t>
        <a:bodyPr/>
        <a:lstStyle/>
        <a:p>
          <a:r>
            <a:rPr lang="en-US" sz="1400" b="1"/>
            <a:t>2026</a:t>
          </a:r>
        </a:p>
      </dgm:t>
    </dgm:pt>
    <dgm:pt modelId="{A458ACD2-B8C0-402D-B66A-6D9CEA8EF39C}" type="parTrans" cxnId="{479714C3-0271-462F-85C4-1A68D07A3B97}">
      <dgm:prSet/>
      <dgm:spPr/>
      <dgm:t>
        <a:bodyPr/>
        <a:lstStyle/>
        <a:p>
          <a:endParaRPr lang="en-US" sz="2400" b="1"/>
        </a:p>
      </dgm:t>
    </dgm:pt>
    <dgm:pt modelId="{ECB72E42-4A36-4DF9-A45E-990D6F7C2A83}" type="sibTrans" cxnId="{479714C3-0271-462F-85C4-1A68D07A3B97}">
      <dgm:prSet/>
      <dgm:spPr/>
      <dgm:t>
        <a:bodyPr/>
        <a:lstStyle/>
        <a:p>
          <a:endParaRPr lang="en-US" sz="2400" b="1"/>
        </a:p>
      </dgm:t>
    </dgm:pt>
    <dgm:pt modelId="{6DB06EF2-EC59-4FCE-9C4F-1434640653A6}">
      <dgm:prSet custT="1"/>
      <dgm:spPr/>
      <dgm:t>
        <a:bodyPr/>
        <a:lstStyle/>
        <a:p>
          <a:r>
            <a:rPr lang="en-US" sz="1600" b="1" dirty="0">
              <a:solidFill>
                <a:srgbClr val="00FFCC"/>
              </a:solidFill>
            </a:rPr>
            <a:t>MARCH</a:t>
          </a:r>
          <a:r>
            <a:rPr lang="en-US" sz="1400" b="1" dirty="0">
              <a:solidFill>
                <a:srgbClr val="00FFCC"/>
              </a:solidFill>
            </a:rPr>
            <a:t> </a:t>
          </a:r>
        </a:p>
        <a:p>
          <a:r>
            <a:rPr lang="en-US" sz="1400" b="1" dirty="0"/>
            <a:t>PRINCE </a:t>
          </a:r>
        </a:p>
        <a:p>
          <a:r>
            <a:rPr lang="en-US" sz="1400" b="1" dirty="0"/>
            <a:t>close to recruitment</a:t>
          </a:r>
        </a:p>
      </dgm:t>
    </dgm:pt>
    <dgm:pt modelId="{A7D5B92C-E5F6-4B32-90F7-5DA7B451611B}" type="parTrans" cxnId="{E3B3EC86-AB86-4352-8D9D-4F56B102F95A}">
      <dgm:prSet/>
      <dgm:spPr/>
      <dgm:t>
        <a:bodyPr/>
        <a:lstStyle/>
        <a:p>
          <a:endParaRPr lang="en-US" sz="2400" b="1"/>
        </a:p>
      </dgm:t>
    </dgm:pt>
    <dgm:pt modelId="{5A0F1254-A529-4903-B22E-D1E1D898142C}" type="sibTrans" cxnId="{E3B3EC86-AB86-4352-8D9D-4F56B102F95A}">
      <dgm:prSet/>
      <dgm:spPr/>
      <dgm:t>
        <a:bodyPr/>
        <a:lstStyle/>
        <a:p>
          <a:endParaRPr lang="en-US" sz="2400" b="1"/>
        </a:p>
      </dgm:t>
    </dgm:pt>
    <dgm:pt modelId="{7437D737-738A-4F81-AF8E-8BC4776FB895}">
      <dgm:prSet custT="1"/>
      <dgm:spPr/>
      <dgm:t>
        <a:bodyPr/>
        <a:lstStyle/>
        <a:p>
          <a:r>
            <a:rPr lang="en-US" sz="1400" b="1"/>
            <a:t>2027</a:t>
          </a:r>
        </a:p>
      </dgm:t>
    </dgm:pt>
    <dgm:pt modelId="{D7B44E90-7A75-4885-9A24-C8516DC22E2A}" type="parTrans" cxnId="{26DE1A23-52B0-44BA-9F22-636F4FE56321}">
      <dgm:prSet/>
      <dgm:spPr/>
      <dgm:t>
        <a:bodyPr/>
        <a:lstStyle/>
        <a:p>
          <a:endParaRPr lang="en-US" sz="2400" b="1"/>
        </a:p>
      </dgm:t>
    </dgm:pt>
    <dgm:pt modelId="{F2337A76-F4ED-48E7-9670-95CA8E865DB5}" type="sibTrans" cxnId="{26DE1A23-52B0-44BA-9F22-636F4FE56321}">
      <dgm:prSet/>
      <dgm:spPr/>
      <dgm:t>
        <a:bodyPr/>
        <a:lstStyle/>
        <a:p>
          <a:endParaRPr lang="en-US" sz="2400" b="1"/>
        </a:p>
      </dgm:t>
    </dgm:pt>
    <dgm:pt modelId="{58B8E2A8-E49F-4997-81F4-088FD2431B24}">
      <dgm:prSet custT="1"/>
      <dgm:spPr/>
      <dgm:t>
        <a:bodyPr/>
        <a:lstStyle/>
        <a:p>
          <a:r>
            <a:rPr lang="en-US" sz="1600" b="1" dirty="0">
              <a:solidFill>
                <a:srgbClr val="00B050"/>
              </a:solidFill>
            </a:rPr>
            <a:t>JUNE</a:t>
          </a:r>
        </a:p>
        <a:p>
          <a:r>
            <a:rPr lang="en-US" sz="1400" b="1" dirty="0"/>
            <a:t>QUARTZ LUNG  </a:t>
          </a:r>
        </a:p>
        <a:p>
          <a:r>
            <a:rPr lang="en-US" sz="1400" b="1" dirty="0"/>
            <a:t>close to recruitment</a:t>
          </a:r>
        </a:p>
      </dgm:t>
    </dgm:pt>
    <dgm:pt modelId="{1192E223-3A10-4B34-AD99-8596C6738473}" type="parTrans" cxnId="{99674E59-CBD0-4BDD-A1CB-5DA6ACF984AC}">
      <dgm:prSet/>
      <dgm:spPr/>
      <dgm:t>
        <a:bodyPr/>
        <a:lstStyle/>
        <a:p>
          <a:endParaRPr lang="en-US" sz="2400" b="1"/>
        </a:p>
      </dgm:t>
    </dgm:pt>
    <dgm:pt modelId="{363EF4DB-5BD0-4E84-B14E-4AFB8B51F69A}" type="sibTrans" cxnId="{99674E59-CBD0-4BDD-A1CB-5DA6ACF984AC}">
      <dgm:prSet/>
      <dgm:spPr/>
      <dgm:t>
        <a:bodyPr/>
        <a:lstStyle/>
        <a:p>
          <a:endParaRPr lang="en-US" sz="2400" b="1"/>
        </a:p>
      </dgm:t>
    </dgm:pt>
    <dgm:pt modelId="{2FF46F59-ACC2-4B55-B324-D27D07210723}">
      <dgm:prSet custT="1"/>
      <dgm:spPr/>
      <dgm:t>
        <a:bodyPr/>
        <a:lstStyle/>
        <a:p>
          <a:r>
            <a:rPr lang="en-US" sz="1400" b="1" dirty="0"/>
            <a:t>2027</a:t>
          </a:r>
        </a:p>
      </dgm:t>
    </dgm:pt>
    <dgm:pt modelId="{CFF66707-2568-4D3F-A260-3DAB50D60166}" type="parTrans" cxnId="{12959466-A4B7-411A-B385-A742EA9C4860}">
      <dgm:prSet/>
      <dgm:spPr/>
      <dgm:t>
        <a:bodyPr/>
        <a:lstStyle/>
        <a:p>
          <a:endParaRPr lang="en-US" sz="2400" b="1"/>
        </a:p>
      </dgm:t>
    </dgm:pt>
    <dgm:pt modelId="{B49A613A-BC83-4ABF-921C-994EEC39E4F4}" type="sibTrans" cxnId="{12959466-A4B7-411A-B385-A742EA9C4860}">
      <dgm:prSet/>
      <dgm:spPr/>
      <dgm:t>
        <a:bodyPr/>
        <a:lstStyle/>
        <a:p>
          <a:endParaRPr lang="en-US" sz="2400" b="1"/>
        </a:p>
      </dgm:t>
    </dgm:pt>
    <dgm:pt modelId="{4AA6559C-80CA-4D76-A025-E74BC12473AE}">
      <dgm:prSet custT="1"/>
      <dgm:spPr/>
      <dgm:t>
        <a:bodyPr/>
        <a:lstStyle/>
        <a:p>
          <a:r>
            <a:rPr lang="en-US" sz="1600" b="1" dirty="0">
              <a:solidFill>
                <a:schemeClr val="accent6"/>
              </a:solidFill>
            </a:rPr>
            <a:t>DECEMBER</a:t>
          </a:r>
          <a:r>
            <a:rPr lang="en-US" sz="1400" b="1" dirty="0"/>
            <a:t> </a:t>
          </a:r>
        </a:p>
        <a:p>
          <a:r>
            <a:rPr lang="en-US" sz="1400" b="1" dirty="0"/>
            <a:t>PRINCE and QUARTZ LUNG</a:t>
          </a:r>
        </a:p>
        <a:p>
          <a:r>
            <a:rPr lang="en-US" sz="1400" b="1" dirty="0"/>
            <a:t>   treatment and follow-up phase complete</a:t>
          </a:r>
        </a:p>
      </dgm:t>
    </dgm:pt>
    <dgm:pt modelId="{00EA4039-4730-484B-B425-EAB8C88E7FFB}" type="parTrans" cxnId="{E874FD26-515D-4E9A-9A19-57A020172E85}">
      <dgm:prSet/>
      <dgm:spPr/>
      <dgm:t>
        <a:bodyPr/>
        <a:lstStyle/>
        <a:p>
          <a:endParaRPr lang="en-US" sz="2400" b="1"/>
        </a:p>
      </dgm:t>
    </dgm:pt>
    <dgm:pt modelId="{CD75D67E-BA62-4758-A627-0304F14A4CBF}" type="sibTrans" cxnId="{E874FD26-515D-4E9A-9A19-57A020172E85}">
      <dgm:prSet/>
      <dgm:spPr/>
      <dgm:t>
        <a:bodyPr/>
        <a:lstStyle/>
        <a:p>
          <a:endParaRPr lang="en-US" sz="2400" b="1"/>
        </a:p>
      </dgm:t>
    </dgm:pt>
    <dgm:pt modelId="{86ABB4D4-5799-452A-936A-15F524BD9F74}">
      <dgm:prSet custT="1"/>
      <dgm:spPr/>
      <dgm:t>
        <a:bodyPr/>
        <a:lstStyle/>
        <a:p>
          <a:r>
            <a:rPr lang="en-US" sz="1400" b="1"/>
            <a:t>2028</a:t>
          </a:r>
        </a:p>
      </dgm:t>
    </dgm:pt>
    <dgm:pt modelId="{F9CDA91E-A517-4F62-99C8-87D28D2BE836}" type="parTrans" cxnId="{1E86AD2A-7B15-4F50-8398-C145D44AFCA3}">
      <dgm:prSet/>
      <dgm:spPr/>
      <dgm:t>
        <a:bodyPr/>
        <a:lstStyle/>
        <a:p>
          <a:endParaRPr lang="en-US" sz="2400" b="1"/>
        </a:p>
      </dgm:t>
    </dgm:pt>
    <dgm:pt modelId="{961F2DE7-0F92-4900-9C19-9FB8CEE0216F}" type="sibTrans" cxnId="{1E86AD2A-7B15-4F50-8398-C145D44AFCA3}">
      <dgm:prSet/>
      <dgm:spPr/>
      <dgm:t>
        <a:bodyPr/>
        <a:lstStyle/>
        <a:p>
          <a:endParaRPr lang="en-US" sz="2400" b="1"/>
        </a:p>
      </dgm:t>
    </dgm:pt>
    <dgm:pt modelId="{282E8403-FF06-4D97-8644-8A785394EC7F}">
      <dgm:prSet custT="1"/>
      <dgm:spPr/>
      <dgm:t>
        <a:bodyPr/>
        <a:lstStyle/>
        <a:p>
          <a:r>
            <a:rPr lang="en-US" sz="1600" b="1" dirty="0">
              <a:solidFill>
                <a:schemeClr val="accent6"/>
              </a:solidFill>
            </a:rPr>
            <a:t>MARCH – SEPTEMBER</a:t>
          </a:r>
        </a:p>
        <a:p>
          <a:r>
            <a:rPr lang="en-US" sz="1600" b="1" dirty="0">
              <a:solidFill>
                <a:schemeClr val="accent6"/>
              </a:solidFill>
            </a:rPr>
            <a:t> </a:t>
          </a:r>
          <a:r>
            <a:rPr lang="en-US" sz="1400" b="1" dirty="0"/>
            <a:t>PRINCE and QUARTZ LUNG</a:t>
          </a:r>
        </a:p>
        <a:p>
          <a:r>
            <a:rPr lang="en-US" sz="1400" b="1" dirty="0"/>
            <a:t>  analysis, write-up, site closure, archive</a:t>
          </a:r>
        </a:p>
      </dgm:t>
    </dgm:pt>
    <dgm:pt modelId="{88E6FC09-68B3-4701-A10A-A821D59A93A1}" type="parTrans" cxnId="{E1B76DB0-C908-4E5B-B1CE-63DDD5F599EF}">
      <dgm:prSet/>
      <dgm:spPr/>
      <dgm:t>
        <a:bodyPr/>
        <a:lstStyle/>
        <a:p>
          <a:endParaRPr lang="en-US" sz="2400" b="1"/>
        </a:p>
      </dgm:t>
    </dgm:pt>
    <dgm:pt modelId="{135DC2B2-A5FA-4FB2-969A-895497813CBE}" type="sibTrans" cxnId="{E1B76DB0-C908-4E5B-B1CE-63DDD5F599EF}">
      <dgm:prSet/>
      <dgm:spPr/>
      <dgm:t>
        <a:bodyPr/>
        <a:lstStyle/>
        <a:p>
          <a:endParaRPr lang="en-US" sz="2400" b="1"/>
        </a:p>
      </dgm:t>
    </dgm:pt>
    <dgm:pt modelId="{868A383E-7954-4203-9DB4-7E17D119FFF5}">
      <dgm:prSet custT="1"/>
      <dgm:spPr/>
      <dgm:t>
        <a:bodyPr/>
        <a:lstStyle/>
        <a:p>
          <a:r>
            <a:rPr lang="en-US" sz="1400" b="1" dirty="0"/>
            <a:t>QUARTZ LUNG and PRINCE</a:t>
          </a:r>
        </a:p>
        <a:p>
          <a:r>
            <a:rPr lang="en-US" sz="1400" b="1" dirty="0"/>
            <a:t> recruitment started</a:t>
          </a:r>
        </a:p>
      </dgm:t>
    </dgm:pt>
    <dgm:pt modelId="{849DBE8F-1213-4D10-97D4-D7D9AFF08D01}" type="parTrans" cxnId="{1A76B8BC-2AF5-4A8D-B8BD-3464CB556B55}">
      <dgm:prSet/>
      <dgm:spPr/>
      <dgm:t>
        <a:bodyPr/>
        <a:lstStyle/>
        <a:p>
          <a:endParaRPr lang="en-GB"/>
        </a:p>
      </dgm:t>
    </dgm:pt>
    <dgm:pt modelId="{25F6DCA2-BCE2-4CF8-AEBF-E1917E907F9F}" type="sibTrans" cxnId="{1A76B8BC-2AF5-4A8D-B8BD-3464CB556B55}">
      <dgm:prSet/>
      <dgm:spPr/>
      <dgm:t>
        <a:bodyPr/>
        <a:lstStyle/>
        <a:p>
          <a:endParaRPr lang="en-GB"/>
        </a:p>
      </dgm:t>
    </dgm:pt>
    <dgm:pt modelId="{4928DD56-AFCC-4414-8A64-C09EA9160C38}" type="pres">
      <dgm:prSet presAssocID="{FB977804-5215-43B6-B292-73A1DD8C394F}" presName="Name0" presStyleCnt="0">
        <dgm:presLayoutVars>
          <dgm:chMax/>
          <dgm:chPref/>
          <dgm:animLvl val="lvl"/>
        </dgm:presLayoutVars>
      </dgm:prSet>
      <dgm:spPr/>
    </dgm:pt>
    <dgm:pt modelId="{8855F380-C5B4-4A9B-84C8-9411136D2D97}" type="pres">
      <dgm:prSet presAssocID="{249ECBAD-716E-4E0F-B428-C211366A4F63}" presName="composite" presStyleCnt="0"/>
      <dgm:spPr/>
    </dgm:pt>
    <dgm:pt modelId="{7362E581-690C-47D1-8886-EECD3A1EEB67}" type="pres">
      <dgm:prSet presAssocID="{249ECBAD-716E-4E0F-B428-C211366A4F63}" presName="Parent1" presStyleLbl="alignNode1" presStyleIdx="0" presStyleCnt="6">
        <dgm:presLayoutVars>
          <dgm:chMax val="1"/>
          <dgm:chPref val="1"/>
          <dgm:bulletEnabled val="1"/>
        </dgm:presLayoutVars>
      </dgm:prSet>
      <dgm:spPr/>
    </dgm:pt>
    <dgm:pt modelId="{A6E888B9-FC9D-4103-A519-5DD6FEC24B85}" type="pres">
      <dgm:prSet presAssocID="{249ECBAD-716E-4E0F-B428-C211366A4F63}" presName="Childtext1" presStyleLbl="revTx" presStyleIdx="0" presStyleCnt="6">
        <dgm:presLayoutVars>
          <dgm:chMax val="0"/>
          <dgm:chPref val="0"/>
          <dgm:bulletEnabled/>
        </dgm:presLayoutVars>
      </dgm:prSet>
      <dgm:spPr/>
    </dgm:pt>
    <dgm:pt modelId="{02D2D914-5D5A-41E9-9DF9-6227C78CCC53}" type="pres">
      <dgm:prSet presAssocID="{249ECBAD-716E-4E0F-B428-C211366A4F63}" presName="ConnectLine" presStyleLbl="sibTrans1D1" presStyleIdx="0" presStyleCnt="6"/>
      <dgm:spPr>
        <a:noFill/>
        <a:ln w="12700" cap="flat" cmpd="sng" algn="ctr">
          <a:solidFill>
            <a:schemeClr val="accent5">
              <a:hueOff val="0"/>
              <a:satOff val="0"/>
              <a:lumOff val="0"/>
              <a:alphaOff val="0"/>
            </a:schemeClr>
          </a:solidFill>
          <a:prstDash val="dash"/>
        </a:ln>
        <a:effectLst/>
      </dgm:spPr>
    </dgm:pt>
    <dgm:pt modelId="{70B877BE-7C5C-4D13-ABB6-C06B71F9BEBB}" type="pres">
      <dgm:prSet presAssocID="{249ECBAD-716E-4E0F-B428-C211366A4F63}" presName="ConnectLineEnd" presStyleLbl="node1" presStyleIdx="0" presStyleCnt="6"/>
      <dgm:spPr/>
    </dgm:pt>
    <dgm:pt modelId="{CBB66E35-5ECB-4061-A603-488BD0696DB2}" type="pres">
      <dgm:prSet presAssocID="{249ECBAD-716E-4E0F-B428-C211366A4F63}" presName="EmptyPane" presStyleCnt="0"/>
      <dgm:spPr/>
    </dgm:pt>
    <dgm:pt modelId="{294213EC-D912-447B-A7B0-B77CB553B212}" type="pres">
      <dgm:prSet presAssocID="{122473B5-F153-4BC9-B3EB-92F6D0ADE116}" presName="spaceBetweenRectangles" presStyleLbl="fgAcc1" presStyleIdx="0" presStyleCnt="5"/>
      <dgm:spPr/>
    </dgm:pt>
    <dgm:pt modelId="{7071D3C0-813B-4826-8DE0-1ECBED65CB34}" type="pres">
      <dgm:prSet presAssocID="{5761EDE9-A310-4358-AEA9-8F0A3E8FCF25}" presName="composite" presStyleCnt="0"/>
      <dgm:spPr/>
    </dgm:pt>
    <dgm:pt modelId="{67EF464F-D86C-44ED-8578-2746C414F86F}" type="pres">
      <dgm:prSet presAssocID="{5761EDE9-A310-4358-AEA9-8F0A3E8FCF25}" presName="Parent1" presStyleLbl="alignNode1" presStyleIdx="1" presStyleCnt="6" custScaleX="119838">
        <dgm:presLayoutVars>
          <dgm:chMax val="1"/>
          <dgm:chPref val="1"/>
          <dgm:bulletEnabled val="1"/>
        </dgm:presLayoutVars>
      </dgm:prSet>
      <dgm:spPr/>
    </dgm:pt>
    <dgm:pt modelId="{D6DFD9F3-B39E-4624-A3EB-4E75D41E32E1}" type="pres">
      <dgm:prSet presAssocID="{5761EDE9-A310-4358-AEA9-8F0A3E8FCF25}" presName="Childtext1" presStyleLbl="revTx" presStyleIdx="1" presStyleCnt="6">
        <dgm:presLayoutVars>
          <dgm:chMax val="0"/>
          <dgm:chPref val="0"/>
          <dgm:bulletEnabled/>
        </dgm:presLayoutVars>
      </dgm:prSet>
      <dgm:spPr/>
    </dgm:pt>
    <dgm:pt modelId="{3B2344BF-0330-4515-AC36-CBC16AC92501}" type="pres">
      <dgm:prSet presAssocID="{5761EDE9-A310-4358-AEA9-8F0A3E8FCF25}" presName="ConnectLine" presStyleLbl="sibTrans1D1" presStyleIdx="1" presStyleCnt="6"/>
      <dgm:spPr>
        <a:noFill/>
        <a:ln w="12700" cap="flat" cmpd="sng" algn="ctr">
          <a:solidFill>
            <a:schemeClr val="accent5">
              <a:hueOff val="-1126424"/>
              <a:satOff val="-2903"/>
              <a:lumOff val="-1961"/>
              <a:alphaOff val="0"/>
            </a:schemeClr>
          </a:solidFill>
          <a:prstDash val="dash"/>
        </a:ln>
        <a:effectLst/>
      </dgm:spPr>
    </dgm:pt>
    <dgm:pt modelId="{6F385736-65F4-41AC-A3EE-BD9A0368D2B9}" type="pres">
      <dgm:prSet presAssocID="{5761EDE9-A310-4358-AEA9-8F0A3E8FCF25}" presName="ConnectLineEnd" presStyleLbl="node1" presStyleIdx="1" presStyleCnt="6"/>
      <dgm:spPr/>
    </dgm:pt>
    <dgm:pt modelId="{6A9232C4-FDD1-47B9-B3C0-6180584A61F0}" type="pres">
      <dgm:prSet presAssocID="{5761EDE9-A310-4358-AEA9-8F0A3E8FCF25}" presName="EmptyPane" presStyleCnt="0"/>
      <dgm:spPr/>
    </dgm:pt>
    <dgm:pt modelId="{093A82F9-6882-4CC7-8314-FE02171EBB8E}" type="pres">
      <dgm:prSet presAssocID="{E60009F6-68D0-44AA-A78E-FB68D44A8533}" presName="spaceBetweenRectangles" presStyleLbl="fgAcc1" presStyleIdx="1" presStyleCnt="5"/>
      <dgm:spPr/>
    </dgm:pt>
    <dgm:pt modelId="{C10AFA0C-301F-46BF-9EF9-72960AF450FA}" type="pres">
      <dgm:prSet presAssocID="{DFCD9F32-03F5-4269-9875-ED6EC69EA2FE}" presName="composite" presStyleCnt="0"/>
      <dgm:spPr/>
    </dgm:pt>
    <dgm:pt modelId="{7055E304-F5CA-435D-81F7-675478E10179}" type="pres">
      <dgm:prSet presAssocID="{DFCD9F32-03F5-4269-9875-ED6EC69EA2FE}" presName="Parent1" presStyleLbl="alignNode1" presStyleIdx="2" presStyleCnt="6">
        <dgm:presLayoutVars>
          <dgm:chMax val="1"/>
          <dgm:chPref val="1"/>
          <dgm:bulletEnabled val="1"/>
        </dgm:presLayoutVars>
      </dgm:prSet>
      <dgm:spPr/>
    </dgm:pt>
    <dgm:pt modelId="{4EE1C928-01CD-44C4-BC9E-371B198ECBF8}" type="pres">
      <dgm:prSet presAssocID="{DFCD9F32-03F5-4269-9875-ED6EC69EA2FE}" presName="Childtext1" presStyleLbl="revTx" presStyleIdx="2" presStyleCnt="6">
        <dgm:presLayoutVars>
          <dgm:chMax val="0"/>
          <dgm:chPref val="0"/>
          <dgm:bulletEnabled/>
        </dgm:presLayoutVars>
      </dgm:prSet>
      <dgm:spPr/>
    </dgm:pt>
    <dgm:pt modelId="{2B77B25D-FB22-4126-87E1-25CE4380EAF3}" type="pres">
      <dgm:prSet presAssocID="{DFCD9F32-03F5-4269-9875-ED6EC69EA2FE}" presName="ConnectLine" presStyleLbl="sibTrans1D1" presStyleIdx="2" presStyleCnt="6"/>
      <dgm:spPr>
        <a:noFill/>
        <a:ln w="12700" cap="flat" cmpd="sng" algn="ctr">
          <a:solidFill>
            <a:schemeClr val="accent5">
              <a:hueOff val="-2252848"/>
              <a:satOff val="-5806"/>
              <a:lumOff val="-3922"/>
              <a:alphaOff val="0"/>
            </a:schemeClr>
          </a:solidFill>
          <a:prstDash val="dash"/>
        </a:ln>
        <a:effectLst/>
      </dgm:spPr>
    </dgm:pt>
    <dgm:pt modelId="{8278AFF6-7BD5-40D4-957B-408D15BB8EB5}" type="pres">
      <dgm:prSet presAssocID="{DFCD9F32-03F5-4269-9875-ED6EC69EA2FE}" presName="ConnectLineEnd" presStyleLbl="node1" presStyleIdx="2" presStyleCnt="6"/>
      <dgm:spPr/>
    </dgm:pt>
    <dgm:pt modelId="{B31BC774-E46A-4049-AE24-1811BFD530F7}" type="pres">
      <dgm:prSet presAssocID="{DFCD9F32-03F5-4269-9875-ED6EC69EA2FE}" presName="EmptyPane" presStyleCnt="0"/>
      <dgm:spPr/>
    </dgm:pt>
    <dgm:pt modelId="{1144C05B-37FE-455C-8AFC-F25551FE1402}" type="pres">
      <dgm:prSet presAssocID="{ECB72E42-4A36-4DF9-A45E-990D6F7C2A83}" presName="spaceBetweenRectangles" presStyleLbl="fgAcc1" presStyleIdx="2" presStyleCnt="5"/>
      <dgm:spPr/>
    </dgm:pt>
    <dgm:pt modelId="{0F9E0926-7CAE-4E2C-878C-5D9A09C8DD32}" type="pres">
      <dgm:prSet presAssocID="{7437D737-738A-4F81-AF8E-8BC4776FB895}" presName="composite" presStyleCnt="0"/>
      <dgm:spPr/>
    </dgm:pt>
    <dgm:pt modelId="{2403BA03-8870-47AA-8CD0-DE2EF799122C}" type="pres">
      <dgm:prSet presAssocID="{7437D737-738A-4F81-AF8E-8BC4776FB895}" presName="Parent1" presStyleLbl="alignNode1" presStyleIdx="3" presStyleCnt="6">
        <dgm:presLayoutVars>
          <dgm:chMax val="1"/>
          <dgm:chPref val="1"/>
          <dgm:bulletEnabled val="1"/>
        </dgm:presLayoutVars>
      </dgm:prSet>
      <dgm:spPr/>
    </dgm:pt>
    <dgm:pt modelId="{CD0ECE97-CAA2-4C0D-A242-BD2A4BB34DC0}" type="pres">
      <dgm:prSet presAssocID="{7437D737-738A-4F81-AF8E-8BC4776FB895}" presName="Childtext1" presStyleLbl="revTx" presStyleIdx="3" presStyleCnt="6">
        <dgm:presLayoutVars>
          <dgm:chMax val="0"/>
          <dgm:chPref val="0"/>
          <dgm:bulletEnabled/>
        </dgm:presLayoutVars>
      </dgm:prSet>
      <dgm:spPr/>
    </dgm:pt>
    <dgm:pt modelId="{C4E45D8F-781C-4509-B4D9-05D4B0DBD3B0}" type="pres">
      <dgm:prSet presAssocID="{7437D737-738A-4F81-AF8E-8BC4776FB895}" presName="ConnectLine" presStyleLbl="sibTrans1D1" presStyleIdx="3" presStyleCnt="6"/>
      <dgm:spPr>
        <a:noFill/>
        <a:ln w="12700" cap="flat" cmpd="sng" algn="ctr">
          <a:solidFill>
            <a:schemeClr val="accent5">
              <a:hueOff val="-3379271"/>
              <a:satOff val="-8710"/>
              <a:lumOff val="-5883"/>
              <a:alphaOff val="0"/>
            </a:schemeClr>
          </a:solidFill>
          <a:prstDash val="dash"/>
        </a:ln>
        <a:effectLst/>
      </dgm:spPr>
    </dgm:pt>
    <dgm:pt modelId="{4D8B74FC-2178-4B16-9DD6-C9553F153841}" type="pres">
      <dgm:prSet presAssocID="{7437D737-738A-4F81-AF8E-8BC4776FB895}" presName="ConnectLineEnd" presStyleLbl="node1" presStyleIdx="3" presStyleCnt="6"/>
      <dgm:spPr/>
    </dgm:pt>
    <dgm:pt modelId="{4FE32F26-F0BC-4695-9BD3-BEB3549B81BE}" type="pres">
      <dgm:prSet presAssocID="{7437D737-738A-4F81-AF8E-8BC4776FB895}" presName="EmptyPane" presStyleCnt="0"/>
      <dgm:spPr/>
    </dgm:pt>
    <dgm:pt modelId="{D56DFDAB-9382-4787-B326-F39B5452315B}" type="pres">
      <dgm:prSet presAssocID="{F2337A76-F4ED-48E7-9670-95CA8E865DB5}" presName="spaceBetweenRectangles" presStyleLbl="fgAcc1" presStyleIdx="3" presStyleCnt="5"/>
      <dgm:spPr/>
    </dgm:pt>
    <dgm:pt modelId="{8C802129-CE3F-403F-ACF4-AFCBF17CF2EB}" type="pres">
      <dgm:prSet presAssocID="{2FF46F59-ACC2-4B55-B324-D27D07210723}" presName="composite" presStyleCnt="0"/>
      <dgm:spPr/>
    </dgm:pt>
    <dgm:pt modelId="{1A06F052-FC6E-4FC1-BC46-5B8F9BF713A5}" type="pres">
      <dgm:prSet presAssocID="{2FF46F59-ACC2-4B55-B324-D27D07210723}" presName="Parent1" presStyleLbl="alignNode1" presStyleIdx="4" presStyleCnt="6" custScaleX="125694" custLinFactNeighborX="-1243">
        <dgm:presLayoutVars>
          <dgm:chMax val="1"/>
          <dgm:chPref val="1"/>
          <dgm:bulletEnabled val="1"/>
        </dgm:presLayoutVars>
      </dgm:prSet>
      <dgm:spPr/>
    </dgm:pt>
    <dgm:pt modelId="{E2E74A3F-3AA8-48B3-8A79-3A1F7EA820BD}" type="pres">
      <dgm:prSet presAssocID="{2FF46F59-ACC2-4B55-B324-D27D07210723}" presName="Childtext1" presStyleLbl="revTx" presStyleIdx="4" presStyleCnt="6">
        <dgm:presLayoutVars>
          <dgm:chMax val="0"/>
          <dgm:chPref val="0"/>
          <dgm:bulletEnabled/>
        </dgm:presLayoutVars>
      </dgm:prSet>
      <dgm:spPr/>
    </dgm:pt>
    <dgm:pt modelId="{A4709F0F-D22C-4651-A68C-C11E52F4FEB3}" type="pres">
      <dgm:prSet presAssocID="{2FF46F59-ACC2-4B55-B324-D27D07210723}" presName="ConnectLine" presStyleLbl="sibTrans1D1" presStyleIdx="4" presStyleCnt="6"/>
      <dgm:spPr>
        <a:noFill/>
        <a:ln w="12700" cap="flat" cmpd="sng" algn="ctr">
          <a:solidFill>
            <a:schemeClr val="accent5">
              <a:hueOff val="-4505695"/>
              <a:satOff val="-11613"/>
              <a:lumOff val="-7843"/>
              <a:alphaOff val="0"/>
            </a:schemeClr>
          </a:solidFill>
          <a:prstDash val="dash"/>
        </a:ln>
        <a:effectLst/>
      </dgm:spPr>
    </dgm:pt>
    <dgm:pt modelId="{504A5670-1802-4BE8-9A41-F4D2E59C731A}" type="pres">
      <dgm:prSet presAssocID="{2FF46F59-ACC2-4B55-B324-D27D07210723}" presName="ConnectLineEnd" presStyleLbl="node1" presStyleIdx="4" presStyleCnt="6"/>
      <dgm:spPr/>
    </dgm:pt>
    <dgm:pt modelId="{C1ECF566-8586-4521-9000-DE78308C510B}" type="pres">
      <dgm:prSet presAssocID="{2FF46F59-ACC2-4B55-B324-D27D07210723}" presName="EmptyPane" presStyleCnt="0"/>
      <dgm:spPr/>
    </dgm:pt>
    <dgm:pt modelId="{EAE21FD1-2FCF-4C3C-8C40-158911AC5674}" type="pres">
      <dgm:prSet presAssocID="{B49A613A-BC83-4ABF-921C-994EEC39E4F4}" presName="spaceBetweenRectangles" presStyleLbl="fgAcc1" presStyleIdx="4" presStyleCnt="5"/>
      <dgm:spPr/>
    </dgm:pt>
    <dgm:pt modelId="{E07BCB81-B0E6-4F6B-8C2D-462C8C6812EC}" type="pres">
      <dgm:prSet presAssocID="{86ABB4D4-5799-452A-936A-15F524BD9F74}" presName="composite" presStyleCnt="0"/>
      <dgm:spPr/>
    </dgm:pt>
    <dgm:pt modelId="{EAEFC4A5-2557-4A2A-906F-FF7627B1E499}" type="pres">
      <dgm:prSet presAssocID="{86ABB4D4-5799-452A-936A-15F524BD9F74}" presName="Parent1" presStyleLbl="alignNode1" presStyleIdx="5" presStyleCnt="6" custScaleX="128264">
        <dgm:presLayoutVars>
          <dgm:chMax val="1"/>
          <dgm:chPref val="1"/>
          <dgm:bulletEnabled val="1"/>
        </dgm:presLayoutVars>
      </dgm:prSet>
      <dgm:spPr/>
    </dgm:pt>
    <dgm:pt modelId="{C751405A-22AF-459E-A3EF-389B8D2E7EEF}" type="pres">
      <dgm:prSet presAssocID="{86ABB4D4-5799-452A-936A-15F524BD9F74}" presName="Childtext1" presStyleLbl="revTx" presStyleIdx="5" presStyleCnt="6">
        <dgm:presLayoutVars>
          <dgm:chMax val="0"/>
          <dgm:chPref val="0"/>
          <dgm:bulletEnabled/>
        </dgm:presLayoutVars>
      </dgm:prSet>
      <dgm:spPr/>
    </dgm:pt>
    <dgm:pt modelId="{82433487-E9AC-4967-8D8D-163205BAF1B0}" type="pres">
      <dgm:prSet presAssocID="{86ABB4D4-5799-452A-936A-15F524BD9F74}" presName="ConnectLine" presStyleLbl="sibTrans1D1" presStyleIdx="5" presStyleCnt="6"/>
      <dgm:spPr>
        <a:noFill/>
        <a:ln w="12700" cap="flat" cmpd="sng" algn="ctr">
          <a:solidFill>
            <a:schemeClr val="accent5">
              <a:hueOff val="-6758543"/>
              <a:satOff val="-17419"/>
              <a:lumOff val="-11765"/>
              <a:alphaOff val="0"/>
            </a:schemeClr>
          </a:solidFill>
          <a:prstDash val="dash"/>
        </a:ln>
        <a:effectLst/>
      </dgm:spPr>
    </dgm:pt>
    <dgm:pt modelId="{955B1883-7D37-43C9-9847-0A2CCB82B7FE}" type="pres">
      <dgm:prSet presAssocID="{86ABB4D4-5799-452A-936A-15F524BD9F74}" presName="ConnectLineEnd" presStyleLbl="node1" presStyleIdx="5" presStyleCnt="6"/>
      <dgm:spPr/>
    </dgm:pt>
    <dgm:pt modelId="{807572A8-3B4F-4323-A136-9C7DDFDAAB06}" type="pres">
      <dgm:prSet presAssocID="{86ABB4D4-5799-452A-936A-15F524BD9F74}" presName="EmptyPane" presStyleCnt="0"/>
      <dgm:spPr/>
    </dgm:pt>
  </dgm:ptLst>
  <dgm:cxnLst>
    <dgm:cxn modelId="{FE181108-458F-4070-858C-EAD51A3F9871}" type="presOf" srcId="{868A383E-7954-4203-9DB4-7E17D119FFF5}" destId="{D6DFD9F3-B39E-4624-A3EB-4E75D41E32E1}" srcOrd="0" destOrd="1" presId="urn:microsoft.com/office/officeart/2016/7/layout/HexagonTimeline"/>
    <dgm:cxn modelId="{772FFC09-99CA-44B4-B374-527B6ED63B82}" type="presOf" srcId="{25F98540-9B7F-47C5-AB94-9000D4B58CBB}" destId="{D6DFD9F3-B39E-4624-A3EB-4E75D41E32E1}" srcOrd="0" destOrd="0" presId="urn:microsoft.com/office/officeart/2016/7/layout/HexagonTimeline"/>
    <dgm:cxn modelId="{D864E30C-9705-410F-B38F-4ABB128D9087}" type="presOf" srcId="{7437D737-738A-4F81-AF8E-8BC4776FB895}" destId="{2403BA03-8870-47AA-8CD0-DE2EF799122C}" srcOrd="0" destOrd="0" presId="urn:microsoft.com/office/officeart/2016/7/layout/HexagonTimeline"/>
    <dgm:cxn modelId="{5ACFEB14-E844-41C2-86EB-8E0B82974B08}" srcId="{249ECBAD-716E-4E0F-B428-C211366A4F63}" destId="{C1DC48E3-A355-4462-AE42-6FD01FA07E7A}" srcOrd="0" destOrd="0" parTransId="{30729278-CB5A-4B10-9F10-F3EF1A9553EA}" sibTransId="{C9F3455D-AA5D-42EB-9282-8D3B264A3E9D}"/>
    <dgm:cxn modelId="{8D1BE817-6007-4B86-A875-F2E827F5C44E}" type="presOf" srcId="{FB977804-5215-43B6-B292-73A1DD8C394F}" destId="{4928DD56-AFCC-4414-8A64-C09EA9160C38}" srcOrd="0" destOrd="0" presId="urn:microsoft.com/office/officeart/2016/7/layout/HexagonTimeline"/>
    <dgm:cxn modelId="{26DE1A23-52B0-44BA-9F22-636F4FE56321}" srcId="{FB977804-5215-43B6-B292-73A1DD8C394F}" destId="{7437D737-738A-4F81-AF8E-8BC4776FB895}" srcOrd="3" destOrd="0" parTransId="{D7B44E90-7A75-4885-9A24-C8516DC22E2A}" sibTransId="{F2337A76-F4ED-48E7-9670-95CA8E865DB5}"/>
    <dgm:cxn modelId="{E874FD26-515D-4E9A-9A19-57A020172E85}" srcId="{2FF46F59-ACC2-4B55-B324-D27D07210723}" destId="{4AA6559C-80CA-4D76-A025-E74BC12473AE}" srcOrd="0" destOrd="0" parTransId="{00EA4039-4730-484B-B425-EAB8C88E7FFB}" sibTransId="{CD75D67E-BA62-4758-A627-0304F14A4CBF}"/>
    <dgm:cxn modelId="{1E86AD2A-7B15-4F50-8398-C145D44AFCA3}" srcId="{FB977804-5215-43B6-B292-73A1DD8C394F}" destId="{86ABB4D4-5799-452A-936A-15F524BD9F74}" srcOrd="5" destOrd="0" parTransId="{F9CDA91E-A517-4F62-99C8-87D28D2BE836}" sibTransId="{961F2DE7-0F92-4900-9C19-9FB8CEE0216F}"/>
    <dgm:cxn modelId="{59871536-1653-4D16-9C2A-3DDF8D69E610}" type="presOf" srcId="{4AA6559C-80CA-4D76-A025-E74BC12473AE}" destId="{E2E74A3F-3AA8-48B3-8A79-3A1F7EA820BD}" srcOrd="0" destOrd="0" presId="urn:microsoft.com/office/officeart/2016/7/layout/HexagonTimeline"/>
    <dgm:cxn modelId="{C407E13A-1989-4B33-AA4A-8143D2638E16}" type="presOf" srcId="{5761EDE9-A310-4358-AEA9-8F0A3E8FCF25}" destId="{67EF464F-D86C-44ED-8578-2746C414F86F}" srcOrd="0" destOrd="0" presId="urn:microsoft.com/office/officeart/2016/7/layout/HexagonTimeline"/>
    <dgm:cxn modelId="{1B060D3B-0335-4230-BB6C-6EF7C0F9FC98}" srcId="{FB977804-5215-43B6-B292-73A1DD8C394F}" destId="{249ECBAD-716E-4E0F-B428-C211366A4F63}" srcOrd="0" destOrd="0" parTransId="{30164B8E-1559-46FA-B018-61F67BF61A5C}" sibTransId="{122473B5-F153-4BC9-B3EB-92F6D0ADE116}"/>
    <dgm:cxn modelId="{E1457D3E-12EE-484A-8701-D97B50454CD2}" type="presOf" srcId="{2FF46F59-ACC2-4B55-B324-D27D07210723}" destId="{1A06F052-FC6E-4FC1-BC46-5B8F9BF713A5}" srcOrd="0" destOrd="0" presId="urn:microsoft.com/office/officeart/2016/7/layout/HexagonTimeline"/>
    <dgm:cxn modelId="{12959466-A4B7-411A-B385-A742EA9C4860}" srcId="{FB977804-5215-43B6-B292-73A1DD8C394F}" destId="{2FF46F59-ACC2-4B55-B324-D27D07210723}" srcOrd="4" destOrd="0" parTransId="{CFF66707-2568-4D3F-A260-3DAB50D60166}" sibTransId="{B49A613A-BC83-4ABF-921C-994EEC39E4F4}"/>
    <dgm:cxn modelId="{462DA06E-19DA-43BB-A1C7-95A67ECC75B4}" type="presOf" srcId="{DFCD9F32-03F5-4269-9875-ED6EC69EA2FE}" destId="{7055E304-F5CA-435D-81F7-675478E10179}" srcOrd="0" destOrd="0" presId="urn:microsoft.com/office/officeart/2016/7/layout/HexagonTimeline"/>
    <dgm:cxn modelId="{9F8E4A72-FB8D-44E1-8952-89BCA681ED83}" type="presOf" srcId="{249ECBAD-716E-4E0F-B428-C211366A4F63}" destId="{7362E581-690C-47D1-8886-EECD3A1EEB67}" srcOrd="0" destOrd="0" presId="urn:microsoft.com/office/officeart/2016/7/layout/HexagonTimeline"/>
    <dgm:cxn modelId="{99674E59-CBD0-4BDD-A1CB-5DA6ACF984AC}" srcId="{7437D737-738A-4F81-AF8E-8BC4776FB895}" destId="{58B8E2A8-E49F-4997-81F4-088FD2431B24}" srcOrd="0" destOrd="0" parTransId="{1192E223-3A10-4B34-AD99-8596C6738473}" sibTransId="{363EF4DB-5BD0-4E84-B14E-4AFB8B51F69A}"/>
    <dgm:cxn modelId="{E3B3EC86-AB86-4352-8D9D-4F56B102F95A}" srcId="{DFCD9F32-03F5-4269-9875-ED6EC69EA2FE}" destId="{6DB06EF2-EC59-4FCE-9C4F-1434640653A6}" srcOrd="0" destOrd="0" parTransId="{A7D5B92C-E5F6-4B32-90F7-5DA7B451611B}" sibTransId="{5A0F1254-A529-4903-B22E-D1E1D898142C}"/>
    <dgm:cxn modelId="{53A58388-01A9-4012-9506-820B26EEC51B}" type="presOf" srcId="{6DB06EF2-EC59-4FCE-9C4F-1434640653A6}" destId="{4EE1C928-01CD-44C4-BC9E-371B198ECBF8}" srcOrd="0" destOrd="0" presId="urn:microsoft.com/office/officeart/2016/7/layout/HexagonTimeline"/>
    <dgm:cxn modelId="{6652ED90-70B9-46F7-B33F-43790DC8DF15}" srcId="{5761EDE9-A310-4358-AEA9-8F0A3E8FCF25}" destId="{25F98540-9B7F-47C5-AB94-9000D4B58CBB}" srcOrd="0" destOrd="0" parTransId="{028E6D90-EE2D-4878-93C6-D7A4C1FB0A52}" sibTransId="{5ABFEB44-1A0E-4220-BC7D-514A48A27B4E}"/>
    <dgm:cxn modelId="{B51F1692-0232-4BD4-9798-95016FF152D4}" type="presOf" srcId="{58B8E2A8-E49F-4997-81F4-088FD2431B24}" destId="{CD0ECE97-CAA2-4C0D-A242-BD2A4BB34DC0}" srcOrd="0" destOrd="0" presId="urn:microsoft.com/office/officeart/2016/7/layout/HexagonTimeline"/>
    <dgm:cxn modelId="{E1B76DB0-C908-4E5B-B1CE-63DDD5F599EF}" srcId="{86ABB4D4-5799-452A-936A-15F524BD9F74}" destId="{282E8403-FF06-4D97-8644-8A785394EC7F}" srcOrd="0" destOrd="0" parTransId="{88E6FC09-68B3-4701-A10A-A821D59A93A1}" sibTransId="{135DC2B2-A5FA-4FB2-969A-895497813CBE}"/>
    <dgm:cxn modelId="{1A76B8BC-2AF5-4A8D-B8BD-3464CB556B55}" srcId="{5761EDE9-A310-4358-AEA9-8F0A3E8FCF25}" destId="{868A383E-7954-4203-9DB4-7E17D119FFF5}" srcOrd="1" destOrd="0" parTransId="{849DBE8F-1213-4D10-97D4-D7D9AFF08D01}" sibTransId="{25F6DCA2-BCE2-4CF8-AEBF-E1917E907F9F}"/>
    <dgm:cxn modelId="{479714C3-0271-462F-85C4-1A68D07A3B97}" srcId="{FB977804-5215-43B6-B292-73A1DD8C394F}" destId="{DFCD9F32-03F5-4269-9875-ED6EC69EA2FE}" srcOrd="2" destOrd="0" parTransId="{A458ACD2-B8C0-402D-B66A-6D9CEA8EF39C}" sibTransId="{ECB72E42-4A36-4DF9-A45E-990D6F7C2A83}"/>
    <dgm:cxn modelId="{2A7C9ED3-1363-4FF6-A462-7DF3EEBDF9DC}" srcId="{FB977804-5215-43B6-B292-73A1DD8C394F}" destId="{5761EDE9-A310-4358-AEA9-8F0A3E8FCF25}" srcOrd="1" destOrd="0" parTransId="{C6B7E59E-A82B-4385-9FB8-77F223DA7A7D}" sibTransId="{E60009F6-68D0-44AA-A78E-FB68D44A8533}"/>
    <dgm:cxn modelId="{C02BB2E6-D346-4BCC-8806-655DB2D3AC24}" type="presOf" srcId="{86ABB4D4-5799-452A-936A-15F524BD9F74}" destId="{EAEFC4A5-2557-4A2A-906F-FF7627B1E499}" srcOrd="0" destOrd="0" presId="urn:microsoft.com/office/officeart/2016/7/layout/HexagonTimeline"/>
    <dgm:cxn modelId="{ACDA39F1-B124-46F7-AB9E-2007F98DED7D}" type="presOf" srcId="{C1DC48E3-A355-4462-AE42-6FD01FA07E7A}" destId="{A6E888B9-FC9D-4103-A519-5DD6FEC24B85}" srcOrd="0" destOrd="0" presId="urn:microsoft.com/office/officeart/2016/7/layout/HexagonTimeline"/>
    <dgm:cxn modelId="{A352A4FF-AD98-49FF-B038-C5B3D83CB5F6}" type="presOf" srcId="{282E8403-FF06-4D97-8644-8A785394EC7F}" destId="{C751405A-22AF-459E-A3EF-389B8D2E7EEF}" srcOrd="0" destOrd="0" presId="urn:microsoft.com/office/officeart/2016/7/layout/HexagonTimeline"/>
    <dgm:cxn modelId="{10CEF113-275B-404F-A7B9-3B04B3C17BE4}" type="presParOf" srcId="{4928DD56-AFCC-4414-8A64-C09EA9160C38}" destId="{8855F380-C5B4-4A9B-84C8-9411136D2D97}" srcOrd="0" destOrd="0" presId="urn:microsoft.com/office/officeart/2016/7/layout/HexagonTimeline"/>
    <dgm:cxn modelId="{667F2510-54A0-474B-857B-5C82A02BBCD5}" type="presParOf" srcId="{8855F380-C5B4-4A9B-84C8-9411136D2D97}" destId="{7362E581-690C-47D1-8886-EECD3A1EEB67}" srcOrd="0" destOrd="0" presId="urn:microsoft.com/office/officeart/2016/7/layout/HexagonTimeline"/>
    <dgm:cxn modelId="{627E6185-D191-40F6-BE4E-4AEEE6B332B6}" type="presParOf" srcId="{8855F380-C5B4-4A9B-84C8-9411136D2D97}" destId="{A6E888B9-FC9D-4103-A519-5DD6FEC24B85}" srcOrd="1" destOrd="0" presId="urn:microsoft.com/office/officeart/2016/7/layout/HexagonTimeline"/>
    <dgm:cxn modelId="{781D4B41-C8D3-414F-8CB8-EBE122454FC8}" type="presParOf" srcId="{8855F380-C5B4-4A9B-84C8-9411136D2D97}" destId="{02D2D914-5D5A-41E9-9DF9-6227C78CCC53}" srcOrd="2" destOrd="0" presId="urn:microsoft.com/office/officeart/2016/7/layout/HexagonTimeline"/>
    <dgm:cxn modelId="{B86AA6EC-4CFD-428F-B49D-03BAE219835C}" type="presParOf" srcId="{8855F380-C5B4-4A9B-84C8-9411136D2D97}" destId="{70B877BE-7C5C-4D13-ABB6-C06B71F9BEBB}" srcOrd="3" destOrd="0" presId="urn:microsoft.com/office/officeart/2016/7/layout/HexagonTimeline"/>
    <dgm:cxn modelId="{08A014ED-9D54-4361-8E7E-745CCCB60219}" type="presParOf" srcId="{8855F380-C5B4-4A9B-84C8-9411136D2D97}" destId="{CBB66E35-5ECB-4061-A603-488BD0696DB2}" srcOrd="4" destOrd="0" presId="urn:microsoft.com/office/officeart/2016/7/layout/HexagonTimeline"/>
    <dgm:cxn modelId="{5E49220A-80A7-4B0D-9301-870D441DC7D5}" type="presParOf" srcId="{4928DD56-AFCC-4414-8A64-C09EA9160C38}" destId="{294213EC-D912-447B-A7B0-B77CB553B212}" srcOrd="1" destOrd="0" presId="urn:microsoft.com/office/officeart/2016/7/layout/HexagonTimeline"/>
    <dgm:cxn modelId="{1B08C8D9-FE6F-4823-B75B-35D6C9B2ABDD}" type="presParOf" srcId="{4928DD56-AFCC-4414-8A64-C09EA9160C38}" destId="{7071D3C0-813B-4826-8DE0-1ECBED65CB34}" srcOrd="2" destOrd="0" presId="urn:microsoft.com/office/officeart/2016/7/layout/HexagonTimeline"/>
    <dgm:cxn modelId="{FC2E89A3-3626-442C-A2B1-C880F7A8E256}" type="presParOf" srcId="{7071D3C0-813B-4826-8DE0-1ECBED65CB34}" destId="{67EF464F-D86C-44ED-8578-2746C414F86F}" srcOrd="0" destOrd="0" presId="urn:microsoft.com/office/officeart/2016/7/layout/HexagonTimeline"/>
    <dgm:cxn modelId="{89E37BE3-5661-4C18-A057-2A4B439BE4DB}" type="presParOf" srcId="{7071D3C0-813B-4826-8DE0-1ECBED65CB34}" destId="{D6DFD9F3-B39E-4624-A3EB-4E75D41E32E1}" srcOrd="1" destOrd="0" presId="urn:microsoft.com/office/officeart/2016/7/layout/HexagonTimeline"/>
    <dgm:cxn modelId="{C1844F0C-792F-44DA-9568-A9AD5327AB1A}" type="presParOf" srcId="{7071D3C0-813B-4826-8DE0-1ECBED65CB34}" destId="{3B2344BF-0330-4515-AC36-CBC16AC92501}" srcOrd="2" destOrd="0" presId="urn:microsoft.com/office/officeart/2016/7/layout/HexagonTimeline"/>
    <dgm:cxn modelId="{6B9E2B32-A08F-400B-ABB2-FE6E79AA390C}" type="presParOf" srcId="{7071D3C0-813B-4826-8DE0-1ECBED65CB34}" destId="{6F385736-65F4-41AC-A3EE-BD9A0368D2B9}" srcOrd="3" destOrd="0" presId="urn:microsoft.com/office/officeart/2016/7/layout/HexagonTimeline"/>
    <dgm:cxn modelId="{827246A8-BFDA-441F-B417-AD7CAFE089A4}" type="presParOf" srcId="{7071D3C0-813B-4826-8DE0-1ECBED65CB34}" destId="{6A9232C4-FDD1-47B9-B3C0-6180584A61F0}" srcOrd="4" destOrd="0" presId="urn:microsoft.com/office/officeart/2016/7/layout/HexagonTimeline"/>
    <dgm:cxn modelId="{EDBD5776-DD53-4514-8B4E-EB5F5CC0F335}" type="presParOf" srcId="{4928DD56-AFCC-4414-8A64-C09EA9160C38}" destId="{093A82F9-6882-4CC7-8314-FE02171EBB8E}" srcOrd="3" destOrd="0" presId="urn:microsoft.com/office/officeart/2016/7/layout/HexagonTimeline"/>
    <dgm:cxn modelId="{7BC35B2B-B274-4A07-AFE2-CAE060DB52D2}" type="presParOf" srcId="{4928DD56-AFCC-4414-8A64-C09EA9160C38}" destId="{C10AFA0C-301F-46BF-9EF9-72960AF450FA}" srcOrd="4" destOrd="0" presId="urn:microsoft.com/office/officeart/2016/7/layout/HexagonTimeline"/>
    <dgm:cxn modelId="{B6D95C92-5DD6-4E05-B913-EE69633CFD65}" type="presParOf" srcId="{C10AFA0C-301F-46BF-9EF9-72960AF450FA}" destId="{7055E304-F5CA-435D-81F7-675478E10179}" srcOrd="0" destOrd="0" presId="urn:microsoft.com/office/officeart/2016/7/layout/HexagonTimeline"/>
    <dgm:cxn modelId="{65B9F740-B5D4-4EFA-8716-18CD9B4000F0}" type="presParOf" srcId="{C10AFA0C-301F-46BF-9EF9-72960AF450FA}" destId="{4EE1C928-01CD-44C4-BC9E-371B198ECBF8}" srcOrd="1" destOrd="0" presId="urn:microsoft.com/office/officeart/2016/7/layout/HexagonTimeline"/>
    <dgm:cxn modelId="{B5D21F4B-20B0-4310-A314-CC163CAF1541}" type="presParOf" srcId="{C10AFA0C-301F-46BF-9EF9-72960AF450FA}" destId="{2B77B25D-FB22-4126-87E1-25CE4380EAF3}" srcOrd="2" destOrd="0" presId="urn:microsoft.com/office/officeart/2016/7/layout/HexagonTimeline"/>
    <dgm:cxn modelId="{83976080-3F86-4343-AACD-9A2137B6ED08}" type="presParOf" srcId="{C10AFA0C-301F-46BF-9EF9-72960AF450FA}" destId="{8278AFF6-7BD5-40D4-957B-408D15BB8EB5}" srcOrd="3" destOrd="0" presId="urn:microsoft.com/office/officeart/2016/7/layout/HexagonTimeline"/>
    <dgm:cxn modelId="{FCCC9E8C-22D4-4A91-BCA7-13650A7C6F05}" type="presParOf" srcId="{C10AFA0C-301F-46BF-9EF9-72960AF450FA}" destId="{B31BC774-E46A-4049-AE24-1811BFD530F7}" srcOrd="4" destOrd="0" presId="urn:microsoft.com/office/officeart/2016/7/layout/HexagonTimeline"/>
    <dgm:cxn modelId="{86FA7880-847B-47A6-8470-5A88E6F6752F}" type="presParOf" srcId="{4928DD56-AFCC-4414-8A64-C09EA9160C38}" destId="{1144C05B-37FE-455C-8AFC-F25551FE1402}" srcOrd="5" destOrd="0" presId="urn:microsoft.com/office/officeart/2016/7/layout/HexagonTimeline"/>
    <dgm:cxn modelId="{DE1EDF8D-7B3C-47C6-A6B0-E6B40C3B18DE}" type="presParOf" srcId="{4928DD56-AFCC-4414-8A64-C09EA9160C38}" destId="{0F9E0926-7CAE-4E2C-878C-5D9A09C8DD32}" srcOrd="6" destOrd="0" presId="urn:microsoft.com/office/officeart/2016/7/layout/HexagonTimeline"/>
    <dgm:cxn modelId="{07B694BC-C75C-4742-AD53-C31813006E2D}" type="presParOf" srcId="{0F9E0926-7CAE-4E2C-878C-5D9A09C8DD32}" destId="{2403BA03-8870-47AA-8CD0-DE2EF799122C}" srcOrd="0" destOrd="0" presId="urn:microsoft.com/office/officeart/2016/7/layout/HexagonTimeline"/>
    <dgm:cxn modelId="{BAB003FD-6BAC-4E3A-91D0-2ADA2A9A6263}" type="presParOf" srcId="{0F9E0926-7CAE-4E2C-878C-5D9A09C8DD32}" destId="{CD0ECE97-CAA2-4C0D-A242-BD2A4BB34DC0}" srcOrd="1" destOrd="0" presId="urn:microsoft.com/office/officeart/2016/7/layout/HexagonTimeline"/>
    <dgm:cxn modelId="{47FF9F74-E326-4EE3-934E-0A3E0F9020FA}" type="presParOf" srcId="{0F9E0926-7CAE-4E2C-878C-5D9A09C8DD32}" destId="{C4E45D8F-781C-4509-B4D9-05D4B0DBD3B0}" srcOrd="2" destOrd="0" presId="urn:microsoft.com/office/officeart/2016/7/layout/HexagonTimeline"/>
    <dgm:cxn modelId="{822ED279-5D2E-4CCB-903A-E754BF52C518}" type="presParOf" srcId="{0F9E0926-7CAE-4E2C-878C-5D9A09C8DD32}" destId="{4D8B74FC-2178-4B16-9DD6-C9553F153841}" srcOrd="3" destOrd="0" presId="urn:microsoft.com/office/officeart/2016/7/layout/HexagonTimeline"/>
    <dgm:cxn modelId="{A7E241C9-E34A-43AB-A936-B2DDFA6EEADF}" type="presParOf" srcId="{0F9E0926-7CAE-4E2C-878C-5D9A09C8DD32}" destId="{4FE32F26-F0BC-4695-9BD3-BEB3549B81BE}" srcOrd="4" destOrd="0" presId="urn:microsoft.com/office/officeart/2016/7/layout/HexagonTimeline"/>
    <dgm:cxn modelId="{FDB85B10-57FB-4ABA-9C6B-C6F525A2623D}" type="presParOf" srcId="{4928DD56-AFCC-4414-8A64-C09EA9160C38}" destId="{D56DFDAB-9382-4787-B326-F39B5452315B}" srcOrd="7" destOrd="0" presId="urn:microsoft.com/office/officeart/2016/7/layout/HexagonTimeline"/>
    <dgm:cxn modelId="{CD5D4CA1-4827-45A5-8558-C197BBF64D7A}" type="presParOf" srcId="{4928DD56-AFCC-4414-8A64-C09EA9160C38}" destId="{8C802129-CE3F-403F-ACF4-AFCBF17CF2EB}" srcOrd="8" destOrd="0" presId="urn:microsoft.com/office/officeart/2016/7/layout/HexagonTimeline"/>
    <dgm:cxn modelId="{30DD4A02-6179-4BFC-87DA-A7C439C7C9C6}" type="presParOf" srcId="{8C802129-CE3F-403F-ACF4-AFCBF17CF2EB}" destId="{1A06F052-FC6E-4FC1-BC46-5B8F9BF713A5}" srcOrd="0" destOrd="0" presId="urn:microsoft.com/office/officeart/2016/7/layout/HexagonTimeline"/>
    <dgm:cxn modelId="{88D6C572-7271-4F5D-B807-95D2A18B6ACE}" type="presParOf" srcId="{8C802129-CE3F-403F-ACF4-AFCBF17CF2EB}" destId="{E2E74A3F-3AA8-48B3-8A79-3A1F7EA820BD}" srcOrd="1" destOrd="0" presId="urn:microsoft.com/office/officeart/2016/7/layout/HexagonTimeline"/>
    <dgm:cxn modelId="{AB1FBE6D-2BD5-4F97-84A0-8813D44B3304}" type="presParOf" srcId="{8C802129-CE3F-403F-ACF4-AFCBF17CF2EB}" destId="{A4709F0F-D22C-4651-A68C-C11E52F4FEB3}" srcOrd="2" destOrd="0" presId="urn:microsoft.com/office/officeart/2016/7/layout/HexagonTimeline"/>
    <dgm:cxn modelId="{C42179C9-7C21-4B78-8938-14E40A9BEACF}" type="presParOf" srcId="{8C802129-CE3F-403F-ACF4-AFCBF17CF2EB}" destId="{504A5670-1802-4BE8-9A41-F4D2E59C731A}" srcOrd="3" destOrd="0" presId="urn:microsoft.com/office/officeart/2016/7/layout/HexagonTimeline"/>
    <dgm:cxn modelId="{AAFC7B4E-A04F-4F42-9AD4-D26997760932}" type="presParOf" srcId="{8C802129-CE3F-403F-ACF4-AFCBF17CF2EB}" destId="{C1ECF566-8586-4521-9000-DE78308C510B}" srcOrd="4" destOrd="0" presId="urn:microsoft.com/office/officeart/2016/7/layout/HexagonTimeline"/>
    <dgm:cxn modelId="{867AE6A6-75D2-4F8D-9748-72D625D70464}" type="presParOf" srcId="{4928DD56-AFCC-4414-8A64-C09EA9160C38}" destId="{EAE21FD1-2FCF-4C3C-8C40-158911AC5674}" srcOrd="9" destOrd="0" presId="urn:microsoft.com/office/officeart/2016/7/layout/HexagonTimeline"/>
    <dgm:cxn modelId="{1358633E-A4ED-4324-8970-6BF49199E84D}" type="presParOf" srcId="{4928DD56-AFCC-4414-8A64-C09EA9160C38}" destId="{E07BCB81-B0E6-4F6B-8C2D-462C8C6812EC}" srcOrd="10" destOrd="0" presId="urn:microsoft.com/office/officeart/2016/7/layout/HexagonTimeline"/>
    <dgm:cxn modelId="{95FAF586-3F21-42C9-84F5-97B51EA285C9}" type="presParOf" srcId="{E07BCB81-B0E6-4F6B-8C2D-462C8C6812EC}" destId="{EAEFC4A5-2557-4A2A-906F-FF7627B1E499}" srcOrd="0" destOrd="0" presId="urn:microsoft.com/office/officeart/2016/7/layout/HexagonTimeline"/>
    <dgm:cxn modelId="{16FD1B9F-CBDC-44A2-8F6A-6F086DB0F166}" type="presParOf" srcId="{E07BCB81-B0E6-4F6B-8C2D-462C8C6812EC}" destId="{C751405A-22AF-459E-A3EF-389B8D2E7EEF}" srcOrd="1" destOrd="0" presId="urn:microsoft.com/office/officeart/2016/7/layout/HexagonTimeline"/>
    <dgm:cxn modelId="{A24BDDAF-D9AA-4125-9EF9-EFBCF4D56E72}" type="presParOf" srcId="{E07BCB81-B0E6-4F6B-8C2D-462C8C6812EC}" destId="{82433487-E9AC-4967-8D8D-163205BAF1B0}" srcOrd="2" destOrd="0" presId="urn:microsoft.com/office/officeart/2016/7/layout/HexagonTimeline"/>
    <dgm:cxn modelId="{596B905E-F6FA-49CE-ACD1-840A9A3C6F6C}" type="presParOf" srcId="{E07BCB81-B0E6-4F6B-8C2D-462C8C6812EC}" destId="{955B1883-7D37-43C9-9847-0A2CCB82B7FE}" srcOrd="3" destOrd="0" presId="urn:microsoft.com/office/officeart/2016/7/layout/HexagonTimeline"/>
    <dgm:cxn modelId="{55C1C2D9-63D4-40A7-828D-73B8D197A509}" type="presParOf" srcId="{E07BCB81-B0E6-4F6B-8C2D-462C8C6812EC}" destId="{807572A8-3B4F-4323-A136-9C7DDFDAAB06}" srcOrd="4" destOrd="0" presId="urn:microsoft.com/office/officeart/2016/7/layout/Hexago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F7882-E11D-457C-A286-4CE4DA6AC356}">
      <dsp:nvSpPr>
        <dsp:cNvPr id="0" name=""/>
        <dsp:cNvSpPr/>
      </dsp:nvSpPr>
      <dsp:spPr>
        <a:xfrm>
          <a:off x="615151" y="0"/>
          <a:ext cx="5528475" cy="5528475"/>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85C4B2-A9FF-4A3A-9B63-7090CA156372}">
      <dsp:nvSpPr>
        <dsp:cNvPr id="0" name=""/>
        <dsp:cNvSpPr/>
      </dsp:nvSpPr>
      <dsp:spPr>
        <a:xfrm>
          <a:off x="726215" y="753256"/>
          <a:ext cx="2369236" cy="1700002"/>
        </a:xfrm>
        <a:prstGeom prst="roundRect">
          <a:avLst/>
        </a:prstGeom>
        <a:solidFill>
          <a:schemeClr val="accent1">
            <a:hueOff val="0"/>
            <a:satOff val="0"/>
            <a:lumOff val="0"/>
            <a:alphaOff val="0"/>
          </a:schemeClr>
        </a:solidFill>
        <a:ln w="1714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chemeClr val="dk1"/>
              </a:solidFill>
              <a:latin typeface="+mn-lt"/>
              <a:ea typeface="+mn-ea"/>
              <a:cs typeface="+mn-cs"/>
            </a:rPr>
            <a:t>Trial Coordinating Centre</a:t>
          </a:r>
        </a:p>
        <a:p>
          <a:pPr marL="0" lvl="0" indent="0" algn="ctr" defTabSz="622300">
            <a:lnSpc>
              <a:spcPct val="90000"/>
            </a:lnSpc>
            <a:spcBef>
              <a:spcPct val="0"/>
            </a:spcBef>
            <a:spcAft>
              <a:spcPct val="35000"/>
            </a:spcAft>
            <a:buNone/>
          </a:pPr>
          <a:r>
            <a:rPr lang="en-GB" sz="1400" b="1" kern="1200" dirty="0">
              <a:solidFill>
                <a:schemeClr val="bg1"/>
              </a:solidFill>
              <a:latin typeface="+mn-lt"/>
              <a:ea typeface="+mn-ea"/>
              <a:cs typeface="+mn-cs"/>
            </a:rPr>
            <a:t> </a:t>
          </a:r>
          <a:r>
            <a:rPr lang="en-GB" sz="1600" b="1" kern="1200" dirty="0">
              <a:solidFill>
                <a:schemeClr val="bg1"/>
              </a:solidFill>
              <a:latin typeface="+mn-lt"/>
              <a:ea typeface="+mn-ea"/>
              <a:cs typeface="+mn-cs"/>
            </a:rPr>
            <a:t>Southampton CTU</a:t>
          </a:r>
        </a:p>
        <a:p>
          <a:pPr marL="0" lvl="0" indent="0" algn="ctr" defTabSz="622300">
            <a:lnSpc>
              <a:spcPct val="90000"/>
            </a:lnSpc>
            <a:spcBef>
              <a:spcPct val="0"/>
            </a:spcBef>
            <a:spcAft>
              <a:spcPct val="35000"/>
            </a:spcAft>
            <a:buNone/>
          </a:pPr>
          <a:r>
            <a:rPr lang="en-GB" sz="1400" b="1" kern="1200" dirty="0">
              <a:solidFill>
                <a:schemeClr val="dk1"/>
              </a:solidFill>
              <a:latin typeface="+mn-lt"/>
              <a:ea typeface="+mn-ea"/>
              <a:cs typeface="+mn-cs"/>
            </a:rPr>
            <a:t>Trial Management, Data, Stats, Monitoring</a:t>
          </a:r>
        </a:p>
      </dsp:txBody>
      <dsp:txXfrm>
        <a:off x="809202" y="836243"/>
        <a:ext cx="2203262" cy="1534028"/>
      </dsp:txXfrm>
    </dsp:sp>
    <dsp:sp modelId="{2AE1BFD2-1FE1-4944-A2AE-163D8684FF59}">
      <dsp:nvSpPr>
        <dsp:cNvPr id="0" name=""/>
        <dsp:cNvSpPr/>
      </dsp:nvSpPr>
      <dsp:spPr>
        <a:xfrm>
          <a:off x="3165326" y="747639"/>
          <a:ext cx="2408412" cy="1711236"/>
        </a:xfrm>
        <a:prstGeom prst="roundRect">
          <a:avLst/>
        </a:prstGeom>
        <a:solidFill>
          <a:schemeClr val="accent1">
            <a:hueOff val="0"/>
            <a:satOff val="0"/>
            <a:lumOff val="0"/>
            <a:alphaOff val="0"/>
          </a:schemeClr>
        </a:solidFill>
        <a:ln w="1714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GB" sz="1600" b="1" kern="1200" dirty="0">
            <a:solidFill>
              <a:schemeClr val="tx1"/>
            </a:solidFill>
            <a:latin typeface="+mn-lt"/>
            <a:ea typeface="+mn-ea"/>
            <a:cs typeface="+mn-cs"/>
          </a:endParaRPr>
        </a:p>
        <a:p>
          <a:pPr marL="0" lvl="0" indent="0" algn="ctr" defTabSz="711200">
            <a:lnSpc>
              <a:spcPct val="90000"/>
            </a:lnSpc>
            <a:spcBef>
              <a:spcPct val="0"/>
            </a:spcBef>
            <a:spcAft>
              <a:spcPct val="35000"/>
            </a:spcAft>
            <a:buNone/>
          </a:pPr>
          <a:r>
            <a:rPr lang="en-GB" sz="1600" b="1" kern="1200" dirty="0">
              <a:solidFill>
                <a:schemeClr val="tx1"/>
              </a:solidFill>
              <a:latin typeface="+mn-lt"/>
              <a:ea typeface="+mn-ea"/>
              <a:cs typeface="+mn-cs"/>
            </a:rPr>
            <a:t>Sponsor</a:t>
          </a:r>
        </a:p>
        <a:p>
          <a:pPr marL="0" lvl="0" indent="0" algn="ctr" defTabSz="711200">
            <a:lnSpc>
              <a:spcPct val="90000"/>
            </a:lnSpc>
            <a:spcBef>
              <a:spcPct val="0"/>
            </a:spcBef>
            <a:spcAft>
              <a:spcPct val="35000"/>
            </a:spcAft>
            <a:buNone/>
          </a:pPr>
          <a:r>
            <a:rPr lang="en-GB" sz="1600" b="1" kern="1200" dirty="0">
              <a:solidFill>
                <a:schemeClr val="bg1"/>
              </a:solidFill>
              <a:latin typeface="+mn-lt"/>
              <a:ea typeface="+mn-ea"/>
              <a:cs typeface="+mn-cs"/>
            </a:rPr>
            <a:t>The Christie NHS Foundation Trust</a:t>
          </a:r>
        </a:p>
        <a:p>
          <a:pPr marL="0" lvl="0" indent="0" algn="ctr" defTabSz="711200">
            <a:lnSpc>
              <a:spcPct val="90000"/>
            </a:lnSpc>
            <a:spcBef>
              <a:spcPct val="0"/>
            </a:spcBef>
            <a:spcAft>
              <a:spcPct val="35000"/>
            </a:spcAft>
            <a:buNone/>
          </a:pPr>
          <a:endParaRPr lang="en-GB" sz="1600" b="1" kern="1200" dirty="0">
            <a:solidFill>
              <a:schemeClr val="tx1"/>
            </a:solidFill>
            <a:latin typeface="+mn-lt"/>
            <a:ea typeface="+mn-ea"/>
            <a:cs typeface="+mn-cs"/>
          </a:endParaRPr>
        </a:p>
      </dsp:txBody>
      <dsp:txXfrm>
        <a:off x="3248862" y="831175"/>
        <a:ext cx="2241340" cy="1544164"/>
      </dsp:txXfrm>
    </dsp:sp>
    <dsp:sp modelId="{2E6FCBBF-519D-40DE-8805-74687C3F78E2}">
      <dsp:nvSpPr>
        <dsp:cNvPr id="0" name=""/>
        <dsp:cNvSpPr/>
      </dsp:nvSpPr>
      <dsp:spPr>
        <a:xfrm>
          <a:off x="717666" y="3080692"/>
          <a:ext cx="2386334" cy="1689049"/>
        </a:xfrm>
        <a:prstGeom prst="roundRect">
          <a:avLst/>
        </a:prstGeom>
        <a:solidFill>
          <a:schemeClr val="accent1">
            <a:hueOff val="0"/>
            <a:satOff val="0"/>
            <a:lumOff val="0"/>
            <a:alphaOff val="0"/>
          </a:schemeClr>
        </a:solidFill>
        <a:ln w="1714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ts val="0"/>
            </a:spcAft>
            <a:buNone/>
          </a:pPr>
          <a:r>
            <a:rPr lang="en-GB" sz="1500" b="1" kern="1200" dirty="0">
              <a:solidFill>
                <a:schemeClr val="tx1"/>
              </a:solidFill>
              <a:latin typeface="+mn-lt"/>
              <a:ea typeface="+mn-ea"/>
              <a:cs typeface="+mn-cs"/>
            </a:rPr>
            <a:t>Qualitative Team</a:t>
          </a:r>
        </a:p>
        <a:p>
          <a:pPr marL="0" lvl="0" indent="0" algn="ctr" defTabSz="666750">
            <a:lnSpc>
              <a:spcPct val="90000"/>
            </a:lnSpc>
            <a:spcBef>
              <a:spcPct val="0"/>
            </a:spcBef>
            <a:spcAft>
              <a:spcPts val="0"/>
            </a:spcAft>
            <a:buNone/>
          </a:pPr>
          <a:r>
            <a:rPr lang="en-GB" sz="1400" b="1" kern="1200" dirty="0">
              <a:solidFill>
                <a:schemeClr val="bg1"/>
              </a:solidFill>
              <a:latin typeface="+mn-lt"/>
              <a:ea typeface="+mn-ea"/>
              <a:cs typeface="+mn-cs"/>
            </a:rPr>
            <a:t>(University of Southampton)</a:t>
          </a:r>
        </a:p>
        <a:p>
          <a:pPr marL="0" lvl="0" indent="0" algn="ctr" defTabSz="666750">
            <a:lnSpc>
              <a:spcPct val="90000"/>
            </a:lnSpc>
            <a:spcBef>
              <a:spcPct val="0"/>
            </a:spcBef>
            <a:spcAft>
              <a:spcPts val="0"/>
            </a:spcAft>
            <a:buNone/>
          </a:pPr>
          <a:endParaRPr lang="en-GB" sz="1000" b="1" kern="1200" dirty="0">
            <a:solidFill>
              <a:schemeClr val="tx1"/>
            </a:solidFill>
            <a:latin typeface="+mn-lt"/>
            <a:ea typeface="+mn-ea"/>
            <a:cs typeface="+mn-cs"/>
          </a:endParaRPr>
        </a:p>
        <a:p>
          <a:pPr marL="0" lvl="0" indent="0" algn="ctr" defTabSz="666750">
            <a:lnSpc>
              <a:spcPct val="100000"/>
            </a:lnSpc>
            <a:spcBef>
              <a:spcPct val="0"/>
            </a:spcBef>
            <a:spcAft>
              <a:spcPts val="0"/>
            </a:spcAft>
            <a:buNone/>
          </a:pPr>
          <a:r>
            <a:rPr lang="en-GB" sz="1500" b="1" kern="1200" dirty="0">
              <a:solidFill>
                <a:schemeClr val="tx1"/>
              </a:solidFill>
              <a:latin typeface="+mn-lt"/>
              <a:ea typeface="+mn-ea"/>
              <a:cs typeface="+mn-cs"/>
            </a:rPr>
            <a:t>Health Economist</a:t>
          </a:r>
        </a:p>
        <a:p>
          <a:pPr marL="0" lvl="0" indent="0" algn="ctr" defTabSz="666750">
            <a:lnSpc>
              <a:spcPct val="100000"/>
            </a:lnSpc>
            <a:spcBef>
              <a:spcPct val="0"/>
            </a:spcBef>
            <a:spcAft>
              <a:spcPts val="0"/>
            </a:spcAft>
            <a:buNone/>
          </a:pPr>
          <a:r>
            <a:rPr lang="en-GB" sz="1400" b="1" kern="1200" dirty="0">
              <a:solidFill>
                <a:schemeClr val="bg1"/>
              </a:solidFill>
              <a:latin typeface="+mn-lt"/>
              <a:ea typeface="+mn-ea"/>
              <a:cs typeface="+mn-cs"/>
            </a:rPr>
            <a:t>(University of Manchester) </a:t>
          </a:r>
        </a:p>
      </dsp:txBody>
      <dsp:txXfrm>
        <a:off x="800119" y="3163145"/>
        <a:ext cx="2221428" cy="1524143"/>
      </dsp:txXfrm>
    </dsp:sp>
    <dsp:sp modelId="{3650AC91-7401-4508-B19B-928A8E75AB1B}">
      <dsp:nvSpPr>
        <dsp:cNvPr id="0" name=""/>
        <dsp:cNvSpPr/>
      </dsp:nvSpPr>
      <dsp:spPr>
        <a:xfrm>
          <a:off x="3232187" y="3114165"/>
          <a:ext cx="2394311" cy="1683292"/>
        </a:xfrm>
        <a:prstGeom prst="roundRect">
          <a:avLst/>
        </a:prstGeom>
        <a:solidFill>
          <a:schemeClr val="accent1">
            <a:hueOff val="0"/>
            <a:satOff val="0"/>
            <a:lumOff val="0"/>
            <a:alphaOff val="0"/>
          </a:schemeClr>
        </a:solidFill>
        <a:ln w="1714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latin typeface="+mn-lt"/>
              <a:ea typeface="+mn-ea"/>
              <a:cs typeface="+mn-cs"/>
            </a:rPr>
            <a:t>Radiotherapy Trials Quality Assurance Group</a:t>
          </a:r>
        </a:p>
        <a:p>
          <a:pPr marL="0" lvl="0" indent="0" algn="ctr" defTabSz="711200">
            <a:lnSpc>
              <a:spcPct val="90000"/>
            </a:lnSpc>
            <a:spcBef>
              <a:spcPct val="0"/>
            </a:spcBef>
            <a:spcAft>
              <a:spcPct val="35000"/>
            </a:spcAft>
            <a:buNone/>
          </a:pPr>
          <a:r>
            <a:rPr lang="en-GB" sz="1400" b="1" kern="1200" dirty="0">
              <a:solidFill>
                <a:schemeClr val="bg1"/>
              </a:solidFill>
              <a:latin typeface="+mn-lt"/>
              <a:ea typeface="+mn-ea"/>
              <a:cs typeface="+mn-cs"/>
            </a:rPr>
            <a:t>(RTTQA) </a:t>
          </a:r>
        </a:p>
      </dsp:txBody>
      <dsp:txXfrm>
        <a:off x="3314359" y="3196337"/>
        <a:ext cx="2229967" cy="1518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F37C85-4646-4CD8-82C7-E239C86DE697}">
      <dsp:nvSpPr>
        <dsp:cNvPr id="0" name=""/>
        <dsp:cNvSpPr/>
      </dsp:nvSpPr>
      <dsp:spPr>
        <a:xfrm>
          <a:off x="285314" y="1677757"/>
          <a:ext cx="921043" cy="921043"/>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79B86E-06EB-419A-88A7-A47812236EBF}">
      <dsp:nvSpPr>
        <dsp:cNvPr id="0" name=""/>
        <dsp:cNvSpPr/>
      </dsp:nvSpPr>
      <dsp:spPr>
        <a:xfrm>
          <a:off x="478733" y="1871176"/>
          <a:ext cx="534205" cy="53420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714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CE04C9-DD27-4945-96FD-C366715025D9}">
      <dsp:nvSpPr>
        <dsp:cNvPr id="0" name=""/>
        <dsp:cNvSpPr/>
      </dsp:nvSpPr>
      <dsp:spPr>
        <a:xfrm>
          <a:off x="1403723" y="1677757"/>
          <a:ext cx="2171030" cy="921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GB" sz="1800" kern="1200" dirty="0"/>
            <a:t>Minimal patient burden due to patients following standard of care pathways</a:t>
          </a:r>
          <a:endParaRPr lang="en-US" sz="1800" kern="1200" dirty="0"/>
        </a:p>
      </dsp:txBody>
      <dsp:txXfrm>
        <a:off x="1403723" y="1677757"/>
        <a:ext cx="2171030" cy="921043"/>
      </dsp:txXfrm>
    </dsp:sp>
    <dsp:sp modelId="{AE2C0DDA-33B2-4C03-ADBD-0A614B2A52C4}">
      <dsp:nvSpPr>
        <dsp:cNvPr id="0" name=""/>
        <dsp:cNvSpPr/>
      </dsp:nvSpPr>
      <dsp:spPr>
        <a:xfrm>
          <a:off x="3953039" y="1677757"/>
          <a:ext cx="921043" cy="921043"/>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2722A9-1ABE-4085-85FF-89CC4E38C83E}">
      <dsp:nvSpPr>
        <dsp:cNvPr id="0" name=""/>
        <dsp:cNvSpPr/>
      </dsp:nvSpPr>
      <dsp:spPr>
        <a:xfrm>
          <a:off x="4146458" y="1871176"/>
          <a:ext cx="534205" cy="53420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714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161E38-2797-4791-A639-31171FB8F48A}">
      <dsp:nvSpPr>
        <dsp:cNvPr id="0" name=""/>
        <dsp:cNvSpPr/>
      </dsp:nvSpPr>
      <dsp:spPr>
        <a:xfrm>
          <a:off x="5071449" y="1677757"/>
          <a:ext cx="2171030" cy="921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GB" sz="1800" kern="1200" dirty="0"/>
            <a:t>Linked sites – patients may continue to be managed between DGH and radiotherapy sites </a:t>
          </a:r>
          <a:endParaRPr lang="en-US" sz="1800" kern="1200" dirty="0"/>
        </a:p>
      </dsp:txBody>
      <dsp:txXfrm>
        <a:off x="5071449" y="1677757"/>
        <a:ext cx="2171030" cy="921043"/>
      </dsp:txXfrm>
    </dsp:sp>
    <dsp:sp modelId="{95D73366-7B28-487B-99D0-785EB7A950AA}">
      <dsp:nvSpPr>
        <dsp:cNvPr id="0" name=""/>
        <dsp:cNvSpPr/>
      </dsp:nvSpPr>
      <dsp:spPr>
        <a:xfrm>
          <a:off x="7620765" y="1677757"/>
          <a:ext cx="921043" cy="921043"/>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0A213C-EEF0-40CE-8994-687E0C64A8D2}">
      <dsp:nvSpPr>
        <dsp:cNvPr id="0" name=""/>
        <dsp:cNvSpPr/>
      </dsp:nvSpPr>
      <dsp:spPr>
        <a:xfrm>
          <a:off x="7814184" y="1871176"/>
          <a:ext cx="534205" cy="53420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714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B352FD7-C0B8-4A44-9BB2-6028AFF3D665}">
      <dsp:nvSpPr>
        <dsp:cNvPr id="0" name=""/>
        <dsp:cNvSpPr/>
      </dsp:nvSpPr>
      <dsp:spPr>
        <a:xfrm>
          <a:off x="8739174" y="1677757"/>
          <a:ext cx="2171030" cy="921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GB" sz="1800" kern="1200" dirty="0"/>
            <a:t>Trial visits undertaken during usual clinic appointments, and where possible </a:t>
          </a:r>
          <a:r>
            <a:rPr lang="en-GB" sz="1800" b="1" kern="1200" dirty="0"/>
            <a:t>phone calls </a:t>
          </a:r>
          <a:r>
            <a:rPr lang="en-GB" sz="1800" kern="1200" dirty="0"/>
            <a:t>conducted </a:t>
          </a:r>
          <a:endParaRPr lang="en-US" sz="1800" kern="1200" dirty="0"/>
        </a:p>
      </dsp:txBody>
      <dsp:txXfrm>
        <a:off x="8739174" y="1677757"/>
        <a:ext cx="2171030" cy="9210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2E581-690C-47D1-8886-EECD3A1EEB67}">
      <dsp:nvSpPr>
        <dsp:cNvPr id="0" name=""/>
        <dsp:cNvSpPr/>
      </dsp:nvSpPr>
      <dsp:spPr>
        <a:xfrm>
          <a:off x="246365" y="1623338"/>
          <a:ext cx="1223414" cy="442728"/>
        </a:xfrm>
        <a:prstGeom prst="homePlate">
          <a:avLst>
            <a:gd name="adj" fmla="val 40000"/>
          </a:avLst>
        </a:prstGeom>
        <a:solidFill>
          <a:schemeClr val="accent5">
            <a:hueOff val="0"/>
            <a:satOff val="0"/>
            <a:lumOff val="0"/>
            <a:alphaOff val="0"/>
          </a:schemeClr>
        </a:solidFill>
        <a:ln w="1714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22300">
            <a:lnSpc>
              <a:spcPct val="90000"/>
            </a:lnSpc>
            <a:spcBef>
              <a:spcPct val="0"/>
            </a:spcBef>
            <a:spcAft>
              <a:spcPct val="35000"/>
            </a:spcAft>
            <a:buNone/>
          </a:pPr>
          <a:r>
            <a:rPr lang="en-US" sz="1400" b="1" kern="1200" dirty="0"/>
            <a:t>2024</a:t>
          </a:r>
        </a:p>
      </dsp:txBody>
      <dsp:txXfrm>
        <a:off x="246365" y="1623338"/>
        <a:ext cx="1134868" cy="442728"/>
      </dsp:txXfrm>
    </dsp:sp>
    <dsp:sp modelId="{A6E888B9-FC9D-4103-A519-5DD6FEC24B85}">
      <dsp:nvSpPr>
        <dsp:cNvPr id="0" name=""/>
        <dsp:cNvSpPr/>
      </dsp:nvSpPr>
      <dsp:spPr>
        <a:xfrm>
          <a:off x="8479" y="0"/>
          <a:ext cx="1699187" cy="1180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b" anchorCtr="1">
          <a:noAutofit/>
        </a:bodyPr>
        <a:lstStyle/>
        <a:p>
          <a:pPr marL="0" lvl="0" indent="0" algn="ctr" defTabSz="711200">
            <a:lnSpc>
              <a:spcPct val="90000"/>
            </a:lnSpc>
            <a:spcBef>
              <a:spcPct val="0"/>
            </a:spcBef>
            <a:spcAft>
              <a:spcPct val="35000"/>
            </a:spcAft>
            <a:buNone/>
          </a:pPr>
          <a:r>
            <a:rPr lang="en-US" sz="1600" b="1" kern="1200" dirty="0">
              <a:solidFill>
                <a:schemeClr val="accent1">
                  <a:lumMod val="60000"/>
                  <a:lumOff val="40000"/>
                </a:schemeClr>
              </a:solidFill>
            </a:rPr>
            <a:t>JUNE</a:t>
          </a:r>
          <a:r>
            <a:rPr lang="en-US" sz="1600" b="1" kern="1200" dirty="0"/>
            <a:t> </a:t>
          </a:r>
        </a:p>
        <a:p>
          <a:pPr marL="0" lvl="0" indent="0" algn="ctr" defTabSz="711200">
            <a:lnSpc>
              <a:spcPct val="90000"/>
            </a:lnSpc>
            <a:spcBef>
              <a:spcPct val="0"/>
            </a:spcBef>
            <a:spcAft>
              <a:spcPct val="35000"/>
            </a:spcAft>
            <a:buNone/>
          </a:pPr>
          <a:r>
            <a:rPr lang="en-US" sz="1400" b="1" kern="1200" dirty="0"/>
            <a:t>REC/HRA approval </a:t>
          </a:r>
        </a:p>
      </dsp:txBody>
      <dsp:txXfrm>
        <a:off x="8479" y="0"/>
        <a:ext cx="1699187" cy="1180609"/>
      </dsp:txXfrm>
    </dsp:sp>
    <dsp:sp modelId="{294213EC-D912-447B-A7B0-B77CB553B212}">
      <dsp:nvSpPr>
        <dsp:cNvPr id="0" name=""/>
        <dsp:cNvSpPr/>
      </dsp:nvSpPr>
      <dsp:spPr>
        <a:xfrm>
          <a:off x="1469780" y="1844702"/>
          <a:ext cx="522964" cy="0"/>
        </a:xfrm>
        <a:custGeom>
          <a:avLst/>
          <a:gdLst/>
          <a:ahLst/>
          <a:cxnLst/>
          <a:rect l="0" t="0" r="0" b="0"/>
          <a:pathLst>
            <a:path>
              <a:moveTo>
                <a:pt x="0" y="0"/>
              </a:moveTo>
              <a:lnTo>
                <a:pt x="522964" y="0"/>
              </a:lnTo>
            </a:path>
          </a:pathLst>
        </a:custGeom>
        <a:noFill/>
        <a:ln w="1714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D2D914-5D5A-41E9-9DF9-6227C78CCC53}">
      <dsp:nvSpPr>
        <dsp:cNvPr id="0" name=""/>
        <dsp:cNvSpPr/>
      </dsp:nvSpPr>
      <dsp:spPr>
        <a:xfrm>
          <a:off x="858073" y="1254397"/>
          <a:ext cx="0" cy="368940"/>
        </a:xfrm>
        <a:prstGeom prst="line">
          <a:avLst/>
        </a:prstGeom>
        <a:noFill/>
        <a:ln w="12700" cap="flat" cmpd="sng" algn="ctr">
          <a:solidFill>
            <a:schemeClr val="accent5">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70B877BE-7C5C-4D13-ABB6-C06B71F9BEBB}">
      <dsp:nvSpPr>
        <dsp:cNvPr id="0" name=""/>
        <dsp:cNvSpPr/>
      </dsp:nvSpPr>
      <dsp:spPr>
        <a:xfrm>
          <a:off x="821179" y="1180609"/>
          <a:ext cx="73788" cy="73788"/>
        </a:xfrm>
        <a:prstGeom prst="rect">
          <a:avLst/>
        </a:prstGeom>
        <a:solidFill>
          <a:schemeClr val="accent5">
            <a:hueOff val="0"/>
            <a:satOff val="0"/>
            <a:lumOff val="0"/>
            <a:alphaOff val="0"/>
          </a:schemeClr>
        </a:solidFill>
        <a:ln w="1714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EF464F-D86C-44ED-8578-2746C414F86F}">
      <dsp:nvSpPr>
        <dsp:cNvPr id="0" name=""/>
        <dsp:cNvSpPr/>
      </dsp:nvSpPr>
      <dsp:spPr>
        <a:xfrm>
          <a:off x="1992744" y="1623338"/>
          <a:ext cx="1466115" cy="442728"/>
        </a:xfrm>
        <a:prstGeom prst="hexagon">
          <a:avLst>
            <a:gd name="adj" fmla="val 40000"/>
            <a:gd name="vf" fmla="val 115470"/>
          </a:avLst>
        </a:prstGeom>
        <a:solidFill>
          <a:schemeClr val="accent5">
            <a:hueOff val="-1351709"/>
            <a:satOff val="-3484"/>
            <a:lumOff val="-2353"/>
            <a:alphaOff val="0"/>
          </a:schemeClr>
        </a:solidFill>
        <a:ln w="17145" cap="flat" cmpd="sng" algn="ctr">
          <a:solidFill>
            <a:schemeClr val="accent5">
              <a:hueOff val="-1351709"/>
              <a:satOff val="-3484"/>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22300">
            <a:lnSpc>
              <a:spcPct val="90000"/>
            </a:lnSpc>
            <a:spcBef>
              <a:spcPct val="0"/>
            </a:spcBef>
            <a:spcAft>
              <a:spcPct val="35000"/>
            </a:spcAft>
            <a:buNone/>
          </a:pPr>
          <a:r>
            <a:rPr lang="en-US" sz="1400" b="1" kern="1200"/>
            <a:t>2024</a:t>
          </a:r>
        </a:p>
      </dsp:txBody>
      <dsp:txXfrm>
        <a:off x="2173951" y="1678058"/>
        <a:ext cx="1103701" cy="333288"/>
      </dsp:txXfrm>
    </dsp:sp>
    <dsp:sp modelId="{D6DFD9F3-B39E-4624-A3EB-4E75D41E32E1}">
      <dsp:nvSpPr>
        <dsp:cNvPr id="0" name=""/>
        <dsp:cNvSpPr/>
      </dsp:nvSpPr>
      <dsp:spPr>
        <a:xfrm>
          <a:off x="1707666" y="2508795"/>
          <a:ext cx="2036272" cy="1180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t" anchorCtr="1">
          <a:noAutofit/>
        </a:bodyPr>
        <a:lstStyle/>
        <a:p>
          <a:pPr marL="0" lvl="0" indent="0" algn="ctr" defTabSz="711200">
            <a:lnSpc>
              <a:spcPct val="90000"/>
            </a:lnSpc>
            <a:spcBef>
              <a:spcPct val="0"/>
            </a:spcBef>
            <a:spcAft>
              <a:spcPct val="35000"/>
            </a:spcAft>
            <a:buNone/>
          </a:pPr>
          <a:r>
            <a:rPr lang="en-US" sz="1600" b="1" kern="1200" dirty="0">
              <a:solidFill>
                <a:srgbClr val="00B0F0"/>
              </a:solidFill>
            </a:rPr>
            <a:t>JULY/AUGUST</a:t>
          </a:r>
        </a:p>
        <a:p>
          <a:pPr marL="0" lvl="0" indent="0" algn="ctr" defTabSz="622300">
            <a:lnSpc>
              <a:spcPct val="90000"/>
            </a:lnSpc>
            <a:spcBef>
              <a:spcPct val="0"/>
            </a:spcBef>
            <a:spcAft>
              <a:spcPct val="35000"/>
            </a:spcAft>
            <a:buNone/>
          </a:pPr>
          <a:r>
            <a:rPr lang="en-US" sz="1400" b="1" kern="1200" dirty="0"/>
            <a:t>QUARTZ LUNG and PRINCE</a:t>
          </a:r>
        </a:p>
        <a:p>
          <a:pPr marL="0" lvl="0" indent="0" algn="ctr" defTabSz="622300">
            <a:lnSpc>
              <a:spcPct val="90000"/>
            </a:lnSpc>
            <a:spcBef>
              <a:spcPct val="0"/>
            </a:spcBef>
            <a:spcAft>
              <a:spcPct val="35000"/>
            </a:spcAft>
            <a:buNone/>
          </a:pPr>
          <a:r>
            <a:rPr lang="en-US" sz="1400" b="1" kern="1200" dirty="0"/>
            <a:t> recruitment started</a:t>
          </a:r>
        </a:p>
      </dsp:txBody>
      <dsp:txXfrm>
        <a:off x="1707666" y="2508795"/>
        <a:ext cx="2036272" cy="1180609"/>
      </dsp:txXfrm>
    </dsp:sp>
    <dsp:sp modelId="{093A82F9-6882-4CC7-8314-FE02171EBB8E}">
      <dsp:nvSpPr>
        <dsp:cNvPr id="0" name=""/>
        <dsp:cNvSpPr/>
      </dsp:nvSpPr>
      <dsp:spPr>
        <a:xfrm>
          <a:off x="3458860" y="1844702"/>
          <a:ext cx="522964" cy="0"/>
        </a:xfrm>
        <a:custGeom>
          <a:avLst/>
          <a:gdLst/>
          <a:ahLst/>
          <a:cxnLst/>
          <a:rect l="0" t="0" r="0" b="0"/>
          <a:pathLst>
            <a:path>
              <a:moveTo>
                <a:pt x="0" y="0"/>
              </a:moveTo>
              <a:lnTo>
                <a:pt x="522964" y="0"/>
              </a:lnTo>
            </a:path>
          </a:pathLst>
        </a:custGeom>
        <a:noFill/>
        <a:ln w="17145" cap="flat" cmpd="sng" algn="ctr">
          <a:solidFill>
            <a:schemeClr val="accent5">
              <a:hueOff val="-1689636"/>
              <a:satOff val="-4355"/>
              <a:lumOff val="-2941"/>
              <a:alphaOff val="0"/>
            </a:schemeClr>
          </a:solidFill>
          <a:prstDash val="solid"/>
        </a:ln>
        <a:effectLst/>
      </dsp:spPr>
      <dsp:style>
        <a:lnRef idx="2">
          <a:scrgbClr r="0" g="0" b="0"/>
        </a:lnRef>
        <a:fillRef idx="1">
          <a:scrgbClr r="0" g="0" b="0"/>
        </a:fillRef>
        <a:effectRef idx="0">
          <a:scrgbClr r="0" g="0" b="0"/>
        </a:effectRef>
        <a:fontRef idx="minor"/>
      </dsp:style>
    </dsp:sp>
    <dsp:sp modelId="{3B2344BF-0330-4515-AC36-CBC16AC92501}">
      <dsp:nvSpPr>
        <dsp:cNvPr id="0" name=""/>
        <dsp:cNvSpPr/>
      </dsp:nvSpPr>
      <dsp:spPr>
        <a:xfrm>
          <a:off x="2725802" y="2066066"/>
          <a:ext cx="0" cy="368940"/>
        </a:xfrm>
        <a:prstGeom prst="line">
          <a:avLst/>
        </a:prstGeom>
        <a:noFill/>
        <a:ln w="12700" cap="flat" cmpd="sng" algn="ctr">
          <a:solidFill>
            <a:schemeClr val="accent5">
              <a:hueOff val="-1126424"/>
              <a:satOff val="-2903"/>
              <a:lumOff val="-1961"/>
              <a:alphaOff val="0"/>
            </a:schemeClr>
          </a:solidFill>
          <a:prstDash val="dash"/>
        </a:ln>
        <a:effectLst/>
      </dsp:spPr>
      <dsp:style>
        <a:lnRef idx="1">
          <a:scrgbClr r="0" g="0" b="0"/>
        </a:lnRef>
        <a:fillRef idx="0">
          <a:scrgbClr r="0" g="0" b="0"/>
        </a:fillRef>
        <a:effectRef idx="0">
          <a:scrgbClr r="0" g="0" b="0"/>
        </a:effectRef>
        <a:fontRef idx="minor"/>
      </dsp:style>
    </dsp:sp>
    <dsp:sp modelId="{6F385736-65F4-41AC-A3EE-BD9A0368D2B9}">
      <dsp:nvSpPr>
        <dsp:cNvPr id="0" name=""/>
        <dsp:cNvSpPr/>
      </dsp:nvSpPr>
      <dsp:spPr>
        <a:xfrm>
          <a:off x="2681589" y="2435007"/>
          <a:ext cx="88426" cy="73788"/>
        </a:xfrm>
        <a:prstGeom prst="rect">
          <a:avLst/>
        </a:prstGeom>
        <a:solidFill>
          <a:schemeClr val="accent5">
            <a:hueOff val="-1351709"/>
            <a:satOff val="-3484"/>
            <a:lumOff val="-2353"/>
            <a:alphaOff val="0"/>
          </a:schemeClr>
        </a:solidFill>
        <a:ln w="1714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55E304-F5CA-435D-81F7-675478E10179}">
      <dsp:nvSpPr>
        <dsp:cNvPr id="0" name=""/>
        <dsp:cNvSpPr/>
      </dsp:nvSpPr>
      <dsp:spPr>
        <a:xfrm>
          <a:off x="3981825" y="1623338"/>
          <a:ext cx="1223414" cy="442728"/>
        </a:xfrm>
        <a:prstGeom prst="hexagon">
          <a:avLst>
            <a:gd name="adj" fmla="val 40000"/>
            <a:gd name="vf" fmla="val 115470"/>
          </a:avLst>
        </a:prstGeom>
        <a:solidFill>
          <a:schemeClr val="accent5">
            <a:hueOff val="-2703417"/>
            <a:satOff val="-6968"/>
            <a:lumOff val="-4706"/>
            <a:alphaOff val="0"/>
          </a:schemeClr>
        </a:solidFill>
        <a:ln w="17145" cap="flat" cmpd="sng" algn="ctr">
          <a:solidFill>
            <a:schemeClr val="accent5">
              <a:hueOff val="-2703417"/>
              <a:satOff val="-6968"/>
              <a:lumOff val="-470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22300">
            <a:lnSpc>
              <a:spcPct val="90000"/>
            </a:lnSpc>
            <a:spcBef>
              <a:spcPct val="0"/>
            </a:spcBef>
            <a:spcAft>
              <a:spcPct val="35000"/>
            </a:spcAft>
            <a:buNone/>
          </a:pPr>
          <a:r>
            <a:rPr lang="en-US" sz="1400" b="1" kern="1200"/>
            <a:t>2026</a:t>
          </a:r>
        </a:p>
      </dsp:txBody>
      <dsp:txXfrm>
        <a:off x="4142807" y="1681594"/>
        <a:ext cx="901450" cy="326216"/>
      </dsp:txXfrm>
    </dsp:sp>
    <dsp:sp modelId="{4EE1C928-01CD-44C4-BC9E-371B198ECBF8}">
      <dsp:nvSpPr>
        <dsp:cNvPr id="0" name=""/>
        <dsp:cNvSpPr/>
      </dsp:nvSpPr>
      <dsp:spPr>
        <a:xfrm>
          <a:off x="3743938" y="0"/>
          <a:ext cx="1699187" cy="1180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b" anchorCtr="1">
          <a:noAutofit/>
        </a:bodyPr>
        <a:lstStyle/>
        <a:p>
          <a:pPr marL="0" lvl="0" indent="0" algn="ctr" defTabSz="711200">
            <a:lnSpc>
              <a:spcPct val="90000"/>
            </a:lnSpc>
            <a:spcBef>
              <a:spcPct val="0"/>
            </a:spcBef>
            <a:spcAft>
              <a:spcPct val="35000"/>
            </a:spcAft>
            <a:buNone/>
          </a:pPr>
          <a:r>
            <a:rPr lang="en-US" sz="1600" b="1" kern="1200" dirty="0">
              <a:solidFill>
                <a:srgbClr val="00FFCC"/>
              </a:solidFill>
            </a:rPr>
            <a:t>MARCH</a:t>
          </a:r>
          <a:r>
            <a:rPr lang="en-US" sz="1400" b="1" kern="1200" dirty="0">
              <a:solidFill>
                <a:srgbClr val="00FFCC"/>
              </a:solidFill>
            </a:rPr>
            <a:t> </a:t>
          </a:r>
        </a:p>
        <a:p>
          <a:pPr marL="0" lvl="0" indent="0" algn="ctr" defTabSz="711200">
            <a:lnSpc>
              <a:spcPct val="90000"/>
            </a:lnSpc>
            <a:spcBef>
              <a:spcPct val="0"/>
            </a:spcBef>
            <a:spcAft>
              <a:spcPct val="35000"/>
            </a:spcAft>
            <a:buNone/>
          </a:pPr>
          <a:r>
            <a:rPr lang="en-US" sz="1400" b="1" kern="1200" dirty="0"/>
            <a:t>PRINCE </a:t>
          </a:r>
        </a:p>
        <a:p>
          <a:pPr marL="0" lvl="0" indent="0" algn="ctr" defTabSz="711200">
            <a:lnSpc>
              <a:spcPct val="90000"/>
            </a:lnSpc>
            <a:spcBef>
              <a:spcPct val="0"/>
            </a:spcBef>
            <a:spcAft>
              <a:spcPct val="35000"/>
            </a:spcAft>
            <a:buNone/>
          </a:pPr>
          <a:r>
            <a:rPr lang="en-US" sz="1400" b="1" kern="1200" dirty="0"/>
            <a:t>close to recruitment</a:t>
          </a:r>
        </a:p>
      </dsp:txBody>
      <dsp:txXfrm>
        <a:off x="3743938" y="0"/>
        <a:ext cx="1699187" cy="1180609"/>
      </dsp:txXfrm>
    </dsp:sp>
    <dsp:sp modelId="{1144C05B-37FE-455C-8AFC-F25551FE1402}">
      <dsp:nvSpPr>
        <dsp:cNvPr id="0" name=""/>
        <dsp:cNvSpPr/>
      </dsp:nvSpPr>
      <dsp:spPr>
        <a:xfrm>
          <a:off x="5205239" y="1844702"/>
          <a:ext cx="475772" cy="0"/>
        </a:xfrm>
        <a:custGeom>
          <a:avLst/>
          <a:gdLst/>
          <a:ahLst/>
          <a:cxnLst/>
          <a:rect l="0" t="0" r="0" b="0"/>
          <a:pathLst>
            <a:path>
              <a:moveTo>
                <a:pt x="0" y="0"/>
              </a:moveTo>
              <a:lnTo>
                <a:pt x="475772" y="0"/>
              </a:lnTo>
            </a:path>
          </a:pathLst>
        </a:custGeom>
        <a:noFill/>
        <a:ln w="17145" cap="flat" cmpd="sng" algn="ctr">
          <a:solidFill>
            <a:schemeClr val="accent5">
              <a:hueOff val="-3379271"/>
              <a:satOff val="-8710"/>
              <a:lumOff val="-5883"/>
              <a:alphaOff val="0"/>
            </a:schemeClr>
          </a:solidFill>
          <a:prstDash val="solid"/>
        </a:ln>
        <a:effectLst/>
      </dsp:spPr>
      <dsp:style>
        <a:lnRef idx="2">
          <a:scrgbClr r="0" g="0" b="0"/>
        </a:lnRef>
        <a:fillRef idx="1">
          <a:scrgbClr r="0" g="0" b="0"/>
        </a:fillRef>
        <a:effectRef idx="0">
          <a:scrgbClr r="0" g="0" b="0"/>
        </a:effectRef>
        <a:fontRef idx="minor"/>
      </dsp:style>
    </dsp:sp>
    <dsp:sp modelId="{2B77B25D-FB22-4126-87E1-25CE4380EAF3}">
      <dsp:nvSpPr>
        <dsp:cNvPr id="0" name=""/>
        <dsp:cNvSpPr/>
      </dsp:nvSpPr>
      <dsp:spPr>
        <a:xfrm>
          <a:off x="4593532" y="1254397"/>
          <a:ext cx="0" cy="368940"/>
        </a:xfrm>
        <a:prstGeom prst="line">
          <a:avLst/>
        </a:prstGeom>
        <a:noFill/>
        <a:ln w="12700" cap="flat" cmpd="sng" algn="ctr">
          <a:solidFill>
            <a:schemeClr val="accent5">
              <a:hueOff val="-2252848"/>
              <a:satOff val="-5806"/>
              <a:lumOff val="-3922"/>
              <a:alphaOff val="0"/>
            </a:schemeClr>
          </a:solidFill>
          <a:prstDash val="dash"/>
        </a:ln>
        <a:effectLst/>
      </dsp:spPr>
      <dsp:style>
        <a:lnRef idx="1">
          <a:scrgbClr r="0" g="0" b="0"/>
        </a:lnRef>
        <a:fillRef idx="0">
          <a:scrgbClr r="0" g="0" b="0"/>
        </a:fillRef>
        <a:effectRef idx="0">
          <a:scrgbClr r="0" g="0" b="0"/>
        </a:effectRef>
        <a:fontRef idx="minor"/>
      </dsp:style>
    </dsp:sp>
    <dsp:sp modelId="{8278AFF6-7BD5-40D4-957B-408D15BB8EB5}">
      <dsp:nvSpPr>
        <dsp:cNvPr id="0" name=""/>
        <dsp:cNvSpPr/>
      </dsp:nvSpPr>
      <dsp:spPr>
        <a:xfrm>
          <a:off x="4556638" y="1180609"/>
          <a:ext cx="73788" cy="73788"/>
        </a:xfrm>
        <a:prstGeom prst="rect">
          <a:avLst/>
        </a:prstGeom>
        <a:solidFill>
          <a:schemeClr val="accent5">
            <a:hueOff val="-2703417"/>
            <a:satOff val="-6968"/>
            <a:lumOff val="-4706"/>
            <a:alphaOff val="0"/>
          </a:schemeClr>
        </a:solidFill>
        <a:ln w="1714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03BA03-8870-47AA-8CD0-DE2EF799122C}">
      <dsp:nvSpPr>
        <dsp:cNvPr id="0" name=""/>
        <dsp:cNvSpPr/>
      </dsp:nvSpPr>
      <dsp:spPr>
        <a:xfrm>
          <a:off x="5681012" y="1623338"/>
          <a:ext cx="1223414" cy="442728"/>
        </a:xfrm>
        <a:prstGeom prst="hexagon">
          <a:avLst>
            <a:gd name="adj" fmla="val 40000"/>
            <a:gd name="vf" fmla="val 115470"/>
          </a:avLst>
        </a:prstGeom>
        <a:solidFill>
          <a:schemeClr val="accent5">
            <a:hueOff val="-4055126"/>
            <a:satOff val="-10451"/>
            <a:lumOff val="-7059"/>
            <a:alphaOff val="0"/>
          </a:schemeClr>
        </a:solidFill>
        <a:ln w="17145" cap="flat" cmpd="sng" algn="ctr">
          <a:solidFill>
            <a:schemeClr val="accent5">
              <a:hueOff val="-4055126"/>
              <a:satOff val="-10451"/>
              <a:lumOff val="-70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22300">
            <a:lnSpc>
              <a:spcPct val="90000"/>
            </a:lnSpc>
            <a:spcBef>
              <a:spcPct val="0"/>
            </a:spcBef>
            <a:spcAft>
              <a:spcPct val="35000"/>
            </a:spcAft>
            <a:buNone/>
          </a:pPr>
          <a:r>
            <a:rPr lang="en-US" sz="1400" b="1" kern="1200"/>
            <a:t>2027</a:t>
          </a:r>
        </a:p>
      </dsp:txBody>
      <dsp:txXfrm>
        <a:off x="5841994" y="1681594"/>
        <a:ext cx="901450" cy="326216"/>
      </dsp:txXfrm>
    </dsp:sp>
    <dsp:sp modelId="{CD0ECE97-CAA2-4C0D-A242-BD2A4BB34DC0}">
      <dsp:nvSpPr>
        <dsp:cNvPr id="0" name=""/>
        <dsp:cNvSpPr/>
      </dsp:nvSpPr>
      <dsp:spPr>
        <a:xfrm>
          <a:off x="5443126" y="2508795"/>
          <a:ext cx="1699187" cy="1180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t" anchorCtr="1">
          <a:noAutofit/>
        </a:bodyPr>
        <a:lstStyle/>
        <a:p>
          <a:pPr marL="0" lvl="0" indent="0" algn="ctr" defTabSz="711200">
            <a:lnSpc>
              <a:spcPct val="90000"/>
            </a:lnSpc>
            <a:spcBef>
              <a:spcPct val="0"/>
            </a:spcBef>
            <a:spcAft>
              <a:spcPct val="35000"/>
            </a:spcAft>
            <a:buNone/>
          </a:pPr>
          <a:r>
            <a:rPr lang="en-US" sz="1600" b="1" kern="1200" dirty="0">
              <a:solidFill>
                <a:srgbClr val="00B050"/>
              </a:solidFill>
            </a:rPr>
            <a:t>JUNE</a:t>
          </a:r>
        </a:p>
        <a:p>
          <a:pPr marL="0" lvl="0" indent="0" algn="ctr" defTabSz="711200">
            <a:lnSpc>
              <a:spcPct val="90000"/>
            </a:lnSpc>
            <a:spcBef>
              <a:spcPct val="0"/>
            </a:spcBef>
            <a:spcAft>
              <a:spcPct val="35000"/>
            </a:spcAft>
            <a:buNone/>
          </a:pPr>
          <a:r>
            <a:rPr lang="en-US" sz="1400" b="1" kern="1200" dirty="0"/>
            <a:t>QUARTZ LUNG  </a:t>
          </a:r>
        </a:p>
        <a:p>
          <a:pPr marL="0" lvl="0" indent="0" algn="ctr" defTabSz="711200">
            <a:lnSpc>
              <a:spcPct val="90000"/>
            </a:lnSpc>
            <a:spcBef>
              <a:spcPct val="0"/>
            </a:spcBef>
            <a:spcAft>
              <a:spcPct val="35000"/>
            </a:spcAft>
            <a:buNone/>
          </a:pPr>
          <a:r>
            <a:rPr lang="en-US" sz="1400" b="1" kern="1200" dirty="0"/>
            <a:t>close to recruitment</a:t>
          </a:r>
        </a:p>
      </dsp:txBody>
      <dsp:txXfrm>
        <a:off x="5443126" y="2508795"/>
        <a:ext cx="1699187" cy="1180609"/>
      </dsp:txXfrm>
    </dsp:sp>
    <dsp:sp modelId="{D56DFDAB-9382-4787-B326-F39B5452315B}">
      <dsp:nvSpPr>
        <dsp:cNvPr id="0" name=""/>
        <dsp:cNvSpPr/>
      </dsp:nvSpPr>
      <dsp:spPr>
        <a:xfrm>
          <a:off x="6904427" y="1844702"/>
          <a:ext cx="521687" cy="0"/>
        </a:xfrm>
        <a:custGeom>
          <a:avLst/>
          <a:gdLst/>
          <a:ahLst/>
          <a:cxnLst/>
          <a:rect l="0" t="0" r="0" b="0"/>
          <a:pathLst>
            <a:path>
              <a:moveTo>
                <a:pt x="0" y="0"/>
              </a:moveTo>
              <a:lnTo>
                <a:pt x="521687" y="0"/>
              </a:lnTo>
            </a:path>
          </a:pathLst>
        </a:custGeom>
        <a:noFill/>
        <a:ln w="17145" cap="flat" cmpd="sng" algn="ctr">
          <a:solidFill>
            <a:schemeClr val="accent5">
              <a:hueOff val="-5068907"/>
              <a:satOff val="-13064"/>
              <a:lumOff val="-8824"/>
              <a:alphaOff val="0"/>
            </a:schemeClr>
          </a:solidFill>
          <a:prstDash val="solid"/>
        </a:ln>
        <a:effectLst/>
      </dsp:spPr>
      <dsp:style>
        <a:lnRef idx="2">
          <a:scrgbClr r="0" g="0" b="0"/>
        </a:lnRef>
        <a:fillRef idx="1">
          <a:scrgbClr r="0" g="0" b="0"/>
        </a:fillRef>
        <a:effectRef idx="0">
          <a:scrgbClr r="0" g="0" b="0"/>
        </a:effectRef>
        <a:fontRef idx="minor"/>
      </dsp:style>
    </dsp:sp>
    <dsp:sp modelId="{C4E45D8F-781C-4509-B4D9-05D4B0DBD3B0}">
      <dsp:nvSpPr>
        <dsp:cNvPr id="0" name=""/>
        <dsp:cNvSpPr/>
      </dsp:nvSpPr>
      <dsp:spPr>
        <a:xfrm>
          <a:off x="6292719" y="2066066"/>
          <a:ext cx="0" cy="368940"/>
        </a:xfrm>
        <a:prstGeom prst="line">
          <a:avLst/>
        </a:prstGeom>
        <a:noFill/>
        <a:ln w="12700" cap="flat" cmpd="sng" algn="ctr">
          <a:solidFill>
            <a:schemeClr val="accent5">
              <a:hueOff val="-3379271"/>
              <a:satOff val="-8710"/>
              <a:lumOff val="-5883"/>
              <a:alphaOff val="0"/>
            </a:schemeClr>
          </a:solidFill>
          <a:prstDash val="dash"/>
        </a:ln>
        <a:effectLst/>
      </dsp:spPr>
      <dsp:style>
        <a:lnRef idx="1">
          <a:scrgbClr r="0" g="0" b="0"/>
        </a:lnRef>
        <a:fillRef idx="0">
          <a:scrgbClr r="0" g="0" b="0"/>
        </a:fillRef>
        <a:effectRef idx="0">
          <a:scrgbClr r="0" g="0" b="0"/>
        </a:effectRef>
        <a:fontRef idx="minor"/>
      </dsp:style>
    </dsp:sp>
    <dsp:sp modelId="{4D8B74FC-2178-4B16-9DD6-C9553F153841}">
      <dsp:nvSpPr>
        <dsp:cNvPr id="0" name=""/>
        <dsp:cNvSpPr/>
      </dsp:nvSpPr>
      <dsp:spPr>
        <a:xfrm>
          <a:off x="6255825" y="2435007"/>
          <a:ext cx="73788" cy="73788"/>
        </a:xfrm>
        <a:prstGeom prst="rect">
          <a:avLst/>
        </a:prstGeom>
        <a:solidFill>
          <a:schemeClr val="accent5">
            <a:hueOff val="-4055126"/>
            <a:satOff val="-10451"/>
            <a:lumOff val="-7059"/>
            <a:alphaOff val="0"/>
          </a:schemeClr>
        </a:solidFill>
        <a:ln w="1714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06F052-FC6E-4FC1-BC46-5B8F9BF713A5}">
      <dsp:nvSpPr>
        <dsp:cNvPr id="0" name=""/>
        <dsp:cNvSpPr/>
      </dsp:nvSpPr>
      <dsp:spPr>
        <a:xfrm>
          <a:off x="7426115" y="1623338"/>
          <a:ext cx="1537759" cy="442728"/>
        </a:xfrm>
        <a:prstGeom prst="hexagon">
          <a:avLst>
            <a:gd name="adj" fmla="val 40000"/>
            <a:gd name="vf" fmla="val 115470"/>
          </a:avLst>
        </a:prstGeom>
        <a:solidFill>
          <a:schemeClr val="accent5">
            <a:hueOff val="-5406834"/>
            <a:satOff val="-13935"/>
            <a:lumOff val="-9412"/>
            <a:alphaOff val="0"/>
          </a:schemeClr>
        </a:solidFill>
        <a:ln w="17145" cap="flat" cmpd="sng" algn="ctr">
          <a:solidFill>
            <a:schemeClr val="accent5">
              <a:hueOff val="-5406834"/>
              <a:satOff val="-13935"/>
              <a:lumOff val="-941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22300">
            <a:lnSpc>
              <a:spcPct val="90000"/>
            </a:lnSpc>
            <a:spcBef>
              <a:spcPct val="0"/>
            </a:spcBef>
            <a:spcAft>
              <a:spcPct val="35000"/>
            </a:spcAft>
            <a:buNone/>
          </a:pPr>
          <a:r>
            <a:rPr lang="en-US" sz="1400" b="1" kern="1200" dirty="0"/>
            <a:t>2027</a:t>
          </a:r>
        </a:p>
      </dsp:txBody>
      <dsp:txXfrm>
        <a:off x="7613292" y="1677227"/>
        <a:ext cx="1163405" cy="334950"/>
      </dsp:txXfrm>
    </dsp:sp>
    <dsp:sp modelId="{E2E74A3F-3AA8-48B3-8A79-3A1F7EA820BD}">
      <dsp:nvSpPr>
        <dsp:cNvPr id="0" name=""/>
        <dsp:cNvSpPr/>
      </dsp:nvSpPr>
      <dsp:spPr>
        <a:xfrm>
          <a:off x="7127106" y="0"/>
          <a:ext cx="2135776" cy="1180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b" anchorCtr="1">
          <a:noAutofit/>
        </a:bodyPr>
        <a:lstStyle/>
        <a:p>
          <a:pPr marL="0" lvl="0" indent="0" algn="ctr" defTabSz="711200">
            <a:lnSpc>
              <a:spcPct val="90000"/>
            </a:lnSpc>
            <a:spcBef>
              <a:spcPct val="0"/>
            </a:spcBef>
            <a:spcAft>
              <a:spcPct val="35000"/>
            </a:spcAft>
            <a:buNone/>
          </a:pPr>
          <a:r>
            <a:rPr lang="en-US" sz="1600" b="1" kern="1200" dirty="0">
              <a:solidFill>
                <a:schemeClr val="accent6"/>
              </a:solidFill>
            </a:rPr>
            <a:t>DECEMBER</a:t>
          </a:r>
          <a:r>
            <a:rPr lang="en-US" sz="1400" b="1" kern="1200" dirty="0"/>
            <a:t> </a:t>
          </a:r>
        </a:p>
        <a:p>
          <a:pPr marL="0" lvl="0" indent="0" algn="ctr" defTabSz="711200">
            <a:lnSpc>
              <a:spcPct val="90000"/>
            </a:lnSpc>
            <a:spcBef>
              <a:spcPct val="0"/>
            </a:spcBef>
            <a:spcAft>
              <a:spcPct val="35000"/>
            </a:spcAft>
            <a:buNone/>
          </a:pPr>
          <a:r>
            <a:rPr lang="en-US" sz="1400" b="1" kern="1200" dirty="0"/>
            <a:t>PRINCE and QUARTZ LUNG</a:t>
          </a:r>
        </a:p>
        <a:p>
          <a:pPr marL="0" lvl="0" indent="0" algn="ctr" defTabSz="711200">
            <a:lnSpc>
              <a:spcPct val="90000"/>
            </a:lnSpc>
            <a:spcBef>
              <a:spcPct val="0"/>
            </a:spcBef>
            <a:spcAft>
              <a:spcPct val="35000"/>
            </a:spcAft>
            <a:buNone/>
          </a:pPr>
          <a:r>
            <a:rPr lang="en-US" sz="1400" b="1" kern="1200" dirty="0"/>
            <a:t>   treatment and follow-up phase complete</a:t>
          </a:r>
        </a:p>
      </dsp:txBody>
      <dsp:txXfrm>
        <a:off x="7127106" y="0"/>
        <a:ext cx="2135776" cy="1180609"/>
      </dsp:txXfrm>
    </dsp:sp>
    <dsp:sp modelId="{EAE21FD1-2FCF-4C3C-8C40-158911AC5674}">
      <dsp:nvSpPr>
        <dsp:cNvPr id="0" name=""/>
        <dsp:cNvSpPr/>
      </dsp:nvSpPr>
      <dsp:spPr>
        <a:xfrm>
          <a:off x="8963874" y="1844702"/>
          <a:ext cx="619338" cy="0"/>
        </a:xfrm>
        <a:custGeom>
          <a:avLst/>
          <a:gdLst/>
          <a:ahLst/>
          <a:cxnLst/>
          <a:rect l="0" t="0" r="0" b="0"/>
          <a:pathLst>
            <a:path>
              <a:moveTo>
                <a:pt x="0" y="0"/>
              </a:moveTo>
              <a:lnTo>
                <a:pt x="619338" y="0"/>
              </a:lnTo>
            </a:path>
          </a:pathLst>
        </a:custGeom>
        <a:noFill/>
        <a:ln w="17145" cap="flat" cmpd="sng" algn="ctr">
          <a:solidFill>
            <a:schemeClr val="accent5">
              <a:hueOff val="-6758543"/>
              <a:satOff val="-17419"/>
              <a:lumOff val="-11765"/>
              <a:alphaOff val="0"/>
            </a:schemeClr>
          </a:solidFill>
          <a:prstDash val="solid"/>
        </a:ln>
        <a:effectLst/>
      </dsp:spPr>
      <dsp:style>
        <a:lnRef idx="2">
          <a:scrgbClr r="0" g="0" b="0"/>
        </a:lnRef>
        <a:fillRef idx="1">
          <a:scrgbClr r="0" g="0" b="0"/>
        </a:fillRef>
        <a:effectRef idx="0">
          <a:scrgbClr r="0" g="0" b="0"/>
        </a:effectRef>
        <a:fontRef idx="minor"/>
      </dsp:style>
    </dsp:sp>
    <dsp:sp modelId="{A4709F0F-D22C-4651-A68C-C11E52F4FEB3}">
      <dsp:nvSpPr>
        <dsp:cNvPr id="0" name=""/>
        <dsp:cNvSpPr/>
      </dsp:nvSpPr>
      <dsp:spPr>
        <a:xfrm>
          <a:off x="8194994" y="1254397"/>
          <a:ext cx="0" cy="368940"/>
        </a:xfrm>
        <a:prstGeom prst="line">
          <a:avLst/>
        </a:prstGeom>
        <a:noFill/>
        <a:ln w="12700" cap="flat" cmpd="sng" algn="ctr">
          <a:solidFill>
            <a:schemeClr val="accent5">
              <a:hueOff val="-4505695"/>
              <a:satOff val="-11613"/>
              <a:lumOff val="-7843"/>
              <a:alphaOff val="0"/>
            </a:schemeClr>
          </a:solidFill>
          <a:prstDash val="dash"/>
        </a:ln>
        <a:effectLst/>
      </dsp:spPr>
      <dsp:style>
        <a:lnRef idx="1">
          <a:scrgbClr r="0" g="0" b="0"/>
        </a:lnRef>
        <a:fillRef idx="0">
          <a:scrgbClr r="0" g="0" b="0"/>
        </a:fillRef>
        <a:effectRef idx="0">
          <a:scrgbClr r="0" g="0" b="0"/>
        </a:effectRef>
        <a:fontRef idx="minor"/>
      </dsp:style>
    </dsp:sp>
    <dsp:sp modelId="{504A5670-1802-4BE8-9A41-F4D2E59C731A}">
      <dsp:nvSpPr>
        <dsp:cNvPr id="0" name=""/>
        <dsp:cNvSpPr/>
      </dsp:nvSpPr>
      <dsp:spPr>
        <a:xfrm>
          <a:off x="8148621" y="1180609"/>
          <a:ext cx="92747" cy="73788"/>
        </a:xfrm>
        <a:prstGeom prst="rect">
          <a:avLst/>
        </a:prstGeom>
        <a:solidFill>
          <a:schemeClr val="accent5">
            <a:hueOff val="-5406834"/>
            <a:satOff val="-13935"/>
            <a:lumOff val="-9412"/>
            <a:alphaOff val="0"/>
          </a:schemeClr>
        </a:solidFill>
        <a:ln w="1714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EFC4A5-2557-4A2A-906F-FF7627B1E499}">
      <dsp:nvSpPr>
        <dsp:cNvPr id="0" name=""/>
        <dsp:cNvSpPr/>
      </dsp:nvSpPr>
      <dsp:spPr>
        <a:xfrm rot="10800000">
          <a:off x="9583212" y="1623338"/>
          <a:ext cx="1569200" cy="442728"/>
        </a:xfrm>
        <a:prstGeom prst="homePlate">
          <a:avLst>
            <a:gd name="adj" fmla="val 40000"/>
          </a:avLst>
        </a:prstGeom>
        <a:solidFill>
          <a:schemeClr val="accent5">
            <a:hueOff val="-6758543"/>
            <a:satOff val="-17419"/>
            <a:lumOff val="-11765"/>
            <a:alphaOff val="0"/>
          </a:schemeClr>
        </a:solidFill>
        <a:ln w="17145" cap="flat" cmpd="sng" algn="ctr">
          <a:solidFill>
            <a:schemeClr val="accent5">
              <a:hueOff val="-6758543"/>
              <a:satOff val="-17419"/>
              <a:lumOff val="-11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22300">
            <a:lnSpc>
              <a:spcPct val="90000"/>
            </a:lnSpc>
            <a:spcBef>
              <a:spcPct val="0"/>
            </a:spcBef>
            <a:spcAft>
              <a:spcPct val="35000"/>
            </a:spcAft>
            <a:buNone/>
          </a:pPr>
          <a:r>
            <a:rPr lang="en-US" sz="1400" b="1" kern="1200"/>
            <a:t>2028</a:t>
          </a:r>
        </a:p>
      </dsp:txBody>
      <dsp:txXfrm rot="10800000">
        <a:off x="9671758" y="1623338"/>
        <a:ext cx="1480654" cy="442728"/>
      </dsp:txXfrm>
    </dsp:sp>
    <dsp:sp modelId="{C751405A-22AF-459E-A3EF-389B8D2E7EEF}">
      <dsp:nvSpPr>
        <dsp:cNvPr id="0" name=""/>
        <dsp:cNvSpPr/>
      </dsp:nvSpPr>
      <dsp:spPr>
        <a:xfrm>
          <a:off x="9278089" y="2508795"/>
          <a:ext cx="2179445" cy="1180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t" anchorCtr="1">
          <a:noAutofit/>
        </a:bodyPr>
        <a:lstStyle/>
        <a:p>
          <a:pPr marL="0" lvl="0" indent="0" algn="ctr" defTabSz="711200">
            <a:lnSpc>
              <a:spcPct val="90000"/>
            </a:lnSpc>
            <a:spcBef>
              <a:spcPct val="0"/>
            </a:spcBef>
            <a:spcAft>
              <a:spcPct val="35000"/>
            </a:spcAft>
            <a:buNone/>
          </a:pPr>
          <a:r>
            <a:rPr lang="en-US" sz="1600" b="1" kern="1200" dirty="0">
              <a:solidFill>
                <a:schemeClr val="accent6"/>
              </a:solidFill>
            </a:rPr>
            <a:t>MARCH – SEPTEMBER</a:t>
          </a:r>
        </a:p>
        <a:p>
          <a:pPr marL="0" lvl="0" indent="0" algn="ctr" defTabSz="711200">
            <a:lnSpc>
              <a:spcPct val="90000"/>
            </a:lnSpc>
            <a:spcBef>
              <a:spcPct val="0"/>
            </a:spcBef>
            <a:spcAft>
              <a:spcPct val="35000"/>
            </a:spcAft>
            <a:buNone/>
          </a:pPr>
          <a:r>
            <a:rPr lang="en-US" sz="1600" b="1" kern="1200" dirty="0">
              <a:solidFill>
                <a:schemeClr val="accent6"/>
              </a:solidFill>
            </a:rPr>
            <a:t> </a:t>
          </a:r>
          <a:r>
            <a:rPr lang="en-US" sz="1400" b="1" kern="1200" dirty="0"/>
            <a:t>PRINCE and QUARTZ LUNG</a:t>
          </a:r>
        </a:p>
        <a:p>
          <a:pPr marL="0" lvl="0" indent="0" algn="ctr" defTabSz="711200">
            <a:lnSpc>
              <a:spcPct val="90000"/>
            </a:lnSpc>
            <a:spcBef>
              <a:spcPct val="0"/>
            </a:spcBef>
            <a:spcAft>
              <a:spcPct val="35000"/>
            </a:spcAft>
            <a:buNone/>
          </a:pPr>
          <a:r>
            <a:rPr lang="en-US" sz="1400" b="1" kern="1200" dirty="0"/>
            <a:t>  analysis, write-up, site closure, archive</a:t>
          </a:r>
        </a:p>
      </dsp:txBody>
      <dsp:txXfrm>
        <a:off x="9278089" y="2508795"/>
        <a:ext cx="2179445" cy="1180609"/>
      </dsp:txXfrm>
    </dsp:sp>
    <dsp:sp modelId="{82433487-E9AC-4967-8D8D-163205BAF1B0}">
      <dsp:nvSpPr>
        <dsp:cNvPr id="0" name=""/>
        <dsp:cNvSpPr/>
      </dsp:nvSpPr>
      <dsp:spPr>
        <a:xfrm>
          <a:off x="10367812" y="2066066"/>
          <a:ext cx="0" cy="368940"/>
        </a:xfrm>
        <a:prstGeom prst="line">
          <a:avLst/>
        </a:prstGeom>
        <a:noFill/>
        <a:ln w="12700" cap="flat" cmpd="sng" algn="ctr">
          <a:solidFill>
            <a:schemeClr val="accent5">
              <a:hueOff val="-6758543"/>
              <a:satOff val="-17419"/>
              <a:lumOff val="-11765"/>
              <a:alphaOff val="0"/>
            </a:schemeClr>
          </a:solidFill>
          <a:prstDash val="dash"/>
        </a:ln>
        <a:effectLst/>
      </dsp:spPr>
      <dsp:style>
        <a:lnRef idx="1">
          <a:scrgbClr r="0" g="0" b="0"/>
        </a:lnRef>
        <a:fillRef idx="0">
          <a:scrgbClr r="0" g="0" b="0"/>
        </a:fillRef>
        <a:effectRef idx="0">
          <a:scrgbClr r="0" g="0" b="0"/>
        </a:effectRef>
        <a:fontRef idx="minor"/>
      </dsp:style>
    </dsp:sp>
    <dsp:sp modelId="{955B1883-7D37-43C9-9847-0A2CCB82B7FE}">
      <dsp:nvSpPr>
        <dsp:cNvPr id="0" name=""/>
        <dsp:cNvSpPr/>
      </dsp:nvSpPr>
      <dsp:spPr>
        <a:xfrm>
          <a:off x="10320490" y="2435007"/>
          <a:ext cx="94643" cy="73788"/>
        </a:xfrm>
        <a:prstGeom prst="rect">
          <a:avLst/>
        </a:prstGeom>
        <a:solidFill>
          <a:schemeClr val="accent5">
            <a:hueOff val="-6758543"/>
            <a:satOff val="-17419"/>
            <a:lumOff val="-11765"/>
            <a:alphaOff val="0"/>
          </a:schemeClr>
        </a:solidFill>
        <a:ln w="1714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dirty="0"/>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556BBCA2-4010-4D08-9964-4595F1649812}" type="datetimeFigureOut">
              <a:rPr lang="en-GB" smtClean="0"/>
              <a:t>20/05/2025</a:t>
            </a:fld>
            <a:endParaRPr lang="en-GB" dirty="0"/>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en-GB" dirty="0"/>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dirty="0"/>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C59CF5AF-880F-42F3-969F-68424C98D0BB}" type="slidenum">
              <a:rPr lang="en-GB" smtClean="0"/>
              <a:t>‹#›</a:t>
            </a:fld>
            <a:endParaRPr lang="en-GB" dirty="0"/>
          </a:p>
        </p:txBody>
      </p:sp>
    </p:spTree>
    <p:extLst>
      <p:ext uri="{BB962C8B-B14F-4D97-AF65-F5344CB8AC3E}">
        <p14:creationId xmlns:p14="http://schemas.microsoft.com/office/powerpoint/2010/main" val="2419111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1F01BF-CBFE-46B2-BBDA-78F24218739B}" type="datetime1">
              <a:rPr lang="en-GB" smtClean="0"/>
              <a:t>20/05/2025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37AB5B-972F-45FC-B184-8E84A4BEB980}" type="slidenum">
              <a:rPr lang="en-GB" smtClean="0"/>
              <a:t>‹#›</a:t>
            </a:fld>
            <a:endParaRPr lang="en-GB" dirty="0"/>
          </a:p>
        </p:txBody>
      </p:sp>
    </p:spTree>
    <p:extLst>
      <p:ext uri="{BB962C8B-B14F-4D97-AF65-F5344CB8AC3E}">
        <p14:creationId xmlns:p14="http://schemas.microsoft.com/office/powerpoint/2010/main" val="3182479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F0075E-8566-4065-9E7F-B525968122EE}" type="datetime1">
              <a:rPr lang="en-GB" smtClean="0"/>
              <a:t>20/05/2025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37AB5B-972F-45FC-B184-8E84A4BEB980}" type="slidenum">
              <a:rPr lang="en-GB" smtClean="0"/>
              <a:t>‹#›</a:t>
            </a:fld>
            <a:endParaRPr lang="en-GB" dirty="0"/>
          </a:p>
        </p:txBody>
      </p:sp>
    </p:spTree>
    <p:extLst>
      <p:ext uri="{BB962C8B-B14F-4D97-AF65-F5344CB8AC3E}">
        <p14:creationId xmlns:p14="http://schemas.microsoft.com/office/powerpoint/2010/main" val="2201703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105203-D070-4AF4-BDFB-75139E31E89D}" type="datetime1">
              <a:rPr lang="en-GB" smtClean="0"/>
              <a:t>20/05/2025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37AB5B-972F-45FC-B184-8E84A4BEB980}" type="slidenum">
              <a:rPr lang="en-GB" smtClean="0"/>
              <a:t>‹#›</a:t>
            </a:fld>
            <a:endParaRPr lang="en-GB" dirty="0"/>
          </a:p>
        </p:txBody>
      </p:sp>
    </p:spTree>
    <p:extLst>
      <p:ext uri="{BB962C8B-B14F-4D97-AF65-F5344CB8AC3E}">
        <p14:creationId xmlns:p14="http://schemas.microsoft.com/office/powerpoint/2010/main" val="2176486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O TOURIST LOGO">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5D6D293-A2DA-46CF-A579-0E749F2C8F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15626" y="6090240"/>
            <a:ext cx="728749" cy="729660"/>
          </a:xfrm>
          <a:prstGeom prst="ellipse">
            <a:avLst/>
          </a:prstGeom>
        </p:spPr>
      </p:pic>
      <p:sp>
        <p:nvSpPr>
          <p:cNvPr id="6" name="Isosceles Triangle 5">
            <a:extLst>
              <a:ext uri="{FF2B5EF4-FFF2-40B4-BE49-F238E27FC236}">
                <a16:creationId xmlns:a16="http://schemas.microsoft.com/office/drawing/2014/main" id="{3D908F67-91EE-458B-BABE-FC1946866092}"/>
              </a:ext>
            </a:extLst>
          </p:cNvPr>
          <p:cNvSpPr/>
          <p:nvPr userDrawn="1"/>
        </p:nvSpPr>
        <p:spPr>
          <a:xfrm rot="10800000" flipH="1">
            <a:off x="1" y="-4"/>
            <a:ext cx="615142" cy="1737363"/>
          </a:xfrm>
          <a:prstGeom prst="triangle">
            <a:avLst>
              <a:gd name="adj" fmla="val 0"/>
            </a:avLst>
          </a:prstGeom>
          <a:solidFill>
            <a:srgbClr val="F8E4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Isosceles Triangle 6">
            <a:extLst>
              <a:ext uri="{FF2B5EF4-FFF2-40B4-BE49-F238E27FC236}">
                <a16:creationId xmlns:a16="http://schemas.microsoft.com/office/drawing/2014/main" id="{C862F292-A1A6-4851-9E28-E36F6D5F5951}"/>
              </a:ext>
            </a:extLst>
          </p:cNvPr>
          <p:cNvSpPr/>
          <p:nvPr userDrawn="1"/>
        </p:nvSpPr>
        <p:spPr>
          <a:xfrm rot="10800000" flipH="1">
            <a:off x="0" y="-6"/>
            <a:ext cx="1014153" cy="798028"/>
          </a:xfrm>
          <a:prstGeom prst="triangle">
            <a:avLst>
              <a:gd name="adj" fmla="val 0"/>
            </a:avLst>
          </a:prstGeom>
          <a:solidFill>
            <a:srgbClr val="D6CA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69629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618C94-F7C1-4B43-86E1-824B00EED6ED}" type="datetime1">
              <a:rPr lang="en-GB" smtClean="0"/>
              <a:t>20/05/2025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37AB5B-972F-45FC-B184-8E84A4BEB980}" type="slidenum">
              <a:rPr lang="en-GB" smtClean="0"/>
              <a:t>‹#›</a:t>
            </a:fld>
            <a:endParaRPr lang="en-GB" dirty="0"/>
          </a:p>
        </p:txBody>
      </p:sp>
    </p:spTree>
    <p:extLst>
      <p:ext uri="{BB962C8B-B14F-4D97-AF65-F5344CB8AC3E}">
        <p14:creationId xmlns:p14="http://schemas.microsoft.com/office/powerpoint/2010/main" val="1350684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E5DC20-06EA-4586-A2DD-0A6072A88F6A}" type="datetime1">
              <a:rPr lang="en-GB" smtClean="0"/>
              <a:t>20/05/2025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37AB5B-972F-45FC-B184-8E84A4BEB980}" type="slidenum">
              <a:rPr lang="en-GB" smtClean="0"/>
              <a:t>‹#›</a:t>
            </a:fld>
            <a:endParaRPr lang="en-GB" dirty="0"/>
          </a:p>
        </p:txBody>
      </p:sp>
    </p:spTree>
    <p:extLst>
      <p:ext uri="{BB962C8B-B14F-4D97-AF65-F5344CB8AC3E}">
        <p14:creationId xmlns:p14="http://schemas.microsoft.com/office/powerpoint/2010/main" val="285608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FBE173-D744-42C8-A97A-D46837689A5E}" type="datetime1">
              <a:rPr lang="en-GB" smtClean="0"/>
              <a:t>20/05/2025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37AB5B-972F-45FC-B184-8E84A4BEB980}" type="slidenum">
              <a:rPr lang="en-GB" smtClean="0"/>
              <a:t>‹#›</a:t>
            </a:fld>
            <a:endParaRPr lang="en-GB" dirty="0"/>
          </a:p>
        </p:txBody>
      </p:sp>
    </p:spTree>
    <p:extLst>
      <p:ext uri="{BB962C8B-B14F-4D97-AF65-F5344CB8AC3E}">
        <p14:creationId xmlns:p14="http://schemas.microsoft.com/office/powerpoint/2010/main" val="1650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B35FB4-D869-4E67-A84D-AA0E6C5137D1}" type="datetime1">
              <a:rPr lang="en-GB" smtClean="0"/>
              <a:t>20/05/2025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337AB5B-972F-45FC-B184-8E84A4BEB980}" type="slidenum">
              <a:rPr lang="en-GB" smtClean="0"/>
              <a:t>‹#›</a:t>
            </a:fld>
            <a:endParaRPr lang="en-GB" dirty="0"/>
          </a:p>
        </p:txBody>
      </p:sp>
    </p:spTree>
    <p:extLst>
      <p:ext uri="{BB962C8B-B14F-4D97-AF65-F5344CB8AC3E}">
        <p14:creationId xmlns:p14="http://schemas.microsoft.com/office/powerpoint/2010/main" val="3892930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3AE283-D9D6-4C34-BDF9-437EE61BFBBA}" type="datetime1">
              <a:rPr lang="en-GB" smtClean="0"/>
              <a:t>20/05/2025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337AB5B-972F-45FC-B184-8E84A4BEB980}" type="slidenum">
              <a:rPr lang="en-GB" smtClean="0"/>
              <a:t>‹#›</a:t>
            </a:fld>
            <a:endParaRPr lang="en-GB" dirty="0"/>
          </a:p>
        </p:txBody>
      </p:sp>
    </p:spTree>
    <p:extLst>
      <p:ext uri="{BB962C8B-B14F-4D97-AF65-F5344CB8AC3E}">
        <p14:creationId xmlns:p14="http://schemas.microsoft.com/office/powerpoint/2010/main" val="2619446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0A4E3-42A8-4538-95F3-217AE67F6F06}" type="datetime1">
              <a:rPr lang="en-GB" smtClean="0"/>
              <a:t>20/05/2025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337AB5B-972F-45FC-B184-8E84A4BEB980}" type="slidenum">
              <a:rPr lang="en-GB" smtClean="0"/>
              <a:t>‹#›</a:t>
            </a:fld>
            <a:endParaRPr lang="en-GB" dirty="0"/>
          </a:p>
        </p:txBody>
      </p:sp>
    </p:spTree>
    <p:extLst>
      <p:ext uri="{BB962C8B-B14F-4D97-AF65-F5344CB8AC3E}">
        <p14:creationId xmlns:p14="http://schemas.microsoft.com/office/powerpoint/2010/main" val="326421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4E7A36-7074-4826-BF2E-7472BA9854B1}" type="datetime1">
              <a:rPr lang="en-GB" smtClean="0"/>
              <a:t>20/05/2025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37AB5B-972F-45FC-B184-8E84A4BEB980}" type="slidenum">
              <a:rPr lang="en-GB" smtClean="0"/>
              <a:t>‹#›</a:t>
            </a:fld>
            <a:endParaRPr lang="en-GB" dirty="0"/>
          </a:p>
        </p:txBody>
      </p:sp>
    </p:spTree>
    <p:extLst>
      <p:ext uri="{BB962C8B-B14F-4D97-AF65-F5344CB8AC3E}">
        <p14:creationId xmlns:p14="http://schemas.microsoft.com/office/powerpoint/2010/main" val="2798132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95FCE2-D5EE-45BE-BD66-9B82155F941E}" type="datetime1">
              <a:rPr lang="en-GB" smtClean="0"/>
              <a:t>20/05/2025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37AB5B-972F-45FC-B184-8E84A4BEB980}" type="slidenum">
              <a:rPr lang="en-GB" smtClean="0"/>
              <a:t>‹#›</a:t>
            </a:fld>
            <a:endParaRPr lang="en-GB" dirty="0"/>
          </a:p>
        </p:txBody>
      </p:sp>
    </p:spTree>
    <p:extLst>
      <p:ext uri="{BB962C8B-B14F-4D97-AF65-F5344CB8AC3E}">
        <p14:creationId xmlns:p14="http://schemas.microsoft.com/office/powerpoint/2010/main" val="237974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98E1BF-3115-40FB-BC12-8050ED19A8C1}" type="datetime1">
              <a:rPr lang="en-GB" smtClean="0"/>
              <a:t>20/05/2025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37AB5B-972F-45FC-B184-8E84A4BEB980}" type="slidenum">
              <a:rPr lang="en-GB" smtClean="0"/>
              <a:t>‹#›</a:t>
            </a:fld>
            <a:endParaRPr lang="en-GB" dirty="0"/>
          </a:p>
        </p:txBody>
      </p:sp>
    </p:spTree>
    <p:extLst>
      <p:ext uri="{BB962C8B-B14F-4D97-AF65-F5344CB8AC3E}">
        <p14:creationId xmlns:p14="http://schemas.microsoft.com/office/powerpoint/2010/main" val="378588497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29" name="Rectangle 28">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D3539FEE-81D3-4406-802E-60B20B16F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DC701763-729E-462F-A5A8-E0DEFEB1E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F85AE71A-786E-1767-95E7-62D69F97373B}"/>
              </a:ext>
            </a:extLst>
          </p:cNvPr>
          <p:cNvSpPr txBox="1"/>
          <p:nvPr/>
        </p:nvSpPr>
        <p:spPr>
          <a:xfrm>
            <a:off x="699714" y="353160"/>
            <a:ext cx="7091300" cy="898581"/>
          </a:xfrm>
          <a:prstGeom prst="rect">
            <a:avLst/>
          </a:prstGeom>
        </p:spPr>
        <p:txBody>
          <a:bodyPr vert="horz" lIns="91440" tIns="45720" rIns="91440" bIns="45720" rtlCol="0" anchor="ctr">
            <a:normAutofit lnSpcReduction="10000"/>
          </a:bodyPr>
          <a:lstStyle/>
          <a:p>
            <a:pPr marL="0" marR="0" lvl="0" indent="0" defTabSz="914400" fontAlgn="auto">
              <a:lnSpc>
                <a:spcPct val="90000"/>
              </a:lnSpc>
              <a:spcBef>
                <a:spcPct val="0"/>
              </a:spcBef>
              <a:spcAft>
                <a:spcPts val="600"/>
              </a:spcAft>
              <a:buClrTx/>
              <a:buSzTx/>
              <a:tabLst/>
              <a:defRPr/>
            </a:pPr>
            <a:r>
              <a:rPr lang="en-US" sz="2800" b="1" dirty="0">
                <a:solidFill>
                  <a:srgbClr val="FFFFFF"/>
                </a:solidFill>
                <a:effectLst/>
                <a:latin typeface="+mj-lt"/>
                <a:ea typeface="+mj-ea"/>
                <a:cs typeface="+mj-cs"/>
              </a:rPr>
              <a:t>TOURIST: Thoracic Umbrella Radiotherapy Study </a:t>
            </a:r>
          </a:p>
          <a:p>
            <a:pPr marL="0" marR="0" lvl="0" indent="0" defTabSz="914400" fontAlgn="auto">
              <a:lnSpc>
                <a:spcPct val="90000"/>
              </a:lnSpc>
              <a:spcBef>
                <a:spcPct val="0"/>
              </a:spcBef>
              <a:spcAft>
                <a:spcPts val="600"/>
              </a:spcAft>
              <a:buClrTx/>
              <a:buSzTx/>
              <a:tabLst/>
              <a:defRPr/>
            </a:pPr>
            <a:r>
              <a:rPr lang="en-US" sz="2800" b="1" dirty="0">
                <a:solidFill>
                  <a:srgbClr val="FFFFFF"/>
                </a:solidFill>
                <a:effectLst/>
                <a:latin typeface="+mj-lt"/>
                <a:ea typeface="+mj-ea"/>
                <a:cs typeface="+mj-cs"/>
              </a:rPr>
              <a:t>                 in stage IV NSCLC</a:t>
            </a:r>
          </a:p>
        </p:txBody>
      </p:sp>
      <p:sp>
        <p:nvSpPr>
          <p:cNvPr id="22" name="TextBox 21">
            <a:extLst>
              <a:ext uri="{FF2B5EF4-FFF2-40B4-BE49-F238E27FC236}">
                <a16:creationId xmlns:a16="http://schemas.microsoft.com/office/drawing/2014/main" id="{3663EB4E-8E9D-4AB2-F99B-9912C7187BB6}"/>
              </a:ext>
            </a:extLst>
          </p:cNvPr>
          <p:cNvSpPr txBox="1"/>
          <p:nvPr/>
        </p:nvSpPr>
        <p:spPr>
          <a:xfrm>
            <a:off x="8571507" y="387224"/>
            <a:ext cx="3291839" cy="830453"/>
          </a:xfrm>
          <a:prstGeom prst="rect">
            <a:avLst/>
          </a:prstGeom>
        </p:spPr>
        <p:txBody>
          <a:bodyPr vert="horz" lIns="91440" tIns="45720" rIns="91440" bIns="45720" rtlCol="0" anchor="ctr">
            <a:normAutofit/>
          </a:bodyPr>
          <a:lstStyle/>
          <a:p>
            <a:pPr defTabSz="914400">
              <a:lnSpc>
                <a:spcPct val="90000"/>
              </a:lnSpc>
              <a:spcBef>
                <a:spcPts val="1000"/>
              </a:spcBef>
            </a:pPr>
            <a:r>
              <a:rPr lang="en-US" sz="1700" b="0" dirty="0">
                <a:solidFill>
                  <a:srgbClr val="FFFFFF"/>
                </a:solidFill>
                <a:effectLst/>
              </a:rPr>
              <a:t>This Trial is primarily </a:t>
            </a:r>
            <a:r>
              <a:rPr lang="en-US" sz="1700" b="1" dirty="0">
                <a:solidFill>
                  <a:srgbClr val="FFFFFF"/>
                </a:solidFill>
                <a:effectLst/>
              </a:rPr>
              <a:t>funded by the National Institute for Health and Care Research (NIHR).  </a:t>
            </a:r>
            <a:endParaRPr lang="en-US" sz="1700" dirty="0">
              <a:solidFill>
                <a:srgbClr val="FFFFFF"/>
              </a:solidFill>
            </a:endParaRPr>
          </a:p>
        </p:txBody>
      </p:sp>
      <p:pic>
        <p:nvPicPr>
          <p:cNvPr id="9" name="Picture 8">
            <a:extLst>
              <a:ext uri="{FF2B5EF4-FFF2-40B4-BE49-F238E27FC236}">
                <a16:creationId xmlns:a16="http://schemas.microsoft.com/office/drawing/2014/main" id="{9165A889-F365-7D00-961F-0A5A55E867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0434" t="27553" r="14876" b="49790"/>
          <a:stretch/>
        </p:blipFill>
        <p:spPr>
          <a:xfrm>
            <a:off x="3737372" y="1856584"/>
            <a:ext cx="4717255" cy="1532385"/>
          </a:xfrm>
          <a:prstGeom prst="rect">
            <a:avLst/>
          </a:prstGeom>
          <a:ln>
            <a:solidFill>
              <a:schemeClr val="tx1"/>
            </a:solidFill>
          </a:ln>
        </p:spPr>
      </p:pic>
      <p:graphicFrame>
        <p:nvGraphicFramePr>
          <p:cNvPr id="6" name="Table 5">
            <a:extLst>
              <a:ext uri="{FF2B5EF4-FFF2-40B4-BE49-F238E27FC236}">
                <a16:creationId xmlns:a16="http://schemas.microsoft.com/office/drawing/2014/main" id="{1332A811-09FE-DBB3-6F5B-9F09F923DA55}"/>
              </a:ext>
            </a:extLst>
          </p:cNvPr>
          <p:cNvGraphicFramePr>
            <a:graphicFrameLocks noGrp="1"/>
          </p:cNvGraphicFramePr>
          <p:nvPr>
            <p:extLst>
              <p:ext uri="{D42A27DB-BD31-4B8C-83A1-F6EECF244321}">
                <p14:modId xmlns:p14="http://schemas.microsoft.com/office/powerpoint/2010/main" val="3583628576"/>
              </p:ext>
            </p:extLst>
          </p:nvPr>
        </p:nvGraphicFramePr>
        <p:xfrm>
          <a:off x="1224648" y="3595400"/>
          <a:ext cx="9742702" cy="2316480"/>
        </p:xfrm>
        <a:graphic>
          <a:graphicData uri="http://schemas.openxmlformats.org/drawingml/2006/table">
            <a:tbl>
              <a:tblPr/>
              <a:tblGrid>
                <a:gridCol w="9742702">
                  <a:extLst>
                    <a:ext uri="{9D8B030D-6E8A-4147-A177-3AD203B41FA5}">
                      <a16:colId xmlns:a16="http://schemas.microsoft.com/office/drawing/2014/main" val="3942876134"/>
                    </a:ext>
                  </a:extLst>
                </a:gridCol>
              </a:tblGrid>
              <a:tr h="2103500">
                <a:tc>
                  <a:txBody>
                    <a:bodyPr/>
                    <a:lstStyle/>
                    <a:p>
                      <a:pPr algn="ctr"/>
                      <a:endParaRPr lang="en-GB" sz="1200" b="1" dirty="0">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p>
                      <a:pPr algn="ctr"/>
                      <a:r>
                        <a:rPr lang="en-GB" sz="1800" b="1" u="sng" dirty="0">
                          <a:solidFill>
                            <a:srgbClr val="7030A0"/>
                          </a:solidFill>
                          <a:effectLst/>
                          <a:latin typeface="Calibri" panose="020F0502020204030204" pitchFamily="34" charset="0"/>
                          <a:ea typeface="Times New Roman" panose="02020603050405020304" pitchFamily="18" charset="0"/>
                          <a:cs typeface="Arial" panose="020B0604020202020204" pitchFamily="34" charset="0"/>
                        </a:rPr>
                        <a:t>Current Candidate Specific Trials (CST) within the platform:</a:t>
                      </a:r>
                    </a:p>
                    <a:p>
                      <a:pPr algn="ctr"/>
                      <a:endParaRPr lang="en-GB" sz="800" b="1" dirty="0">
                        <a:solidFill>
                          <a:schemeClr val="tx2"/>
                        </a:solidFill>
                        <a:effectLst/>
                        <a:latin typeface="Calibri" panose="020F0502020204030204" pitchFamily="34" charset="0"/>
                        <a:ea typeface="Times New Roman" panose="02020603050405020304" pitchFamily="18" charset="0"/>
                        <a:cs typeface="Arial" panose="020B0604020202020204" pitchFamily="34" charset="0"/>
                      </a:endParaRPr>
                    </a:p>
                    <a:p>
                      <a:pPr algn="ctr"/>
                      <a:r>
                        <a:rPr lang="en-GB" sz="2400" b="1" dirty="0">
                          <a:solidFill>
                            <a:schemeClr val="tx2"/>
                          </a:solidFill>
                          <a:effectLst/>
                          <a:latin typeface="Calibri" panose="020F0502020204030204" pitchFamily="34" charset="0"/>
                          <a:ea typeface="Times New Roman" panose="02020603050405020304" pitchFamily="18" charset="0"/>
                          <a:cs typeface="Arial" panose="020B0604020202020204" pitchFamily="34" charset="0"/>
                        </a:rPr>
                        <a:t>            PRINCE: </a:t>
                      </a:r>
                      <a:r>
                        <a:rPr lang="en-GB" sz="18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Prospective, randomised, multicentre trial of first line systemic treatment  </a:t>
                      </a:r>
                    </a:p>
                    <a:p>
                      <a:pPr algn="ctr"/>
                      <a:r>
                        <a:rPr lang="en-GB" sz="18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and radiotherapy in stage IV non-small cell lung cancer</a:t>
                      </a:r>
                      <a:endParaRPr lang="en-GB" sz="1800" b="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endParaRPr>
                    </a:p>
                    <a:p>
                      <a:pPr algn="ctr"/>
                      <a:endParaRPr lang="en-GB" sz="1800" b="1" dirty="0">
                        <a:solidFill>
                          <a:schemeClr val="accent2">
                            <a:lumMod val="75000"/>
                          </a:schemeClr>
                        </a:solidFill>
                        <a:effectLst/>
                        <a:latin typeface="Calibri" panose="020F0502020204030204" pitchFamily="34" charset="0"/>
                        <a:ea typeface="Times New Roman" panose="02020603050405020304" pitchFamily="18" charset="0"/>
                        <a:cs typeface="Arial" panose="020B0604020202020204" pitchFamily="34" charset="0"/>
                      </a:endParaRPr>
                    </a:p>
                    <a:p>
                      <a:pPr algn="ctr"/>
                      <a:r>
                        <a:rPr lang="en-GB" sz="2400" b="1" dirty="0">
                          <a:solidFill>
                            <a:schemeClr val="accent2">
                              <a:lumMod val="75000"/>
                            </a:schemeClr>
                          </a:solidFill>
                          <a:effectLst/>
                          <a:latin typeface="Calibri" panose="020F0502020204030204" pitchFamily="34" charset="0"/>
                          <a:ea typeface="Times New Roman" panose="02020603050405020304" pitchFamily="18" charset="0"/>
                          <a:cs typeface="Arial" panose="020B0604020202020204" pitchFamily="34" charset="0"/>
                        </a:rPr>
                        <a:t>QUARTZ LUNG: </a:t>
                      </a:r>
                      <a:r>
                        <a:rPr lang="en-GB" sz="18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Quality of life after radiotherapy treatment for patients </a:t>
                      </a:r>
                    </a:p>
                    <a:p>
                      <a:pPr algn="ctr"/>
                      <a:r>
                        <a:rPr lang="en-GB" sz="18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with stage IV non-small cell lung cancer</a:t>
                      </a:r>
                      <a:endParaRPr lang="en-GB" sz="1200" b="1" dirty="0">
                        <a:solidFill>
                          <a:schemeClr val="tx1"/>
                        </a:solidFill>
                        <a:effectLst/>
                        <a:latin typeface="Arial" panose="020B0604020202020204" pitchFamily="34" charset="0"/>
                        <a:ea typeface="Times New Roman" panose="02020603050405020304" pitchFamily="18" charset="0"/>
                      </a:endParaRPr>
                    </a:p>
                  </a:txBody>
                  <a:tcPr marL="95605" marR="95605" marT="0" marB="0">
                    <a:lnL>
                      <a:noFill/>
                    </a:lnL>
                    <a:lnR>
                      <a:noFill/>
                    </a:lnR>
                    <a:lnT>
                      <a:noFill/>
                    </a:lnT>
                    <a:lnB>
                      <a:noFill/>
                    </a:lnB>
                  </a:tcPr>
                </a:tc>
                <a:extLst>
                  <a:ext uri="{0D108BD9-81ED-4DB2-BD59-A6C34878D82A}">
                    <a16:rowId xmlns:a16="http://schemas.microsoft.com/office/drawing/2014/main" val="2214501553"/>
                  </a:ext>
                </a:extLst>
              </a:tr>
              <a:tr h="155815">
                <a:tc>
                  <a:txBody>
                    <a:bodyPr/>
                    <a:lstStyle/>
                    <a:p>
                      <a:pPr algn="ctr"/>
                      <a:endParaRPr lang="en-GB" sz="1200" b="0" dirty="0">
                        <a:solidFill>
                          <a:schemeClr val="tx1"/>
                        </a:solidFill>
                        <a:effectLst/>
                        <a:latin typeface="Arial" panose="020B0604020202020204" pitchFamily="34" charset="0"/>
                        <a:ea typeface="Times New Roman" panose="02020603050405020304" pitchFamily="18" charset="0"/>
                      </a:endParaRPr>
                    </a:p>
                  </a:txBody>
                  <a:tcPr marL="95605" marR="95605" marT="0" marB="0">
                    <a:lnL>
                      <a:noFill/>
                    </a:lnL>
                    <a:lnR>
                      <a:noFill/>
                    </a:lnR>
                    <a:lnT>
                      <a:noFill/>
                    </a:lnT>
                    <a:lnB>
                      <a:noFill/>
                    </a:lnB>
                  </a:tcPr>
                </a:tc>
                <a:extLst>
                  <a:ext uri="{0D108BD9-81ED-4DB2-BD59-A6C34878D82A}">
                    <a16:rowId xmlns:a16="http://schemas.microsoft.com/office/drawing/2014/main" val="1193994099"/>
                  </a:ext>
                </a:extLst>
              </a:tr>
            </a:tbl>
          </a:graphicData>
        </a:graphic>
      </p:graphicFrame>
      <p:grpSp>
        <p:nvGrpSpPr>
          <p:cNvPr id="10" name="Group 9">
            <a:extLst>
              <a:ext uri="{FF2B5EF4-FFF2-40B4-BE49-F238E27FC236}">
                <a16:creationId xmlns:a16="http://schemas.microsoft.com/office/drawing/2014/main" id="{97AED2EF-7EC5-6D1D-4711-97ECD8D3DDBE}"/>
              </a:ext>
            </a:extLst>
          </p:cNvPr>
          <p:cNvGrpSpPr/>
          <p:nvPr/>
        </p:nvGrpSpPr>
        <p:grpSpPr>
          <a:xfrm>
            <a:off x="501062" y="5922758"/>
            <a:ext cx="10739580" cy="801638"/>
            <a:chOff x="536451" y="358314"/>
            <a:chExt cx="10693918" cy="793139"/>
          </a:xfrm>
        </p:grpSpPr>
        <p:pic>
          <p:nvPicPr>
            <p:cNvPr id="11" name="Picture 10">
              <a:extLst>
                <a:ext uri="{FF2B5EF4-FFF2-40B4-BE49-F238E27FC236}">
                  <a16:creationId xmlns:a16="http://schemas.microsoft.com/office/drawing/2014/main" id="{35C9E7CA-4D66-CC30-FA5C-BEC2D4F9F4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451" y="396328"/>
              <a:ext cx="754181" cy="755124"/>
            </a:xfrm>
            <a:prstGeom prst="ellipse">
              <a:avLst/>
            </a:prstGeom>
          </p:spPr>
        </p:pic>
        <p:pic>
          <p:nvPicPr>
            <p:cNvPr id="15" name="Picture 14">
              <a:extLst>
                <a:ext uri="{FF2B5EF4-FFF2-40B4-BE49-F238E27FC236}">
                  <a16:creationId xmlns:a16="http://schemas.microsoft.com/office/drawing/2014/main" id="{A23DA215-2C13-C95C-CD96-5C2E2A5432D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8078" y="513952"/>
              <a:ext cx="1965760" cy="416278"/>
            </a:xfrm>
            <a:prstGeom prst="rect">
              <a:avLst/>
            </a:prstGeom>
            <a:noFill/>
            <a:ln>
              <a:noFill/>
            </a:ln>
          </p:spPr>
        </p:pic>
        <p:pic>
          <p:nvPicPr>
            <p:cNvPr id="16" name="Picture 15" descr="Text&#10;&#10;Description automatically generated">
              <a:extLst>
                <a:ext uri="{FF2B5EF4-FFF2-40B4-BE49-F238E27FC236}">
                  <a16:creationId xmlns:a16="http://schemas.microsoft.com/office/drawing/2014/main" id="{F63D191A-8C65-829F-A84B-9C0EA15A06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6584" y="526923"/>
              <a:ext cx="2371999" cy="424463"/>
            </a:xfrm>
            <a:prstGeom prst="rect">
              <a:avLst/>
            </a:prstGeom>
          </p:spPr>
        </p:pic>
        <p:pic>
          <p:nvPicPr>
            <p:cNvPr id="17" name="Picture 16">
              <a:extLst>
                <a:ext uri="{FF2B5EF4-FFF2-40B4-BE49-F238E27FC236}">
                  <a16:creationId xmlns:a16="http://schemas.microsoft.com/office/drawing/2014/main" id="{559B6806-63BC-20F3-F138-D85A0331EE6A}"/>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9322" t="16429" r="6880" b="28572"/>
            <a:stretch/>
          </p:blipFill>
          <p:spPr bwMode="auto">
            <a:xfrm>
              <a:off x="9820879" y="358314"/>
              <a:ext cx="1409490" cy="793139"/>
            </a:xfrm>
            <a:prstGeom prst="rect">
              <a:avLst/>
            </a:prstGeom>
            <a:noFill/>
            <a:ln>
              <a:noFill/>
            </a:ln>
            <a:extLst>
              <a:ext uri="{53640926-AAD7-44D8-BBD7-CCE9431645EC}">
                <a14:shadowObscured xmlns:a14="http://schemas.microsoft.com/office/drawing/2010/main"/>
              </a:ext>
            </a:extLst>
          </p:spPr>
        </p:pic>
      </p:grpSp>
      <p:pic>
        <p:nvPicPr>
          <p:cNvPr id="2" name="Picture 2">
            <a:extLst>
              <a:ext uri="{FF2B5EF4-FFF2-40B4-BE49-F238E27FC236}">
                <a16:creationId xmlns:a16="http://schemas.microsoft.com/office/drawing/2014/main" id="{7E710F5C-DB62-DD20-C4BC-85EDDFA7A51F}"/>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389" r="1361" b="4990"/>
          <a:stretch/>
        </p:blipFill>
        <p:spPr bwMode="auto">
          <a:xfrm>
            <a:off x="149066" y="4042787"/>
            <a:ext cx="2218794" cy="868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1859C5D4-4D61-BF6E-89AD-BD0E68625C38}"/>
              </a:ext>
            </a:extLst>
          </p:cNvPr>
          <p:cNvPicPr>
            <a:picLocks noChangeAspect="1"/>
          </p:cNvPicPr>
          <p:nvPr/>
        </p:nvPicPr>
        <p:blipFill>
          <a:blip r:embed="rId8"/>
          <a:stretch>
            <a:fillRect/>
          </a:stretch>
        </p:blipFill>
        <p:spPr>
          <a:xfrm>
            <a:off x="182695" y="5045071"/>
            <a:ext cx="2195455" cy="763214"/>
          </a:xfrm>
          <a:prstGeom prst="rect">
            <a:avLst/>
          </a:prstGeom>
        </p:spPr>
      </p:pic>
      <p:sp>
        <p:nvSpPr>
          <p:cNvPr id="5" name="TextBox 4">
            <a:extLst>
              <a:ext uri="{FF2B5EF4-FFF2-40B4-BE49-F238E27FC236}">
                <a16:creationId xmlns:a16="http://schemas.microsoft.com/office/drawing/2014/main" id="{22D46F95-C65C-E7C4-CFC8-D2233A07F281}"/>
              </a:ext>
            </a:extLst>
          </p:cNvPr>
          <p:cNvSpPr txBox="1"/>
          <p:nvPr/>
        </p:nvSpPr>
        <p:spPr>
          <a:xfrm>
            <a:off x="5794049" y="6570506"/>
            <a:ext cx="3948157" cy="276999"/>
          </a:xfrm>
          <a:prstGeom prst="rect">
            <a:avLst/>
          </a:prstGeom>
          <a:noFill/>
        </p:spPr>
        <p:txBody>
          <a:bodyPr wrap="square" rtlCol="0">
            <a:spAutoFit/>
          </a:bodyPr>
          <a:lstStyle/>
          <a:p>
            <a:r>
              <a:rPr lang="en-GB" sz="1200" dirty="0"/>
              <a:t>TOURIST Slides – SWAG LC CAG Meeting v1, 15-MAY-2025</a:t>
            </a:r>
          </a:p>
        </p:txBody>
      </p:sp>
    </p:spTree>
    <p:extLst>
      <p:ext uri="{BB962C8B-B14F-4D97-AF65-F5344CB8AC3E}">
        <p14:creationId xmlns:p14="http://schemas.microsoft.com/office/powerpoint/2010/main" val="283491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Shape 65">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8" name="Rectangle 67">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804E3738-3E08-B45A-59E3-EF3D9F579595}"/>
              </a:ext>
            </a:extLst>
          </p:cNvPr>
          <p:cNvSpPr txBox="1"/>
          <p:nvPr/>
        </p:nvSpPr>
        <p:spPr>
          <a:xfrm>
            <a:off x="586478" y="1683756"/>
            <a:ext cx="3115265" cy="2396359"/>
          </a:xfrm>
          <a:prstGeom prst="rect">
            <a:avLst/>
          </a:prstGeom>
        </p:spPr>
        <p:txBody>
          <a:bodyPr vert="horz" lIns="91440" tIns="45720" rIns="91440" bIns="45720" rtlCol="0" anchor="b">
            <a:normAutofit/>
          </a:bodyPr>
          <a:lstStyle>
            <a:defPPr>
              <a:defRPr lang="en-US"/>
            </a:defPPr>
            <a:lvl1pPr defTabSz="914400">
              <a:lnSpc>
                <a:spcPct val="90000"/>
              </a:lnSpc>
              <a:spcBef>
                <a:spcPct val="0"/>
              </a:spcBef>
              <a:buNone/>
              <a:defRPr sz="4000" b="1">
                <a:solidFill>
                  <a:schemeClr val="tx2"/>
                </a:solidFill>
                <a:latin typeface="+mj-lt"/>
                <a:ea typeface="+mj-ea"/>
                <a:cs typeface="+mj-cs"/>
              </a:defRPr>
            </a:lvl1pPr>
          </a:lstStyle>
          <a:p>
            <a:pPr>
              <a:spcAft>
                <a:spcPts val="600"/>
              </a:spcAft>
            </a:pPr>
            <a:r>
              <a:rPr lang="en-US" dirty="0">
                <a:solidFill>
                  <a:srgbClr val="FFFFFF"/>
                </a:solidFill>
              </a:rPr>
              <a:t>THE</a:t>
            </a:r>
            <a:r>
              <a:rPr lang="en-US" kern="1200" dirty="0">
                <a:solidFill>
                  <a:srgbClr val="FFFFFF"/>
                </a:solidFill>
                <a:latin typeface="+mj-lt"/>
                <a:ea typeface="+mj-ea"/>
                <a:cs typeface="+mj-cs"/>
              </a:rPr>
              <a:t> STUDY TEAM</a:t>
            </a:r>
          </a:p>
        </p:txBody>
      </p:sp>
      <p:sp>
        <p:nvSpPr>
          <p:cNvPr id="11" name="Rectangle: Rounded Corners 10">
            <a:extLst>
              <a:ext uri="{FF2B5EF4-FFF2-40B4-BE49-F238E27FC236}">
                <a16:creationId xmlns:a16="http://schemas.microsoft.com/office/drawing/2014/main" id="{00A64FC3-DE50-2306-4A83-BF1C9E5BD985}"/>
              </a:ext>
            </a:extLst>
          </p:cNvPr>
          <p:cNvSpPr/>
          <p:nvPr/>
        </p:nvSpPr>
        <p:spPr>
          <a:xfrm>
            <a:off x="4164864" y="3439138"/>
            <a:ext cx="2249050" cy="1689935"/>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defTabSz="338328">
              <a:spcAft>
                <a:spcPts val="444"/>
              </a:spcAft>
            </a:pPr>
            <a:r>
              <a:rPr lang="en-GB" sz="1400" b="1" kern="1200" dirty="0">
                <a:solidFill>
                  <a:schemeClr val="tx1"/>
                </a:solidFill>
                <a:latin typeface="+mn-lt"/>
                <a:ea typeface="+mn-ea"/>
                <a:cs typeface="Arial" panose="020B0604020202020204" pitchFamily="34" charset="0"/>
              </a:rPr>
              <a:t>Candidate Chief Investigator (CCI) for</a:t>
            </a:r>
          </a:p>
          <a:p>
            <a:pPr algn="ctr" defTabSz="338328">
              <a:spcAft>
                <a:spcPts val="444"/>
              </a:spcAft>
            </a:pPr>
            <a:r>
              <a:rPr lang="en-GB" sz="1600" b="1" kern="1200" dirty="0">
                <a:solidFill>
                  <a:schemeClr val="tx1"/>
                </a:solidFill>
                <a:latin typeface="+mn-lt"/>
                <a:ea typeface="+mn-ea"/>
                <a:cs typeface="Arial" panose="020B0604020202020204" pitchFamily="34" charset="0"/>
              </a:rPr>
              <a:t> </a:t>
            </a:r>
            <a:r>
              <a:rPr lang="en-GB" sz="1600" b="1" kern="1200" dirty="0">
                <a:solidFill>
                  <a:srgbClr val="0070C0"/>
                </a:solidFill>
                <a:latin typeface="+mn-lt"/>
                <a:ea typeface="+mn-ea"/>
                <a:cs typeface="Arial" panose="020B0604020202020204" pitchFamily="34" charset="0"/>
              </a:rPr>
              <a:t>PRINCE</a:t>
            </a:r>
          </a:p>
          <a:p>
            <a:pPr algn="ctr" defTabSz="338328">
              <a:spcAft>
                <a:spcPts val="444"/>
              </a:spcAft>
            </a:pPr>
            <a:r>
              <a:rPr lang="en-GB" sz="1600" b="1" kern="1200" dirty="0">
                <a:solidFill>
                  <a:schemeClr val="tx1"/>
                </a:solidFill>
                <a:latin typeface="+mn-lt"/>
                <a:ea typeface="+mn-ea"/>
                <a:cs typeface="Arial" panose="020B0604020202020204" pitchFamily="34" charset="0"/>
              </a:rPr>
              <a:t> </a:t>
            </a:r>
            <a:r>
              <a:rPr lang="en-GB" sz="1600" b="1" kern="1200" dirty="0">
                <a:solidFill>
                  <a:schemeClr val="tx1"/>
                </a:solidFill>
                <a:latin typeface="+mn-lt"/>
                <a:ea typeface="+mn-ea"/>
                <a:cs typeface="+mn-cs"/>
              </a:rPr>
              <a:t>Prof Matthew Hatton</a:t>
            </a:r>
            <a:endParaRPr lang="en-GB" sz="1600" b="1" dirty="0">
              <a:solidFill>
                <a:schemeClr val="tx1"/>
              </a:solidFill>
            </a:endParaRPr>
          </a:p>
        </p:txBody>
      </p:sp>
      <p:sp>
        <p:nvSpPr>
          <p:cNvPr id="13" name="Rectangle: Rounded Corners 12">
            <a:extLst>
              <a:ext uri="{FF2B5EF4-FFF2-40B4-BE49-F238E27FC236}">
                <a16:creationId xmlns:a16="http://schemas.microsoft.com/office/drawing/2014/main" id="{835B588B-0ABC-3BBB-2E84-7D1A81DCC92E}"/>
              </a:ext>
            </a:extLst>
          </p:cNvPr>
          <p:cNvSpPr/>
          <p:nvPr/>
        </p:nvSpPr>
        <p:spPr>
          <a:xfrm>
            <a:off x="4164864" y="1546647"/>
            <a:ext cx="2249050" cy="1626654"/>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defTabSz="338328"/>
            <a:r>
              <a:rPr lang="en-GB" sz="1400" b="1" kern="1200" dirty="0">
                <a:solidFill>
                  <a:schemeClr val="tx1"/>
                </a:solidFill>
                <a:latin typeface="+mn-lt"/>
                <a:ea typeface="+mn-ea"/>
                <a:cs typeface="Arial" panose="020B0604020202020204" pitchFamily="34" charset="0"/>
              </a:rPr>
              <a:t>Chief Investigator (CI)</a:t>
            </a:r>
          </a:p>
          <a:p>
            <a:pPr algn="ctr" defTabSz="338328">
              <a:spcAft>
                <a:spcPts val="444"/>
              </a:spcAft>
            </a:pPr>
            <a:r>
              <a:rPr lang="en-GB" sz="1400" b="1" dirty="0">
                <a:solidFill>
                  <a:schemeClr val="tx1"/>
                </a:solidFill>
                <a:cs typeface="Arial" panose="020B0604020202020204" pitchFamily="34" charset="0"/>
              </a:rPr>
              <a:t>a</a:t>
            </a:r>
            <a:r>
              <a:rPr lang="en-GB" sz="1400" b="1" kern="1200" dirty="0">
                <a:solidFill>
                  <a:schemeClr val="tx1"/>
                </a:solidFill>
                <a:latin typeface="+mn-lt"/>
                <a:ea typeface="+mn-ea"/>
                <a:cs typeface="Arial" panose="020B0604020202020204" pitchFamily="34" charset="0"/>
              </a:rPr>
              <a:t>nd</a:t>
            </a:r>
            <a:r>
              <a:rPr lang="en-GB" sz="1400" b="1" dirty="0">
                <a:solidFill>
                  <a:schemeClr val="tx1"/>
                </a:solidFill>
              </a:rPr>
              <a:t> </a:t>
            </a:r>
            <a:r>
              <a:rPr lang="en-GB" sz="1400" b="1" kern="1200" dirty="0">
                <a:solidFill>
                  <a:schemeClr val="tx1"/>
                </a:solidFill>
                <a:latin typeface="+mn-lt"/>
                <a:ea typeface="+mn-ea"/>
                <a:cs typeface="Arial" panose="020B0604020202020204" pitchFamily="34" charset="0"/>
              </a:rPr>
              <a:t>Candidate Chief Investigator (CCI) for </a:t>
            </a:r>
          </a:p>
          <a:p>
            <a:pPr algn="ctr" defTabSz="338328">
              <a:spcAft>
                <a:spcPts val="444"/>
              </a:spcAft>
            </a:pPr>
            <a:r>
              <a:rPr lang="en-GB" sz="1600" b="1" kern="1200" dirty="0">
                <a:solidFill>
                  <a:schemeClr val="tx1"/>
                </a:solidFill>
                <a:latin typeface="+mn-lt"/>
                <a:ea typeface="+mn-ea"/>
                <a:cs typeface="+mn-cs"/>
              </a:rPr>
              <a:t> </a:t>
            </a:r>
            <a:r>
              <a:rPr lang="en-GB" sz="1600" b="1" kern="1200" dirty="0">
                <a:solidFill>
                  <a:schemeClr val="accent2"/>
                </a:solidFill>
                <a:latin typeface="+mn-lt"/>
                <a:ea typeface="+mn-ea"/>
                <a:cs typeface="+mn-cs"/>
              </a:rPr>
              <a:t>QUARTZ LUNG </a:t>
            </a:r>
          </a:p>
          <a:p>
            <a:pPr algn="ctr" defTabSz="338328">
              <a:spcAft>
                <a:spcPts val="444"/>
              </a:spcAft>
            </a:pPr>
            <a:r>
              <a:rPr lang="en-GB" sz="1600" b="1" kern="1200" dirty="0">
                <a:solidFill>
                  <a:schemeClr val="tx1"/>
                </a:solidFill>
                <a:latin typeface="+mn-lt"/>
                <a:ea typeface="+mn-ea"/>
                <a:cs typeface="+mn-cs"/>
              </a:rPr>
              <a:t>Dr David Woolf</a:t>
            </a:r>
            <a:endParaRPr lang="en-GB" sz="1600" b="1" dirty="0">
              <a:solidFill>
                <a:schemeClr val="tx1"/>
              </a:solidFill>
            </a:endParaRPr>
          </a:p>
        </p:txBody>
      </p:sp>
      <p:graphicFrame>
        <p:nvGraphicFramePr>
          <p:cNvPr id="2" name="Diagram 1">
            <a:extLst>
              <a:ext uri="{FF2B5EF4-FFF2-40B4-BE49-F238E27FC236}">
                <a16:creationId xmlns:a16="http://schemas.microsoft.com/office/drawing/2014/main" id="{EFC5C915-72DD-F269-72B1-1D13FF11A501}"/>
              </a:ext>
            </a:extLst>
          </p:cNvPr>
          <p:cNvGraphicFramePr/>
          <p:nvPr>
            <p:extLst>
              <p:ext uri="{D42A27DB-BD31-4B8C-83A1-F6EECF244321}">
                <p14:modId xmlns:p14="http://schemas.microsoft.com/office/powerpoint/2010/main" val="1748177085"/>
              </p:ext>
            </p:extLst>
          </p:nvPr>
        </p:nvGraphicFramePr>
        <p:xfrm>
          <a:off x="5800724" y="511388"/>
          <a:ext cx="6143626" cy="5528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Rounded Corners 2">
            <a:extLst>
              <a:ext uri="{FF2B5EF4-FFF2-40B4-BE49-F238E27FC236}">
                <a16:creationId xmlns:a16="http://schemas.microsoft.com/office/drawing/2014/main" id="{B2345FD0-0D42-9510-1C30-FE8AF1D49628}"/>
              </a:ext>
            </a:extLst>
          </p:cNvPr>
          <p:cNvSpPr/>
          <p:nvPr/>
        </p:nvSpPr>
        <p:spPr>
          <a:xfrm>
            <a:off x="4412764" y="5484574"/>
            <a:ext cx="6747345" cy="458805"/>
          </a:xfrm>
          <a:prstGeom prst="roundRect">
            <a:avLst/>
          </a:prstGeom>
          <a:solidFill>
            <a:schemeClr val="accent2">
              <a:lumMod val="60000"/>
              <a:lumOff val="40000"/>
            </a:schemeClr>
          </a:solid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defTabSz="338328">
              <a:spcAft>
                <a:spcPts val="444"/>
              </a:spcAft>
            </a:pPr>
            <a:r>
              <a:rPr lang="en-GB" sz="1400" b="1" dirty="0">
                <a:solidFill>
                  <a:schemeClr val="tx1"/>
                </a:solidFill>
              </a:rPr>
              <a:t>PPIs – Development, ongoing input and advice, TMGs (2x PPIs), TSC (2x PPIs)</a:t>
            </a:r>
          </a:p>
        </p:txBody>
      </p:sp>
    </p:spTree>
    <p:extLst>
      <p:ext uri="{BB962C8B-B14F-4D97-AF65-F5344CB8AC3E}">
        <p14:creationId xmlns:p14="http://schemas.microsoft.com/office/powerpoint/2010/main" val="3106156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4" name="Rectangle 11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119">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Freeform: Shape 121">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9" name="TextBox 108">
            <a:extLst>
              <a:ext uri="{FF2B5EF4-FFF2-40B4-BE49-F238E27FC236}">
                <a16:creationId xmlns:a16="http://schemas.microsoft.com/office/drawing/2014/main" id="{5AF898EB-F8C6-C986-788D-79BB5F365F97}"/>
              </a:ext>
            </a:extLst>
          </p:cNvPr>
          <p:cNvSpPr txBox="1"/>
          <p:nvPr/>
        </p:nvSpPr>
        <p:spPr>
          <a:xfrm>
            <a:off x="354105" y="2767106"/>
            <a:ext cx="3186764" cy="3071906"/>
          </a:xfrm>
          <a:prstGeom prst="rect">
            <a:avLst/>
          </a:prstGeom>
        </p:spPr>
        <p:txBody>
          <a:bodyPr vert="horz" lIns="91440" tIns="45720" rIns="91440" bIns="45720" rtlCol="0" anchor="t">
            <a:normAutofit/>
          </a:bodyPr>
          <a:lstStyle>
            <a:lvl1pPr defTabSz="914400">
              <a:lnSpc>
                <a:spcPct val="90000"/>
              </a:lnSpc>
              <a:spcBef>
                <a:spcPct val="0"/>
              </a:spcBef>
              <a:buNone/>
              <a:defRPr sz="4000" b="1">
                <a:solidFill>
                  <a:schemeClr val="tx2"/>
                </a:solidFill>
                <a:latin typeface="+mj-lt"/>
                <a:ea typeface="+mj-ea"/>
                <a:cs typeface="+mj-cs"/>
              </a:defRPr>
            </a:lvl1pPr>
          </a:lstStyle>
          <a:p>
            <a:pPr>
              <a:spcAft>
                <a:spcPts val="600"/>
              </a:spcAft>
            </a:pPr>
            <a:r>
              <a:rPr lang="en-US" dirty="0">
                <a:solidFill>
                  <a:srgbClr val="FFFFFF"/>
                </a:solidFill>
              </a:rPr>
              <a:t>PLATFORM </a:t>
            </a:r>
            <a:r>
              <a:rPr lang="en-US" kern="1200" dirty="0">
                <a:solidFill>
                  <a:srgbClr val="FFFFFF"/>
                </a:solidFill>
                <a:latin typeface="+mj-lt"/>
                <a:ea typeface="+mj-ea"/>
                <a:cs typeface="+mj-cs"/>
              </a:rPr>
              <a:t>TRIAL SCHEMA</a:t>
            </a:r>
          </a:p>
        </p:txBody>
      </p:sp>
      <p:pic>
        <p:nvPicPr>
          <p:cNvPr id="107" name="Picture 106">
            <a:extLst>
              <a:ext uri="{FF2B5EF4-FFF2-40B4-BE49-F238E27FC236}">
                <a16:creationId xmlns:a16="http://schemas.microsoft.com/office/drawing/2014/main" id="{F5D0338A-7F25-C9DA-2CF1-8E5DD7224B0D}"/>
              </a:ext>
            </a:extLst>
          </p:cNvPr>
          <p:cNvPicPr>
            <a:picLocks noChangeAspect="1"/>
          </p:cNvPicPr>
          <p:nvPr/>
        </p:nvPicPr>
        <p:blipFill rotWithShape="1">
          <a:blip r:embed="rId2">
            <a:extLst>
              <a:ext uri="{28A0092B-C50C-407E-A947-70E740481C1C}">
                <a14:useLocalDpi xmlns:a14="http://schemas.microsoft.com/office/drawing/2010/main" val="0"/>
              </a:ext>
            </a:extLst>
          </a:blip>
          <a:srcRect l="4201" t="2819" r="4740" b="14272"/>
          <a:stretch/>
        </p:blipFill>
        <p:spPr bwMode="auto">
          <a:xfrm>
            <a:off x="4502428" y="1348384"/>
            <a:ext cx="7225748" cy="4161232"/>
          </a:xfrm>
          <a:prstGeom prst="rect">
            <a:avLst/>
          </a:prstGeom>
          <a:noFill/>
          <a:extLst>
            <a:ext uri="{53640926-AAD7-44D8-BBD7-CCE9431645EC}">
              <a14:shadowObscured xmlns:a14="http://schemas.microsoft.com/office/drawing/2010/main"/>
            </a:ext>
          </a:extLst>
        </p:spPr>
      </p:pic>
    </p:spTree>
    <p:extLst>
      <p:ext uri="{BB962C8B-B14F-4D97-AF65-F5344CB8AC3E}">
        <p14:creationId xmlns:p14="http://schemas.microsoft.com/office/powerpoint/2010/main" val="1088157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755A922-1059-7488-7D1F-6C78D69861D9}"/>
              </a:ext>
            </a:extLst>
          </p:cNvPr>
          <p:cNvSpPr>
            <a:spLocks noGrp="1"/>
          </p:cNvSpPr>
          <p:nvPr>
            <p:ph type="title"/>
          </p:nvPr>
        </p:nvSpPr>
        <p:spPr>
          <a:xfrm>
            <a:off x="354106" y="2767106"/>
            <a:ext cx="3186764" cy="3071906"/>
          </a:xfrm>
        </p:spPr>
        <p:txBody>
          <a:bodyPr vert="horz" lIns="91440" tIns="45720" rIns="91440" bIns="45720" rtlCol="0" anchor="t">
            <a:normAutofit/>
          </a:bodyPr>
          <a:lstStyle/>
          <a:p>
            <a:r>
              <a:rPr lang="en-US" sz="4000" b="1" kern="1200" dirty="0">
                <a:solidFill>
                  <a:srgbClr val="FFFFFF"/>
                </a:solidFill>
                <a:latin typeface="+mj-lt"/>
                <a:ea typeface="+mj-ea"/>
                <a:cs typeface="+mj-cs"/>
              </a:rPr>
              <a:t>PRINCE AND</a:t>
            </a:r>
            <a:br>
              <a:rPr lang="en-US" sz="4000" b="1" kern="1200" dirty="0">
                <a:solidFill>
                  <a:srgbClr val="FFFFFF"/>
                </a:solidFill>
                <a:latin typeface="+mj-lt"/>
                <a:ea typeface="+mj-ea"/>
                <a:cs typeface="+mj-cs"/>
              </a:rPr>
            </a:br>
            <a:r>
              <a:rPr lang="en-US" sz="4000" b="1" kern="1200" dirty="0">
                <a:solidFill>
                  <a:srgbClr val="FFFFFF"/>
                </a:solidFill>
                <a:latin typeface="+mj-lt"/>
                <a:ea typeface="+mj-ea"/>
                <a:cs typeface="+mj-cs"/>
              </a:rPr>
              <a:t>QUARTZ LUNG </a:t>
            </a:r>
            <a:br>
              <a:rPr lang="en-US" sz="4000" b="1" kern="1200" dirty="0">
                <a:solidFill>
                  <a:srgbClr val="FFFFFF"/>
                </a:solidFill>
                <a:latin typeface="+mj-lt"/>
                <a:ea typeface="+mj-ea"/>
                <a:cs typeface="+mj-cs"/>
              </a:rPr>
            </a:br>
            <a:r>
              <a:rPr lang="en-US" sz="4000" b="1" kern="1200" dirty="0">
                <a:solidFill>
                  <a:srgbClr val="FFFFFF"/>
                </a:solidFill>
                <a:latin typeface="+mj-lt"/>
                <a:ea typeface="+mj-ea"/>
                <a:cs typeface="+mj-cs"/>
              </a:rPr>
              <a:t>TRIAL SCHEMA </a:t>
            </a:r>
          </a:p>
        </p:txBody>
      </p:sp>
      <p:pic>
        <p:nvPicPr>
          <p:cNvPr id="4" name="Picture 3">
            <a:extLst>
              <a:ext uri="{FF2B5EF4-FFF2-40B4-BE49-F238E27FC236}">
                <a16:creationId xmlns:a16="http://schemas.microsoft.com/office/drawing/2014/main" id="{39EDC480-740D-E364-CA25-9FC30D389DAB}"/>
              </a:ext>
            </a:extLst>
          </p:cNvPr>
          <p:cNvPicPr>
            <a:picLocks noChangeAspect="1"/>
          </p:cNvPicPr>
          <p:nvPr/>
        </p:nvPicPr>
        <p:blipFill>
          <a:blip r:embed="rId2"/>
          <a:stretch>
            <a:fillRect/>
          </a:stretch>
        </p:blipFill>
        <p:spPr>
          <a:xfrm>
            <a:off x="4038603" y="1154810"/>
            <a:ext cx="8065979" cy="4181669"/>
          </a:xfrm>
          <a:prstGeom prst="rect">
            <a:avLst/>
          </a:prstGeom>
        </p:spPr>
      </p:pic>
    </p:spTree>
    <p:extLst>
      <p:ext uri="{BB962C8B-B14F-4D97-AF65-F5344CB8AC3E}">
        <p14:creationId xmlns:p14="http://schemas.microsoft.com/office/powerpoint/2010/main" val="107120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0" name="Rectangle 2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Rectangle 3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7C03F51-09D5-56C3-4229-98F2C32C2E7B}"/>
              </a:ext>
            </a:extLst>
          </p:cNvPr>
          <p:cNvSpPr>
            <a:spLocks noGrp="1"/>
          </p:cNvSpPr>
          <p:nvPr>
            <p:ph type="title"/>
          </p:nvPr>
        </p:nvSpPr>
        <p:spPr>
          <a:xfrm>
            <a:off x="466722" y="586855"/>
            <a:ext cx="3201366" cy="3233115"/>
          </a:xfrm>
        </p:spPr>
        <p:txBody>
          <a:bodyPr vert="horz" lIns="91440" tIns="45720" rIns="91440" bIns="45720" rtlCol="0" anchor="b">
            <a:normAutofit/>
          </a:bodyPr>
          <a:lstStyle/>
          <a:p>
            <a:r>
              <a:rPr lang="en-US" sz="4000" b="1" kern="1200" dirty="0">
                <a:solidFill>
                  <a:srgbClr val="FFFFFF"/>
                </a:solidFill>
                <a:latin typeface="+mj-lt"/>
                <a:ea typeface="+mj-ea"/>
                <a:cs typeface="+mj-cs"/>
              </a:rPr>
              <a:t>OBJECTIVES </a:t>
            </a:r>
            <a:endParaRPr lang="en-US" sz="4000" kern="1200" dirty="0">
              <a:solidFill>
                <a:srgbClr val="FFFFFF"/>
              </a:solidFill>
              <a:latin typeface="+mj-lt"/>
              <a:ea typeface="+mj-ea"/>
              <a:cs typeface="+mj-cs"/>
            </a:endParaRPr>
          </a:p>
        </p:txBody>
      </p:sp>
      <p:sp>
        <p:nvSpPr>
          <p:cNvPr id="8" name="Rectangle 7">
            <a:extLst>
              <a:ext uri="{FF2B5EF4-FFF2-40B4-BE49-F238E27FC236}">
                <a16:creationId xmlns:a16="http://schemas.microsoft.com/office/drawing/2014/main" id="{0513903C-D11A-D009-5604-F4E181FC1152}"/>
              </a:ext>
            </a:extLst>
          </p:cNvPr>
          <p:cNvSpPr/>
          <p:nvPr/>
        </p:nvSpPr>
        <p:spPr>
          <a:xfrm>
            <a:off x="5363146" y="1577850"/>
            <a:ext cx="5902196" cy="12276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35072">
              <a:spcAft>
                <a:spcPts val="366"/>
              </a:spcAft>
            </a:pPr>
            <a:r>
              <a:rPr lang="en-GB" sz="1600" kern="1200" dirty="0">
                <a:solidFill>
                  <a:schemeClr val="tx1"/>
                </a:solidFill>
                <a:ea typeface="+mn-ea"/>
                <a:cs typeface="+mn-cs"/>
              </a:rPr>
              <a:t>Determine the clinical effectiveness of early </a:t>
            </a:r>
            <a:r>
              <a:rPr lang="en-GB" sz="1600" b="1" kern="1200" dirty="0">
                <a:solidFill>
                  <a:schemeClr val="tx1"/>
                </a:solidFill>
                <a:ea typeface="+mn-ea"/>
                <a:cs typeface="+mn-cs"/>
              </a:rPr>
              <a:t>high-dose palliative thoracic radiotherapy </a:t>
            </a:r>
            <a:r>
              <a:rPr lang="en-GB" sz="1600" kern="1200" dirty="0">
                <a:solidFill>
                  <a:schemeClr val="tx1"/>
                </a:solidFill>
                <a:ea typeface="+mn-ea"/>
                <a:cs typeface="+mn-cs"/>
              </a:rPr>
              <a:t>on </a:t>
            </a:r>
            <a:r>
              <a:rPr lang="en-GB" sz="1600" dirty="0">
                <a:solidFill>
                  <a:schemeClr val="tx1"/>
                </a:solidFill>
              </a:rPr>
              <a:t>health utility</a:t>
            </a:r>
            <a:r>
              <a:rPr lang="en-GB" sz="1600" kern="1200" dirty="0">
                <a:solidFill>
                  <a:schemeClr val="tx1"/>
                </a:solidFill>
                <a:ea typeface="+mn-ea"/>
                <a:cs typeface="+mn-cs"/>
              </a:rPr>
              <a:t> in patients with stage IV NSCLC </a:t>
            </a:r>
            <a:r>
              <a:rPr lang="en-GB" sz="1600" kern="1200" dirty="0">
                <a:solidFill>
                  <a:srgbClr val="0070C0"/>
                </a:solidFill>
                <a:ea typeface="+mn-ea"/>
                <a:cs typeface="+mn-cs"/>
              </a:rPr>
              <a:t>receiving first-line standard of care systemic therapy</a:t>
            </a:r>
          </a:p>
          <a:p>
            <a:pPr defTabSz="435072">
              <a:spcAft>
                <a:spcPts val="366"/>
              </a:spcAft>
            </a:pPr>
            <a:r>
              <a:rPr lang="en-GB" sz="1600" b="1" kern="1200" dirty="0">
                <a:solidFill>
                  <a:srgbClr val="9E2F00"/>
                </a:solidFill>
                <a:ea typeface="+mn-ea"/>
                <a:cs typeface="+mn-cs"/>
              </a:rPr>
              <a:t>RECRUITMENT : 472</a:t>
            </a:r>
            <a:endParaRPr lang="en-GB" sz="1600" b="1" dirty="0">
              <a:solidFill>
                <a:schemeClr val="accent2">
                  <a:lumMod val="75000"/>
                </a:schemeClr>
              </a:solidFill>
            </a:endParaRPr>
          </a:p>
        </p:txBody>
      </p:sp>
      <p:sp>
        <p:nvSpPr>
          <p:cNvPr id="9" name="Rectangle 8">
            <a:extLst>
              <a:ext uri="{FF2B5EF4-FFF2-40B4-BE49-F238E27FC236}">
                <a16:creationId xmlns:a16="http://schemas.microsoft.com/office/drawing/2014/main" id="{128506F6-8E60-E9AD-4914-06A09C8008CF}"/>
              </a:ext>
            </a:extLst>
          </p:cNvPr>
          <p:cNvSpPr/>
          <p:nvPr/>
        </p:nvSpPr>
        <p:spPr>
          <a:xfrm>
            <a:off x="5363146" y="3819970"/>
            <a:ext cx="5923282" cy="12235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35072">
              <a:spcAft>
                <a:spcPts val="366"/>
              </a:spcAft>
            </a:pPr>
            <a:r>
              <a:rPr lang="en-GB" sz="1600" kern="1200" dirty="0">
                <a:solidFill>
                  <a:schemeClr val="tx1"/>
                </a:solidFill>
                <a:ea typeface="+mn-ea"/>
                <a:cs typeface="+mn-cs"/>
              </a:rPr>
              <a:t>Determine the clinical effectiveness of early </a:t>
            </a:r>
            <a:r>
              <a:rPr lang="en-GB" sz="1600" b="1" kern="1200" dirty="0">
                <a:solidFill>
                  <a:schemeClr val="tx1"/>
                </a:solidFill>
                <a:ea typeface="+mn-ea"/>
                <a:cs typeface="+mn-cs"/>
              </a:rPr>
              <a:t>low-dose</a:t>
            </a:r>
            <a:r>
              <a:rPr lang="en-GB" sz="1600" kern="1200" dirty="0">
                <a:solidFill>
                  <a:schemeClr val="tx1"/>
                </a:solidFill>
                <a:ea typeface="+mn-ea"/>
                <a:cs typeface="+mn-cs"/>
              </a:rPr>
              <a:t> </a:t>
            </a:r>
            <a:r>
              <a:rPr lang="en-GB" sz="1600" b="1" kern="1200" dirty="0">
                <a:solidFill>
                  <a:schemeClr val="tx1"/>
                </a:solidFill>
                <a:ea typeface="+mn-ea"/>
                <a:cs typeface="+mn-cs"/>
              </a:rPr>
              <a:t>palliative thoracic radiotherapy </a:t>
            </a:r>
            <a:r>
              <a:rPr lang="en-GB" sz="1600" kern="1200" dirty="0">
                <a:solidFill>
                  <a:schemeClr val="tx1"/>
                </a:solidFill>
                <a:ea typeface="+mn-ea"/>
                <a:cs typeface="+mn-cs"/>
              </a:rPr>
              <a:t>on health utility in patients with stage IV NSCLC </a:t>
            </a:r>
            <a:r>
              <a:rPr lang="en-GB" sz="1600" kern="1200" dirty="0">
                <a:solidFill>
                  <a:srgbClr val="0070C0"/>
                </a:solidFill>
                <a:ea typeface="+mn-ea"/>
                <a:cs typeface="+mn-cs"/>
              </a:rPr>
              <a:t>not receiving systemic therapy</a:t>
            </a:r>
          </a:p>
          <a:p>
            <a:pPr defTabSz="435072">
              <a:spcAft>
                <a:spcPts val="366"/>
              </a:spcAft>
            </a:pPr>
            <a:r>
              <a:rPr lang="en-GB" sz="1600" b="1" kern="1200" dirty="0">
                <a:solidFill>
                  <a:srgbClr val="9E2F00"/>
                </a:solidFill>
                <a:ea typeface="+mn-ea"/>
                <a:cs typeface="+mn-cs"/>
              </a:rPr>
              <a:t>RECRUITMENT : 448</a:t>
            </a:r>
            <a:endParaRPr lang="en-GB" sz="3600" b="1" dirty="0">
              <a:solidFill>
                <a:schemeClr val="accent2">
                  <a:lumMod val="75000"/>
                </a:schemeClr>
              </a:solidFill>
            </a:endParaRPr>
          </a:p>
        </p:txBody>
      </p:sp>
      <p:pic>
        <p:nvPicPr>
          <p:cNvPr id="10" name="Picture 2">
            <a:extLst>
              <a:ext uri="{FF2B5EF4-FFF2-40B4-BE49-F238E27FC236}">
                <a16:creationId xmlns:a16="http://schemas.microsoft.com/office/drawing/2014/main" id="{122490A6-2B57-C28D-3B95-F4CAD09F3C0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89" r="1361" b="4990"/>
          <a:stretch/>
        </p:blipFill>
        <p:spPr bwMode="auto">
          <a:xfrm>
            <a:off x="4443199" y="926809"/>
            <a:ext cx="1859572" cy="728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83A12964-C534-30C0-DFAB-D83C253C6EDA}"/>
              </a:ext>
            </a:extLst>
          </p:cNvPr>
          <p:cNvPicPr>
            <a:picLocks noChangeAspect="1"/>
          </p:cNvPicPr>
          <p:nvPr/>
        </p:nvPicPr>
        <p:blipFill>
          <a:blip r:embed="rId4"/>
          <a:stretch>
            <a:fillRect/>
          </a:stretch>
        </p:blipFill>
        <p:spPr>
          <a:xfrm>
            <a:off x="4450412" y="3245927"/>
            <a:ext cx="1845146" cy="641435"/>
          </a:xfrm>
          <a:prstGeom prst="rect">
            <a:avLst/>
          </a:prstGeom>
        </p:spPr>
      </p:pic>
    </p:spTree>
    <p:extLst>
      <p:ext uri="{BB962C8B-B14F-4D97-AF65-F5344CB8AC3E}">
        <p14:creationId xmlns:p14="http://schemas.microsoft.com/office/powerpoint/2010/main" val="3051418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5A922-1059-7488-7D1F-6C78D69861D9}"/>
              </a:ext>
            </a:extLst>
          </p:cNvPr>
          <p:cNvSpPr>
            <a:spLocks noGrp="1"/>
          </p:cNvSpPr>
          <p:nvPr>
            <p:ph type="title"/>
          </p:nvPr>
        </p:nvSpPr>
        <p:spPr>
          <a:xfrm>
            <a:off x="1383564" y="348865"/>
            <a:ext cx="9718111" cy="1576446"/>
          </a:xfrm>
        </p:spPr>
        <p:txBody>
          <a:bodyPr anchor="ctr">
            <a:normAutofit/>
          </a:bodyPr>
          <a:lstStyle/>
          <a:p>
            <a:r>
              <a:rPr lang="en-GB" sz="4000" b="1" dirty="0">
                <a:solidFill>
                  <a:srgbClr val="FFFFFF"/>
                </a:solidFill>
              </a:rPr>
              <a:t>EASE OF TRIAL DELIVERY IN CLINICAL PRACTICE</a:t>
            </a:r>
          </a:p>
        </p:txBody>
      </p:sp>
      <p:graphicFrame>
        <p:nvGraphicFramePr>
          <p:cNvPr id="21" name="Content Placeholder 2">
            <a:extLst>
              <a:ext uri="{FF2B5EF4-FFF2-40B4-BE49-F238E27FC236}">
                <a16:creationId xmlns:a16="http://schemas.microsoft.com/office/drawing/2014/main" id="{425F0270-86D3-F506-977F-1B5D46144B95}"/>
              </a:ext>
            </a:extLst>
          </p:cNvPr>
          <p:cNvGraphicFramePr>
            <a:graphicFrameLocks noGrp="1"/>
          </p:cNvGraphicFramePr>
          <p:nvPr>
            <p:ph idx="1"/>
            <p:extLst>
              <p:ext uri="{D42A27DB-BD31-4B8C-83A1-F6EECF244321}">
                <p14:modId xmlns:p14="http://schemas.microsoft.com/office/powerpoint/2010/main" val="3253834226"/>
              </p:ext>
            </p:extLst>
          </p:nvPr>
        </p:nvGraphicFramePr>
        <p:xfrm>
          <a:off x="644056" y="2028825"/>
          <a:ext cx="11195519" cy="4276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3096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5" name="Rectangle 11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233BAD6A-6D60-D9E3-732E-2D5409D6224C}"/>
              </a:ext>
            </a:extLst>
          </p:cNvPr>
          <p:cNvSpPr txBox="1"/>
          <p:nvPr/>
        </p:nvSpPr>
        <p:spPr>
          <a:xfrm>
            <a:off x="1383564" y="348865"/>
            <a:ext cx="9718111" cy="1576446"/>
          </a:xfrm>
          <a:prstGeom prst="rect">
            <a:avLst/>
          </a:prstGeom>
        </p:spPr>
        <p:txBody>
          <a:bodyPr vert="horz" lIns="91440" tIns="45720" rIns="91440" bIns="45720" rtlCol="0" anchor="ctr">
            <a:normAutofit/>
          </a:bodyPr>
          <a:lstStyle/>
          <a:p>
            <a:pPr lvl="0" defTabSz="914400">
              <a:lnSpc>
                <a:spcPct val="90000"/>
              </a:lnSpc>
              <a:spcBef>
                <a:spcPct val="0"/>
              </a:spcBef>
              <a:spcAft>
                <a:spcPts val="600"/>
              </a:spcAft>
            </a:pPr>
            <a:r>
              <a:rPr lang="en-US" sz="4000" b="1" kern="1200" dirty="0">
                <a:solidFill>
                  <a:srgbClr val="FFFFFF"/>
                </a:solidFill>
                <a:latin typeface="+mj-lt"/>
                <a:ea typeface="+mj-ea"/>
                <a:cs typeface="+mj-cs"/>
              </a:rPr>
              <a:t>Trial </a:t>
            </a:r>
            <a:r>
              <a:rPr lang="en-US" sz="4000" b="1" dirty="0">
                <a:solidFill>
                  <a:srgbClr val="FFFFFF"/>
                </a:solidFill>
                <a:latin typeface="+mj-lt"/>
                <a:ea typeface="+mj-ea"/>
                <a:cs typeface="+mj-cs"/>
              </a:rPr>
              <a:t>Timeline</a:t>
            </a:r>
            <a:endParaRPr lang="en-US" sz="4000" b="1" kern="1200" dirty="0">
              <a:solidFill>
                <a:srgbClr val="FFFFFF"/>
              </a:solidFill>
              <a:latin typeface="+mj-lt"/>
              <a:ea typeface="+mj-ea"/>
              <a:cs typeface="+mj-cs"/>
            </a:endParaRPr>
          </a:p>
        </p:txBody>
      </p:sp>
      <p:sp>
        <p:nvSpPr>
          <p:cNvPr id="13" name="Rectangle 12">
            <a:extLst>
              <a:ext uri="{FF2B5EF4-FFF2-40B4-BE49-F238E27FC236}">
                <a16:creationId xmlns:a16="http://schemas.microsoft.com/office/drawing/2014/main" id="{214FC702-308E-AF2F-BA61-96302E79D578}"/>
              </a:ext>
            </a:extLst>
          </p:cNvPr>
          <p:cNvSpPr/>
          <p:nvPr/>
        </p:nvSpPr>
        <p:spPr>
          <a:xfrm>
            <a:off x="11224727" y="6040073"/>
            <a:ext cx="967273" cy="817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11" name="TextBox 11">
            <a:extLst>
              <a:ext uri="{FF2B5EF4-FFF2-40B4-BE49-F238E27FC236}">
                <a16:creationId xmlns:a16="http://schemas.microsoft.com/office/drawing/2014/main" id="{48B55961-A471-E894-AD9D-F5EB3D35B762}"/>
              </a:ext>
            </a:extLst>
          </p:cNvPr>
          <p:cNvGraphicFramePr/>
          <p:nvPr>
            <p:extLst>
              <p:ext uri="{D42A27DB-BD31-4B8C-83A1-F6EECF244321}">
                <p14:modId xmlns:p14="http://schemas.microsoft.com/office/powerpoint/2010/main" val="2521225784"/>
              </p:ext>
            </p:extLst>
          </p:nvPr>
        </p:nvGraphicFramePr>
        <p:xfrm>
          <a:off x="296898" y="2273574"/>
          <a:ext cx="11466015"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3983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88274B4-E568-0529-4C60-36664EEC2A73}"/>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523BA45-4442-C89D-EC99-DA961AA0E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0" name="Rectangle 29">
            <a:extLst>
              <a:ext uri="{FF2B5EF4-FFF2-40B4-BE49-F238E27FC236}">
                <a16:creationId xmlns:a16="http://schemas.microsoft.com/office/drawing/2014/main" id="{46D43195-8552-3358-6382-4ADB1BBE32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8CB723D0-60A8-54E6-C038-030ED5933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349539E8-C5E8-5749-4AD8-2816AE6E3B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9983F9B7-FA52-2195-A517-F293720BC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F0884191-0D69-249F-EB95-A67C9C18B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Rectangle 39">
            <a:extLst>
              <a:ext uri="{FF2B5EF4-FFF2-40B4-BE49-F238E27FC236}">
                <a16:creationId xmlns:a16="http://schemas.microsoft.com/office/drawing/2014/main" id="{5FAE9E18-E172-AF99-24A4-C2E7FD3C6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9BEDF3-5D9E-260F-9313-CD4AB2ABF8C8}"/>
              </a:ext>
            </a:extLst>
          </p:cNvPr>
          <p:cNvSpPr>
            <a:spLocks noGrp="1"/>
          </p:cNvSpPr>
          <p:nvPr>
            <p:ph type="title"/>
          </p:nvPr>
        </p:nvSpPr>
        <p:spPr>
          <a:xfrm>
            <a:off x="466722" y="586855"/>
            <a:ext cx="3201366" cy="3233115"/>
          </a:xfrm>
        </p:spPr>
        <p:txBody>
          <a:bodyPr vert="horz" lIns="91440" tIns="45720" rIns="91440" bIns="45720" rtlCol="0" anchor="b">
            <a:normAutofit/>
          </a:bodyPr>
          <a:lstStyle/>
          <a:p>
            <a:r>
              <a:rPr lang="en-US" sz="4000" b="1" dirty="0">
                <a:solidFill>
                  <a:srgbClr val="FFFFFF"/>
                </a:solidFill>
              </a:rPr>
              <a:t>Sites and Recruitment</a:t>
            </a:r>
            <a:r>
              <a:rPr lang="en-US" sz="4000" b="1" kern="1200" dirty="0">
                <a:solidFill>
                  <a:srgbClr val="FFFFFF"/>
                </a:solidFill>
                <a:latin typeface="+mj-lt"/>
                <a:ea typeface="+mj-ea"/>
                <a:cs typeface="+mj-cs"/>
              </a:rPr>
              <a:t> </a:t>
            </a:r>
            <a:endParaRPr lang="en-US" sz="4000" kern="1200" dirty="0">
              <a:solidFill>
                <a:srgbClr val="FFFFFF"/>
              </a:solidFill>
              <a:latin typeface="+mj-lt"/>
              <a:ea typeface="+mj-ea"/>
              <a:cs typeface="+mj-cs"/>
            </a:endParaRPr>
          </a:p>
        </p:txBody>
      </p:sp>
      <p:sp>
        <p:nvSpPr>
          <p:cNvPr id="3" name="Rectangle 2">
            <a:extLst>
              <a:ext uri="{FF2B5EF4-FFF2-40B4-BE49-F238E27FC236}">
                <a16:creationId xmlns:a16="http://schemas.microsoft.com/office/drawing/2014/main" id="{F69494EB-FE58-4B54-53AA-8A5F9321ABDA}"/>
              </a:ext>
            </a:extLst>
          </p:cNvPr>
          <p:cNvSpPr/>
          <p:nvPr/>
        </p:nvSpPr>
        <p:spPr>
          <a:xfrm>
            <a:off x="4367695" y="1466755"/>
            <a:ext cx="3112024" cy="42780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35072">
              <a:spcAft>
                <a:spcPts val="366"/>
              </a:spcAft>
            </a:pPr>
            <a:endParaRPr lang="en-GB" sz="1600" kern="1200" dirty="0">
              <a:solidFill>
                <a:srgbClr val="0070C0"/>
              </a:solidFill>
              <a:ea typeface="+mn-ea"/>
              <a:cs typeface="+mn-cs"/>
            </a:endParaRPr>
          </a:p>
        </p:txBody>
      </p:sp>
      <p:sp>
        <p:nvSpPr>
          <p:cNvPr id="4" name="Rectangle 3">
            <a:extLst>
              <a:ext uri="{FF2B5EF4-FFF2-40B4-BE49-F238E27FC236}">
                <a16:creationId xmlns:a16="http://schemas.microsoft.com/office/drawing/2014/main" id="{B702D04C-4CF2-D070-016D-E00183F5321F}"/>
              </a:ext>
            </a:extLst>
          </p:cNvPr>
          <p:cNvSpPr/>
          <p:nvPr/>
        </p:nvSpPr>
        <p:spPr>
          <a:xfrm>
            <a:off x="7936265" y="1466754"/>
            <a:ext cx="3112024" cy="42780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35072">
              <a:spcAft>
                <a:spcPts val="366"/>
              </a:spcAft>
            </a:pPr>
            <a:endParaRPr lang="en-GB" sz="1600" dirty="0">
              <a:solidFill>
                <a:srgbClr val="0070C0"/>
              </a:solidFill>
            </a:endParaRPr>
          </a:p>
          <a:p>
            <a:pPr defTabSz="435072">
              <a:spcAft>
                <a:spcPts val="366"/>
              </a:spcAft>
            </a:pPr>
            <a:endParaRPr lang="en-GB" sz="1600" dirty="0">
              <a:solidFill>
                <a:srgbClr val="0070C0"/>
              </a:solidFill>
            </a:endParaRPr>
          </a:p>
          <a:p>
            <a:pPr defTabSz="435072">
              <a:spcAft>
                <a:spcPts val="366"/>
              </a:spcAft>
            </a:pPr>
            <a:endParaRPr lang="en-GB" sz="1600" kern="1200" dirty="0">
              <a:solidFill>
                <a:srgbClr val="0070C0"/>
              </a:solidFill>
              <a:ea typeface="+mn-ea"/>
              <a:cs typeface="+mn-cs"/>
            </a:endParaRPr>
          </a:p>
        </p:txBody>
      </p:sp>
      <p:pic>
        <p:nvPicPr>
          <p:cNvPr id="5" name="Picture 2">
            <a:extLst>
              <a:ext uri="{FF2B5EF4-FFF2-40B4-BE49-F238E27FC236}">
                <a16:creationId xmlns:a16="http://schemas.microsoft.com/office/drawing/2014/main" id="{C9965E8B-DA3A-FEBE-7E31-9F28DC79D41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89" r="1361" b="4990"/>
          <a:stretch/>
        </p:blipFill>
        <p:spPr bwMode="auto">
          <a:xfrm>
            <a:off x="4993921" y="586855"/>
            <a:ext cx="1859572" cy="728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22472F84-879B-9DEE-0961-8EF358F22A35}"/>
              </a:ext>
            </a:extLst>
          </p:cNvPr>
          <p:cNvPicPr>
            <a:picLocks noChangeAspect="1"/>
          </p:cNvPicPr>
          <p:nvPr/>
        </p:nvPicPr>
        <p:blipFill>
          <a:blip r:embed="rId4"/>
          <a:stretch>
            <a:fillRect/>
          </a:stretch>
        </p:blipFill>
        <p:spPr>
          <a:xfrm>
            <a:off x="8475481" y="630157"/>
            <a:ext cx="1845146" cy="641435"/>
          </a:xfrm>
          <a:prstGeom prst="rect">
            <a:avLst/>
          </a:prstGeom>
        </p:spPr>
      </p:pic>
      <p:sp>
        <p:nvSpPr>
          <p:cNvPr id="8" name="TextBox 7">
            <a:extLst>
              <a:ext uri="{FF2B5EF4-FFF2-40B4-BE49-F238E27FC236}">
                <a16:creationId xmlns:a16="http://schemas.microsoft.com/office/drawing/2014/main" id="{AA00C49F-DDAD-0224-2F75-D102ECCB27FD}"/>
              </a:ext>
            </a:extLst>
          </p:cNvPr>
          <p:cNvSpPr txBox="1"/>
          <p:nvPr/>
        </p:nvSpPr>
        <p:spPr>
          <a:xfrm>
            <a:off x="4437136" y="1519590"/>
            <a:ext cx="2973142" cy="4031873"/>
          </a:xfrm>
          <a:prstGeom prst="rect">
            <a:avLst/>
          </a:prstGeom>
          <a:noFill/>
        </p:spPr>
        <p:txBody>
          <a:bodyPr wrap="square" rtlCol="0">
            <a:spAutoFit/>
          </a:bodyPr>
          <a:lstStyle/>
          <a:p>
            <a:pPr defTabSz="435072"/>
            <a:r>
              <a:rPr lang="en-GB" sz="1600" kern="1200" dirty="0">
                <a:solidFill>
                  <a:srgbClr val="0070C0"/>
                </a:solidFill>
                <a:ea typeface="+mn-ea"/>
                <a:cs typeface="+mn-cs"/>
              </a:rPr>
              <a:t>19 sites open: </a:t>
            </a:r>
            <a:r>
              <a:rPr lang="en-GB" sz="1600" kern="1200" dirty="0">
                <a:solidFill>
                  <a:schemeClr val="tx1"/>
                </a:solidFill>
                <a:ea typeface="+mn-ea"/>
                <a:cs typeface="+mn-cs"/>
              </a:rPr>
              <a:t>Nottingham, Weston Park, Royal Devon and Exeter, King’s Mill, The Christie, Leighton, Addenbrookes, Barking, Havering and Redbridge, Clatterbridge, Colchester, Royal Surrey, UCLH, Guy’s and St Thomas, Southampton, </a:t>
            </a:r>
            <a:r>
              <a:rPr lang="en-GB" sz="1600" b="1" kern="1200" dirty="0">
                <a:solidFill>
                  <a:srgbClr val="FF0000"/>
                </a:solidFill>
                <a:ea typeface="+mn-ea"/>
                <a:cs typeface="+mn-cs"/>
              </a:rPr>
              <a:t>Bristol</a:t>
            </a:r>
            <a:r>
              <a:rPr lang="en-GB" sz="1600" kern="1200" dirty="0">
                <a:solidFill>
                  <a:schemeClr val="tx1"/>
                </a:solidFill>
                <a:ea typeface="+mn-ea"/>
                <a:cs typeface="+mn-cs"/>
              </a:rPr>
              <a:t>, Oxford, Ipswich, Torbay, Velindre.</a:t>
            </a:r>
          </a:p>
          <a:p>
            <a:pPr defTabSz="435072"/>
            <a:endParaRPr lang="en-GB" sz="1600" dirty="0">
              <a:solidFill>
                <a:srgbClr val="0070C0"/>
              </a:solidFill>
            </a:endParaRPr>
          </a:p>
          <a:p>
            <a:pPr defTabSz="435072"/>
            <a:endParaRPr lang="en-GB" sz="1600" dirty="0">
              <a:solidFill>
                <a:srgbClr val="0070C0"/>
              </a:solidFill>
            </a:endParaRPr>
          </a:p>
          <a:p>
            <a:pPr defTabSz="435072"/>
            <a:endParaRPr lang="en-GB" sz="1600" dirty="0">
              <a:solidFill>
                <a:srgbClr val="0070C0"/>
              </a:solidFill>
            </a:endParaRPr>
          </a:p>
          <a:p>
            <a:pPr defTabSz="435072"/>
            <a:r>
              <a:rPr lang="en-GB" sz="1600" dirty="0">
                <a:solidFill>
                  <a:srgbClr val="0070C0"/>
                </a:solidFill>
              </a:rPr>
              <a:t>Patients randomised</a:t>
            </a:r>
            <a:r>
              <a:rPr lang="en-GB" sz="1600" kern="1200" dirty="0">
                <a:solidFill>
                  <a:srgbClr val="0070C0"/>
                </a:solidFill>
                <a:ea typeface="+mn-ea"/>
                <a:cs typeface="+mn-cs"/>
              </a:rPr>
              <a:t>: </a:t>
            </a:r>
            <a:r>
              <a:rPr lang="en-GB" sz="1600" b="1" kern="1200" dirty="0">
                <a:solidFill>
                  <a:schemeClr val="tx1"/>
                </a:solidFill>
                <a:ea typeface="+mn-ea"/>
                <a:cs typeface="+mn-cs"/>
              </a:rPr>
              <a:t>34</a:t>
            </a:r>
          </a:p>
          <a:p>
            <a:pPr defTabSz="435072"/>
            <a:endParaRPr lang="en-GB" sz="1600" dirty="0">
              <a:solidFill>
                <a:srgbClr val="0070C0"/>
              </a:solidFill>
            </a:endParaRPr>
          </a:p>
          <a:p>
            <a:pPr defTabSz="435072"/>
            <a:r>
              <a:rPr lang="en-GB" sz="1600" kern="1200" dirty="0">
                <a:solidFill>
                  <a:srgbClr val="0070C0"/>
                </a:solidFill>
                <a:ea typeface="+mn-ea"/>
                <a:cs typeface="+mn-cs"/>
              </a:rPr>
              <a:t>SWAG Sites in set-up: </a:t>
            </a:r>
            <a:r>
              <a:rPr lang="en-GB" sz="1600" b="1" kern="1200" dirty="0">
                <a:solidFill>
                  <a:srgbClr val="FF0000"/>
                </a:solidFill>
                <a:ea typeface="+mn-ea"/>
                <a:cs typeface="+mn-cs"/>
              </a:rPr>
              <a:t>Somerset, Bath, Gloucestershire.</a:t>
            </a:r>
            <a:endParaRPr lang="en-GB" sz="1600" kern="1200" dirty="0">
              <a:solidFill>
                <a:srgbClr val="0070C0"/>
              </a:solidFill>
              <a:ea typeface="+mn-ea"/>
              <a:cs typeface="+mn-cs"/>
            </a:endParaRPr>
          </a:p>
        </p:txBody>
      </p:sp>
      <p:sp>
        <p:nvSpPr>
          <p:cNvPr id="9" name="TextBox 8">
            <a:extLst>
              <a:ext uri="{FF2B5EF4-FFF2-40B4-BE49-F238E27FC236}">
                <a16:creationId xmlns:a16="http://schemas.microsoft.com/office/drawing/2014/main" id="{CF4AA462-9722-8EB4-4FB1-77D6DAB85C49}"/>
              </a:ext>
            </a:extLst>
          </p:cNvPr>
          <p:cNvSpPr txBox="1"/>
          <p:nvPr/>
        </p:nvSpPr>
        <p:spPr>
          <a:xfrm>
            <a:off x="7936265" y="1519590"/>
            <a:ext cx="2973142" cy="4524315"/>
          </a:xfrm>
          <a:prstGeom prst="rect">
            <a:avLst/>
          </a:prstGeom>
          <a:noFill/>
        </p:spPr>
        <p:txBody>
          <a:bodyPr wrap="square" rtlCol="0">
            <a:spAutoFit/>
          </a:bodyPr>
          <a:lstStyle/>
          <a:p>
            <a:pPr defTabSz="435072"/>
            <a:r>
              <a:rPr lang="en-GB" sz="1600" kern="1200" dirty="0">
                <a:solidFill>
                  <a:srgbClr val="0070C0"/>
                </a:solidFill>
                <a:ea typeface="+mn-ea"/>
                <a:cs typeface="+mn-cs"/>
              </a:rPr>
              <a:t>22 sites open:</a:t>
            </a:r>
            <a:r>
              <a:rPr lang="en-GB" sz="1600" kern="1200" dirty="0">
                <a:solidFill>
                  <a:schemeClr val="tx1"/>
                </a:solidFill>
                <a:ea typeface="+mn-ea"/>
                <a:cs typeface="+mn-cs"/>
              </a:rPr>
              <a:t> Nottingham, Weston Park, Royal Devon and Exeter, King’s Mill, The Christie, Leighton, Barking, Havering and Redbridge, Shrewsbury, Clatterbridge, Colchester, Royal Surrey, UCLH, Lothian, Dumfries and Galloway, Guy’s and St Thomas, Southampton, </a:t>
            </a:r>
            <a:r>
              <a:rPr lang="en-GB" sz="1600" b="1" kern="1200" dirty="0">
                <a:solidFill>
                  <a:srgbClr val="FF0000"/>
                </a:solidFill>
                <a:ea typeface="+mn-ea"/>
                <a:cs typeface="+mn-cs"/>
              </a:rPr>
              <a:t>Bristol</a:t>
            </a:r>
            <a:r>
              <a:rPr lang="en-GB" sz="1600" kern="1200" dirty="0">
                <a:solidFill>
                  <a:schemeClr val="tx1"/>
                </a:solidFill>
                <a:ea typeface="+mn-ea"/>
                <a:cs typeface="+mn-cs"/>
              </a:rPr>
              <a:t>, Ipswich, Torbay, Velindre, </a:t>
            </a:r>
            <a:r>
              <a:rPr lang="en-GB" sz="1600" b="1" kern="1200" dirty="0">
                <a:solidFill>
                  <a:srgbClr val="FF0000"/>
                </a:solidFill>
                <a:ea typeface="+mn-ea"/>
                <a:cs typeface="+mn-cs"/>
              </a:rPr>
              <a:t>Somerset</a:t>
            </a:r>
            <a:r>
              <a:rPr lang="en-GB" sz="1600" kern="1200" dirty="0">
                <a:solidFill>
                  <a:schemeClr val="tx1"/>
                </a:solidFill>
                <a:ea typeface="+mn-ea"/>
                <a:cs typeface="+mn-cs"/>
              </a:rPr>
              <a:t>.</a:t>
            </a:r>
          </a:p>
          <a:p>
            <a:pPr defTabSz="435072"/>
            <a:endParaRPr lang="en-GB" sz="1600" kern="1200" dirty="0">
              <a:solidFill>
                <a:srgbClr val="0070C0"/>
              </a:solidFill>
              <a:ea typeface="+mn-ea"/>
              <a:cs typeface="+mn-cs"/>
            </a:endParaRPr>
          </a:p>
          <a:p>
            <a:pPr defTabSz="435072"/>
            <a:r>
              <a:rPr lang="en-GB" sz="1600" dirty="0">
                <a:solidFill>
                  <a:srgbClr val="0070C0"/>
                </a:solidFill>
              </a:rPr>
              <a:t>Patients randomised</a:t>
            </a:r>
            <a:r>
              <a:rPr lang="en-GB" sz="1600" kern="1200" dirty="0">
                <a:solidFill>
                  <a:srgbClr val="0070C0"/>
                </a:solidFill>
                <a:ea typeface="+mn-ea"/>
                <a:cs typeface="+mn-cs"/>
              </a:rPr>
              <a:t>: </a:t>
            </a:r>
            <a:r>
              <a:rPr lang="en-GB" sz="1600" b="1" kern="1200" dirty="0">
                <a:solidFill>
                  <a:schemeClr val="tx1"/>
                </a:solidFill>
                <a:ea typeface="+mn-ea"/>
                <a:cs typeface="+mn-cs"/>
              </a:rPr>
              <a:t>9</a:t>
            </a:r>
          </a:p>
          <a:p>
            <a:pPr defTabSz="435072"/>
            <a:endParaRPr lang="en-GB" sz="1600" dirty="0"/>
          </a:p>
          <a:p>
            <a:pPr defTabSz="435072"/>
            <a:r>
              <a:rPr lang="en-GB" sz="1600" kern="1200" dirty="0">
                <a:solidFill>
                  <a:srgbClr val="0070C0"/>
                </a:solidFill>
                <a:ea typeface="+mn-ea"/>
                <a:cs typeface="+mn-cs"/>
              </a:rPr>
              <a:t>SWAG Sites in set-up:</a:t>
            </a:r>
            <a:r>
              <a:rPr lang="en-GB" sz="1600" dirty="0">
                <a:solidFill>
                  <a:srgbClr val="0070C0"/>
                </a:solidFill>
              </a:rPr>
              <a:t> </a:t>
            </a:r>
            <a:r>
              <a:rPr lang="en-GB" sz="1600" b="1" dirty="0">
                <a:solidFill>
                  <a:srgbClr val="FF0000"/>
                </a:solidFill>
              </a:rPr>
              <a:t>Bath, </a:t>
            </a:r>
            <a:r>
              <a:rPr lang="en-GB" sz="1600" b="1" kern="1200" dirty="0">
                <a:solidFill>
                  <a:srgbClr val="FF0000"/>
                </a:solidFill>
                <a:ea typeface="+mn-ea"/>
                <a:cs typeface="+mn-cs"/>
              </a:rPr>
              <a:t>Gloucestershire. </a:t>
            </a:r>
          </a:p>
          <a:p>
            <a:pPr defTabSz="435072"/>
            <a:endParaRPr lang="en-GB" sz="1600" kern="1200" dirty="0">
              <a:solidFill>
                <a:schemeClr val="tx1"/>
              </a:solidFill>
              <a:ea typeface="+mn-ea"/>
              <a:cs typeface="+mn-cs"/>
            </a:endParaRPr>
          </a:p>
          <a:p>
            <a:pPr defTabSz="435072">
              <a:spcAft>
                <a:spcPts val="366"/>
              </a:spcAft>
            </a:pPr>
            <a:endParaRPr lang="en-GB" sz="1600" kern="1200" dirty="0">
              <a:solidFill>
                <a:srgbClr val="0070C0"/>
              </a:solidFill>
              <a:ea typeface="+mn-ea"/>
              <a:cs typeface="+mn-cs"/>
            </a:endParaRPr>
          </a:p>
        </p:txBody>
      </p:sp>
    </p:spTree>
    <p:extLst>
      <p:ext uri="{BB962C8B-B14F-4D97-AF65-F5344CB8AC3E}">
        <p14:creationId xmlns:p14="http://schemas.microsoft.com/office/powerpoint/2010/main" val="36355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607A7CA-7956-254E-3AE7-DC7EDB39E4F1}"/>
            </a:ext>
          </a:extLst>
        </p:cNvPr>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39A509DC-0835-BA53-781C-0A2C05345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0" name="Rectangle 29">
            <a:extLst>
              <a:ext uri="{FF2B5EF4-FFF2-40B4-BE49-F238E27FC236}">
                <a16:creationId xmlns:a16="http://schemas.microsoft.com/office/drawing/2014/main" id="{5D42BD81-67A4-E015-50F7-B77A90911B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85610797-5A6D-EA3D-AAEF-8DDF554816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10B9EF6D-95F3-ADA9-3A15-BE6DE0890E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FF7148A6-8601-FC81-BFFC-549979D91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C368DCFB-B942-A27E-1CDA-7BE9BA5F75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Rectangle 39">
            <a:extLst>
              <a:ext uri="{FF2B5EF4-FFF2-40B4-BE49-F238E27FC236}">
                <a16:creationId xmlns:a16="http://schemas.microsoft.com/office/drawing/2014/main" id="{50A24F6F-8865-DED8-E4F5-CE2145A9F5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833A2F1-CC09-A695-B559-63D2A2A8CE6F}"/>
              </a:ext>
            </a:extLst>
          </p:cNvPr>
          <p:cNvSpPr>
            <a:spLocks noGrp="1"/>
          </p:cNvSpPr>
          <p:nvPr>
            <p:ph type="title"/>
          </p:nvPr>
        </p:nvSpPr>
        <p:spPr>
          <a:xfrm>
            <a:off x="466722" y="586855"/>
            <a:ext cx="3201366" cy="3233115"/>
          </a:xfrm>
        </p:spPr>
        <p:txBody>
          <a:bodyPr vert="horz" lIns="91440" tIns="45720" rIns="91440" bIns="45720" rtlCol="0" anchor="b">
            <a:normAutofit/>
          </a:bodyPr>
          <a:lstStyle/>
          <a:p>
            <a:r>
              <a:rPr lang="en-US" sz="4000" b="1" dirty="0">
                <a:solidFill>
                  <a:srgbClr val="FFFFFF"/>
                </a:solidFill>
              </a:rPr>
              <a:t>CNS Involvement</a:t>
            </a:r>
            <a:endParaRPr lang="en-US" sz="4000" kern="1200" dirty="0">
              <a:solidFill>
                <a:srgbClr val="FFFFFF"/>
              </a:solidFill>
              <a:latin typeface="+mj-lt"/>
              <a:ea typeface="+mj-ea"/>
              <a:cs typeface="+mj-cs"/>
            </a:endParaRPr>
          </a:p>
        </p:txBody>
      </p:sp>
      <p:sp>
        <p:nvSpPr>
          <p:cNvPr id="3" name="Rectangle 2">
            <a:extLst>
              <a:ext uri="{FF2B5EF4-FFF2-40B4-BE49-F238E27FC236}">
                <a16:creationId xmlns:a16="http://schemas.microsoft.com/office/drawing/2014/main" id="{A67C1E51-226F-ABAD-7056-9883E065BB24}"/>
              </a:ext>
            </a:extLst>
          </p:cNvPr>
          <p:cNvSpPr/>
          <p:nvPr/>
        </p:nvSpPr>
        <p:spPr>
          <a:xfrm>
            <a:off x="4973652" y="1328910"/>
            <a:ext cx="6229884" cy="45847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35072">
              <a:spcAft>
                <a:spcPts val="366"/>
              </a:spcAft>
            </a:pPr>
            <a:endParaRPr lang="en-GB" sz="1600" kern="1200" dirty="0">
              <a:solidFill>
                <a:srgbClr val="0070C0"/>
              </a:solidFill>
              <a:ea typeface="+mn-ea"/>
              <a:cs typeface="+mn-cs"/>
            </a:endParaRPr>
          </a:p>
        </p:txBody>
      </p:sp>
      <p:sp>
        <p:nvSpPr>
          <p:cNvPr id="8" name="TextBox 7">
            <a:extLst>
              <a:ext uri="{FF2B5EF4-FFF2-40B4-BE49-F238E27FC236}">
                <a16:creationId xmlns:a16="http://schemas.microsoft.com/office/drawing/2014/main" id="{B927C312-692A-46AA-9A6F-06FFF28D2FE7}"/>
              </a:ext>
            </a:extLst>
          </p:cNvPr>
          <p:cNvSpPr txBox="1"/>
          <p:nvPr/>
        </p:nvSpPr>
        <p:spPr>
          <a:xfrm>
            <a:off x="5041906" y="1412592"/>
            <a:ext cx="6084717" cy="5016758"/>
          </a:xfrm>
          <a:prstGeom prst="rect">
            <a:avLst/>
          </a:prstGeom>
          <a:noFill/>
        </p:spPr>
        <p:txBody>
          <a:bodyPr wrap="square" rtlCol="0">
            <a:spAutoFit/>
          </a:bodyPr>
          <a:lstStyle/>
          <a:p>
            <a:pPr defTabSz="435072"/>
            <a:r>
              <a:rPr lang="en-GB" sz="1600" kern="1200" dirty="0">
                <a:ea typeface="+mn-ea"/>
                <a:cs typeface="+mn-cs"/>
              </a:rPr>
              <a:t>Patient pathways </a:t>
            </a:r>
            <a:r>
              <a:rPr lang="en-GB" sz="1600" dirty="0"/>
              <a:t>can vary at different sites, impacting on patient identification and recruitment.</a:t>
            </a:r>
          </a:p>
          <a:p>
            <a:pPr defTabSz="435072"/>
            <a:endParaRPr lang="en-GB" sz="1600" dirty="0"/>
          </a:p>
          <a:p>
            <a:pPr defTabSz="435072"/>
            <a:r>
              <a:rPr lang="en-GB" sz="1600" dirty="0"/>
              <a:t>TOURIST sites are advised to involve various depts where potential patients may be seen (e.g. oncology, respiratory, palliative care, outpatients) and various colleagues (e.g. Clinicians, CNSs, Research Nurses, Radiographers)</a:t>
            </a:r>
          </a:p>
          <a:p>
            <a:pPr defTabSz="435072"/>
            <a:endParaRPr lang="en-GB" sz="1600" dirty="0"/>
          </a:p>
          <a:p>
            <a:pPr defTabSz="435072"/>
            <a:r>
              <a:rPr lang="en-GB" sz="1600" dirty="0"/>
              <a:t>It has become apparent that CNS involvement could be the key to increasing patient identification and recruitment for PRINCE and QUARTZ LUNG.</a:t>
            </a:r>
          </a:p>
          <a:p>
            <a:pPr defTabSz="435072"/>
            <a:endParaRPr lang="en-GB" sz="1600" dirty="0"/>
          </a:p>
          <a:p>
            <a:pPr defTabSz="435072"/>
            <a:r>
              <a:rPr lang="en-GB" sz="1600" dirty="0"/>
              <a:t>SIVA </a:t>
            </a:r>
          </a:p>
          <a:p>
            <a:pPr defTabSz="435072"/>
            <a:r>
              <a:rPr lang="en-GB" sz="1600" dirty="0"/>
              <a:t>Contacting CNSs at open sites to collect information and see if they can be involved in the trials in any way. </a:t>
            </a:r>
          </a:p>
          <a:p>
            <a:pPr defTabSz="435072"/>
            <a:r>
              <a:rPr lang="en-GB" sz="1600" dirty="0"/>
              <a:t>Please can any Bristol and Somerset CNSs let Siva know their email and phone number for a call in the future (email to tourist@soton.ac.uk)</a:t>
            </a:r>
          </a:p>
          <a:p>
            <a:pPr defTabSz="435072"/>
            <a:r>
              <a:rPr lang="en-GB" sz="1600" dirty="0"/>
              <a:t>Many thanks!</a:t>
            </a:r>
          </a:p>
          <a:p>
            <a:pPr defTabSz="435072"/>
            <a:endParaRPr lang="en-GB" sz="1600" dirty="0"/>
          </a:p>
          <a:p>
            <a:pPr defTabSz="435072"/>
            <a:r>
              <a:rPr lang="en-GB" sz="1600" dirty="0"/>
              <a:t> </a:t>
            </a:r>
            <a:endParaRPr lang="en-GB" sz="1600" kern="1200" dirty="0">
              <a:ea typeface="+mn-ea"/>
              <a:cs typeface="+mn-cs"/>
            </a:endParaRPr>
          </a:p>
        </p:txBody>
      </p:sp>
      <p:sp>
        <p:nvSpPr>
          <p:cNvPr id="10" name="Rectangle: Rounded Corners 9">
            <a:extLst>
              <a:ext uri="{FF2B5EF4-FFF2-40B4-BE49-F238E27FC236}">
                <a16:creationId xmlns:a16="http://schemas.microsoft.com/office/drawing/2014/main" id="{0A6E04BA-CB01-E359-43D0-892C9DB23266}"/>
              </a:ext>
            </a:extLst>
          </p:cNvPr>
          <p:cNvSpPr/>
          <p:nvPr/>
        </p:nvSpPr>
        <p:spPr>
          <a:xfrm>
            <a:off x="4669138" y="423256"/>
            <a:ext cx="6747345" cy="458805"/>
          </a:xfrm>
          <a:prstGeom prst="roundRect">
            <a:avLst/>
          </a:prstGeom>
          <a:solidFill>
            <a:schemeClr val="accent2">
              <a:lumMod val="60000"/>
              <a:lumOff val="40000"/>
            </a:schemeClr>
          </a:solid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defTabSz="338328">
              <a:spcAft>
                <a:spcPts val="444"/>
              </a:spcAft>
            </a:pPr>
            <a:r>
              <a:rPr lang="en-GB" sz="2000" b="1" dirty="0">
                <a:solidFill>
                  <a:schemeClr val="tx1"/>
                </a:solidFill>
              </a:rPr>
              <a:t>Clinical Nurse Specialist (CNS) Involvement  </a:t>
            </a:r>
          </a:p>
        </p:txBody>
      </p:sp>
    </p:spTree>
    <p:extLst>
      <p:ext uri="{BB962C8B-B14F-4D97-AF65-F5344CB8AC3E}">
        <p14:creationId xmlns:p14="http://schemas.microsoft.com/office/powerpoint/2010/main" val="39690403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iblet">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7145" cap="flat" cmpd="sng" algn="ctr">
          <a:solidFill>
            <a:schemeClr val="phClr"/>
          </a:solidFill>
          <a:prstDash val="solid"/>
        </a:ln>
        <a:ln w="58420" cap="flat" cmpd="thickThin" algn="ctr">
          <a:solidFill>
            <a:schemeClr val="phClr">
              <a:shade val="95000"/>
              <a:alpha val="50000"/>
              <a:satMod val="150000"/>
            </a:schemeClr>
          </a:solidFill>
          <a:prstDash val="solid"/>
        </a:ln>
      </a:lnStyleLst>
      <a:effectStyleLst>
        <a:effectStyle>
          <a:effectLst/>
        </a:effectStyle>
        <a:effectStyle>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a:effectStyle>
        <a:effectStyle>
          <a:effectLst>
            <a:outerShdw blurRad="50800" dist="38100" dir="2700000" algn="ctr" rotWithShape="0">
              <a:srgbClr val="000000">
                <a:alpha val="60000"/>
              </a:srgbClr>
            </a:outerShdw>
          </a:effectLst>
          <a:scene3d>
            <a:camera prst="orthographicFront">
              <a:rot lat="0" lon="0" rev="0"/>
            </a:camera>
            <a:lightRig rig="flat" dir="tl"/>
          </a:scene3d>
          <a:sp3d prstMaterial="flat">
            <a:bevelT w="57150" h="114300" prst="ribl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58BEBCE60E1C4C87B869C7C38C0B3D" ma:contentTypeVersion="11" ma:contentTypeDescription="Create a new document." ma:contentTypeScope="" ma:versionID="ef6a93dc4e53927f1a3963e6a422272d">
  <xsd:schema xmlns:xsd="http://www.w3.org/2001/XMLSchema" xmlns:xs="http://www.w3.org/2001/XMLSchema" xmlns:p="http://schemas.microsoft.com/office/2006/metadata/properties" xmlns:ns2="28f492b9-0e1d-4676-9635-78fd8c5ab9d8" xmlns:ns3="d77f7b61-7249-402e-9088-bb30bc752eb7" targetNamespace="http://schemas.microsoft.com/office/2006/metadata/properties" ma:root="true" ma:fieldsID="f59c9dddaa3906bb48f9f6423261f6a4" ns2:_="" ns3:_="">
    <xsd:import namespace="28f492b9-0e1d-4676-9635-78fd8c5ab9d8"/>
    <xsd:import namespace="d77f7b61-7249-402e-9088-bb30bc752e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f492b9-0e1d-4676-9635-78fd8c5ab9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73e9af6-01d4-423d-8bd2-cf099f328a03"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7f7b61-7249-402e-9088-bb30bc752eb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1c4ca98-7b55-4fcc-b8e5-81239fe53638}" ma:internalName="TaxCatchAll" ma:showField="CatchAllData" ma:web="d77f7b61-7249-402e-9088-bb30bc752e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77f7b61-7249-402e-9088-bb30bc752eb7" xsi:nil="true"/>
    <lcf76f155ced4ddcb4097134ff3c332f xmlns="28f492b9-0e1d-4676-9635-78fd8c5ab9d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C730AA-45AD-4D61-9701-B38BCE38D51B}"/>
</file>

<file path=customXml/itemProps2.xml><?xml version="1.0" encoding="utf-8"?>
<ds:datastoreItem xmlns:ds="http://schemas.openxmlformats.org/officeDocument/2006/customXml" ds:itemID="{FE73E167-B35A-42A2-94A0-C90394925B74}">
  <ds:schemaRefs>
    <ds:schemaRef ds:uri="778561df-7029-4d13-a663-8a6ef04dfa18"/>
    <ds:schemaRef ds:uri="6af5ca5b-6ab0-4e68-8ceb-de5411a3bf5d"/>
    <ds:schemaRef ds:uri="http://schemas.microsoft.com/office/2006/metadata/properties"/>
    <ds:schemaRef ds:uri="http://schemas.microsoft.com/office/2006/documentManagement/types"/>
    <ds:schemaRef ds:uri="http://www.w3.org/XML/1998/namespace"/>
    <ds:schemaRef ds:uri="http://purl.org/dc/dcmitype/"/>
    <ds:schemaRef ds:uri="http://purl.org/dc/terms/"/>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6828865B-2FF1-450D-82EB-40C4E83FD7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3554</TotalTime>
  <Words>663</Words>
  <Application>Microsoft Office PowerPoint</Application>
  <PresentationFormat>Widescreen</PresentationFormat>
  <Paragraphs>97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PRINCE AND QUARTZ LUNG  TRIAL SCHEMA </vt:lpstr>
      <vt:lpstr>OBJECTIVES </vt:lpstr>
      <vt:lpstr>EASE OF TRIAL DELIVERY IN CLINICAL PRACTICE</vt:lpstr>
      <vt:lpstr>PowerPoint Presentation</vt:lpstr>
      <vt:lpstr>Sites and Recruitment </vt:lpstr>
      <vt:lpstr>CNS Involvement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 Wickens</dc:creator>
  <cp:lastModifiedBy>Helen Dunderdale</cp:lastModifiedBy>
  <cp:revision>71</cp:revision>
  <cp:lastPrinted>2024-12-10T11:07:06Z</cp:lastPrinted>
  <dcterms:created xsi:type="dcterms:W3CDTF">2022-06-08T10:47:28Z</dcterms:created>
  <dcterms:modified xsi:type="dcterms:W3CDTF">2025-05-20T08:16:34Z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0x0101004758BEBCE60E1C4C87B869C7C38C0B3D</vt:lpwstr>
  </property>
</Properties>
</file>