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3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4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Ex5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charts/chartEx6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Ex7.xml" ContentType="application/vnd.ms-office.chartex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1744" r:id="rId5"/>
    <p:sldId id="1754" r:id="rId6"/>
    <p:sldId id="1755" r:id="rId7"/>
    <p:sldId id="1753" r:id="rId8"/>
    <p:sldId id="1748" r:id="rId9"/>
    <p:sldId id="1745" r:id="rId10"/>
    <p:sldId id="258" r:id="rId11"/>
    <p:sldId id="260" r:id="rId12"/>
    <p:sldId id="261" r:id="rId13"/>
    <p:sldId id="1746" r:id="rId14"/>
    <p:sldId id="266" r:id="rId15"/>
    <p:sldId id="1751" r:id="rId16"/>
    <p:sldId id="175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Dunderdale" userId="18a57383-fa13-4764-88a8-9272bfc7f4aa" providerId="ADAL" clId="{95ED276E-D2EC-4681-950F-9B497A32485F}"/>
    <pc:docChg chg="modShowInfo">
      <pc:chgData name="Helen Dunderdale" userId="18a57383-fa13-4764-88a8-9272bfc7f4aa" providerId="ADAL" clId="{95ED276E-D2EC-4681-950F-9B497A32485F}" dt="2025-05-20T11:55:03.738" v="0" actId="2744"/>
      <pc:docMkLst>
        <pc:docMk/>
      </pc:docMkLst>
    </pc:docChg>
  </pc:docChgLst>
</pc:chgInfo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\\glos\ghtusers\UserP29\home\Henry.Steer\Desktop\One%20stop%20audit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\\glos\ghtusers\UserP29\home\Henry.Steer\Desktop\One%20stop%20audit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\\glos\ghtusers\UserP29\home\Henry.Steer\Desktop\One%20stop%20audit.xlsx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\\glos\ghtusers\UserP29\home\Henry.Steer\Desktop\One%20stop%20audit.xlsx" TargetMode="External"/></Relationships>
</file>

<file path=ppt/charts/_rels/chartEx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\\glos\ghtusers\UserP29\home\Henry.Steer\Desktop\One%20stop%20audit.xlsx" TargetMode="External"/></Relationships>
</file>

<file path=ppt/charts/_rels/chartEx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\\glos\ghtusers\UserP29\home\Henry.Steer\Desktop\One%20stop%20audit.xlsx" TargetMode="External"/></Relationships>
</file>

<file path=ppt/charts/_rels/chartEx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oleObject" Target="file:///\\glos\ghtusers\UserP29\home\Henry.Steer\Desktop\One%20stop%20audit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'DONE '!$R$2:$R$98</cx:f>
        <cx:lvl ptCount="59" formatCode="General">
          <cx:pt idx="0">5</cx:pt>
          <cx:pt idx="1">3</cx:pt>
          <cx:pt idx="2">1</cx:pt>
          <cx:pt idx="4">2</cx:pt>
          <cx:pt idx="5">12</cx:pt>
          <cx:pt idx="6">3</cx:pt>
          <cx:pt idx="7">2</cx:pt>
          <cx:pt idx="9">8</cx:pt>
          <cx:pt idx="10">3</cx:pt>
          <cx:pt idx="11">2</cx:pt>
          <cx:pt idx="12">6</cx:pt>
          <cx:pt idx="13">3</cx:pt>
          <cx:pt idx="14">13</cx:pt>
          <cx:pt idx="15">2</cx:pt>
          <cx:pt idx="16">9</cx:pt>
          <cx:pt idx="18">8</cx:pt>
          <cx:pt idx="19">5</cx:pt>
          <cx:pt idx="20">2</cx:pt>
          <cx:pt idx="21">6</cx:pt>
          <cx:pt idx="23">4</cx:pt>
          <cx:pt idx="24">2</cx:pt>
          <cx:pt idx="25">2</cx:pt>
          <cx:pt idx="26">1</cx:pt>
          <cx:pt idx="27">2</cx:pt>
          <cx:pt idx="28">3</cx:pt>
          <cx:pt idx="29">4</cx:pt>
          <cx:pt idx="30">4</cx:pt>
          <cx:pt idx="32">3</cx:pt>
          <cx:pt idx="33">5</cx:pt>
          <cx:pt idx="34">3</cx:pt>
          <cx:pt idx="35">4</cx:pt>
          <cx:pt idx="36">2</cx:pt>
          <cx:pt idx="37">3</cx:pt>
          <cx:pt idx="38">2</cx:pt>
          <cx:pt idx="39">4</cx:pt>
          <cx:pt idx="41">3</cx:pt>
          <cx:pt idx="43">2</cx:pt>
          <cx:pt idx="45">2</cx:pt>
          <cx:pt idx="46">0</cx:pt>
          <cx:pt idx="47">6</cx:pt>
          <cx:pt idx="48">2</cx:pt>
          <cx:pt idx="51">2</cx:pt>
          <cx:pt idx="52">3</cx:pt>
          <cx:pt idx="53">1</cx:pt>
          <cx:pt idx="54">4</cx:pt>
          <cx:pt idx="56">1</cx:pt>
        </cx:lvl>
      </cx:numDim>
    </cx:data>
    <cx:data id="1">
      <cx:numDim type="val">
        <cx:f>'DONE '!$R$103:$R$148</cx:f>
        <cx:lvl ptCount="37" formatCode="General">
          <cx:pt idx="0">3</cx:pt>
          <cx:pt idx="2">6</cx:pt>
          <cx:pt idx="3">1</cx:pt>
          <cx:pt idx="5">1</cx:pt>
          <cx:pt idx="6">3</cx:pt>
          <cx:pt idx="7">5</cx:pt>
          <cx:pt idx="9">3</cx:pt>
          <cx:pt idx="10">3</cx:pt>
          <cx:pt idx="11">8</cx:pt>
          <cx:pt idx="12">6</cx:pt>
          <cx:pt idx="13">4</cx:pt>
          <cx:pt idx="14">3</cx:pt>
          <cx:pt idx="15">1</cx:pt>
          <cx:pt idx="16">1</cx:pt>
          <cx:pt idx="17">3</cx:pt>
          <cx:pt idx="18">3</cx:pt>
          <cx:pt idx="19">3</cx:pt>
          <cx:pt idx="22">1</cx:pt>
          <cx:pt idx="23">4</cx:pt>
          <cx:pt idx="24">5</cx:pt>
          <cx:pt idx="25">2</cx:pt>
          <cx:pt idx="26">5</cx:pt>
          <cx:pt idx="27">3</cx:pt>
          <cx:pt idx="28">6</cx:pt>
          <cx:pt idx="29">5</cx:pt>
          <cx:pt idx="30">3</cx:pt>
          <cx:pt idx="31">5</cx:pt>
          <cx:pt idx="32">4</cx:pt>
          <cx:pt idx="33">3</cx:pt>
          <cx:pt idx="34">5</cx:pt>
          <cx:pt idx="35">4</cx:pt>
          <cx:pt idx="36">6</cx:pt>
        </cx:lvl>
      </cx:numDim>
    </cx:data>
  </cx:chartData>
  <cx:chart>
    <cx:title pos="t" align="ctr" overlay="0">
      <cx:tx>
        <cx:txData>
          <cx:v>CXR3 / referral to CT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600"/>
          </a:pPr>
          <a:r>
            <a:rPr lang="en-US" sz="16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CXR3 / referral to CT</a:t>
          </a:r>
        </a:p>
      </cx:txPr>
    </cx:title>
    <cx:plotArea>
      <cx:plotAreaRegion>
        <cx:series layoutId="boxWhisker" uniqueId="{00000002-825A-449A-9A17-F05FF9A9A9B5}" formatIdx="2">
          <cx:tx>
            <cx:txData>
              <cx:f/>
              <cx:v>Pre one stop</cx:v>
            </cx:txData>
          </cx:tx>
          <cx:spPr>
            <a:solidFill>
              <a:schemeClr val="accent1"/>
            </a:solidFill>
            <a:ln>
              <a:solidFill>
                <a:schemeClr val="accent1"/>
              </a:solidFill>
            </a:ln>
          </cx:spPr>
          <cx:dataId val="0"/>
          <cx:layoutPr>
            <cx:statistics quartileMethod="exclusive"/>
          </cx:layoutPr>
        </cx:series>
        <cx:series layoutId="boxWhisker" uniqueId="{00000003-825A-449A-9A17-F05FF9A9A9B5}">
          <cx:tx>
            <cx:txData>
              <cx:f/>
              <cx:v>One stop</cx:v>
            </cx:txData>
          </cx:tx>
          <cx:dataId val="1"/>
          <cx:layoutPr>
            <cx:statistics quartileMethod="exclusive"/>
          </cx:layoutPr>
        </cx:series>
      </cx:plotAreaRegion>
      <cx:axis id="0" hidden="1">
        <cx:catScaling gapWidth="1"/>
        <cx:tickLabels/>
      </cx:axis>
      <cx:axis id="1">
        <cx:valScaling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400"/>
            </a:pPr>
            <a:endParaRPr 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endParaRPr>
          </a:p>
        </cx:txPr>
      </cx:axis>
    </cx:plotArea>
    <cx:legend pos="t" align="ctr" overlay="0"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100"/>
          </a:pPr>
          <a:endParaRPr lang="en-US" sz="1100" b="0" i="0" u="none" strike="noStrike" baseline="0">
            <a:solidFill>
              <a:sysClr val="windowText" lastClr="000000">
                <a:lumMod val="65000"/>
                <a:lumOff val="35000"/>
              </a:sysClr>
            </a:solidFill>
            <a:latin typeface="Calibri" panose="020F0502020204030204"/>
          </a:endParaRPr>
        </a:p>
      </cx:txPr>
    </cx:legend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'DONE '!$U$2:$U$98</cx:f>
        <cx:lvl ptCount="59" formatCode="General">
          <cx:pt idx="0">13</cx:pt>
          <cx:pt idx="1">9</cx:pt>
          <cx:pt idx="2">8</cx:pt>
          <cx:pt idx="3">9</cx:pt>
          <cx:pt idx="4">10</cx:pt>
          <cx:pt idx="5">11</cx:pt>
          <cx:pt idx="6">10</cx:pt>
          <cx:pt idx="7">9</cx:pt>
          <cx:pt idx="8">9</cx:pt>
          <cx:pt idx="9">11</cx:pt>
          <cx:pt idx="10">9</cx:pt>
          <cx:pt idx="11">8</cx:pt>
          <cx:pt idx="12">7</cx:pt>
          <cx:pt idx="13">11</cx:pt>
          <cx:pt idx="14">10</cx:pt>
          <cx:pt idx="15">9</cx:pt>
          <cx:pt idx="16">4</cx:pt>
          <cx:pt idx="17">10</cx:pt>
          <cx:pt idx="18">11</cx:pt>
          <cx:pt idx="19">34</cx:pt>
          <cx:pt idx="20">4</cx:pt>
          <cx:pt idx="21">6</cx:pt>
          <cx:pt idx="22">3</cx:pt>
          <cx:pt idx="23">3</cx:pt>
          <cx:pt idx="24">1</cx:pt>
          <cx:pt idx="25">2</cx:pt>
          <cx:pt idx="26">2</cx:pt>
          <cx:pt idx="27">2</cx:pt>
          <cx:pt idx="28">10</cx:pt>
          <cx:pt idx="29">6</cx:pt>
          <cx:pt idx="30">12</cx:pt>
          <cx:pt idx="31">17</cx:pt>
          <cx:pt idx="32">4</cx:pt>
          <cx:pt idx="33">2</cx:pt>
          <cx:pt idx="34">1</cx:pt>
          <cx:pt idx="35">1</cx:pt>
          <cx:pt idx="36">3</cx:pt>
          <cx:pt idx="37">2</cx:pt>
          <cx:pt idx="38">0</cx:pt>
          <cx:pt idx="39">8</cx:pt>
          <cx:pt idx="40">3</cx:pt>
          <cx:pt idx="41">9</cx:pt>
          <cx:pt idx="42">5</cx:pt>
          <cx:pt idx="43">6</cx:pt>
          <cx:pt idx="44">8</cx:pt>
          <cx:pt idx="45">10</cx:pt>
          <cx:pt idx="46">2</cx:pt>
          <cx:pt idx="47">1</cx:pt>
          <cx:pt idx="48">15</cx:pt>
          <cx:pt idx="49">10</cx:pt>
          <cx:pt idx="50">10</cx:pt>
          <cx:pt idx="51">7</cx:pt>
          <cx:pt idx="52">11</cx:pt>
          <cx:pt idx="53">2</cx:pt>
          <cx:pt idx="54">2</cx:pt>
          <cx:pt idx="55">16</cx:pt>
          <cx:pt idx="56">8</cx:pt>
          <cx:pt idx="57">6</cx:pt>
          <cx:pt idx="58">0</cx:pt>
        </cx:lvl>
      </cx:numDim>
    </cx:data>
    <cx:data id="1">
      <cx:numDim type="val">
        <cx:f>'DONE '!$U$103:$U$148</cx:f>
        <cx:lvl ptCount="37" formatCode="General">
          <cx:pt idx="0">5</cx:pt>
          <cx:pt idx="1">2</cx:pt>
          <cx:pt idx="2">7</cx:pt>
          <cx:pt idx="3">8</cx:pt>
          <cx:pt idx="4">2</cx:pt>
          <cx:pt idx="5">1</cx:pt>
          <cx:pt idx="6">0</cx:pt>
          <cx:pt idx="7">1</cx:pt>
          <cx:pt idx="8">1</cx:pt>
          <cx:pt idx="9">8</cx:pt>
          <cx:pt idx="10">0</cx:pt>
          <cx:pt idx="11">0</cx:pt>
          <cx:pt idx="12">0</cx:pt>
          <cx:pt idx="13">0</cx:pt>
          <cx:pt idx="14">0</cx:pt>
          <cx:pt idx="15">0</cx:pt>
          <cx:pt idx="16">0</cx:pt>
          <cx:pt idx="17">0</cx:pt>
          <cx:pt idx="18">0</cx:pt>
          <cx:pt idx="19">0</cx:pt>
          <cx:pt idx="20">1</cx:pt>
          <cx:pt idx="21">0</cx:pt>
          <cx:pt idx="22">5</cx:pt>
          <cx:pt idx="23">1</cx:pt>
          <cx:pt idx="24">0</cx:pt>
          <cx:pt idx="25">0</cx:pt>
          <cx:pt idx="26">3</cx:pt>
          <cx:pt idx="27">0</cx:pt>
          <cx:pt idx="28">0</cx:pt>
          <cx:pt idx="29">2</cx:pt>
          <cx:pt idx="30">0</cx:pt>
          <cx:pt idx="31">0</cx:pt>
          <cx:pt idx="32">0</cx:pt>
          <cx:pt idx="33">0</cx:pt>
          <cx:pt idx="34">2</cx:pt>
          <cx:pt idx="35">1</cx:pt>
          <cx:pt idx="36">0</cx:pt>
        </cx:lvl>
      </cx:numDim>
    </cx:data>
  </cx:chartData>
  <cx:chart>
    <cx:title pos="t" align="ctr" overlay="0">
      <cx:tx>
        <cx:txData>
          <cx:v>CT to CT report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600"/>
          </a:pPr>
          <a:r>
            <a:rPr lang="en-US" sz="16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CT to CT report</a:t>
          </a:r>
        </a:p>
      </cx:txPr>
    </cx:title>
    <cx:plotArea>
      <cx:plotAreaRegion>
        <cx:series layoutId="boxWhisker" uniqueId="{D7774A03-0C37-4818-B684-60D9E12E52F9}">
          <cx:tx>
            <cx:txData>
              <cx:f/>
              <cx:v>pre one stop</cx:v>
            </cx:txData>
          </cx:tx>
          <cx:dataId val="0"/>
          <cx:layoutPr>
            <cx:visibility meanLine="0" meanMarker="1" nonoutliers="0" outliers="1"/>
            <cx:statistics quartileMethod="exclusive"/>
          </cx:layoutPr>
        </cx:series>
        <cx:series layoutId="boxWhisker" uniqueId="{00000001-CC02-4C1B-9B1E-A3C23CEF6F85}">
          <cx:tx>
            <cx:txData>
              <cx:f/>
              <cx:v>one stop</cx:v>
            </cx:txData>
          </cx:tx>
          <cx:dataId val="1"/>
          <cx:layoutPr>
            <cx:statistics quartileMethod="exclusive"/>
          </cx:layoutPr>
        </cx:series>
      </cx:plotAreaRegion>
      <cx:axis id="0" hidden="1">
        <cx:catScaling gapWidth="1"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GB" sz="1600"/>
          </a:p>
        </cx:txPr>
      </cx:axis>
      <cx:axis id="1">
        <cx:valScaling/>
        <cx:majorGridlines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GB" sz="1600"/>
          </a:p>
        </cx:txPr>
      </cx:axis>
    </cx:plotArea>
    <cx:legend pos="t" align="ctr" overlay="0">
      <cx:txPr>
        <a:bodyPr vertOverflow="overflow" horzOverflow="overflow" wrap="square" lIns="0" tIns="0" rIns="0" bIns="0"/>
        <a:lstStyle/>
        <a:p>
          <a:pPr algn="ctr" rtl="0">
            <a:defRPr sz="1600" b="0" i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GB" sz="1600"/>
        </a:p>
      </cx:txPr>
    </cx:legend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'DONE '!$W$6:$W$98</cx:f>
        <cx:lvl ptCount="55" formatCode="General">
          <cx:pt idx="0">25</cx:pt>
          <cx:pt idx="3">34</cx:pt>
          <cx:pt idx="4">48</cx:pt>
          <cx:pt idx="6">36</cx:pt>
          <cx:pt idx="8">29</cx:pt>
          <cx:pt idx="14">26</cx:pt>
          <cx:pt idx="16">20</cx:pt>
          <cx:pt idx="18">21</cx:pt>
          <cx:pt idx="21">16</cx:pt>
          <cx:pt idx="23">31</cx:pt>
          <cx:pt idx="24">27</cx:pt>
          <cx:pt idx="25">22</cx:pt>
          <cx:pt idx="29">15</cx:pt>
          <cx:pt idx="32">33</cx:pt>
          <cx:pt idx="33">12</cx:pt>
          <cx:pt idx="39">9</cx:pt>
          <cx:pt idx="41">15</cx:pt>
          <cx:pt idx="47">6</cx:pt>
          <cx:pt idx="54">21</cx:pt>
        </cx:lvl>
      </cx:numDim>
    </cx:data>
    <cx:data id="1">
      <cx:numDim type="val">
        <cx:f>'DONE '!$W$103:$W$148</cx:f>
        <cx:lvl ptCount="37" formatCode="General">
          <cx:pt idx="0">10</cx:pt>
          <cx:pt idx="3">14</cx:pt>
          <cx:pt idx="12">6</cx:pt>
          <cx:pt idx="13">4</cx:pt>
          <cx:pt idx="14">3</cx:pt>
          <cx:pt idx="16">1</cx:pt>
          <cx:pt idx="18">3</cx:pt>
          <cx:pt idx="19">3</cx:pt>
          <cx:pt idx="20">7</cx:pt>
          <cx:pt idx="21">22</cx:pt>
          <cx:pt idx="23">4</cx:pt>
          <cx:pt idx="29">20</cx:pt>
          <cx:pt idx="32">4</cx:pt>
          <cx:pt idx="33">3</cx:pt>
          <cx:pt idx="35">4</cx:pt>
        </cx:lvl>
      </cx:numDim>
    </cx:data>
  </cx:chartData>
  <cx:chart>
    <cx:title pos="t" align="ctr" overlay="0">
      <cx:tx>
        <cx:txData>
          <cx:v>CXR/referral to lung function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600"/>
          </a:pPr>
          <a:r>
            <a:rPr lang="en-US" sz="16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CXR/referral to lung function</a:t>
          </a:r>
        </a:p>
      </cx:txPr>
    </cx:title>
    <cx:plotArea>
      <cx:plotAreaRegion>
        <cx:series layoutId="boxWhisker" uniqueId="{3B9284C0-3230-4EC8-8DD6-7D7C332A096A}">
          <cx:tx>
            <cx:txData>
              <cx:f/>
              <cx:v>pre one stop</cx:v>
            </cx:txData>
          </cx:tx>
          <cx:dataId val="0"/>
          <cx:layoutPr>
            <cx:visibility meanLine="0" meanMarker="1" nonoutliers="0" outliers="1"/>
            <cx:statistics quartileMethod="exclusive"/>
          </cx:layoutPr>
        </cx:series>
        <cx:series layoutId="boxWhisker" uniqueId="{00000001-239D-4DA5-9663-463FAE10F658}">
          <cx:tx>
            <cx:txData>
              <cx:f/>
              <cx:v>one stop</cx:v>
            </cx:txData>
          </cx:tx>
          <cx:dataId val="1"/>
          <cx:layoutPr>
            <cx:statistics quartileMethod="exclusive"/>
          </cx:layoutPr>
        </cx:series>
      </cx:plotAreaRegion>
      <cx:axis id="0" hidden="1">
        <cx:catScaling gapWidth="1"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GB" sz="1600"/>
          </a:p>
        </cx:txPr>
      </cx:axis>
      <cx:axis id="1">
        <cx:valScaling/>
        <cx:majorGridlines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GB" sz="1600"/>
          </a:p>
        </cx:txPr>
      </cx:axis>
    </cx:plotArea>
    <cx:legend pos="t" align="ctr" overlay="0">
      <cx:txPr>
        <a:bodyPr vertOverflow="overflow" horzOverflow="overflow" wrap="square" lIns="0" tIns="0" rIns="0" bIns="0"/>
        <a:lstStyle/>
        <a:p>
          <a:pPr algn="ctr" rtl="0">
            <a:defRPr sz="1600" b="0" i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GB" sz="1600"/>
        </a:p>
      </cx:txPr>
    </cx:legend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'DONE '!$T$2:$T$98</cx:f>
        <cx:lvl ptCount="59" formatCode="General">
          <cx:pt idx="0">17</cx:pt>
          <cx:pt idx="1">15</cx:pt>
          <cx:pt idx="2">7</cx:pt>
          <cx:pt idx="3">13</cx:pt>
          <cx:pt idx="4">8</cx:pt>
          <cx:pt idx="5">13</cx:pt>
          <cx:pt idx="6">10</cx:pt>
          <cx:pt idx="7">18</cx:pt>
          <cx:pt idx="8">21</cx:pt>
          <cx:pt idx="9">20</cx:pt>
          <cx:pt idx="10">17</cx:pt>
          <cx:pt idx="11">8</cx:pt>
          <cx:pt idx="12">19</cx:pt>
          <cx:pt idx="13">10</cx:pt>
          <cx:pt idx="14">17</cx:pt>
          <cx:pt idx="15">13</cx:pt>
          <cx:pt idx="16">11</cx:pt>
          <cx:pt idx="17">12</cx:pt>
          <cx:pt idx="18">9</cx:pt>
          <cx:pt idx="19">10</cx:pt>
          <cx:pt idx="20">9</cx:pt>
          <cx:pt idx="21">13</cx:pt>
          <cx:pt idx="22">9</cx:pt>
          <cx:pt idx="23">7</cx:pt>
          <cx:pt idx="24">9</cx:pt>
          <cx:pt idx="25">10</cx:pt>
          <cx:pt idx="26">6</cx:pt>
          <cx:pt idx="27">10</cx:pt>
          <cx:pt idx="28">8</cx:pt>
          <cx:pt idx="29">9</cx:pt>
          <cx:pt idx="30">17</cx:pt>
          <cx:pt idx="31">18</cx:pt>
          <cx:pt idx="32">7</cx:pt>
          <cx:pt idx="33">8</cx:pt>
          <cx:pt idx="34">6</cx:pt>
          <cx:pt idx="35">5</cx:pt>
          <cx:pt idx="36">8</cx:pt>
          <cx:pt idx="37">9</cx:pt>
          <cx:pt idx="38">2</cx:pt>
          <cx:pt idx="39">15</cx:pt>
          <cx:pt idx="40">25</cx:pt>
          <cx:pt idx="41">6</cx:pt>
          <cx:pt idx="42">12</cx:pt>
          <cx:pt idx="43">6</cx:pt>
          <cx:pt idx="44">3</cx:pt>
          <cx:pt idx="45">3</cx:pt>
          <cx:pt idx="46">7</cx:pt>
          <cx:pt idx="47">10</cx:pt>
          <cx:pt idx="48">7</cx:pt>
          <cx:pt idx="49">22</cx:pt>
          <cx:pt idx="50">20</cx:pt>
          <cx:pt idx="51">2</cx:pt>
          <cx:pt idx="52">6</cx:pt>
          <cx:pt idx="53">7</cx:pt>
          <cx:pt idx="54">10</cx:pt>
          <cx:pt idx="55">14</cx:pt>
          <cx:pt idx="56">14</cx:pt>
          <cx:pt idx="57">12</cx:pt>
          <cx:pt idx="58">19</cx:pt>
        </cx:lvl>
      </cx:numDim>
    </cx:data>
    <cx:data id="1">
      <cx:numDim type="val">
        <cx:f>'DONE '!$T$103:$T$148</cx:f>
        <cx:lvl ptCount="37" formatCode="General">
          <cx:pt idx="0">10</cx:pt>
          <cx:pt idx="1">10</cx:pt>
          <cx:pt idx="2">7</cx:pt>
          <cx:pt idx="3">1</cx:pt>
          <cx:pt idx="4">17</cx:pt>
          <cx:pt idx="5">2</cx:pt>
          <cx:pt idx="6">3</cx:pt>
          <cx:pt idx="7">5</cx:pt>
          <cx:pt idx="8">7</cx:pt>
          <cx:pt idx="9">3</cx:pt>
          <cx:pt idx="10">3</cx:pt>
          <cx:pt idx="11">8</cx:pt>
          <cx:pt idx="12">6</cx:pt>
          <cx:pt idx="13">4</cx:pt>
          <cx:pt idx="14">3</cx:pt>
          <cx:pt idx="15">1</cx:pt>
          <cx:pt idx="16">1</cx:pt>
          <cx:pt idx="17">3</cx:pt>
          <cx:pt idx="18">3</cx:pt>
          <cx:pt idx="19">3</cx:pt>
          <cx:pt idx="20">7</cx:pt>
          <cx:pt idx="21">15</cx:pt>
          <cx:pt idx="22">6</cx:pt>
          <cx:pt idx="23">4</cx:pt>
          <cx:pt idx="24">5</cx:pt>
          <cx:pt idx="25">2</cx:pt>
          <cx:pt idx="26">14</cx:pt>
          <cx:pt idx="27">3</cx:pt>
          <cx:pt idx="28">6</cx:pt>
          <cx:pt idx="29">5</cx:pt>
          <cx:pt idx="30">3</cx:pt>
          <cx:pt idx="31">5</cx:pt>
          <cx:pt idx="32">4</cx:pt>
          <cx:pt idx="33">3</cx:pt>
          <cx:pt idx="34">5</cx:pt>
          <cx:pt idx="35">4</cx:pt>
          <cx:pt idx="36">6</cx:pt>
        </cx:lvl>
      </cx:numDim>
    </cx:data>
  </cx:chartData>
  <cx:chart>
    <cx:title pos="t" align="ctr" overlay="0">
      <cx:tx>
        <cx:txData>
          <cx:v>CXR / Referral to 2ww OPA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600"/>
          </a:pPr>
          <a:r>
            <a:rPr lang="en-US" sz="16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CXR / Referral to 2ww OPA</a:t>
          </a:r>
        </a:p>
      </cx:txPr>
    </cx:title>
    <cx:plotArea>
      <cx:plotAreaRegion>
        <cx:series layoutId="boxWhisker" uniqueId="{2489EFE0-CED1-4132-A239-66AB6F9A58BC}">
          <cx:tx>
            <cx:txData>
              <cx:f/>
              <cx:v>pre one stop</cx:v>
            </cx:txData>
          </cx:tx>
          <cx:dataId val="0"/>
          <cx:layoutPr>
            <cx:visibility meanLine="0" meanMarker="1" nonoutliers="0" outliers="1"/>
            <cx:statistics quartileMethod="exclusive"/>
          </cx:layoutPr>
        </cx:series>
        <cx:series layoutId="boxWhisker" uniqueId="{00000001-B289-4027-9E3B-D566F8A66A49}">
          <cx:tx>
            <cx:txData>
              <cx:f/>
              <cx:v>one stop</cx:v>
            </cx:txData>
          </cx:tx>
          <cx:dataId val="1"/>
          <cx:layoutPr>
            <cx:statistics quartileMethod="exclusive"/>
          </cx:layoutPr>
        </cx:series>
      </cx:plotAreaRegion>
      <cx:axis id="0" hidden="1">
        <cx:catScaling gapWidth="1"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GB" sz="1600"/>
          </a:p>
        </cx:txPr>
      </cx:axis>
      <cx:axis id="1">
        <cx:valScaling/>
        <cx:majorGridlines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GB" sz="1600"/>
          </a:p>
        </cx:txPr>
      </cx:axis>
    </cx:plotArea>
    <cx:legend pos="t" align="ctr" overlay="0">
      <cx:txPr>
        <a:bodyPr vertOverflow="overflow" horzOverflow="overflow" wrap="square" lIns="0" tIns="0" rIns="0" bIns="0"/>
        <a:lstStyle/>
        <a:p>
          <a:pPr algn="ctr" rtl="0">
            <a:defRPr sz="1600" b="0" i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GB" sz="1600"/>
        </a:p>
      </cx:txPr>
    </cx:legend>
  </cx:chart>
</cx:chartSpace>
</file>

<file path=ppt/charts/chartEx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'DONE '!$Y$5:$Y$98</cx:f>
        <cx:lvl ptCount="56" formatCode="General">
          <cx:pt idx="0">21</cx:pt>
          <cx:pt idx="1">21</cx:pt>
          <cx:pt idx="3">11</cx:pt>
          <cx:pt idx="7">23</cx:pt>
          <cx:pt idx="9">45</cx:pt>
          <cx:pt idx="10">37</cx:pt>
          <cx:pt idx="12">15</cx:pt>
          <cx:pt idx="17">37</cx:pt>
          <cx:pt idx="18">26</cx:pt>
          <cx:pt idx="19">38</cx:pt>
          <cx:pt idx="21">15</cx:pt>
          <cx:pt idx="22">18</cx:pt>
          <cx:pt idx="24">25</cx:pt>
          <cx:pt idx="25">30</cx:pt>
          <cx:pt idx="26">26</cx:pt>
          <cx:pt idx="29">23</cx:pt>
          <cx:pt idx="31">13</cx:pt>
          <cx:pt idx="33">19</cx:pt>
          <cx:pt idx="34">39</cx:pt>
          <cx:pt idx="35">21</cx:pt>
          <cx:pt idx="40">15</cx:pt>
          <cx:pt idx="42">9</cx:pt>
          <cx:pt idx="45">13</cx:pt>
          <cx:pt idx="48">23</cx:pt>
          <cx:pt idx="50">16</cx:pt>
          <cx:pt idx="51">19</cx:pt>
          <cx:pt idx="52">32</cx:pt>
          <cx:pt idx="53">20</cx:pt>
        </cx:lvl>
      </cx:numDim>
    </cx:data>
    <cx:data id="1">
      <cx:numDim type="val">
        <cx:f>'DONE '!$Y$103:$Y$148</cx:f>
        <cx:lvl ptCount="37" formatCode="General">
          <cx:pt idx="0">22</cx:pt>
          <cx:pt idx="3">18</cx:pt>
          <cx:pt idx="4">18</cx:pt>
          <cx:pt idx="8">7</cx:pt>
          <cx:pt idx="16">24</cx:pt>
          <cx:pt idx="17">4</cx:pt>
          <cx:pt idx="18">15</cx:pt>
          <cx:pt idx="19">24</cx:pt>
          <cx:pt idx="21">24</cx:pt>
          <cx:pt idx="23">20</cx:pt>
          <cx:pt idx="29">25</cx:pt>
          <cx:pt idx="30">1</cx:pt>
          <cx:pt idx="32">11</cx:pt>
          <cx:pt idx="33">11</cx:pt>
          <cx:pt idx="35">5</cx:pt>
          <cx:pt idx="36">7</cx:pt>
        </cx:lvl>
      </cx:numDim>
    </cx:data>
  </cx:chartData>
  <cx:chart>
    <cx:title pos="t" align="ctr" overlay="0">
      <cx:tx>
        <cx:txData>
          <cx:v>CXR/referral to biopsy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600"/>
          </a:pPr>
          <a:r>
            <a:rPr lang="en-US" sz="16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CXR/referral to biopsy</a:t>
          </a:r>
        </a:p>
      </cx:txPr>
    </cx:title>
    <cx:plotArea>
      <cx:plotAreaRegion>
        <cx:series layoutId="boxWhisker" uniqueId="{A5FB1361-841F-4653-A6B6-B7630102027B}">
          <cx:tx>
            <cx:txData>
              <cx:f/>
              <cx:v>pre one stop</cx:v>
            </cx:txData>
          </cx:tx>
          <cx:dataId val="0"/>
          <cx:layoutPr>
            <cx:visibility meanLine="0" meanMarker="1" nonoutliers="0" outliers="1"/>
            <cx:statistics quartileMethod="exclusive"/>
          </cx:layoutPr>
        </cx:series>
        <cx:series layoutId="boxWhisker" uniqueId="{00000001-AF46-48EC-922F-9111925EBA00}">
          <cx:tx>
            <cx:txData>
              <cx:f/>
              <cx:v>one stop</cx:v>
            </cx:txData>
          </cx:tx>
          <cx:dataId val="1"/>
          <cx:layoutPr>
            <cx:statistics quartileMethod="exclusive"/>
          </cx:layoutPr>
        </cx:series>
      </cx:plotAreaRegion>
      <cx:axis id="0" hidden="1">
        <cx:catScaling gapWidth="1"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GB" sz="1600"/>
          </a:p>
        </cx:txPr>
      </cx:axis>
      <cx:axis id="1">
        <cx:valScaling/>
        <cx:majorGridlines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GB" sz="1600"/>
          </a:p>
        </cx:txPr>
      </cx:axis>
    </cx:plotArea>
    <cx:legend pos="t" align="ctr" overlay="0">
      <cx:txPr>
        <a:bodyPr vertOverflow="overflow" horzOverflow="overflow" wrap="square" lIns="0" tIns="0" rIns="0" bIns="0"/>
        <a:lstStyle/>
        <a:p>
          <a:pPr algn="ctr" rtl="0">
            <a:defRPr sz="1600" b="0" i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GB" sz="1600"/>
        </a:p>
      </cx:txPr>
    </cx:legend>
  </cx:chart>
</cx:chartSpace>
</file>

<file path=ppt/charts/chartEx6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'DONE '!$X$6:$X$98</cx:f>
        <cx:lvl ptCount="55" formatCode="General">
          <cx:pt idx="0">40</cx:pt>
          <cx:pt idx="1">23</cx:pt>
          <cx:pt idx="3">29</cx:pt>
          <cx:pt idx="4">33</cx:pt>
          <cx:pt idx="6">29</cx:pt>
          <cx:pt idx="8">17</cx:pt>
          <cx:pt idx="9">19</cx:pt>
          <cx:pt idx="14">19</cx:pt>
          <cx:pt idx="16">14</cx:pt>
          <cx:pt idx="18">23</cx:pt>
          <cx:pt idx="19">53</cx:pt>
          <cx:pt idx="21">15</cx:pt>
          <cx:pt idx="24">21</cx:pt>
          <cx:pt idx="25">16</cx:pt>
          <cx:pt idx="27">35</cx:pt>
          <cx:pt idx="28">21</cx:pt>
          <cx:pt idx="29">26</cx:pt>
          <cx:pt idx="30">26</cx:pt>
          <cx:pt idx="32">17</cx:pt>
          <cx:pt idx="33">24</cx:pt>
          <cx:pt idx="34">14</cx:pt>
          <cx:pt idx="39">20</cx:pt>
          <cx:pt idx="41">18</cx:pt>
          <cx:pt idx="50">17</cx:pt>
          <cx:pt idx="51">21</cx:pt>
          <cx:pt idx="54">26</cx:pt>
        </cx:lvl>
      </cx:numDim>
    </cx:data>
    <cx:data id="1">
      <cx:numDim type="val">
        <cx:f>'DONE '!$X$103:$X$148</cx:f>
        <cx:lvl ptCount="37" formatCode="General">
          <cx:pt idx="0">16</cx:pt>
          <cx:pt idx="2">17</cx:pt>
          <cx:pt idx="3">10</cx:pt>
          <cx:pt idx="4">30</cx:pt>
          <cx:pt idx="12">14</cx:pt>
          <cx:pt idx="13">10</cx:pt>
          <cx:pt idx="14">16</cx:pt>
          <cx:pt idx="16">10</cx:pt>
          <cx:pt idx="18">14</cx:pt>
          <cx:pt idx="19">9</cx:pt>
          <cx:pt idx="20">19</cx:pt>
          <cx:pt idx="23">16</cx:pt>
          <cx:pt idx="29">11</cx:pt>
          <cx:pt idx="32">16</cx:pt>
          <cx:pt idx="33">9</cx:pt>
        </cx:lvl>
      </cx:numDim>
    </cx:data>
  </cx:chartData>
  <cx:chart>
    <cx:title pos="t" align="ctr" overlay="0">
      <cx:tx>
        <cx:txData>
          <cx:v>CXR/referral to PET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600"/>
          </a:pPr>
          <a:r>
            <a:rPr lang="en-US" sz="16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CXR/referral to PET</a:t>
          </a:r>
        </a:p>
      </cx:txPr>
    </cx:title>
    <cx:plotArea>
      <cx:plotAreaRegion>
        <cx:series layoutId="boxWhisker" uniqueId="{DABD8D4F-17F9-40AD-8C4C-D117A2AE03D5}">
          <cx:tx>
            <cx:txData>
              <cx:f/>
              <cx:v>pre one stop</cx:v>
            </cx:txData>
          </cx:tx>
          <cx:dataId val="0"/>
          <cx:layoutPr>
            <cx:visibility meanLine="0" meanMarker="1" nonoutliers="0" outliers="1"/>
            <cx:statistics quartileMethod="exclusive"/>
          </cx:layoutPr>
        </cx:series>
        <cx:series layoutId="boxWhisker" uniqueId="{00000001-FEE7-45B0-B5E0-18121A60000D}">
          <cx:tx>
            <cx:txData>
              <cx:f/>
              <cx:v>one stop</cx:v>
            </cx:txData>
          </cx:tx>
          <cx:dataId val="1"/>
          <cx:layoutPr>
            <cx:statistics quartileMethod="exclusive"/>
          </cx:layoutPr>
        </cx:series>
      </cx:plotAreaRegion>
      <cx:axis id="0" hidden="1">
        <cx:catScaling gapWidth="1"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GB" sz="1600"/>
          </a:p>
        </cx:txPr>
      </cx:axis>
      <cx:axis id="1">
        <cx:valScaling/>
        <cx:majorGridlines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GB" sz="1600"/>
          </a:p>
        </cx:txPr>
      </cx:axis>
    </cx:plotArea>
    <cx:legend pos="t" align="ctr" overlay="0">
      <cx:txPr>
        <a:bodyPr vertOverflow="overflow" horzOverflow="overflow" wrap="square" lIns="0" tIns="0" rIns="0" bIns="0"/>
        <a:lstStyle/>
        <a:p>
          <a:pPr algn="ctr" rtl="0">
            <a:defRPr sz="1600" b="0" i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GB" sz="1600"/>
        </a:p>
      </cx:txPr>
    </cx:legend>
  </cx:chart>
</cx:chartSpace>
</file>

<file path=ppt/charts/chartEx7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'DONE '!$Z$5:$Z$98</cx:f>
        <cx:lvl ptCount="56" formatCode="General">
          <cx:pt idx="0">26</cx:pt>
          <cx:pt idx="1">27</cx:pt>
          <cx:pt idx="2">31</cx:pt>
          <cx:pt idx="3">16</cx:pt>
          <cx:pt idx="4">35</cx:pt>
          <cx:pt idx="5">34</cx:pt>
          <cx:pt idx="7">31</cx:pt>
          <cx:pt idx="8">13</cx:pt>
          <cx:pt idx="9">52</cx:pt>
          <cx:pt idx="10">42</cx:pt>
          <cx:pt idx="13">14</cx:pt>
          <cx:pt idx="15">27</cx:pt>
          <cx:pt idx="17">63</cx:pt>
          <cx:pt idx="18">41</cx:pt>
          <cx:pt idx="19">49</cx:pt>
          <cx:pt idx="20">13</cx:pt>
          <cx:pt idx="21">22</cx:pt>
          <cx:pt idx="22">30</cx:pt>
          <cx:pt idx="24">30</cx:pt>
          <cx:pt idx="25">35</cx:pt>
          <cx:pt idx="26">39</cx:pt>
          <cx:pt idx="28">38</cx:pt>
          <cx:pt idx="29">28</cx:pt>
          <cx:pt idx="30">33</cx:pt>
          <cx:pt idx="31">32</cx:pt>
          <cx:pt idx="33">31</cx:pt>
          <cx:pt idx="34">45</cx:pt>
          <cx:pt idx="35">27</cx:pt>
          <cx:pt idx="37">20</cx:pt>
          <cx:pt idx="38">13</cx:pt>
          <cx:pt idx="40">35</cx:pt>
          <cx:pt idx="42">16</cx:pt>
          <cx:pt idx="43">14</cx:pt>
          <cx:pt idx="45">20</cx:pt>
          <cx:pt idx="48">29</cx:pt>
          <cx:pt idx="49">12</cx:pt>
          <cx:pt idx="50">22</cx:pt>
          <cx:pt idx="51">24</cx:pt>
          <cx:pt idx="52">37</cx:pt>
          <cx:pt idx="53">27</cx:pt>
          <cx:pt idx="55">35</cx:pt>
        </cx:lvl>
      </cx:numDim>
    </cx:data>
    <cx:data id="1">
      <cx:numDim type="val">
        <cx:f>'DONE '!$Z$103:$Z$148</cx:f>
        <cx:lvl ptCount="37" formatCode="General">
          <cx:pt idx="0">36</cx:pt>
          <cx:pt idx="2">21</cx:pt>
          <cx:pt idx="3">31</cx:pt>
          <cx:pt idx="4">25</cx:pt>
          <cx:pt idx="8">14</cx:pt>
          <cx:pt idx="10">38</cx:pt>
          <cx:pt idx="12">14</cx:pt>
          <cx:pt idx="13">17</cx:pt>
          <cx:pt idx="14">23</cx:pt>
          <cx:pt idx="16">29</cx:pt>
          <cx:pt idx="17">10</cx:pt>
          <cx:pt idx="18">22</cx:pt>
          <cx:pt idx="19">29</cx:pt>
          <cx:pt idx="20">40</cx:pt>
          <cx:pt idx="21">29</cx:pt>
          <cx:pt idx="23">25</cx:pt>
          <cx:pt idx="26">23</cx:pt>
          <cx:pt idx="29">19</cx:pt>
          <cx:pt idx="30">8</cx:pt>
          <cx:pt idx="32">17</cx:pt>
          <cx:pt idx="33">16</cx:pt>
          <cx:pt idx="35">12</cx:pt>
          <cx:pt idx="36">14</cx:pt>
        </cx:lvl>
      </cx:numDim>
    </cx:data>
  </cx:chartData>
  <cx:chart>
    <cx:title pos="t" align="ctr" overlay="0">
      <cx:tx>
        <cx:txData>
          <cx:v>CXR/referral to treatment MDT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600"/>
          </a:pPr>
          <a:r>
            <a:rPr lang="en-US" sz="16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CXR/referral to treatment MDT</a:t>
          </a:r>
        </a:p>
      </cx:txPr>
    </cx:title>
    <cx:plotArea>
      <cx:plotAreaRegion>
        <cx:series layoutId="boxWhisker" uniqueId="{3F622D67-A9EC-48A9-AB50-675CF3309954}">
          <cx:tx>
            <cx:txData>
              <cx:f/>
              <cx:v>pre one stop</cx:v>
            </cx:txData>
          </cx:tx>
          <cx:dataId val="0"/>
          <cx:layoutPr>
            <cx:visibility meanLine="0" meanMarker="1" nonoutliers="0" outliers="1"/>
            <cx:statistics quartileMethod="exclusive"/>
          </cx:layoutPr>
        </cx:series>
        <cx:series layoutId="boxWhisker" uniqueId="{00000001-9872-43B3-B64A-632DAD00899E}">
          <cx:tx>
            <cx:txData>
              <cx:f/>
              <cx:v>one stop</cx:v>
            </cx:txData>
          </cx:tx>
          <cx:dataId val="1"/>
          <cx:layoutPr>
            <cx:statistics quartileMethod="exclusive"/>
          </cx:layoutPr>
        </cx:series>
      </cx:plotAreaRegion>
      <cx:axis id="0" hidden="1">
        <cx:catScaling gapWidth="1"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GB" sz="1600"/>
          </a:p>
        </cx:txPr>
      </cx:axis>
      <cx:axis id="1">
        <cx:valScaling/>
        <cx:majorGridlines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GB" sz="1600"/>
          </a:p>
        </cx:txPr>
      </cx:axis>
    </cx:plotArea>
    <cx:legend pos="t" align="ctr" overlay="0">
      <cx:txPr>
        <a:bodyPr vertOverflow="overflow" horzOverflow="overflow" wrap="square" lIns="0" tIns="0" rIns="0" bIns="0"/>
        <a:lstStyle/>
        <a:p>
          <a:pPr algn="ctr" rtl="0">
            <a:defRPr sz="1600" b="0" i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GB" sz="1600"/>
        </a:p>
      </cx:txPr>
    </cx:legend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BFF4-8BB8-FAC6-E774-FA57D5F14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F7921D-7F98-FA69-E0F2-646CC11D4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F3BCD-B14D-00C1-2F3E-BDBF2C09E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61AC-4CD9-49D9-9B70-B12030E31509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3145A-B568-2852-A8AD-363E8E6D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32863-BE39-856D-357A-535F2A67C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DBFA-B408-46E6-A3EB-2477AC59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71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5966E-6498-1868-6909-082DD038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CCBD1-5E27-DC0C-7900-86FB2D4E3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CD866-0762-8006-C4DE-5C4328791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61AC-4CD9-49D9-9B70-B12030E31509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06985-5ACE-85BB-B75E-0F4C9BF9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7F989-E911-9EDD-409C-AFA3762B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DBFA-B408-46E6-A3EB-2477AC59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92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32B192-3D0D-4FA3-8104-CB2AED0353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A6B763-8075-959F-3BA4-4B1EDEBDF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CC96E-E553-751C-1126-884E1D30E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61AC-4CD9-49D9-9B70-B12030E31509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2E844-96EC-A891-5130-F44821C33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9D030-4513-7D91-BAC5-CF3516EE9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DBFA-B408-46E6-A3EB-2477AC59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85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10DEA-AA81-3688-06ED-E2F703706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8ACB8-69F6-EA87-C1C7-515C2D38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C005B-31BB-B79D-1AC8-178CDB5B8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61AC-4CD9-49D9-9B70-B12030E31509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C5A1F-667F-1945-71FB-93B634D98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03EE4-8E4D-81D3-C13C-54E99C2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DBFA-B408-46E6-A3EB-2477AC59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55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B9C5C-2A68-1C5E-F996-30D91135F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C0969-1DBC-C0BA-D9DE-7DFC389D6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2BB7E-287B-C88F-8203-F17DB18BE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61AC-4CD9-49D9-9B70-B12030E31509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A111-5D5E-3C04-209C-1355542F0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F9ACA-C2FE-C340-19F8-ACDB7BB53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DBFA-B408-46E6-A3EB-2477AC59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82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7930-5627-7D7D-DA96-4DBCEC1B2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A7F71-3BE6-84FE-35B6-373AC1637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79315F-8C50-5878-60E2-D8035C02A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FA382-6524-3673-3DF9-76F126C77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61AC-4CD9-49D9-9B70-B12030E31509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A8FE54-48A4-15A3-A221-F4F76F2C1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825D7-5146-0A32-1F12-6B12E0A62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DBFA-B408-46E6-A3EB-2477AC59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4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7F400-ED12-6F0B-A529-1BEEB0CE8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6665B-1D31-869A-1A99-8009E19F8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EDBC3-520C-1B7B-4176-93003C2F8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C3970E-48EC-EAA8-659E-F63F2F6026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758E74-EA2B-BBC3-A2CF-FEBF3FE07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EB309-3B66-3F53-F397-9EC01A044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61AC-4CD9-49D9-9B70-B12030E31509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55B6BC-4DAD-1844-43B8-6BA34BB66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490E8F-FF4A-88D5-BB53-D3B952FF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DBFA-B408-46E6-A3EB-2477AC59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0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82901-E779-D827-FEFC-37017F9FC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74FC9B-AE1F-4994-44EC-10FBA8103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61AC-4CD9-49D9-9B70-B12030E31509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ED479-8480-424D-FFEA-A3D756B8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0DB090-EE1E-A240-4E40-6686124B7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DBFA-B408-46E6-A3EB-2477AC59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1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2E0603-1981-319B-91CB-190AA6500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61AC-4CD9-49D9-9B70-B12030E31509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BE6C21-0763-A199-BA09-F519FA2B2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DE8E1-B335-B381-045C-28C7621E4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DBFA-B408-46E6-A3EB-2477AC59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2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7C9A-27FE-682F-75F2-CB3409185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70DC8-9259-199A-5A67-21B78F8DC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88B52-2993-FCA5-873A-E118C46DD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BFB52-C6FD-5AB5-25D3-8ACD606D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61AC-4CD9-49D9-9B70-B12030E31509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7F24F-A350-8EFC-BE6E-E64BD7566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32B48-3AC1-98C2-0686-05BF5FACD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DBFA-B408-46E6-A3EB-2477AC59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83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2E296-F6C9-85A4-9013-DFC0AA5B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BE2BA5-4E61-4CBB-3F36-804BC6117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11D33-84E8-09A7-B9B5-97D9CF7A1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DBA0D-73CB-7624-716F-5BE8736DD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61AC-4CD9-49D9-9B70-B12030E31509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86F66-2A2F-7336-2BD6-763052312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8C2C1-8451-18A0-1292-A9BE20B6F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DBFA-B408-46E6-A3EB-2477AC59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5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BF7BCF-011E-5626-032B-EDAF5BA8C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38472A-ED0C-3700-B75E-2615A0B94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344D6-9803-232C-A528-391653F81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B61AC-4CD9-49D9-9B70-B12030E31509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F91E-DB0F-3E6C-11B9-44F17B83C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4454E-645B-7059-F3F6-9896BAA4E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BDBFA-B408-46E6-A3EB-2477AC59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0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microsoft.com/office/2014/relationships/chartEx" Target="../charts/chartEx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microsoft.com/office/2014/relationships/chartEx" Target="../charts/chartEx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14/relationships/chartEx" Target="../charts/chartEx6.xml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microsoft.com/office/2014/relationships/chartEx" Target="../charts/chartEx3.xml"/><Relationship Id="rId1" Type="http://schemas.openxmlformats.org/officeDocument/2006/relationships/slideLayout" Target="../slideLayouts/slideLayout2.xml"/><Relationship Id="rId6" Type="http://schemas.microsoft.com/office/2014/relationships/chartEx" Target="../charts/chartEx5.xml"/><Relationship Id="rId5" Type="http://schemas.openxmlformats.org/officeDocument/2006/relationships/image" Target="../media/image10.png"/><Relationship Id="rId4" Type="http://schemas.microsoft.com/office/2014/relationships/chartEx" Target="../charts/chartEx4.xm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27BED-2886-D88B-05B0-DE5C290E6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0413"/>
          </a:xfrm>
        </p:spPr>
        <p:txBody>
          <a:bodyPr>
            <a:normAutofit fontScale="90000"/>
          </a:bodyPr>
          <a:lstStyle/>
          <a:p>
            <a:r>
              <a:rPr lang="en-GB" dirty="0"/>
              <a:t>One stop lung cancer diagnostic clinic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FE400A-2478-077A-FE17-016720E24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2032" y="5587660"/>
            <a:ext cx="9144000" cy="1114440"/>
          </a:xfrm>
        </p:spPr>
        <p:txBody>
          <a:bodyPr/>
          <a:lstStyle/>
          <a:p>
            <a:r>
              <a:rPr lang="en-GB" dirty="0"/>
              <a:t>Tue / </a:t>
            </a:r>
            <a:r>
              <a:rPr lang="en-GB" dirty="0" err="1"/>
              <a:t>Thur</a:t>
            </a:r>
            <a:r>
              <a:rPr lang="en-GB" dirty="0"/>
              <a:t> pm</a:t>
            </a:r>
          </a:p>
          <a:p>
            <a:r>
              <a:rPr lang="en-GB" dirty="0"/>
              <a:t>Quayside House CDC Gloucester</a:t>
            </a:r>
          </a:p>
        </p:txBody>
      </p:sp>
      <p:pic>
        <p:nvPicPr>
          <p:cNvPr id="1032" name="Picture 8" descr="Community Diagnostic Centre">
            <a:extLst>
              <a:ext uri="{FF2B5EF4-FFF2-40B4-BE49-F238E27FC236}">
                <a16:creationId xmlns:a16="http://schemas.microsoft.com/office/drawing/2014/main" id="{C2BFED75-6488-EBFF-1024-6ACB158BD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146" y="212737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B35A4055-DDAC-AC5B-E6FB-58DF19891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009" y="212737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HS diagnostic centre ...">
            <a:extLst>
              <a:ext uri="{FF2B5EF4-FFF2-40B4-BE49-F238E27FC236}">
                <a16:creationId xmlns:a16="http://schemas.microsoft.com/office/drawing/2014/main" id="{F6DAC444-5EC0-AF5C-071C-E515B2E46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634" y="3616778"/>
            <a:ext cx="29527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Lung cancer | Radiology Reference ...">
            <a:extLst>
              <a:ext uri="{FF2B5EF4-FFF2-40B4-BE49-F238E27FC236}">
                <a16:creationId xmlns:a16="http://schemas.microsoft.com/office/drawing/2014/main" id="{83EA1232-6C74-DE77-44E7-F408B6F85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20" y="2917375"/>
            <a:ext cx="1277790" cy="102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0581AC87-3285-F6C2-7CA0-A94CAA93092B}"/>
              </a:ext>
            </a:extLst>
          </p:cNvPr>
          <p:cNvSpPr/>
          <p:nvPr/>
        </p:nvSpPr>
        <p:spPr>
          <a:xfrm>
            <a:off x="2037124" y="32655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5A6718-9442-A768-C47F-2148FE40DBAC}"/>
              </a:ext>
            </a:extLst>
          </p:cNvPr>
          <p:cNvSpPr txBox="1"/>
          <p:nvPr/>
        </p:nvSpPr>
        <p:spPr>
          <a:xfrm>
            <a:off x="9188769" y="2452947"/>
            <a:ext cx="1932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Same day CT, OPA, lung function</a:t>
            </a:r>
          </a:p>
          <a:p>
            <a:endParaRPr lang="en-GB" dirty="0"/>
          </a:p>
          <a:p>
            <a:r>
              <a:rPr lang="en-GB" dirty="0"/>
              <a:t>Within 3 days of CXR report</a:t>
            </a:r>
          </a:p>
        </p:txBody>
      </p:sp>
    </p:spTree>
    <p:extLst>
      <p:ext uri="{BB962C8B-B14F-4D97-AF65-F5344CB8AC3E}">
        <p14:creationId xmlns:p14="http://schemas.microsoft.com/office/powerpoint/2010/main" val="348000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C991F-2B51-9429-B150-C5F0EC451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AC76-3B4B-8A87-268F-15FAD2110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94406"/>
            <a:ext cx="10515600" cy="78367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Average time from CXR report to treatment MDT dropped from 30 days to 22 days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1247C5AA-F2B5-4298-832D-44A20F380AA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502363505"/>
                  </p:ext>
                </p:extLst>
              </p:nvPr>
            </p:nvGraphicFramePr>
            <p:xfrm>
              <a:off x="2926507" y="1063593"/>
              <a:ext cx="6338985" cy="415630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hart 3">
                <a:extLst>
                  <a:ext uri="{FF2B5EF4-FFF2-40B4-BE49-F238E27FC236}">
                    <a16:creationId xmlns:a16="http://schemas.microsoft.com/office/drawing/2014/main" id="{1247C5AA-F2B5-4298-832D-44A20F380AA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26507" y="1063593"/>
                <a:ext cx="6338985" cy="415630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11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28F8311-9FB1-5F04-DC60-D6B76BA4BB26}"/>
              </a:ext>
            </a:extLst>
          </p:cNvPr>
          <p:cNvCxnSpPr>
            <a:cxnSpLocks/>
          </p:cNvCxnSpPr>
          <p:nvPr/>
        </p:nvCxnSpPr>
        <p:spPr>
          <a:xfrm flipV="1">
            <a:off x="1140031" y="3099460"/>
            <a:ext cx="9417133" cy="61302"/>
          </a:xfrm>
          <a:prstGeom prst="straightConnector1">
            <a:avLst/>
          </a:prstGeom>
          <a:ln w="57150"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5E39950-BDF1-1824-E312-AE7E0D25DFCA}"/>
              </a:ext>
            </a:extLst>
          </p:cNvPr>
          <p:cNvSpPr txBox="1"/>
          <p:nvPr/>
        </p:nvSpPr>
        <p:spPr>
          <a:xfrm>
            <a:off x="9749642" y="3206338"/>
            <a:ext cx="83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Day 30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B5147D-00D5-431A-63D0-D62AA71F1FC0}"/>
              </a:ext>
            </a:extLst>
          </p:cNvPr>
          <p:cNvSpPr txBox="1"/>
          <p:nvPr/>
        </p:nvSpPr>
        <p:spPr>
          <a:xfrm>
            <a:off x="6839197" y="3282331"/>
            <a:ext cx="83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Day 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C698E5-A59E-7AC2-AA4D-F303216901DA}"/>
              </a:ext>
            </a:extLst>
          </p:cNvPr>
          <p:cNvSpPr txBox="1"/>
          <p:nvPr/>
        </p:nvSpPr>
        <p:spPr>
          <a:xfrm>
            <a:off x="3928753" y="3282331"/>
            <a:ext cx="83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Day 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89CAD-AC6F-7223-0998-F970E603ECD2}"/>
              </a:ext>
            </a:extLst>
          </p:cNvPr>
          <p:cNvSpPr txBox="1"/>
          <p:nvPr/>
        </p:nvSpPr>
        <p:spPr>
          <a:xfrm>
            <a:off x="9749642" y="1705959"/>
            <a:ext cx="1497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Treatment MDT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8E6D4B-07A8-5347-B361-A99629455281}"/>
              </a:ext>
            </a:extLst>
          </p:cNvPr>
          <p:cNvSpPr txBox="1"/>
          <p:nvPr/>
        </p:nvSpPr>
        <p:spPr>
          <a:xfrm>
            <a:off x="6627080" y="3907341"/>
            <a:ext cx="1538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Treatment MDT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BBB145-7C67-F7B4-DEBF-07FFF96995A2}"/>
              </a:ext>
            </a:extLst>
          </p:cNvPr>
          <p:cNvSpPr txBox="1"/>
          <p:nvPr/>
        </p:nvSpPr>
        <p:spPr>
          <a:xfrm>
            <a:off x="6955414" y="2029125"/>
            <a:ext cx="1022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Biopsy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A7C308-A40E-6126-3275-BB531B3E5912}"/>
              </a:ext>
            </a:extLst>
          </p:cNvPr>
          <p:cNvSpPr txBox="1"/>
          <p:nvPr/>
        </p:nvSpPr>
        <p:spPr>
          <a:xfrm>
            <a:off x="4942622" y="4264832"/>
            <a:ext cx="105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Biopsy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AAF0BB-11A1-26CC-8786-3DACA925996F}"/>
              </a:ext>
            </a:extLst>
          </p:cNvPr>
          <p:cNvSpPr txBox="1"/>
          <p:nvPr/>
        </p:nvSpPr>
        <p:spPr>
          <a:xfrm>
            <a:off x="6126167" y="1631052"/>
            <a:ext cx="1022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77CA46-2250-6D47-06B1-F8D6B5CA004B}"/>
              </a:ext>
            </a:extLst>
          </p:cNvPr>
          <p:cNvSpPr txBox="1"/>
          <p:nvPr/>
        </p:nvSpPr>
        <p:spPr>
          <a:xfrm>
            <a:off x="4539632" y="3933387"/>
            <a:ext cx="105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6ED5C3-891B-885F-E3C8-142B82FEF0FD}"/>
              </a:ext>
            </a:extLst>
          </p:cNvPr>
          <p:cNvSpPr txBox="1"/>
          <p:nvPr/>
        </p:nvSpPr>
        <p:spPr>
          <a:xfrm>
            <a:off x="8082188" y="1589874"/>
            <a:ext cx="1022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RFTs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57701A-B7A1-57DB-59C6-720C2197363E}"/>
              </a:ext>
            </a:extLst>
          </p:cNvPr>
          <p:cNvSpPr txBox="1"/>
          <p:nvPr/>
        </p:nvSpPr>
        <p:spPr>
          <a:xfrm>
            <a:off x="2125554" y="4726497"/>
            <a:ext cx="105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RFTs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B7E22B-98C5-87B4-7083-D80365BC0F46}"/>
              </a:ext>
            </a:extLst>
          </p:cNvPr>
          <p:cNvSpPr txBox="1"/>
          <p:nvPr/>
        </p:nvSpPr>
        <p:spPr>
          <a:xfrm>
            <a:off x="1906420" y="2038339"/>
            <a:ext cx="1022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4640C6-C1A9-980C-E189-91DCD1D31EBB}"/>
              </a:ext>
            </a:extLst>
          </p:cNvPr>
          <p:cNvSpPr txBox="1"/>
          <p:nvPr/>
        </p:nvSpPr>
        <p:spPr>
          <a:xfrm>
            <a:off x="2148812" y="3948759"/>
            <a:ext cx="105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A2262A-BA06-BEDD-9F03-C3DC968286E9}"/>
              </a:ext>
            </a:extLst>
          </p:cNvPr>
          <p:cNvSpPr txBox="1"/>
          <p:nvPr/>
        </p:nvSpPr>
        <p:spPr>
          <a:xfrm>
            <a:off x="3548630" y="2048164"/>
            <a:ext cx="1022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OPA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9933BC-2167-C2E0-EEBB-D8742550BD7E}"/>
              </a:ext>
            </a:extLst>
          </p:cNvPr>
          <p:cNvSpPr txBox="1"/>
          <p:nvPr/>
        </p:nvSpPr>
        <p:spPr>
          <a:xfrm>
            <a:off x="2137183" y="4334370"/>
            <a:ext cx="105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OPA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059CCC-8910-8DA8-9A4D-966A9713D403}"/>
              </a:ext>
            </a:extLst>
          </p:cNvPr>
          <p:cNvSpPr txBox="1"/>
          <p:nvPr/>
        </p:nvSpPr>
        <p:spPr>
          <a:xfrm>
            <a:off x="2312039" y="3267893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Day 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4E2509-55DC-DF1F-5DD5-DB5693AE9FB0}"/>
              </a:ext>
            </a:extLst>
          </p:cNvPr>
          <p:cNvSpPr txBox="1"/>
          <p:nvPr/>
        </p:nvSpPr>
        <p:spPr>
          <a:xfrm>
            <a:off x="509416" y="1978820"/>
            <a:ext cx="914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PRE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FC0100A-69CB-C88A-B78E-F95DCF0EB9B5}"/>
              </a:ext>
            </a:extLst>
          </p:cNvPr>
          <p:cNvSpPr txBox="1"/>
          <p:nvPr/>
        </p:nvSpPr>
        <p:spPr>
          <a:xfrm>
            <a:off x="452162" y="4092007"/>
            <a:ext cx="1185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POST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A4B0FB-48CF-1D36-2FC7-91E4F74C2FEC}"/>
              </a:ext>
            </a:extLst>
          </p:cNvPr>
          <p:cNvSpPr txBox="1"/>
          <p:nvPr/>
        </p:nvSpPr>
        <p:spPr>
          <a:xfrm>
            <a:off x="602371" y="3217152"/>
            <a:ext cx="1345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CXR report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EB5608-45B0-9A32-8D91-BDF34DEE0DF6}"/>
              </a:ext>
            </a:extLst>
          </p:cNvPr>
          <p:cNvSpPr txBox="1"/>
          <p:nvPr/>
        </p:nvSpPr>
        <p:spPr>
          <a:xfrm>
            <a:off x="2125554" y="5198421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ctDNA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1FE4A4-9F0F-595A-2460-4601CAFC954E}"/>
              </a:ext>
            </a:extLst>
          </p:cNvPr>
          <p:cNvSpPr txBox="1"/>
          <p:nvPr/>
        </p:nvSpPr>
        <p:spPr>
          <a:xfrm>
            <a:off x="2126567" y="5692644"/>
            <a:ext cx="1792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US guided neck node FNA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E3C546-DFA9-19D8-63A7-B3A7AEBC46DF}"/>
              </a:ext>
            </a:extLst>
          </p:cNvPr>
          <p:cNvSpPr txBox="1"/>
          <p:nvPr/>
        </p:nvSpPr>
        <p:spPr>
          <a:xfrm>
            <a:off x="1419611" y="1581293"/>
            <a:ext cx="119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GP referral</a:t>
            </a:r>
          </a:p>
        </p:txBody>
      </p:sp>
    </p:spTree>
    <p:extLst>
      <p:ext uri="{BB962C8B-B14F-4D97-AF65-F5344CB8AC3E}">
        <p14:creationId xmlns:p14="http://schemas.microsoft.com/office/powerpoint/2010/main" val="255694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DDF09-223B-4F2C-CA8A-5D47E2792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</p:spPr>
        <p:txBody>
          <a:bodyPr>
            <a:normAutofit fontScale="90000"/>
          </a:bodyPr>
          <a:lstStyle/>
          <a:p>
            <a:r>
              <a:rPr lang="en-GB" dirty="0"/>
              <a:t>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646FC-C8E6-C7D0-20F0-E084D1369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125"/>
            <a:ext cx="10515600" cy="511175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CXR3 report emailed to lung cancer inbox and navigator</a:t>
            </a:r>
          </a:p>
          <a:p>
            <a:pPr lvl="1"/>
            <a:r>
              <a:rPr lang="en-GB" dirty="0"/>
              <a:t>Radiology continue to book direct recall CT as previous</a:t>
            </a:r>
          </a:p>
          <a:p>
            <a:pPr lvl="1"/>
            <a:r>
              <a:rPr lang="en-GB" dirty="0"/>
              <a:t>Respiratory triage from CXR3 report</a:t>
            </a:r>
          </a:p>
          <a:p>
            <a:pPr lvl="1"/>
            <a:r>
              <a:rPr lang="en-GB" dirty="0"/>
              <a:t>Once CT date confirmed navigator coordinates clinic appt</a:t>
            </a:r>
          </a:p>
          <a:p>
            <a:pPr lvl="1"/>
            <a:endParaRPr lang="en-GB" dirty="0"/>
          </a:p>
          <a:p>
            <a:r>
              <a:rPr lang="en-GB" dirty="0"/>
              <a:t>Need to start pathway from CXR3 report not GP referral, as GP referral often not received by CT date</a:t>
            </a:r>
          </a:p>
          <a:p>
            <a:pPr lvl="1"/>
            <a:r>
              <a:rPr lang="en-GB" dirty="0"/>
              <a:t>Bypass GPs</a:t>
            </a:r>
          </a:p>
          <a:p>
            <a:pPr lvl="1"/>
            <a:r>
              <a:rPr lang="en-GB" dirty="0"/>
              <a:t>Communication to GPs important</a:t>
            </a:r>
          </a:p>
          <a:p>
            <a:pPr lvl="1"/>
            <a:endParaRPr lang="en-GB" dirty="0"/>
          </a:p>
          <a:p>
            <a:r>
              <a:rPr lang="en-GB" dirty="0"/>
              <a:t>Predictability as/more important than speed when coordinating complex pathways</a:t>
            </a:r>
          </a:p>
          <a:p>
            <a:pPr lvl="1"/>
            <a:endParaRPr lang="en-GB" dirty="0"/>
          </a:p>
          <a:p>
            <a:r>
              <a:rPr lang="en-GB" dirty="0"/>
              <a:t>Communication and navigator essential</a:t>
            </a:r>
          </a:p>
          <a:p>
            <a:endParaRPr lang="en-GB" dirty="0"/>
          </a:p>
          <a:p>
            <a:r>
              <a:rPr lang="en-GB" dirty="0"/>
              <a:t>Hearts and minds (especially radiology bookers)</a:t>
            </a:r>
          </a:p>
          <a:p>
            <a:pPr lvl="1"/>
            <a:r>
              <a:rPr lang="en-GB" dirty="0"/>
              <a:t>Initially requested 72 hours notice</a:t>
            </a:r>
          </a:p>
          <a:p>
            <a:pPr lvl="1"/>
            <a:r>
              <a:rPr lang="en-GB" dirty="0"/>
              <a:t>Now able to get most booked in within 24 hours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920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5973F-ED00-9C6A-FF1D-B1AA59B4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700"/>
          </a:xfrm>
        </p:spPr>
        <p:txBody>
          <a:bodyPr/>
          <a:lstStyle/>
          <a:p>
            <a:r>
              <a:rPr lang="en-GB" dirty="0"/>
              <a:t>Patient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0F07A-D3D5-9654-52F8-2B3AFD59E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It’s a whirlwind</a:t>
            </a:r>
          </a:p>
          <a:p>
            <a:r>
              <a:rPr lang="en-GB" dirty="0"/>
              <a:t>Some concern about bypassing GP referral but</a:t>
            </a:r>
          </a:p>
          <a:p>
            <a:pPr lvl="1"/>
            <a:r>
              <a:rPr lang="en-GB" dirty="0"/>
              <a:t>Patients were already being contacted ‘out of the blue’ directly by radiology</a:t>
            </a:r>
          </a:p>
          <a:p>
            <a:pPr lvl="1"/>
            <a:r>
              <a:rPr lang="en-GB" dirty="0"/>
              <a:t>We are just adding an appointment afterwards to discuss scan results</a:t>
            </a:r>
          </a:p>
          <a:p>
            <a:pPr lvl="1"/>
            <a:r>
              <a:rPr lang="en-GB" dirty="0"/>
              <a:t>They already have access to CXR and CT reports from NHS app</a:t>
            </a:r>
          </a:p>
          <a:p>
            <a:r>
              <a:rPr lang="en-GB" dirty="0"/>
              <a:t>Overwhelming positive feedback, speed preferred by almost all</a:t>
            </a:r>
          </a:p>
          <a:p>
            <a:endParaRPr lang="en-GB" dirty="0"/>
          </a:p>
          <a:p>
            <a:r>
              <a:rPr lang="en-GB" dirty="0"/>
              <a:t>Patient survey – 13 responses</a:t>
            </a:r>
          </a:p>
          <a:p>
            <a:pPr lvl="1"/>
            <a:r>
              <a:rPr lang="en-GB" dirty="0"/>
              <a:t>Ave travel time 40 mins (20-75). Ease of travel 8.3/10</a:t>
            </a:r>
          </a:p>
          <a:p>
            <a:pPr lvl="1"/>
            <a:r>
              <a:rPr lang="en-GB" dirty="0"/>
              <a:t>Ease of having multiple tests	9/10</a:t>
            </a:r>
          </a:p>
          <a:p>
            <a:pPr lvl="1"/>
            <a:r>
              <a:rPr lang="en-GB" dirty="0"/>
              <a:t>Overall satisfaction 		9.1/10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2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D9D3C-1E6F-C7D9-5D5F-9508BA1A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4550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8E632-97F6-9AF7-000E-041A4C6F8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en-GB" dirty="0"/>
              <a:t>Historical delays to CT and CT reporting</a:t>
            </a:r>
          </a:p>
          <a:p>
            <a:r>
              <a:rPr lang="en-GB" dirty="0"/>
              <a:t>Lung cancer service delivered by 4 consultants in lung cancer flavoured clinics at 4 different times of the week</a:t>
            </a:r>
          </a:p>
          <a:p>
            <a:pPr lvl="1"/>
            <a:r>
              <a:rPr lang="en-GB" dirty="0"/>
              <a:t>2 in GRH, 2 CGH</a:t>
            </a:r>
          </a:p>
          <a:p>
            <a:pPr lvl="1"/>
            <a:r>
              <a:rPr lang="en-GB" dirty="0"/>
              <a:t>Unable to robustly cross cover</a:t>
            </a:r>
          </a:p>
          <a:p>
            <a:pPr lvl="1"/>
            <a:r>
              <a:rPr lang="en-GB" dirty="0"/>
              <a:t>Insufficient capacity</a:t>
            </a:r>
          </a:p>
          <a:p>
            <a:pPr lvl="1"/>
            <a:r>
              <a:rPr lang="en-GB" dirty="0"/>
              <a:t>LCNS run ragged</a:t>
            </a:r>
          </a:p>
          <a:p>
            <a:r>
              <a:rPr lang="en-GB" dirty="0"/>
              <a:t>Above mitigated by lung cancer consultant of the week through</a:t>
            </a:r>
          </a:p>
          <a:p>
            <a:pPr lvl="1"/>
            <a:r>
              <a:rPr lang="en-GB" dirty="0"/>
              <a:t>Robust triage of referrals / reports</a:t>
            </a:r>
          </a:p>
          <a:p>
            <a:pPr lvl="1"/>
            <a:r>
              <a:rPr lang="en-GB" dirty="0"/>
              <a:t>Telephone assessments/triage</a:t>
            </a:r>
          </a:p>
          <a:p>
            <a:pPr lvl="1"/>
            <a:r>
              <a:rPr lang="en-GB" dirty="0"/>
              <a:t>Ad hoc extras / winging it</a:t>
            </a:r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726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dirty="0"/>
              <a:t>2018 – Straight to CT pathway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077072"/>
            <a:ext cx="8229600" cy="2376264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Suspicious CXR – CXR3 code – pt recalled for CT within 7 days by radiology</a:t>
            </a:r>
          </a:p>
          <a:p>
            <a:r>
              <a:rPr lang="en-GB" sz="2400" dirty="0"/>
              <a:t>Respiratory triage 2ww referrals/</a:t>
            </a:r>
            <a:r>
              <a:rPr lang="en-GB" sz="2400" dirty="0" err="1"/>
              <a:t>Xray</a:t>
            </a:r>
            <a:r>
              <a:rPr lang="en-GB" sz="2400" dirty="0"/>
              <a:t> reports through inbox</a:t>
            </a:r>
          </a:p>
          <a:p>
            <a:r>
              <a:rPr lang="en-GB" sz="2400" dirty="0"/>
              <a:t>Outcomes</a:t>
            </a:r>
          </a:p>
          <a:p>
            <a:pPr lvl="1"/>
            <a:r>
              <a:rPr lang="en-GB" sz="2000" dirty="0"/>
              <a:t>Non cancer discharged without OPA</a:t>
            </a:r>
          </a:p>
          <a:p>
            <a:pPr lvl="1"/>
            <a:r>
              <a:rPr lang="en-GB" sz="2000" dirty="0"/>
              <a:t>Telephone triage enables PET, lung function request day 1</a:t>
            </a:r>
          </a:p>
          <a:p>
            <a:pPr lvl="1"/>
            <a:r>
              <a:rPr lang="en-GB" sz="2000" dirty="0"/>
              <a:t>If needs clinical review then OPA by day 7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0" b="66993"/>
          <a:stretch/>
        </p:blipFill>
        <p:spPr bwMode="auto">
          <a:xfrm>
            <a:off x="2063552" y="1207220"/>
            <a:ext cx="6048672" cy="2341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3" descr="Lungcancerreferral (GLOUCESTERSHIRE HOSPITALS NHS FOUNDATION TRUST) - Inbox - Lungcancerreferral (GLOUCESTERSHIRE HOSPITALS NHS FOUNDATION TRUST) - Microsoft Outloo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3781">
            <a:off x="6349900" y="1350263"/>
            <a:ext cx="3946422" cy="217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90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88AF2-B1BD-0952-3665-3F20BFC22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880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13C64-8C60-620C-018F-F295D25E3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8250"/>
            <a:ext cx="10515600" cy="5076825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Start and finish group set up in 2021</a:t>
            </a:r>
          </a:p>
          <a:p>
            <a:pPr lvl="1"/>
            <a:r>
              <a:rPr lang="en-GB" dirty="0"/>
              <a:t>We started but failed to finish…</a:t>
            </a:r>
          </a:p>
          <a:p>
            <a:pPr lvl="1"/>
            <a:r>
              <a:rPr lang="en-GB" dirty="0"/>
              <a:t>Lack of sufficient clinic rooms at appropriate times</a:t>
            </a:r>
          </a:p>
          <a:p>
            <a:pPr lvl="1"/>
            <a:r>
              <a:rPr lang="en-GB" dirty="0"/>
              <a:t>Concerns from radiology about blocking out CT slots at acute sites</a:t>
            </a:r>
          </a:p>
          <a:p>
            <a:pPr lvl="1"/>
            <a:r>
              <a:rPr lang="en-GB" dirty="0"/>
              <a:t>General NHS inertia</a:t>
            </a:r>
          </a:p>
          <a:p>
            <a:pPr lvl="1"/>
            <a:endParaRPr lang="en-GB" dirty="0"/>
          </a:p>
          <a:p>
            <a:r>
              <a:rPr lang="en-GB" dirty="0"/>
              <a:t>CDC opened Jan 24 in central Gloucester</a:t>
            </a:r>
          </a:p>
          <a:p>
            <a:pPr lvl="1"/>
            <a:r>
              <a:rPr lang="en-GB" dirty="0"/>
              <a:t>Lots of clinic space</a:t>
            </a:r>
          </a:p>
          <a:p>
            <a:pPr lvl="1"/>
            <a:r>
              <a:rPr lang="en-GB" dirty="0"/>
              <a:t>CT scanner, lung function, ECHO on site</a:t>
            </a:r>
          </a:p>
          <a:p>
            <a:pPr lvl="1"/>
            <a:r>
              <a:rPr lang="en-GB" dirty="0"/>
              <a:t>ICB </a:t>
            </a:r>
            <a:r>
              <a:rPr lang="en-GB" u="sng" dirty="0"/>
              <a:t>very</a:t>
            </a:r>
            <a:r>
              <a:rPr lang="en-GB" dirty="0"/>
              <a:t> keen to get services in there</a:t>
            </a:r>
          </a:p>
          <a:p>
            <a:pPr lvl="1"/>
            <a:r>
              <a:rPr lang="en-GB" dirty="0"/>
              <a:t>15 min walk from GRH</a:t>
            </a:r>
          </a:p>
          <a:p>
            <a:pPr lvl="1"/>
            <a:r>
              <a:rPr lang="en-GB" dirty="0"/>
              <a:t>Good public transport links</a:t>
            </a:r>
          </a:p>
          <a:p>
            <a:pPr lvl="1"/>
            <a:r>
              <a:rPr lang="en-GB" dirty="0"/>
              <a:t>Radiology already started using CDC scanners for 2ww CTs.  New thoracic radiologist started in August – allocated reporting sessions at CDC</a:t>
            </a:r>
          </a:p>
          <a:p>
            <a:pPr lvl="1"/>
            <a:endParaRPr lang="en-GB" dirty="0"/>
          </a:p>
          <a:p>
            <a:r>
              <a:rPr lang="en-GB" dirty="0"/>
              <a:t>Sept 24 - moved lung ca 2ww service to CDC</a:t>
            </a:r>
          </a:p>
          <a:p>
            <a:pPr lvl="1"/>
            <a:r>
              <a:rPr lang="en-GB" dirty="0"/>
              <a:t>Patients from East of county have further to travel, mitigated by fewer visits</a:t>
            </a:r>
          </a:p>
        </p:txBody>
      </p:sp>
    </p:spTree>
    <p:extLst>
      <p:ext uri="{BB962C8B-B14F-4D97-AF65-F5344CB8AC3E}">
        <p14:creationId xmlns:p14="http://schemas.microsoft.com/office/powerpoint/2010/main" val="5048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82DE7-4EDC-84E2-A9D3-D278CC23E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Clinic structure (Tuesday + Thursday)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F64F81-EBA6-49B5-2283-8491E63D4C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025116"/>
              </p:ext>
            </p:extLst>
          </p:nvPr>
        </p:nvGraphicFramePr>
        <p:xfrm>
          <a:off x="838200" y="1819275"/>
          <a:ext cx="10515600" cy="260222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71875">
                  <a:extLst>
                    <a:ext uri="{9D8B030D-6E8A-4147-A177-3AD203B41FA5}">
                      <a16:colId xmlns:a16="http://schemas.microsoft.com/office/drawing/2014/main" val="3516441368"/>
                    </a:ext>
                  </a:extLst>
                </a:gridCol>
                <a:gridCol w="6943725">
                  <a:extLst>
                    <a:ext uri="{9D8B030D-6E8A-4147-A177-3AD203B41FA5}">
                      <a16:colId xmlns:a16="http://schemas.microsoft.com/office/drawing/2014/main" val="3628360400"/>
                    </a:ext>
                  </a:extLst>
                </a:gridCol>
              </a:tblGrid>
              <a:tr h="371747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1130 - 1230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4x one stop CT appointments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847024"/>
                  </a:ext>
                </a:extLst>
              </a:tr>
              <a:tr h="371747">
                <a:tc>
                  <a:txBody>
                    <a:bodyPr/>
                    <a:lstStyle/>
                    <a:p>
                      <a:r>
                        <a:rPr lang="en-GB" dirty="0"/>
                        <a:t>1230 </a:t>
                      </a:r>
                      <a:r>
                        <a:rPr lang="en-GB"/>
                        <a:t>– 1315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CTs Hot reported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473785"/>
                  </a:ext>
                </a:extLst>
              </a:tr>
              <a:tr h="371747">
                <a:tc>
                  <a:txBody>
                    <a:bodyPr/>
                    <a:lstStyle/>
                    <a:p>
                      <a:r>
                        <a:rPr lang="en-GB" dirty="0"/>
                        <a:t>1315 – 1330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Review of CTs radiology and respiratory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466529"/>
                  </a:ext>
                </a:extLst>
              </a:tr>
              <a:tr h="371747">
                <a:tc>
                  <a:txBody>
                    <a:bodyPr/>
                    <a:lstStyle/>
                    <a:p>
                      <a:r>
                        <a:rPr lang="en-GB" dirty="0"/>
                        <a:t>1330 - 1430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4x one stop 2ww appts ( 2 consultant lists)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8383466"/>
                  </a:ext>
                </a:extLst>
              </a:tr>
              <a:tr h="371747">
                <a:tc>
                  <a:txBody>
                    <a:bodyPr/>
                    <a:lstStyle/>
                    <a:p>
                      <a:r>
                        <a:rPr lang="en-GB" dirty="0"/>
                        <a:t>1430 - 1600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4x standard 2ww appts +  follow ups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15593"/>
                  </a:ext>
                </a:extLst>
              </a:tr>
              <a:tr h="3717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717588"/>
                  </a:ext>
                </a:extLst>
              </a:tr>
              <a:tr h="371747">
                <a:tc>
                  <a:txBody>
                    <a:bodyPr/>
                    <a:lstStyle/>
                    <a:p>
                      <a:r>
                        <a:rPr lang="en-GB" dirty="0"/>
                        <a:t>1300 - 1600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Lung function (prebooked and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adhoc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), bloods, 6MWT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5904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980025D-1B2E-2BC2-76A0-4846E8B4EFA6}"/>
              </a:ext>
            </a:extLst>
          </p:cNvPr>
          <p:cNvSpPr txBox="1"/>
          <p:nvPr/>
        </p:nvSpPr>
        <p:spPr>
          <a:xfrm>
            <a:off x="971550" y="5010150"/>
            <a:ext cx="77471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 consultant lists / rooms</a:t>
            </a:r>
          </a:p>
          <a:p>
            <a:r>
              <a:rPr lang="en-GB" dirty="0"/>
              <a:t>2 LCNS rooms</a:t>
            </a:r>
          </a:p>
          <a:p>
            <a:r>
              <a:rPr lang="en-GB" dirty="0"/>
              <a:t>+/- </a:t>
            </a:r>
            <a:r>
              <a:rPr lang="en-GB" dirty="0" err="1"/>
              <a:t>SpR</a:t>
            </a:r>
            <a:endParaRPr lang="en-GB" dirty="0"/>
          </a:p>
          <a:p>
            <a:endParaRPr lang="en-GB" dirty="0"/>
          </a:p>
          <a:p>
            <a:r>
              <a:rPr lang="en-GB" dirty="0"/>
              <a:t>Purchase of ultrasound in progress –&gt; diagnostic pleural tap and neck node FNA</a:t>
            </a:r>
          </a:p>
        </p:txBody>
      </p:sp>
    </p:spTree>
    <p:extLst>
      <p:ext uri="{BB962C8B-B14F-4D97-AF65-F5344CB8AC3E}">
        <p14:creationId xmlns:p14="http://schemas.microsoft.com/office/powerpoint/2010/main" val="290636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B68C8-F8A5-CF0E-3FEB-57F521C77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366FC-0F1A-B2FA-A96F-B400ED07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0031"/>
            <a:ext cx="10515600" cy="5036932"/>
          </a:xfrm>
        </p:spPr>
        <p:txBody>
          <a:bodyPr/>
          <a:lstStyle/>
          <a:p>
            <a:r>
              <a:rPr lang="en-GB" dirty="0"/>
              <a:t>Pre one stop May – August 24</a:t>
            </a:r>
          </a:p>
          <a:p>
            <a:pPr lvl="1"/>
            <a:r>
              <a:rPr lang="en-GB" dirty="0"/>
              <a:t>59 patients referred following CXR (no CT scan), and were seen in 2ww clinic</a:t>
            </a:r>
          </a:p>
          <a:p>
            <a:pPr lvl="2"/>
            <a:r>
              <a:rPr lang="en-GB" dirty="0"/>
              <a:t>40 CXR3 code – &gt; direct recall CT and GP 2ww referral</a:t>
            </a:r>
          </a:p>
          <a:p>
            <a:pPr lvl="2"/>
            <a:r>
              <a:rPr lang="en-GB" dirty="0"/>
              <a:t>19 GP 2ww referrals –&gt; CT and 2ww appt requested at triage</a:t>
            </a:r>
          </a:p>
          <a:p>
            <a:pPr lvl="1"/>
            <a:r>
              <a:rPr lang="en-GB" dirty="0"/>
              <a:t>25 not cancer</a:t>
            </a:r>
          </a:p>
          <a:p>
            <a:pPr lvl="2"/>
            <a:endParaRPr lang="en-GB" dirty="0"/>
          </a:p>
          <a:p>
            <a:r>
              <a:rPr lang="en-GB" dirty="0"/>
              <a:t>After one stop  Sept – Oct 24</a:t>
            </a:r>
          </a:p>
          <a:p>
            <a:pPr lvl="1"/>
            <a:r>
              <a:rPr lang="en-GB" dirty="0"/>
              <a:t>37 patients started pathway following CXR</a:t>
            </a:r>
          </a:p>
          <a:p>
            <a:pPr lvl="2"/>
            <a:r>
              <a:rPr lang="en-GB" dirty="0"/>
              <a:t>31 CXR3 code - &gt; direct recall CT and one stop appt</a:t>
            </a:r>
          </a:p>
          <a:p>
            <a:pPr lvl="2"/>
            <a:r>
              <a:rPr lang="en-GB" dirty="0"/>
              <a:t>6 GP referrals - &gt; one stop CT and 2ww appt requested at triage</a:t>
            </a:r>
          </a:p>
          <a:p>
            <a:pPr lvl="1"/>
            <a:r>
              <a:rPr lang="en-GB" dirty="0"/>
              <a:t>15 not cancer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E0757-A1A5-B78C-4A56-B83263BA9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45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9A80E-99B7-B979-F202-4799E8987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Pre one stop – 2.3 visits per patient</a:t>
            </a:r>
          </a:p>
          <a:p>
            <a:pPr lvl="1"/>
            <a:r>
              <a:rPr lang="en-GB" dirty="0"/>
              <a:t>40 patients had 2 visits for CT and OPA on separate days</a:t>
            </a:r>
          </a:p>
          <a:p>
            <a:pPr lvl="1"/>
            <a:r>
              <a:rPr lang="en-GB" dirty="0"/>
              <a:t>19 patients had 3 visits for CT / OPA / lung function on separate days</a:t>
            </a:r>
          </a:p>
          <a:p>
            <a:pPr lvl="1"/>
            <a:endParaRPr lang="en-GB" dirty="0"/>
          </a:p>
          <a:p>
            <a:r>
              <a:rPr lang="en-GB" dirty="0"/>
              <a:t>Post one stop – 1.3 visits per patient</a:t>
            </a:r>
          </a:p>
          <a:p>
            <a:pPr lvl="1"/>
            <a:r>
              <a:rPr lang="en-GB" dirty="0"/>
              <a:t>10 patients had 2 visits</a:t>
            </a:r>
          </a:p>
          <a:p>
            <a:pPr lvl="2"/>
            <a:r>
              <a:rPr lang="en-GB" dirty="0"/>
              <a:t>8 patients had CT and OPA on different days (mainly in first 2 weeks of new pathway)</a:t>
            </a:r>
          </a:p>
          <a:p>
            <a:pPr lvl="2"/>
            <a:r>
              <a:rPr lang="en-GB" dirty="0"/>
              <a:t>3 had RFTs on different day</a:t>
            </a:r>
          </a:p>
          <a:p>
            <a:pPr lvl="1"/>
            <a:r>
              <a:rPr lang="en-GB" dirty="0"/>
              <a:t>27 had one visit only</a:t>
            </a:r>
          </a:p>
          <a:p>
            <a:pPr lvl="2"/>
            <a:r>
              <a:rPr lang="en-GB" dirty="0"/>
              <a:t>15 patients had CT and OPA on same day</a:t>
            </a:r>
          </a:p>
          <a:p>
            <a:pPr lvl="2"/>
            <a:r>
              <a:rPr lang="en-GB" dirty="0"/>
              <a:t>12 patients had CT/OPA/RFTs same day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673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E110A-F150-7430-26CD-77446E3FA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2B9879-E60D-4AB8-2DFD-E00A48E41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39193"/>
            <a:ext cx="10515600" cy="116989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Ave time from CXR report (or referral) to CT slightly longer with one stop clinic, but less variability</a:t>
            </a:r>
          </a:p>
          <a:p>
            <a:r>
              <a:rPr lang="en-GB" dirty="0"/>
              <a:t>Most CT scans same day reported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3" name="Chart 2">
                <a:extLst>
                  <a:ext uri="{FF2B5EF4-FFF2-40B4-BE49-F238E27FC236}">
                    <a16:creationId xmlns:a16="http://schemas.microsoft.com/office/drawing/2014/main" id="{B07CCF95-0C5C-21B4-27A6-FCC6A46B669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297628582"/>
                  </p:ext>
                </p:extLst>
              </p:nvPr>
            </p:nvGraphicFramePr>
            <p:xfrm>
              <a:off x="989604" y="1204038"/>
              <a:ext cx="4930888" cy="2743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3" name="Chart 2">
                <a:extLst>
                  <a:ext uri="{FF2B5EF4-FFF2-40B4-BE49-F238E27FC236}">
                    <a16:creationId xmlns:a16="http://schemas.microsoft.com/office/drawing/2014/main" id="{B07CCF95-0C5C-21B4-27A6-FCC6A46B669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9604" y="1204038"/>
                <a:ext cx="4930888" cy="27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96EF2E56-E2E2-4B70-8737-BE65E96A16E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438396273"/>
                  </p:ext>
                </p:extLst>
              </p:nvPr>
            </p:nvGraphicFramePr>
            <p:xfrm>
              <a:off x="6595284" y="1048917"/>
              <a:ext cx="5068661" cy="289832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4" name="Chart 3">
                <a:extLst>
                  <a:ext uri="{FF2B5EF4-FFF2-40B4-BE49-F238E27FC236}">
                    <a16:creationId xmlns:a16="http://schemas.microsoft.com/office/drawing/2014/main" id="{96EF2E56-E2E2-4B70-8737-BE65E96A16E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95284" y="1048917"/>
                <a:ext cx="5068661" cy="289832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464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2" name="Chart 1">
                <a:extLst>
                  <a:ext uri="{FF2B5EF4-FFF2-40B4-BE49-F238E27FC236}">
                    <a16:creationId xmlns:a16="http://schemas.microsoft.com/office/drawing/2014/main" id="{37E0054F-68D6-4F98-BC9C-EE461F6DD99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656420504"/>
                  </p:ext>
                </p:extLst>
              </p:nvPr>
            </p:nvGraphicFramePr>
            <p:xfrm>
              <a:off x="6602185" y="3433762"/>
              <a:ext cx="4571999" cy="2743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2" name="Chart 1">
                <a:extLst>
                  <a:ext uri="{FF2B5EF4-FFF2-40B4-BE49-F238E27FC236}">
                    <a16:creationId xmlns:a16="http://schemas.microsoft.com/office/drawing/2014/main" id="{37E0054F-68D6-4F98-BC9C-EE461F6DD99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02185" y="3433762"/>
                <a:ext cx="4571999" cy="27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EC340486-1A15-4294-A3B0-1871C8FDCB2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704165014"/>
                  </p:ext>
                </p:extLst>
              </p:nvPr>
            </p:nvGraphicFramePr>
            <p:xfrm>
              <a:off x="1073265" y="331237"/>
              <a:ext cx="4696164" cy="2743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4" name="Chart 3">
                <a:extLst>
                  <a:ext uri="{FF2B5EF4-FFF2-40B4-BE49-F238E27FC236}">
                    <a16:creationId xmlns:a16="http://schemas.microsoft.com/office/drawing/2014/main" id="{EC340486-1A15-4294-A3B0-1871C8FDCB2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73265" y="331237"/>
                <a:ext cx="4696164" cy="27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Chart 4">
                <a:extLst>
                  <a:ext uri="{FF2B5EF4-FFF2-40B4-BE49-F238E27FC236}">
                    <a16:creationId xmlns:a16="http://schemas.microsoft.com/office/drawing/2014/main" id="{45483AAD-6154-46FC-A037-926E77E7E7F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485467307"/>
                  </p:ext>
                </p:extLst>
              </p:nvPr>
            </p:nvGraphicFramePr>
            <p:xfrm>
              <a:off x="1135347" y="3550298"/>
              <a:ext cx="4572000" cy="2743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 xmlns="">
          <p:pic>
            <p:nvPicPr>
              <p:cNvPr id="5" name="Chart 4">
                <a:extLst>
                  <a:ext uri="{FF2B5EF4-FFF2-40B4-BE49-F238E27FC236}">
                    <a16:creationId xmlns:a16="http://schemas.microsoft.com/office/drawing/2014/main" id="{45483AAD-6154-46FC-A037-926E77E7E7F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35347" y="3550298"/>
                <a:ext cx="4572000" cy="27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Chart 8">
                <a:extLst>
                  <a:ext uri="{FF2B5EF4-FFF2-40B4-BE49-F238E27FC236}">
                    <a16:creationId xmlns:a16="http://schemas.microsoft.com/office/drawing/2014/main" id="{6FA9FA11-95B4-4409-A9F9-D2388298F50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512552523"/>
                  </p:ext>
                </p:extLst>
              </p:nvPr>
            </p:nvGraphicFramePr>
            <p:xfrm>
              <a:off x="6777135" y="331237"/>
              <a:ext cx="4572000" cy="2743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8"/>
              </a:graphicData>
            </a:graphic>
          </p:graphicFrame>
        </mc:Choice>
        <mc:Fallback xmlns="">
          <p:pic>
            <p:nvPicPr>
              <p:cNvPr id="9" name="Chart 8">
                <a:extLst>
                  <a:ext uri="{FF2B5EF4-FFF2-40B4-BE49-F238E27FC236}">
                    <a16:creationId xmlns:a16="http://schemas.microsoft.com/office/drawing/2014/main" id="{6FA9FA11-95B4-4409-A9F9-D2388298F50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777135" y="331237"/>
                <a:ext cx="4572000" cy="274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90074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58BEBCE60E1C4C87B869C7C38C0B3D" ma:contentTypeVersion="11" ma:contentTypeDescription="Create a new document." ma:contentTypeScope="" ma:versionID="ef6a93dc4e53927f1a3963e6a422272d">
  <xsd:schema xmlns:xsd="http://www.w3.org/2001/XMLSchema" xmlns:xs="http://www.w3.org/2001/XMLSchema" xmlns:p="http://schemas.microsoft.com/office/2006/metadata/properties" xmlns:ns2="28f492b9-0e1d-4676-9635-78fd8c5ab9d8" xmlns:ns3="d77f7b61-7249-402e-9088-bb30bc752eb7" targetNamespace="http://schemas.microsoft.com/office/2006/metadata/properties" ma:root="true" ma:fieldsID="f59c9dddaa3906bb48f9f6423261f6a4" ns2:_="" ns3:_="">
    <xsd:import namespace="28f492b9-0e1d-4676-9635-78fd8c5ab9d8"/>
    <xsd:import namespace="d77f7b61-7249-402e-9088-bb30bc752e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492b9-0e1d-4676-9635-78fd8c5ab9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73e9af6-01d4-423d-8bd2-cf099f328a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f7b61-7249-402e-9088-bb30bc752eb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1c4ca98-7b55-4fcc-b8e5-81239fe53638}" ma:internalName="TaxCatchAll" ma:showField="CatchAllData" ma:web="d77f7b61-7249-402e-9088-bb30bc752e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7f7b61-7249-402e-9088-bb30bc752eb7" xsi:nil="true"/>
    <lcf76f155ced4ddcb4097134ff3c332f xmlns="28f492b9-0e1d-4676-9635-78fd8c5ab9d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50646D4-0000-42B7-B0DC-97A8DDA02C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9150AB-F705-4671-88C3-42E8E6C1B4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f492b9-0e1d-4676-9635-78fd8c5ab9d8"/>
    <ds:schemaRef ds:uri="d77f7b61-7249-402e-9088-bb30bc752e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AC9319-C38E-45B3-A03F-4429DB39508C}">
  <ds:schemaRefs>
    <ds:schemaRef ds:uri="http://schemas.microsoft.com/office/2006/metadata/properties"/>
    <ds:schemaRef ds:uri="http://schemas.microsoft.com/office/infopath/2007/PartnerControls"/>
    <ds:schemaRef ds:uri="d77f7b61-7249-402e-9088-bb30bc752eb7"/>
    <ds:schemaRef ds:uri="28f492b9-0e1d-4676-9635-78fd8c5ab9d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6271</TotalTime>
  <Words>846</Words>
  <Application>Microsoft Office PowerPoint</Application>
  <PresentationFormat>Widescreen</PresentationFormat>
  <Paragraphs>141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One stop lung cancer diagnostic clinic</vt:lpstr>
      <vt:lpstr>Background</vt:lpstr>
      <vt:lpstr>2018 – Straight to CT pathway</vt:lpstr>
      <vt:lpstr>PowerPoint Presentation</vt:lpstr>
      <vt:lpstr>Clinic structure (Tuesday + Thursday)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</vt:lpstr>
      <vt:lpstr>Patient experience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 cancer pathways Past, present and future</dc:title>
  <dc:creator>Henry</dc:creator>
  <cp:lastModifiedBy>Helen Dunderdale</cp:lastModifiedBy>
  <cp:revision>53</cp:revision>
  <dcterms:created xsi:type="dcterms:W3CDTF">2024-11-18T10:45:34Z</dcterms:created>
  <dcterms:modified xsi:type="dcterms:W3CDTF">2025-05-20T11:55:04Z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0x0101004758BEBCE60E1C4C87B869C7C38C0B3D</vt:lpwstr>
  </property>
  <property fmtid="{D5CDD505-2E9C-101B-9397-08002B2CF9AE}" pid="3" name="MediaServiceImageTags">
    <vt:lpwstr/>
  </property>
</Properties>
</file>