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90" r:id="rId6"/>
    <p:sldId id="286" r:id="rId7"/>
    <p:sldId id="287" r:id="rId8"/>
    <p:sldId id="288" r:id="rId9"/>
    <p:sldId id="289" r:id="rId10"/>
    <p:sldId id="285" r:id="rId11"/>
    <p:sldId id="277" r:id="rId12"/>
    <p:sldId id="293" r:id="rId13"/>
    <p:sldId id="257" r:id="rId14"/>
    <p:sldId id="258" r:id="rId15"/>
    <p:sldId id="259" r:id="rId16"/>
    <p:sldId id="260" r:id="rId17"/>
    <p:sldId id="261" r:id="rId18"/>
    <p:sldId id="295" r:id="rId19"/>
    <p:sldId id="270" r:id="rId20"/>
    <p:sldId id="263" r:id="rId21"/>
    <p:sldId id="265" r:id="rId22"/>
    <p:sldId id="264" r:id="rId23"/>
    <p:sldId id="266" r:id="rId24"/>
    <p:sldId id="268" r:id="rId25"/>
    <p:sldId id="282" r:id="rId26"/>
    <p:sldId id="283" r:id="rId27"/>
    <p:sldId id="284"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EE23635C-32A6-48E5-8729-916722A60B57}"/>
    <pc:docChg chg="modShowInfo">
      <pc:chgData name="Helen Dunderdale" userId="18a57383-fa13-4764-88a8-9272bfc7f4aa" providerId="ADAL" clId="{EE23635C-32A6-48E5-8729-916722A60B57}" dt="2025-05-20T11:55:23.621" v="0" actId="2744"/>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orthbristolnhs.sharepoint.com/sites/CCS-SWAGCancerAlliance/Shared%20Documents/Programmes/Cross%20Cutting/Analytics/Ad-Hoc%20Requests/2024%20first%20treatment%20list%20spli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northbristolnhs.sharepoint.com/sites/CCS-SWAGCancerAlliance/Shared%20Documents/Programmes/Cross%20Cutting/Analytics/Ad-Hoc%20Requests/2024%20first%20treatment%20list%20spli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orthbristolnhs.sharepoint.com/sites/CCS-SWAGCancerAlliance/Shared%20Documents/Programmes/Cross%20Cutting/Analytics/Ad-Hoc%20Requests/2024%20first%20treatment%20list%20spli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northbristolnhs.sharepoint.com/sites/CCS-SWAGCancerAlliance/Shared%20Documents/Programmes/Cross%20Cutting/Analytics/Ad-Hoc%20Requests/2024%20first%20treatment%20list%20spli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northbristolnhs.sharepoint.com/sites/CCS-SWAGCancerAlliance/Shared%20Documents/Programmes/Cross%20Cutting/Analytics/Ad-Hoc%20Requests/2024%20first%20treatment%20list%20spli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northbristolnhs.sharepoint.com/sites/CCS-SWAGCancerAlliance/Shared%20Documents/Programmes/Cross%20Cutting/Analytics/Ad-Hoc%20Requests/2024%20first%20treatment%20list%20spli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u="sng"/>
              <a:t>Overall Pathway by Proportion of Patients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Report!$D$16</c:f>
              <c:strCache>
                <c:ptCount val="1"/>
                <c:pt idx="0">
                  <c:v>Proportion</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BCC-41E3-8935-CE634F407AD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BCC-41E3-8935-CE634F407AD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BCC-41E3-8935-CE634F407A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Report!$B$17:$B$20</c:f>
              <c:strCache>
                <c:ptCount val="4"/>
                <c:pt idx="0">
                  <c:v>A. Within 62 days</c:v>
                </c:pt>
                <c:pt idx="1">
                  <c:v>B. 63-75 days</c:v>
                </c:pt>
                <c:pt idx="2">
                  <c:v>C. 76-103 days</c:v>
                </c:pt>
                <c:pt idx="3">
                  <c:v>D. 104 and above</c:v>
                </c:pt>
              </c:strCache>
            </c:strRef>
          </c:cat>
          <c:val>
            <c:numRef>
              <c:f>Report!$D$17:$D$20</c:f>
              <c:numCache>
                <c:formatCode>0.0%</c:formatCode>
                <c:ptCount val="4"/>
                <c:pt idx="0">
                  <c:v>0.77639751552795033</c:v>
                </c:pt>
                <c:pt idx="1">
                  <c:v>8.6956521739130432E-2</c:v>
                </c:pt>
                <c:pt idx="2">
                  <c:v>8.3850931677018639E-2</c:v>
                </c:pt>
                <c:pt idx="3">
                  <c:v>5.2795031055900624E-2</c:v>
                </c:pt>
              </c:numCache>
            </c:numRef>
          </c:val>
          <c:extLst>
            <c:ext xmlns:c16="http://schemas.microsoft.com/office/drawing/2014/chart" uri="{C3380CC4-5D6E-409C-BE32-E72D297353CC}">
              <c16:uniqueId val="{00000006-CBCC-41E3-8935-CE634F407ADC}"/>
            </c:ext>
          </c:extLst>
        </c:ser>
        <c:dLbls>
          <c:dLblPos val="outEnd"/>
          <c:showLegendKey val="0"/>
          <c:showVal val="1"/>
          <c:showCatName val="0"/>
          <c:showSerName val="0"/>
          <c:showPercent val="0"/>
          <c:showBubbleSize val="0"/>
        </c:dLbls>
        <c:gapWidth val="182"/>
        <c:axId val="172340896"/>
        <c:axId val="172344256"/>
      </c:barChart>
      <c:catAx>
        <c:axId val="172340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344256"/>
        <c:crosses val="autoZero"/>
        <c:auto val="1"/>
        <c:lblAlgn val="ctr"/>
        <c:lblOffset val="100"/>
        <c:noMultiLvlLbl val="0"/>
      </c:catAx>
      <c:valAx>
        <c:axId val="172344256"/>
        <c:scaling>
          <c:orientation val="minMax"/>
        </c:scaling>
        <c:delete val="1"/>
        <c:axPos val="b"/>
        <c:numFmt formatCode="0.0%" sourceLinked="1"/>
        <c:majorTickMark val="none"/>
        <c:minorTickMark val="none"/>
        <c:tickLblPos val="nextTo"/>
        <c:crossAx val="172340896"/>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u="sng"/>
              <a:t>Staging</a:t>
            </a:r>
            <a:r>
              <a:rPr lang="en-GB" b="1" u="sng" baseline="0"/>
              <a:t> by Pathway (%)</a:t>
            </a:r>
            <a:endParaRPr lang="en-GB" b="1" u="sn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0"/>
          <c:order val="0"/>
          <c:tx>
            <c:strRef>
              <c:f>Report!$C$112</c:f>
              <c:strCache>
                <c:ptCount val="1"/>
                <c:pt idx="0">
                  <c:v>A. Within 62 days</c:v>
                </c:pt>
              </c:strCache>
            </c:strRef>
          </c:tx>
          <c:spPr>
            <a:solidFill>
              <a:schemeClr val="accent1"/>
            </a:solidFill>
            <a:ln>
              <a:noFill/>
            </a:ln>
            <a:effectLst/>
          </c:spPr>
          <c:invertIfNegative val="0"/>
          <c:cat>
            <c:strRef>
              <c:f>Report!$B$113:$B$124</c:f>
              <c:strCache>
                <c:ptCount val="12"/>
                <c:pt idx="0">
                  <c:v>Not Recorded</c:v>
                </c:pt>
                <c:pt idx="1">
                  <c:v>Stage IA1</c:v>
                </c:pt>
                <c:pt idx="2">
                  <c:v>Stage IA2</c:v>
                </c:pt>
                <c:pt idx="3">
                  <c:v>Stage IA3</c:v>
                </c:pt>
                <c:pt idx="4">
                  <c:v>Stage IB</c:v>
                </c:pt>
                <c:pt idx="5">
                  <c:v>Stage IIA</c:v>
                </c:pt>
                <c:pt idx="6">
                  <c:v>Stage IIB</c:v>
                </c:pt>
                <c:pt idx="7">
                  <c:v>Stage IIIA</c:v>
                </c:pt>
                <c:pt idx="8">
                  <c:v>Stage IIIB</c:v>
                </c:pt>
                <c:pt idx="9">
                  <c:v>Stage IIIC</c:v>
                </c:pt>
                <c:pt idx="10">
                  <c:v>Stage IVA</c:v>
                </c:pt>
                <c:pt idx="11">
                  <c:v>Stage IVB</c:v>
                </c:pt>
              </c:strCache>
            </c:strRef>
          </c:cat>
          <c:val>
            <c:numRef>
              <c:f>Report!$C$113:$C$124</c:f>
              <c:numCache>
                <c:formatCode>0.0%</c:formatCode>
                <c:ptCount val="12"/>
                <c:pt idx="0">
                  <c:v>1</c:v>
                </c:pt>
                <c:pt idx="1">
                  <c:v>0.25</c:v>
                </c:pt>
                <c:pt idx="2">
                  <c:v>0.4375</c:v>
                </c:pt>
                <c:pt idx="3">
                  <c:v>0.77419354838709675</c:v>
                </c:pt>
                <c:pt idx="4">
                  <c:v>0.72222222222222221</c:v>
                </c:pt>
                <c:pt idx="5">
                  <c:v>0.125</c:v>
                </c:pt>
                <c:pt idx="6">
                  <c:v>0.57894736842105265</c:v>
                </c:pt>
                <c:pt idx="7">
                  <c:v>0.62962962962962965</c:v>
                </c:pt>
                <c:pt idx="8">
                  <c:v>0.89655172413793105</c:v>
                </c:pt>
                <c:pt idx="9">
                  <c:v>1</c:v>
                </c:pt>
                <c:pt idx="10">
                  <c:v>0.89855072463768115</c:v>
                </c:pt>
                <c:pt idx="11">
                  <c:v>0.94805194805194803</c:v>
                </c:pt>
              </c:numCache>
            </c:numRef>
          </c:val>
          <c:extLst>
            <c:ext xmlns:c16="http://schemas.microsoft.com/office/drawing/2014/chart" uri="{C3380CC4-5D6E-409C-BE32-E72D297353CC}">
              <c16:uniqueId val="{00000000-8336-4A8C-805C-1937E8D56662}"/>
            </c:ext>
          </c:extLst>
        </c:ser>
        <c:ser>
          <c:idx val="1"/>
          <c:order val="1"/>
          <c:tx>
            <c:strRef>
              <c:f>Report!$D$112</c:f>
              <c:strCache>
                <c:ptCount val="1"/>
                <c:pt idx="0">
                  <c:v>B. 63-75 days</c:v>
                </c:pt>
              </c:strCache>
            </c:strRef>
          </c:tx>
          <c:spPr>
            <a:solidFill>
              <a:schemeClr val="accent2"/>
            </a:solidFill>
            <a:ln>
              <a:noFill/>
            </a:ln>
            <a:effectLst/>
          </c:spPr>
          <c:invertIfNegative val="0"/>
          <c:cat>
            <c:strRef>
              <c:f>Report!$B$113:$B$124</c:f>
              <c:strCache>
                <c:ptCount val="12"/>
                <c:pt idx="0">
                  <c:v>Not Recorded</c:v>
                </c:pt>
                <c:pt idx="1">
                  <c:v>Stage IA1</c:v>
                </c:pt>
                <c:pt idx="2">
                  <c:v>Stage IA2</c:v>
                </c:pt>
                <c:pt idx="3">
                  <c:v>Stage IA3</c:v>
                </c:pt>
                <c:pt idx="4">
                  <c:v>Stage IB</c:v>
                </c:pt>
                <c:pt idx="5">
                  <c:v>Stage IIA</c:v>
                </c:pt>
                <c:pt idx="6">
                  <c:v>Stage IIB</c:v>
                </c:pt>
                <c:pt idx="7">
                  <c:v>Stage IIIA</c:v>
                </c:pt>
                <c:pt idx="8">
                  <c:v>Stage IIIB</c:v>
                </c:pt>
                <c:pt idx="9">
                  <c:v>Stage IIIC</c:v>
                </c:pt>
                <c:pt idx="10">
                  <c:v>Stage IVA</c:v>
                </c:pt>
                <c:pt idx="11">
                  <c:v>Stage IVB</c:v>
                </c:pt>
              </c:strCache>
            </c:strRef>
          </c:cat>
          <c:val>
            <c:numRef>
              <c:f>Report!$D$113:$D$124</c:f>
              <c:numCache>
                <c:formatCode>0.0%</c:formatCode>
                <c:ptCount val="12"/>
                <c:pt idx="0">
                  <c:v>0</c:v>
                </c:pt>
                <c:pt idx="1">
                  <c:v>0.5</c:v>
                </c:pt>
                <c:pt idx="2">
                  <c:v>0.25</c:v>
                </c:pt>
                <c:pt idx="3">
                  <c:v>3.2258064516129031E-2</c:v>
                </c:pt>
                <c:pt idx="4">
                  <c:v>0.22222222222222221</c:v>
                </c:pt>
                <c:pt idx="5">
                  <c:v>0.25</c:v>
                </c:pt>
                <c:pt idx="6">
                  <c:v>0.10526315789473684</c:v>
                </c:pt>
                <c:pt idx="7">
                  <c:v>7.407407407407407E-2</c:v>
                </c:pt>
                <c:pt idx="8">
                  <c:v>6.8965517241379309E-2</c:v>
                </c:pt>
                <c:pt idx="9">
                  <c:v>0</c:v>
                </c:pt>
                <c:pt idx="10">
                  <c:v>4.3478260869565216E-2</c:v>
                </c:pt>
                <c:pt idx="11">
                  <c:v>2.5974025974025976E-2</c:v>
                </c:pt>
              </c:numCache>
            </c:numRef>
          </c:val>
          <c:extLst>
            <c:ext xmlns:c16="http://schemas.microsoft.com/office/drawing/2014/chart" uri="{C3380CC4-5D6E-409C-BE32-E72D297353CC}">
              <c16:uniqueId val="{00000001-8336-4A8C-805C-1937E8D56662}"/>
            </c:ext>
          </c:extLst>
        </c:ser>
        <c:ser>
          <c:idx val="2"/>
          <c:order val="2"/>
          <c:tx>
            <c:strRef>
              <c:f>Report!$E$112</c:f>
              <c:strCache>
                <c:ptCount val="1"/>
                <c:pt idx="0">
                  <c:v>C. 76-103 days</c:v>
                </c:pt>
              </c:strCache>
            </c:strRef>
          </c:tx>
          <c:spPr>
            <a:solidFill>
              <a:schemeClr val="accent3"/>
            </a:solidFill>
            <a:ln>
              <a:noFill/>
            </a:ln>
            <a:effectLst/>
          </c:spPr>
          <c:invertIfNegative val="0"/>
          <c:cat>
            <c:strRef>
              <c:f>Report!$B$113:$B$124</c:f>
              <c:strCache>
                <c:ptCount val="12"/>
                <c:pt idx="0">
                  <c:v>Not Recorded</c:v>
                </c:pt>
                <c:pt idx="1">
                  <c:v>Stage IA1</c:v>
                </c:pt>
                <c:pt idx="2">
                  <c:v>Stage IA2</c:v>
                </c:pt>
                <c:pt idx="3">
                  <c:v>Stage IA3</c:v>
                </c:pt>
                <c:pt idx="4">
                  <c:v>Stage IB</c:v>
                </c:pt>
                <c:pt idx="5">
                  <c:v>Stage IIA</c:v>
                </c:pt>
                <c:pt idx="6">
                  <c:v>Stage IIB</c:v>
                </c:pt>
                <c:pt idx="7">
                  <c:v>Stage IIIA</c:v>
                </c:pt>
                <c:pt idx="8">
                  <c:v>Stage IIIB</c:v>
                </c:pt>
                <c:pt idx="9">
                  <c:v>Stage IIIC</c:v>
                </c:pt>
                <c:pt idx="10">
                  <c:v>Stage IVA</c:v>
                </c:pt>
                <c:pt idx="11">
                  <c:v>Stage IVB</c:v>
                </c:pt>
              </c:strCache>
            </c:strRef>
          </c:cat>
          <c:val>
            <c:numRef>
              <c:f>Report!$E$113:$E$124</c:f>
              <c:numCache>
                <c:formatCode>0.0%</c:formatCode>
                <c:ptCount val="12"/>
                <c:pt idx="0">
                  <c:v>0</c:v>
                </c:pt>
                <c:pt idx="1">
                  <c:v>0.25</c:v>
                </c:pt>
                <c:pt idx="2">
                  <c:v>0.15625</c:v>
                </c:pt>
                <c:pt idx="3">
                  <c:v>0.16129032258064516</c:v>
                </c:pt>
                <c:pt idx="4">
                  <c:v>0</c:v>
                </c:pt>
                <c:pt idx="5">
                  <c:v>0.375</c:v>
                </c:pt>
                <c:pt idx="6">
                  <c:v>0.10526315789473684</c:v>
                </c:pt>
                <c:pt idx="7">
                  <c:v>0.18518518518518517</c:v>
                </c:pt>
                <c:pt idx="8">
                  <c:v>3.4482758620689655E-2</c:v>
                </c:pt>
                <c:pt idx="9">
                  <c:v>0</c:v>
                </c:pt>
                <c:pt idx="10">
                  <c:v>4.3478260869565216E-2</c:v>
                </c:pt>
                <c:pt idx="11">
                  <c:v>2.5974025974025976E-2</c:v>
                </c:pt>
              </c:numCache>
            </c:numRef>
          </c:val>
          <c:extLst>
            <c:ext xmlns:c16="http://schemas.microsoft.com/office/drawing/2014/chart" uri="{C3380CC4-5D6E-409C-BE32-E72D297353CC}">
              <c16:uniqueId val="{00000002-8336-4A8C-805C-1937E8D56662}"/>
            </c:ext>
          </c:extLst>
        </c:ser>
        <c:ser>
          <c:idx val="3"/>
          <c:order val="3"/>
          <c:tx>
            <c:strRef>
              <c:f>Report!$F$112</c:f>
              <c:strCache>
                <c:ptCount val="1"/>
                <c:pt idx="0">
                  <c:v>D. 104 and above</c:v>
                </c:pt>
              </c:strCache>
            </c:strRef>
          </c:tx>
          <c:spPr>
            <a:solidFill>
              <a:schemeClr val="accent4"/>
            </a:solidFill>
            <a:ln>
              <a:noFill/>
            </a:ln>
            <a:effectLst/>
          </c:spPr>
          <c:invertIfNegative val="0"/>
          <c:cat>
            <c:strRef>
              <c:f>Report!$B$113:$B$124</c:f>
              <c:strCache>
                <c:ptCount val="12"/>
                <c:pt idx="0">
                  <c:v>Not Recorded</c:v>
                </c:pt>
                <c:pt idx="1">
                  <c:v>Stage IA1</c:v>
                </c:pt>
                <c:pt idx="2">
                  <c:v>Stage IA2</c:v>
                </c:pt>
                <c:pt idx="3">
                  <c:v>Stage IA3</c:v>
                </c:pt>
                <c:pt idx="4">
                  <c:v>Stage IB</c:v>
                </c:pt>
                <c:pt idx="5">
                  <c:v>Stage IIA</c:v>
                </c:pt>
                <c:pt idx="6">
                  <c:v>Stage IIB</c:v>
                </c:pt>
                <c:pt idx="7">
                  <c:v>Stage IIIA</c:v>
                </c:pt>
                <c:pt idx="8">
                  <c:v>Stage IIIB</c:v>
                </c:pt>
                <c:pt idx="9">
                  <c:v>Stage IIIC</c:v>
                </c:pt>
                <c:pt idx="10">
                  <c:v>Stage IVA</c:v>
                </c:pt>
                <c:pt idx="11">
                  <c:v>Stage IVB</c:v>
                </c:pt>
              </c:strCache>
            </c:strRef>
          </c:cat>
          <c:val>
            <c:numRef>
              <c:f>Report!$F$113:$F$124</c:f>
              <c:numCache>
                <c:formatCode>0.0%</c:formatCode>
                <c:ptCount val="12"/>
                <c:pt idx="0">
                  <c:v>0</c:v>
                </c:pt>
                <c:pt idx="1">
                  <c:v>0</c:v>
                </c:pt>
                <c:pt idx="2">
                  <c:v>0.15625</c:v>
                </c:pt>
                <c:pt idx="3">
                  <c:v>3.2258064516129031E-2</c:v>
                </c:pt>
                <c:pt idx="4">
                  <c:v>5.5555555555555552E-2</c:v>
                </c:pt>
                <c:pt idx="5">
                  <c:v>0.25</c:v>
                </c:pt>
                <c:pt idx="6">
                  <c:v>0.21052631578947367</c:v>
                </c:pt>
                <c:pt idx="7">
                  <c:v>0.1111111111111111</c:v>
                </c:pt>
                <c:pt idx="8">
                  <c:v>0</c:v>
                </c:pt>
                <c:pt idx="9">
                  <c:v>0</c:v>
                </c:pt>
                <c:pt idx="10">
                  <c:v>1.4492753623188406E-2</c:v>
                </c:pt>
                <c:pt idx="11">
                  <c:v>0</c:v>
                </c:pt>
              </c:numCache>
            </c:numRef>
          </c:val>
          <c:extLst>
            <c:ext xmlns:c16="http://schemas.microsoft.com/office/drawing/2014/chart" uri="{C3380CC4-5D6E-409C-BE32-E72D297353CC}">
              <c16:uniqueId val="{00000003-8336-4A8C-805C-1937E8D56662}"/>
            </c:ext>
          </c:extLst>
        </c:ser>
        <c:dLbls>
          <c:showLegendKey val="0"/>
          <c:showVal val="0"/>
          <c:showCatName val="0"/>
          <c:showSerName val="0"/>
          <c:showPercent val="0"/>
          <c:showBubbleSize val="0"/>
        </c:dLbls>
        <c:gapWidth val="150"/>
        <c:overlap val="100"/>
        <c:axId val="1498729520"/>
        <c:axId val="1792199888"/>
      </c:barChart>
      <c:catAx>
        <c:axId val="149872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199888"/>
        <c:crosses val="autoZero"/>
        <c:auto val="1"/>
        <c:lblAlgn val="ctr"/>
        <c:lblOffset val="100"/>
        <c:noMultiLvlLbl val="0"/>
      </c:catAx>
      <c:valAx>
        <c:axId val="179219988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872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u="sng"/>
              <a:t>Cancer Treatment Intent by Pathway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Report!$C$36</c:f>
              <c:strCache>
                <c:ptCount val="1"/>
                <c:pt idx="0">
                  <c:v>A. Within 62 days</c:v>
                </c:pt>
              </c:strCache>
            </c:strRef>
          </c:tx>
          <c:spPr>
            <a:solidFill>
              <a:schemeClr val="accent1"/>
            </a:solidFill>
            <a:ln>
              <a:noFill/>
            </a:ln>
            <a:effectLst/>
          </c:spPr>
          <c:invertIfNegative val="0"/>
          <c:cat>
            <c:strRef>
              <c:f>Report!$B$37:$B$41</c:f>
              <c:strCache>
                <c:ptCount val="5"/>
                <c:pt idx="0">
                  <c:v>Curative</c:v>
                </c:pt>
                <c:pt idx="1">
                  <c:v>DM</c:v>
                </c:pt>
                <c:pt idx="2">
                  <c:v>O</c:v>
                </c:pt>
                <c:pt idx="3">
                  <c:v>Palliative</c:v>
                </c:pt>
                <c:pt idx="4">
                  <c:v>Unknown</c:v>
                </c:pt>
              </c:strCache>
            </c:strRef>
          </c:cat>
          <c:val>
            <c:numRef>
              <c:f>Report!$C$37:$C$41</c:f>
              <c:numCache>
                <c:formatCode>0.0%</c:formatCode>
                <c:ptCount val="5"/>
                <c:pt idx="0">
                  <c:v>0.47524752475247523</c:v>
                </c:pt>
                <c:pt idx="1">
                  <c:v>0.75</c:v>
                </c:pt>
                <c:pt idx="2">
                  <c:v>1</c:v>
                </c:pt>
                <c:pt idx="3">
                  <c:v>0.9138755980861244</c:v>
                </c:pt>
                <c:pt idx="4">
                  <c:v>1</c:v>
                </c:pt>
              </c:numCache>
            </c:numRef>
          </c:val>
          <c:extLst>
            <c:ext xmlns:c16="http://schemas.microsoft.com/office/drawing/2014/chart" uri="{C3380CC4-5D6E-409C-BE32-E72D297353CC}">
              <c16:uniqueId val="{00000000-54BB-4FE8-979B-E1A366F2EB77}"/>
            </c:ext>
          </c:extLst>
        </c:ser>
        <c:ser>
          <c:idx val="1"/>
          <c:order val="1"/>
          <c:tx>
            <c:strRef>
              <c:f>Report!$D$36</c:f>
              <c:strCache>
                <c:ptCount val="1"/>
                <c:pt idx="0">
                  <c:v>B. 63-75 days</c:v>
                </c:pt>
              </c:strCache>
            </c:strRef>
          </c:tx>
          <c:spPr>
            <a:solidFill>
              <a:schemeClr val="accent2"/>
            </a:solidFill>
            <a:ln>
              <a:noFill/>
            </a:ln>
            <a:effectLst/>
          </c:spPr>
          <c:invertIfNegative val="0"/>
          <c:cat>
            <c:strRef>
              <c:f>Report!$B$37:$B$41</c:f>
              <c:strCache>
                <c:ptCount val="5"/>
                <c:pt idx="0">
                  <c:v>Curative</c:v>
                </c:pt>
                <c:pt idx="1">
                  <c:v>DM</c:v>
                </c:pt>
                <c:pt idx="2">
                  <c:v>O</c:v>
                </c:pt>
                <c:pt idx="3">
                  <c:v>Palliative</c:v>
                </c:pt>
                <c:pt idx="4">
                  <c:v>Unknown</c:v>
                </c:pt>
              </c:strCache>
            </c:strRef>
          </c:cat>
          <c:val>
            <c:numRef>
              <c:f>Report!$D$37:$D$41</c:f>
              <c:numCache>
                <c:formatCode>0.0%</c:formatCode>
                <c:ptCount val="5"/>
                <c:pt idx="0">
                  <c:v>0.19801980198019803</c:v>
                </c:pt>
                <c:pt idx="1">
                  <c:v>0</c:v>
                </c:pt>
                <c:pt idx="2">
                  <c:v>0</c:v>
                </c:pt>
                <c:pt idx="3">
                  <c:v>3.8277511961722487E-2</c:v>
                </c:pt>
                <c:pt idx="4">
                  <c:v>0</c:v>
                </c:pt>
              </c:numCache>
            </c:numRef>
          </c:val>
          <c:extLst>
            <c:ext xmlns:c16="http://schemas.microsoft.com/office/drawing/2014/chart" uri="{C3380CC4-5D6E-409C-BE32-E72D297353CC}">
              <c16:uniqueId val="{00000001-54BB-4FE8-979B-E1A366F2EB77}"/>
            </c:ext>
          </c:extLst>
        </c:ser>
        <c:ser>
          <c:idx val="2"/>
          <c:order val="2"/>
          <c:tx>
            <c:strRef>
              <c:f>Report!$E$36</c:f>
              <c:strCache>
                <c:ptCount val="1"/>
                <c:pt idx="0">
                  <c:v>C. 76-103 days</c:v>
                </c:pt>
              </c:strCache>
            </c:strRef>
          </c:tx>
          <c:spPr>
            <a:solidFill>
              <a:schemeClr val="accent3"/>
            </a:solidFill>
            <a:ln>
              <a:noFill/>
            </a:ln>
            <a:effectLst/>
          </c:spPr>
          <c:invertIfNegative val="0"/>
          <c:cat>
            <c:strRef>
              <c:f>Report!$B$37:$B$41</c:f>
              <c:strCache>
                <c:ptCount val="5"/>
                <c:pt idx="0">
                  <c:v>Curative</c:v>
                </c:pt>
                <c:pt idx="1">
                  <c:v>DM</c:v>
                </c:pt>
                <c:pt idx="2">
                  <c:v>O</c:v>
                </c:pt>
                <c:pt idx="3">
                  <c:v>Palliative</c:v>
                </c:pt>
                <c:pt idx="4">
                  <c:v>Unknown</c:v>
                </c:pt>
              </c:strCache>
            </c:strRef>
          </c:cat>
          <c:val>
            <c:numRef>
              <c:f>Report!$E$37:$E$41</c:f>
              <c:numCache>
                <c:formatCode>0.0%</c:formatCode>
                <c:ptCount val="5"/>
                <c:pt idx="0">
                  <c:v>0.19801980198019803</c:v>
                </c:pt>
                <c:pt idx="1">
                  <c:v>0.25</c:v>
                </c:pt>
                <c:pt idx="2">
                  <c:v>0</c:v>
                </c:pt>
                <c:pt idx="3">
                  <c:v>2.8708133971291867E-2</c:v>
                </c:pt>
                <c:pt idx="4">
                  <c:v>0</c:v>
                </c:pt>
              </c:numCache>
            </c:numRef>
          </c:val>
          <c:extLst>
            <c:ext xmlns:c16="http://schemas.microsoft.com/office/drawing/2014/chart" uri="{C3380CC4-5D6E-409C-BE32-E72D297353CC}">
              <c16:uniqueId val="{00000002-54BB-4FE8-979B-E1A366F2EB77}"/>
            </c:ext>
          </c:extLst>
        </c:ser>
        <c:ser>
          <c:idx val="3"/>
          <c:order val="3"/>
          <c:tx>
            <c:strRef>
              <c:f>Report!$F$36</c:f>
              <c:strCache>
                <c:ptCount val="1"/>
                <c:pt idx="0">
                  <c:v>D. 104 and above</c:v>
                </c:pt>
              </c:strCache>
            </c:strRef>
          </c:tx>
          <c:spPr>
            <a:solidFill>
              <a:schemeClr val="accent4"/>
            </a:solidFill>
            <a:ln>
              <a:noFill/>
            </a:ln>
            <a:effectLst/>
          </c:spPr>
          <c:invertIfNegative val="0"/>
          <c:cat>
            <c:strRef>
              <c:f>Report!$B$37:$B$41</c:f>
              <c:strCache>
                <c:ptCount val="5"/>
                <c:pt idx="0">
                  <c:v>Curative</c:v>
                </c:pt>
                <c:pt idx="1">
                  <c:v>DM</c:v>
                </c:pt>
                <c:pt idx="2">
                  <c:v>O</c:v>
                </c:pt>
                <c:pt idx="3">
                  <c:v>Palliative</c:v>
                </c:pt>
                <c:pt idx="4">
                  <c:v>Unknown</c:v>
                </c:pt>
              </c:strCache>
            </c:strRef>
          </c:cat>
          <c:val>
            <c:numRef>
              <c:f>Report!$F$37:$F$41</c:f>
              <c:numCache>
                <c:formatCode>0.0%</c:formatCode>
                <c:ptCount val="5"/>
                <c:pt idx="0">
                  <c:v>0.12871287128712872</c:v>
                </c:pt>
                <c:pt idx="1">
                  <c:v>0</c:v>
                </c:pt>
                <c:pt idx="2">
                  <c:v>0</c:v>
                </c:pt>
                <c:pt idx="3">
                  <c:v>1.9138755980861243E-2</c:v>
                </c:pt>
                <c:pt idx="4">
                  <c:v>0</c:v>
                </c:pt>
              </c:numCache>
            </c:numRef>
          </c:val>
          <c:extLst>
            <c:ext xmlns:c16="http://schemas.microsoft.com/office/drawing/2014/chart" uri="{C3380CC4-5D6E-409C-BE32-E72D297353CC}">
              <c16:uniqueId val="{00000003-54BB-4FE8-979B-E1A366F2EB77}"/>
            </c:ext>
          </c:extLst>
        </c:ser>
        <c:dLbls>
          <c:showLegendKey val="0"/>
          <c:showVal val="0"/>
          <c:showCatName val="0"/>
          <c:showSerName val="0"/>
          <c:showPercent val="0"/>
          <c:showBubbleSize val="0"/>
        </c:dLbls>
        <c:gapWidth val="150"/>
        <c:overlap val="100"/>
        <c:axId val="455086848"/>
        <c:axId val="455087328"/>
      </c:barChart>
      <c:catAx>
        <c:axId val="455086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87328"/>
        <c:crosses val="autoZero"/>
        <c:auto val="1"/>
        <c:lblAlgn val="ctr"/>
        <c:lblOffset val="100"/>
        <c:noMultiLvlLbl val="0"/>
      </c:catAx>
      <c:valAx>
        <c:axId val="45508732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86848"/>
        <c:crosses val="autoZero"/>
        <c:crossBetween val="between"/>
      </c:valAx>
      <c:spPr>
        <a:noFill/>
        <a:ln>
          <a:noFill/>
        </a:ln>
        <a:effectLst/>
      </c:spPr>
    </c:plotArea>
    <c:legend>
      <c:legendPos val="b"/>
      <c:layout>
        <c:manualLayout>
          <c:xMode val="edge"/>
          <c:yMode val="edge"/>
          <c:x val="7.5735227328689536E-2"/>
          <c:y val="0.89360410181285477"/>
          <c:w val="0.89731693323206208"/>
          <c:h val="7.69674714263909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u="sng" dirty="0"/>
              <a:t>Planned Treatment by Pathway</a:t>
            </a:r>
            <a:r>
              <a:rPr lang="en-GB" b="1" u="sng" baseline="0" dirty="0"/>
              <a:t> (%)</a:t>
            </a:r>
            <a:endParaRPr lang="en-GB" b="1" u="sng"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0"/>
          <c:order val="0"/>
          <c:tx>
            <c:strRef>
              <c:f>Report!$C$60</c:f>
              <c:strCache>
                <c:ptCount val="1"/>
                <c:pt idx="0">
                  <c:v>A. Within 62 days</c:v>
                </c:pt>
              </c:strCache>
            </c:strRef>
          </c:tx>
          <c:spPr>
            <a:solidFill>
              <a:schemeClr val="accent1"/>
            </a:solidFill>
            <a:ln>
              <a:noFill/>
            </a:ln>
            <a:effectLst/>
          </c:spPr>
          <c:invertIfNegative val="0"/>
          <c:cat>
            <c:strRef>
              <c:f>Report!$B$61:$B$66</c:f>
              <c:strCache>
                <c:ptCount val="6"/>
                <c:pt idx="0">
                  <c:v>Blank</c:v>
                </c:pt>
                <c:pt idx="1">
                  <c:v>Chemotherapy</c:v>
                </c:pt>
                <c:pt idx="2">
                  <c:v>No Active Treatment</c:v>
                </c:pt>
                <c:pt idx="3">
                  <c:v>Specialist Palliative Care</c:v>
                </c:pt>
                <c:pt idx="4">
                  <c:v>Surgery</c:v>
                </c:pt>
                <c:pt idx="5">
                  <c:v>Teletherapy</c:v>
                </c:pt>
              </c:strCache>
            </c:strRef>
          </c:cat>
          <c:val>
            <c:numRef>
              <c:f>Report!$C$61:$C$66</c:f>
              <c:numCache>
                <c:formatCode>0.0%</c:formatCode>
                <c:ptCount val="6"/>
                <c:pt idx="0">
                  <c:v>0.61290322580645162</c:v>
                </c:pt>
                <c:pt idx="1">
                  <c:v>0.8771929824561403</c:v>
                </c:pt>
                <c:pt idx="2">
                  <c:v>1</c:v>
                </c:pt>
                <c:pt idx="3">
                  <c:v>1</c:v>
                </c:pt>
                <c:pt idx="4">
                  <c:v>0.50793650793650791</c:v>
                </c:pt>
                <c:pt idx="5">
                  <c:v>0.78</c:v>
                </c:pt>
              </c:numCache>
            </c:numRef>
          </c:val>
          <c:extLst>
            <c:ext xmlns:c16="http://schemas.microsoft.com/office/drawing/2014/chart" uri="{C3380CC4-5D6E-409C-BE32-E72D297353CC}">
              <c16:uniqueId val="{00000000-5514-402B-84A9-B3467DA1F8C7}"/>
            </c:ext>
          </c:extLst>
        </c:ser>
        <c:ser>
          <c:idx val="1"/>
          <c:order val="1"/>
          <c:tx>
            <c:strRef>
              <c:f>Report!$D$60</c:f>
              <c:strCache>
                <c:ptCount val="1"/>
                <c:pt idx="0">
                  <c:v>B. 63-75 days</c:v>
                </c:pt>
              </c:strCache>
            </c:strRef>
          </c:tx>
          <c:spPr>
            <a:solidFill>
              <a:schemeClr val="accent2"/>
            </a:solidFill>
            <a:ln>
              <a:noFill/>
            </a:ln>
            <a:effectLst/>
          </c:spPr>
          <c:invertIfNegative val="0"/>
          <c:cat>
            <c:strRef>
              <c:f>Report!$B$61:$B$66</c:f>
              <c:strCache>
                <c:ptCount val="6"/>
                <c:pt idx="0">
                  <c:v>Blank</c:v>
                </c:pt>
                <c:pt idx="1">
                  <c:v>Chemotherapy</c:v>
                </c:pt>
                <c:pt idx="2">
                  <c:v>No Active Treatment</c:v>
                </c:pt>
                <c:pt idx="3">
                  <c:v>Specialist Palliative Care</c:v>
                </c:pt>
                <c:pt idx="4">
                  <c:v>Surgery</c:v>
                </c:pt>
                <c:pt idx="5">
                  <c:v>Teletherapy</c:v>
                </c:pt>
              </c:strCache>
            </c:strRef>
          </c:cat>
          <c:val>
            <c:numRef>
              <c:f>Report!$D$61:$D$66</c:f>
              <c:numCache>
                <c:formatCode>0.0%</c:formatCode>
                <c:ptCount val="6"/>
                <c:pt idx="0">
                  <c:v>9.6774193548387094E-2</c:v>
                </c:pt>
                <c:pt idx="1">
                  <c:v>8.771929824561403E-2</c:v>
                </c:pt>
                <c:pt idx="2">
                  <c:v>0</c:v>
                </c:pt>
                <c:pt idx="3">
                  <c:v>0</c:v>
                </c:pt>
                <c:pt idx="4">
                  <c:v>0.22222222222222221</c:v>
                </c:pt>
                <c:pt idx="5">
                  <c:v>0.06</c:v>
                </c:pt>
              </c:numCache>
            </c:numRef>
          </c:val>
          <c:extLst>
            <c:ext xmlns:c16="http://schemas.microsoft.com/office/drawing/2014/chart" uri="{C3380CC4-5D6E-409C-BE32-E72D297353CC}">
              <c16:uniqueId val="{00000001-5514-402B-84A9-B3467DA1F8C7}"/>
            </c:ext>
          </c:extLst>
        </c:ser>
        <c:ser>
          <c:idx val="2"/>
          <c:order val="2"/>
          <c:tx>
            <c:strRef>
              <c:f>Report!$E$60</c:f>
              <c:strCache>
                <c:ptCount val="1"/>
                <c:pt idx="0">
                  <c:v>C. 76-103 days</c:v>
                </c:pt>
              </c:strCache>
            </c:strRef>
          </c:tx>
          <c:spPr>
            <a:solidFill>
              <a:schemeClr val="accent3"/>
            </a:solidFill>
            <a:ln>
              <a:noFill/>
            </a:ln>
            <a:effectLst/>
          </c:spPr>
          <c:invertIfNegative val="0"/>
          <c:cat>
            <c:strRef>
              <c:f>Report!$B$61:$B$66</c:f>
              <c:strCache>
                <c:ptCount val="6"/>
                <c:pt idx="0">
                  <c:v>Blank</c:v>
                </c:pt>
                <c:pt idx="1">
                  <c:v>Chemotherapy</c:v>
                </c:pt>
                <c:pt idx="2">
                  <c:v>No Active Treatment</c:v>
                </c:pt>
                <c:pt idx="3">
                  <c:v>Specialist Palliative Care</c:v>
                </c:pt>
                <c:pt idx="4">
                  <c:v>Surgery</c:v>
                </c:pt>
                <c:pt idx="5">
                  <c:v>Teletherapy</c:v>
                </c:pt>
              </c:strCache>
            </c:strRef>
          </c:cat>
          <c:val>
            <c:numRef>
              <c:f>Report!$E$61:$E$66</c:f>
              <c:numCache>
                <c:formatCode>0.0%</c:formatCode>
                <c:ptCount val="6"/>
                <c:pt idx="0">
                  <c:v>0.16129032258064516</c:v>
                </c:pt>
                <c:pt idx="1">
                  <c:v>1.7543859649122806E-2</c:v>
                </c:pt>
                <c:pt idx="2">
                  <c:v>0</c:v>
                </c:pt>
                <c:pt idx="3">
                  <c:v>0</c:v>
                </c:pt>
                <c:pt idx="4">
                  <c:v>0.17460317460317459</c:v>
                </c:pt>
                <c:pt idx="5">
                  <c:v>0.1</c:v>
                </c:pt>
              </c:numCache>
            </c:numRef>
          </c:val>
          <c:extLst>
            <c:ext xmlns:c16="http://schemas.microsoft.com/office/drawing/2014/chart" uri="{C3380CC4-5D6E-409C-BE32-E72D297353CC}">
              <c16:uniqueId val="{00000002-5514-402B-84A9-B3467DA1F8C7}"/>
            </c:ext>
          </c:extLst>
        </c:ser>
        <c:ser>
          <c:idx val="3"/>
          <c:order val="3"/>
          <c:tx>
            <c:strRef>
              <c:f>Report!$F$60</c:f>
              <c:strCache>
                <c:ptCount val="1"/>
                <c:pt idx="0">
                  <c:v>D. 104 and above</c:v>
                </c:pt>
              </c:strCache>
            </c:strRef>
          </c:tx>
          <c:spPr>
            <a:solidFill>
              <a:schemeClr val="accent4"/>
            </a:solidFill>
            <a:ln>
              <a:noFill/>
            </a:ln>
            <a:effectLst/>
          </c:spPr>
          <c:invertIfNegative val="0"/>
          <c:cat>
            <c:strRef>
              <c:f>Report!$B$61:$B$66</c:f>
              <c:strCache>
                <c:ptCount val="6"/>
                <c:pt idx="0">
                  <c:v>Blank</c:v>
                </c:pt>
                <c:pt idx="1">
                  <c:v>Chemotherapy</c:v>
                </c:pt>
                <c:pt idx="2">
                  <c:v>No Active Treatment</c:v>
                </c:pt>
                <c:pt idx="3">
                  <c:v>Specialist Palliative Care</c:v>
                </c:pt>
                <c:pt idx="4">
                  <c:v>Surgery</c:v>
                </c:pt>
                <c:pt idx="5">
                  <c:v>Teletherapy</c:v>
                </c:pt>
              </c:strCache>
            </c:strRef>
          </c:cat>
          <c:val>
            <c:numRef>
              <c:f>Report!$F$61:$F$66</c:f>
              <c:numCache>
                <c:formatCode>0.0%</c:formatCode>
                <c:ptCount val="6"/>
                <c:pt idx="0">
                  <c:v>0.12903225806451613</c:v>
                </c:pt>
                <c:pt idx="1">
                  <c:v>1.7543859649122806E-2</c:v>
                </c:pt>
                <c:pt idx="2">
                  <c:v>0</c:v>
                </c:pt>
                <c:pt idx="3">
                  <c:v>0</c:v>
                </c:pt>
                <c:pt idx="4">
                  <c:v>9.5238095238095233E-2</c:v>
                </c:pt>
                <c:pt idx="5">
                  <c:v>0.06</c:v>
                </c:pt>
              </c:numCache>
            </c:numRef>
          </c:val>
          <c:extLst>
            <c:ext xmlns:c16="http://schemas.microsoft.com/office/drawing/2014/chart" uri="{C3380CC4-5D6E-409C-BE32-E72D297353CC}">
              <c16:uniqueId val="{00000003-5514-402B-84A9-B3467DA1F8C7}"/>
            </c:ext>
          </c:extLst>
        </c:ser>
        <c:dLbls>
          <c:showLegendKey val="0"/>
          <c:showVal val="0"/>
          <c:showCatName val="0"/>
          <c:showSerName val="0"/>
          <c:showPercent val="0"/>
          <c:showBubbleSize val="0"/>
        </c:dLbls>
        <c:gapWidth val="150"/>
        <c:overlap val="100"/>
        <c:axId val="455083488"/>
        <c:axId val="455084448"/>
      </c:barChart>
      <c:catAx>
        <c:axId val="45508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84448"/>
        <c:crosses val="autoZero"/>
        <c:auto val="1"/>
        <c:lblAlgn val="ctr"/>
        <c:lblOffset val="100"/>
        <c:noMultiLvlLbl val="0"/>
      </c:catAx>
      <c:valAx>
        <c:axId val="45508444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83488"/>
        <c:crosses val="autoZero"/>
        <c:crossBetween val="between"/>
      </c:valAx>
      <c:spPr>
        <a:noFill/>
        <a:ln>
          <a:noFill/>
        </a:ln>
        <a:effectLst/>
      </c:spPr>
    </c:plotArea>
    <c:legend>
      <c:legendPos val="b"/>
      <c:layout>
        <c:manualLayout>
          <c:xMode val="edge"/>
          <c:yMode val="edge"/>
          <c:x val="0.21439610467299333"/>
          <c:y val="0.89747848034081379"/>
          <c:w val="0.72337543321399178"/>
          <c:h val="7.56307681014988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1" u="sng"/>
              <a:t>Actual Treatment</a:t>
            </a:r>
            <a:r>
              <a:rPr lang="en-GB" sz="1100" b="1" u="sng" baseline="0"/>
              <a:t> Type by Pathway (%) </a:t>
            </a:r>
            <a:endParaRPr lang="en-GB" sz="1100" b="1" u="sng"/>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0"/>
          <c:order val="0"/>
          <c:tx>
            <c:strRef>
              <c:f>Report!$C$86</c:f>
              <c:strCache>
                <c:ptCount val="1"/>
                <c:pt idx="0">
                  <c:v>A. Within 62 days</c:v>
                </c:pt>
              </c:strCache>
            </c:strRef>
          </c:tx>
          <c:spPr>
            <a:solidFill>
              <a:schemeClr val="accent1"/>
            </a:solidFill>
            <a:ln>
              <a:noFill/>
            </a:ln>
            <a:effectLst/>
          </c:spPr>
          <c:invertIfNegative val="0"/>
          <c:cat>
            <c:strRef>
              <c:f>Report!$B$87:$B$97</c:f>
              <c:strCache>
                <c:ptCount val="11"/>
                <c:pt idx="0">
                  <c:v>Active Monitoring (excluding non-specialist Palliative Care)</c:v>
                </c:pt>
                <c:pt idx="1">
                  <c:v>All treatment declined</c:v>
                </c:pt>
                <c:pt idx="2">
                  <c:v>Anti-cancer drug regimen (Cytotoxic Chemotherapy)</c:v>
                </c:pt>
                <c:pt idx="3">
                  <c:v>Anti-cancer drug regimen (Immunotherapy)</c:v>
                </c:pt>
                <c:pt idx="4">
                  <c:v>Anti-cancer drug regimen (other)</c:v>
                </c:pt>
                <c:pt idx="5">
                  <c:v>Chemoradiotherapy</c:v>
                </c:pt>
                <c:pt idx="6">
                  <c:v>External Beam Radiotherapy (excluding Proton Therapy)</c:v>
                </c:pt>
                <c:pt idx="7">
                  <c:v>Non-specialist Palliative Care (excluding Active Monitoring)</c:v>
                </c:pt>
                <c:pt idx="8">
                  <c:v>Radiosurgery</c:v>
                </c:pt>
                <c:pt idx="9">
                  <c:v>Specialist Palliative Care</c:v>
                </c:pt>
                <c:pt idx="10">
                  <c:v>Surgery (excluding enabling treatment) - USE FOR TREATMENT DATES 1st JULY 2020 or LATER</c:v>
                </c:pt>
              </c:strCache>
            </c:strRef>
          </c:cat>
          <c:val>
            <c:numRef>
              <c:f>Report!$C$87:$C$97</c:f>
              <c:numCache>
                <c:formatCode>0.0%</c:formatCode>
                <c:ptCount val="11"/>
                <c:pt idx="0">
                  <c:v>0.9375</c:v>
                </c:pt>
                <c:pt idx="1">
                  <c:v>1</c:v>
                </c:pt>
                <c:pt idx="2">
                  <c:v>0.85</c:v>
                </c:pt>
                <c:pt idx="3">
                  <c:v>0.66666666666666663</c:v>
                </c:pt>
                <c:pt idx="4">
                  <c:v>0.55555555555555558</c:v>
                </c:pt>
                <c:pt idx="5">
                  <c:v>0.44444444444444442</c:v>
                </c:pt>
                <c:pt idx="6">
                  <c:v>0.74358974358974361</c:v>
                </c:pt>
                <c:pt idx="7">
                  <c:v>1</c:v>
                </c:pt>
                <c:pt idx="8">
                  <c:v>1</c:v>
                </c:pt>
                <c:pt idx="9">
                  <c:v>0.9642857142857143</c:v>
                </c:pt>
                <c:pt idx="10">
                  <c:v>0.45454545454545453</c:v>
                </c:pt>
              </c:numCache>
            </c:numRef>
          </c:val>
          <c:extLst>
            <c:ext xmlns:c16="http://schemas.microsoft.com/office/drawing/2014/chart" uri="{C3380CC4-5D6E-409C-BE32-E72D297353CC}">
              <c16:uniqueId val="{00000000-14A6-40A5-A092-1995D75988B5}"/>
            </c:ext>
          </c:extLst>
        </c:ser>
        <c:ser>
          <c:idx val="1"/>
          <c:order val="1"/>
          <c:tx>
            <c:strRef>
              <c:f>Report!$D$86</c:f>
              <c:strCache>
                <c:ptCount val="1"/>
                <c:pt idx="0">
                  <c:v>B. 63-75 days</c:v>
                </c:pt>
              </c:strCache>
            </c:strRef>
          </c:tx>
          <c:spPr>
            <a:solidFill>
              <a:schemeClr val="accent2"/>
            </a:solidFill>
            <a:ln>
              <a:noFill/>
            </a:ln>
            <a:effectLst/>
          </c:spPr>
          <c:invertIfNegative val="0"/>
          <c:cat>
            <c:strRef>
              <c:f>Report!$B$87:$B$97</c:f>
              <c:strCache>
                <c:ptCount val="11"/>
                <c:pt idx="0">
                  <c:v>Active Monitoring (excluding non-specialist Palliative Care)</c:v>
                </c:pt>
                <c:pt idx="1">
                  <c:v>All treatment declined</c:v>
                </c:pt>
                <c:pt idx="2">
                  <c:v>Anti-cancer drug regimen (Cytotoxic Chemotherapy)</c:v>
                </c:pt>
                <c:pt idx="3">
                  <c:v>Anti-cancer drug regimen (Immunotherapy)</c:v>
                </c:pt>
                <c:pt idx="4">
                  <c:v>Anti-cancer drug regimen (other)</c:v>
                </c:pt>
                <c:pt idx="5">
                  <c:v>Chemoradiotherapy</c:v>
                </c:pt>
                <c:pt idx="6">
                  <c:v>External Beam Radiotherapy (excluding Proton Therapy)</c:v>
                </c:pt>
                <c:pt idx="7">
                  <c:v>Non-specialist Palliative Care (excluding Active Monitoring)</c:v>
                </c:pt>
                <c:pt idx="8">
                  <c:v>Radiosurgery</c:v>
                </c:pt>
                <c:pt idx="9">
                  <c:v>Specialist Palliative Care</c:v>
                </c:pt>
                <c:pt idx="10">
                  <c:v>Surgery (excluding enabling treatment) - USE FOR TREATMENT DATES 1st JULY 2020 or LATER</c:v>
                </c:pt>
              </c:strCache>
            </c:strRef>
          </c:cat>
          <c:val>
            <c:numRef>
              <c:f>Report!$D$87:$D$97</c:f>
              <c:numCache>
                <c:formatCode>0.0%</c:formatCode>
                <c:ptCount val="11"/>
                <c:pt idx="0">
                  <c:v>0</c:v>
                </c:pt>
                <c:pt idx="1">
                  <c:v>0</c:v>
                </c:pt>
                <c:pt idx="2">
                  <c:v>7.4999999999999997E-2</c:v>
                </c:pt>
                <c:pt idx="3">
                  <c:v>6.6666666666666666E-2</c:v>
                </c:pt>
                <c:pt idx="4">
                  <c:v>0.33333333333333331</c:v>
                </c:pt>
                <c:pt idx="5">
                  <c:v>0</c:v>
                </c:pt>
                <c:pt idx="6">
                  <c:v>8.9743589743589744E-2</c:v>
                </c:pt>
                <c:pt idx="7">
                  <c:v>0</c:v>
                </c:pt>
                <c:pt idx="8">
                  <c:v>0</c:v>
                </c:pt>
                <c:pt idx="9">
                  <c:v>0</c:v>
                </c:pt>
                <c:pt idx="10">
                  <c:v>0.25454545454545452</c:v>
                </c:pt>
              </c:numCache>
            </c:numRef>
          </c:val>
          <c:extLst>
            <c:ext xmlns:c16="http://schemas.microsoft.com/office/drawing/2014/chart" uri="{C3380CC4-5D6E-409C-BE32-E72D297353CC}">
              <c16:uniqueId val="{00000001-14A6-40A5-A092-1995D75988B5}"/>
            </c:ext>
          </c:extLst>
        </c:ser>
        <c:ser>
          <c:idx val="2"/>
          <c:order val="2"/>
          <c:tx>
            <c:strRef>
              <c:f>Report!$E$86</c:f>
              <c:strCache>
                <c:ptCount val="1"/>
                <c:pt idx="0">
                  <c:v>C. 76-103 days</c:v>
                </c:pt>
              </c:strCache>
            </c:strRef>
          </c:tx>
          <c:spPr>
            <a:solidFill>
              <a:schemeClr val="accent3"/>
            </a:solidFill>
            <a:ln>
              <a:noFill/>
            </a:ln>
            <a:effectLst/>
          </c:spPr>
          <c:invertIfNegative val="0"/>
          <c:cat>
            <c:strRef>
              <c:f>Report!$B$87:$B$97</c:f>
              <c:strCache>
                <c:ptCount val="11"/>
                <c:pt idx="0">
                  <c:v>Active Monitoring (excluding non-specialist Palliative Care)</c:v>
                </c:pt>
                <c:pt idx="1">
                  <c:v>All treatment declined</c:v>
                </c:pt>
                <c:pt idx="2">
                  <c:v>Anti-cancer drug regimen (Cytotoxic Chemotherapy)</c:v>
                </c:pt>
                <c:pt idx="3">
                  <c:v>Anti-cancer drug regimen (Immunotherapy)</c:v>
                </c:pt>
                <c:pt idx="4">
                  <c:v>Anti-cancer drug regimen (other)</c:v>
                </c:pt>
                <c:pt idx="5">
                  <c:v>Chemoradiotherapy</c:v>
                </c:pt>
                <c:pt idx="6">
                  <c:v>External Beam Radiotherapy (excluding Proton Therapy)</c:v>
                </c:pt>
                <c:pt idx="7">
                  <c:v>Non-specialist Palliative Care (excluding Active Monitoring)</c:v>
                </c:pt>
                <c:pt idx="8">
                  <c:v>Radiosurgery</c:v>
                </c:pt>
                <c:pt idx="9">
                  <c:v>Specialist Palliative Care</c:v>
                </c:pt>
                <c:pt idx="10">
                  <c:v>Surgery (excluding enabling treatment) - USE FOR TREATMENT DATES 1st JULY 2020 or LATER</c:v>
                </c:pt>
              </c:strCache>
            </c:strRef>
          </c:cat>
          <c:val>
            <c:numRef>
              <c:f>Report!$E$87:$E$97</c:f>
              <c:numCache>
                <c:formatCode>0.0%</c:formatCode>
                <c:ptCount val="11"/>
                <c:pt idx="0">
                  <c:v>0</c:v>
                </c:pt>
                <c:pt idx="1">
                  <c:v>0</c:v>
                </c:pt>
                <c:pt idx="2">
                  <c:v>0.05</c:v>
                </c:pt>
                <c:pt idx="3">
                  <c:v>0.2</c:v>
                </c:pt>
                <c:pt idx="4">
                  <c:v>0.1111111111111111</c:v>
                </c:pt>
                <c:pt idx="5">
                  <c:v>0.44444444444444442</c:v>
                </c:pt>
                <c:pt idx="6">
                  <c:v>5.128205128205128E-2</c:v>
                </c:pt>
                <c:pt idx="7">
                  <c:v>0</c:v>
                </c:pt>
                <c:pt idx="8">
                  <c:v>0</c:v>
                </c:pt>
                <c:pt idx="9">
                  <c:v>3.5714285714285712E-2</c:v>
                </c:pt>
                <c:pt idx="10">
                  <c:v>0.21818181818181817</c:v>
                </c:pt>
              </c:numCache>
            </c:numRef>
          </c:val>
          <c:extLst>
            <c:ext xmlns:c16="http://schemas.microsoft.com/office/drawing/2014/chart" uri="{C3380CC4-5D6E-409C-BE32-E72D297353CC}">
              <c16:uniqueId val="{00000002-14A6-40A5-A092-1995D75988B5}"/>
            </c:ext>
          </c:extLst>
        </c:ser>
        <c:ser>
          <c:idx val="3"/>
          <c:order val="3"/>
          <c:tx>
            <c:strRef>
              <c:f>Report!$F$86</c:f>
              <c:strCache>
                <c:ptCount val="1"/>
                <c:pt idx="0">
                  <c:v>D. 104 and above</c:v>
                </c:pt>
              </c:strCache>
            </c:strRef>
          </c:tx>
          <c:spPr>
            <a:solidFill>
              <a:schemeClr val="accent4"/>
            </a:solidFill>
            <a:ln>
              <a:noFill/>
            </a:ln>
            <a:effectLst/>
          </c:spPr>
          <c:invertIfNegative val="0"/>
          <c:cat>
            <c:strRef>
              <c:f>Report!$B$87:$B$97</c:f>
              <c:strCache>
                <c:ptCount val="11"/>
                <c:pt idx="0">
                  <c:v>Active Monitoring (excluding non-specialist Palliative Care)</c:v>
                </c:pt>
                <c:pt idx="1">
                  <c:v>All treatment declined</c:v>
                </c:pt>
                <c:pt idx="2">
                  <c:v>Anti-cancer drug regimen (Cytotoxic Chemotherapy)</c:v>
                </c:pt>
                <c:pt idx="3">
                  <c:v>Anti-cancer drug regimen (Immunotherapy)</c:v>
                </c:pt>
                <c:pt idx="4">
                  <c:v>Anti-cancer drug regimen (other)</c:v>
                </c:pt>
                <c:pt idx="5">
                  <c:v>Chemoradiotherapy</c:v>
                </c:pt>
                <c:pt idx="6">
                  <c:v>External Beam Radiotherapy (excluding Proton Therapy)</c:v>
                </c:pt>
                <c:pt idx="7">
                  <c:v>Non-specialist Palliative Care (excluding Active Monitoring)</c:v>
                </c:pt>
                <c:pt idx="8">
                  <c:v>Radiosurgery</c:v>
                </c:pt>
                <c:pt idx="9">
                  <c:v>Specialist Palliative Care</c:v>
                </c:pt>
                <c:pt idx="10">
                  <c:v>Surgery (excluding enabling treatment) - USE FOR TREATMENT DATES 1st JULY 2020 or LATER</c:v>
                </c:pt>
              </c:strCache>
            </c:strRef>
          </c:cat>
          <c:val>
            <c:numRef>
              <c:f>Report!$F$87:$F$97</c:f>
              <c:numCache>
                <c:formatCode>0.0%</c:formatCode>
                <c:ptCount val="11"/>
                <c:pt idx="0">
                  <c:v>6.25E-2</c:v>
                </c:pt>
                <c:pt idx="1">
                  <c:v>0</c:v>
                </c:pt>
                <c:pt idx="2">
                  <c:v>2.5000000000000001E-2</c:v>
                </c:pt>
                <c:pt idx="3">
                  <c:v>6.6666666666666666E-2</c:v>
                </c:pt>
                <c:pt idx="4">
                  <c:v>0</c:v>
                </c:pt>
                <c:pt idx="5">
                  <c:v>0.1111111111111111</c:v>
                </c:pt>
                <c:pt idx="6">
                  <c:v>0.11538461538461539</c:v>
                </c:pt>
                <c:pt idx="7">
                  <c:v>0</c:v>
                </c:pt>
                <c:pt idx="8">
                  <c:v>0</c:v>
                </c:pt>
                <c:pt idx="9">
                  <c:v>0</c:v>
                </c:pt>
                <c:pt idx="10">
                  <c:v>7.2727272727272724E-2</c:v>
                </c:pt>
              </c:numCache>
            </c:numRef>
          </c:val>
          <c:extLst>
            <c:ext xmlns:c16="http://schemas.microsoft.com/office/drawing/2014/chart" uri="{C3380CC4-5D6E-409C-BE32-E72D297353CC}">
              <c16:uniqueId val="{00000003-14A6-40A5-A092-1995D75988B5}"/>
            </c:ext>
          </c:extLst>
        </c:ser>
        <c:dLbls>
          <c:showLegendKey val="0"/>
          <c:showVal val="0"/>
          <c:showCatName val="0"/>
          <c:showSerName val="0"/>
          <c:showPercent val="0"/>
          <c:showBubbleSize val="0"/>
        </c:dLbls>
        <c:gapWidth val="150"/>
        <c:overlap val="100"/>
        <c:axId val="2073038032"/>
        <c:axId val="2073038992"/>
      </c:barChart>
      <c:catAx>
        <c:axId val="2073038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73038992"/>
        <c:crosses val="autoZero"/>
        <c:auto val="1"/>
        <c:lblAlgn val="ctr"/>
        <c:lblOffset val="100"/>
        <c:noMultiLvlLbl val="0"/>
      </c:catAx>
      <c:valAx>
        <c:axId val="2073038992"/>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038032"/>
        <c:crosses val="autoZero"/>
        <c:crossBetween val="between"/>
      </c:valAx>
      <c:spPr>
        <a:noFill/>
        <a:ln>
          <a:noFill/>
        </a:ln>
        <a:effectLst/>
      </c:spPr>
    </c:plotArea>
    <c:legend>
      <c:legendPos val="b"/>
      <c:layout>
        <c:manualLayout>
          <c:xMode val="edge"/>
          <c:yMode val="edge"/>
          <c:x val="0.36621368325797637"/>
          <c:y val="0.93948331535272245"/>
          <c:w val="0.59545641584837095"/>
          <c:h val="4.06997081890515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u="sng"/>
              <a:t>Age Group by Pathway</a:t>
            </a:r>
            <a:r>
              <a:rPr lang="en-GB" b="1" u="sng" baseline="0"/>
              <a:t> (%)</a:t>
            </a:r>
            <a:endParaRPr lang="en-GB" b="1" u="sng"/>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0"/>
          <c:order val="0"/>
          <c:tx>
            <c:strRef>
              <c:f>Report!$C$138</c:f>
              <c:strCache>
                <c:ptCount val="1"/>
                <c:pt idx="0">
                  <c:v>A. Within 62 days</c:v>
                </c:pt>
              </c:strCache>
            </c:strRef>
          </c:tx>
          <c:spPr>
            <a:solidFill>
              <a:schemeClr val="accent1"/>
            </a:solidFill>
            <a:ln>
              <a:noFill/>
            </a:ln>
            <a:effectLst/>
          </c:spPr>
          <c:invertIfNegative val="0"/>
          <c:cat>
            <c:strRef>
              <c:f>Report!$B$139:$B$143</c:f>
              <c:strCache>
                <c:ptCount val="5"/>
                <c:pt idx="0">
                  <c:v>25–49</c:v>
                </c:pt>
                <c:pt idx="1">
                  <c:v>50–64</c:v>
                </c:pt>
                <c:pt idx="2">
                  <c:v>65–74</c:v>
                </c:pt>
                <c:pt idx="3">
                  <c:v>75–84</c:v>
                </c:pt>
                <c:pt idx="4">
                  <c:v>85+</c:v>
                </c:pt>
              </c:strCache>
            </c:strRef>
          </c:cat>
          <c:val>
            <c:numRef>
              <c:f>Report!$C$139:$C$143</c:f>
              <c:numCache>
                <c:formatCode>0.0%</c:formatCode>
                <c:ptCount val="5"/>
                <c:pt idx="0">
                  <c:v>0.75</c:v>
                </c:pt>
                <c:pt idx="1">
                  <c:v>0.62903225806451613</c:v>
                </c:pt>
                <c:pt idx="2">
                  <c:v>0.80373831775700932</c:v>
                </c:pt>
                <c:pt idx="3">
                  <c:v>0.80172413793103448</c:v>
                </c:pt>
                <c:pt idx="4">
                  <c:v>0.87878787878787878</c:v>
                </c:pt>
              </c:numCache>
            </c:numRef>
          </c:val>
          <c:extLst>
            <c:ext xmlns:c16="http://schemas.microsoft.com/office/drawing/2014/chart" uri="{C3380CC4-5D6E-409C-BE32-E72D297353CC}">
              <c16:uniqueId val="{00000000-1662-4EE2-84EB-BC94BF4DB060}"/>
            </c:ext>
          </c:extLst>
        </c:ser>
        <c:ser>
          <c:idx val="1"/>
          <c:order val="1"/>
          <c:tx>
            <c:strRef>
              <c:f>Report!$D$138</c:f>
              <c:strCache>
                <c:ptCount val="1"/>
                <c:pt idx="0">
                  <c:v>B. 63-75 days</c:v>
                </c:pt>
              </c:strCache>
            </c:strRef>
          </c:tx>
          <c:spPr>
            <a:solidFill>
              <a:schemeClr val="accent2"/>
            </a:solidFill>
            <a:ln>
              <a:noFill/>
            </a:ln>
            <a:effectLst/>
          </c:spPr>
          <c:invertIfNegative val="0"/>
          <c:cat>
            <c:strRef>
              <c:f>Report!$B$139:$B$143</c:f>
              <c:strCache>
                <c:ptCount val="5"/>
                <c:pt idx="0">
                  <c:v>25–49</c:v>
                </c:pt>
                <c:pt idx="1">
                  <c:v>50–64</c:v>
                </c:pt>
                <c:pt idx="2">
                  <c:v>65–74</c:v>
                </c:pt>
                <c:pt idx="3">
                  <c:v>75–84</c:v>
                </c:pt>
                <c:pt idx="4">
                  <c:v>85+</c:v>
                </c:pt>
              </c:strCache>
            </c:strRef>
          </c:cat>
          <c:val>
            <c:numRef>
              <c:f>Report!$D$139:$D$143</c:f>
              <c:numCache>
                <c:formatCode>0.0%</c:formatCode>
                <c:ptCount val="5"/>
                <c:pt idx="0">
                  <c:v>0.25</c:v>
                </c:pt>
                <c:pt idx="1">
                  <c:v>0.16129032258064516</c:v>
                </c:pt>
                <c:pt idx="2">
                  <c:v>4.6728971962616821E-2</c:v>
                </c:pt>
                <c:pt idx="3">
                  <c:v>7.7586206896551727E-2</c:v>
                </c:pt>
                <c:pt idx="4">
                  <c:v>9.0909090909090912E-2</c:v>
                </c:pt>
              </c:numCache>
            </c:numRef>
          </c:val>
          <c:extLst>
            <c:ext xmlns:c16="http://schemas.microsoft.com/office/drawing/2014/chart" uri="{C3380CC4-5D6E-409C-BE32-E72D297353CC}">
              <c16:uniqueId val="{00000001-1662-4EE2-84EB-BC94BF4DB060}"/>
            </c:ext>
          </c:extLst>
        </c:ser>
        <c:ser>
          <c:idx val="2"/>
          <c:order val="2"/>
          <c:tx>
            <c:strRef>
              <c:f>Report!$E$138</c:f>
              <c:strCache>
                <c:ptCount val="1"/>
                <c:pt idx="0">
                  <c:v>C. 76-103 days</c:v>
                </c:pt>
              </c:strCache>
            </c:strRef>
          </c:tx>
          <c:spPr>
            <a:solidFill>
              <a:schemeClr val="accent3"/>
            </a:solidFill>
            <a:ln>
              <a:noFill/>
            </a:ln>
            <a:effectLst/>
          </c:spPr>
          <c:invertIfNegative val="0"/>
          <c:cat>
            <c:strRef>
              <c:f>Report!$B$139:$B$143</c:f>
              <c:strCache>
                <c:ptCount val="5"/>
                <c:pt idx="0">
                  <c:v>25–49</c:v>
                </c:pt>
                <c:pt idx="1">
                  <c:v>50–64</c:v>
                </c:pt>
                <c:pt idx="2">
                  <c:v>65–74</c:v>
                </c:pt>
                <c:pt idx="3">
                  <c:v>75–84</c:v>
                </c:pt>
                <c:pt idx="4">
                  <c:v>85+</c:v>
                </c:pt>
              </c:strCache>
            </c:strRef>
          </c:cat>
          <c:val>
            <c:numRef>
              <c:f>Report!$E$139:$E$143</c:f>
              <c:numCache>
                <c:formatCode>0.0%</c:formatCode>
                <c:ptCount val="5"/>
                <c:pt idx="0">
                  <c:v>0</c:v>
                </c:pt>
                <c:pt idx="1">
                  <c:v>0.17741935483870969</c:v>
                </c:pt>
                <c:pt idx="2">
                  <c:v>7.476635514018691E-2</c:v>
                </c:pt>
                <c:pt idx="3">
                  <c:v>6.0344827586206899E-2</c:v>
                </c:pt>
                <c:pt idx="4">
                  <c:v>3.0303030303030304E-2</c:v>
                </c:pt>
              </c:numCache>
            </c:numRef>
          </c:val>
          <c:extLst>
            <c:ext xmlns:c16="http://schemas.microsoft.com/office/drawing/2014/chart" uri="{C3380CC4-5D6E-409C-BE32-E72D297353CC}">
              <c16:uniqueId val="{00000002-1662-4EE2-84EB-BC94BF4DB060}"/>
            </c:ext>
          </c:extLst>
        </c:ser>
        <c:ser>
          <c:idx val="3"/>
          <c:order val="3"/>
          <c:tx>
            <c:strRef>
              <c:f>Report!$F$138</c:f>
              <c:strCache>
                <c:ptCount val="1"/>
                <c:pt idx="0">
                  <c:v>D. 104 and above</c:v>
                </c:pt>
              </c:strCache>
            </c:strRef>
          </c:tx>
          <c:spPr>
            <a:solidFill>
              <a:schemeClr val="accent4"/>
            </a:solidFill>
            <a:ln>
              <a:noFill/>
            </a:ln>
            <a:effectLst/>
          </c:spPr>
          <c:invertIfNegative val="0"/>
          <c:cat>
            <c:strRef>
              <c:f>Report!$B$139:$B$143</c:f>
              <c:strCache>
                <c:ptCount val="5"/>
                <c:pt idx="0">
                  <c:v>25–49</c:v>
                </c:pt>
                <c:pt idx="1">
                  <c:v>50–64</c:v>
                </c:pt>
                <c:pt idx="2">
                  <c:v>65–74</c:v>
                </c:pt>
                <c:pt idx="3">
                  <c:v>75–84</c:v>
                </c:pt>
                <c:pt idx="4">
                  <c:v>85+</c:v>
                </c:pt>
              </c:strCache>
            </c:strRef>
          </c:cat>
          <c:val>
            <c:numRef>
              <c:f>Report!$F$139:$F$143</c:f>
              <c:numCache>
                <c:formatCode>0.0%</c:formatCode>
                <c:ptCount val="5"/>
                <c:pt idx="0">
                  <c:v>0</c:v>
                </c:pt>
                <c:pt idx="1">
                  <c:v>3.2258064516129031E-2</c:v>
                </c:pt>
                <c:pt idx="2">
                  <c:v>7.476635514018691E-2</c:v>
                </c:pt>
                <c:pt idx="3">
                  <c:v>6.0344827586206899E-2</c:v>
                </c:pt>
                <c:pt idx="4">
                  <c:v>0</c:v>
                </c:pt>
              </c:numCache>
            </c:numRef>
          </c:val>
          <c:extLst>
            <c:ext xmlns:c16="http://schemas.microsoft.com/office/drawing/2014/chart" uri="{C3380CC4-5D6E-409C-BE32-E72D297353CC}">
              <c16:uniqueId val="{00000003-1662-4EE2-84EB-BC94BF4DB060}"/>
            </c:ext>
          </c:extLst>
        </c:ser>
        <c:dLbls>
          <c:showLegendKey val="0"/>
          <c:showVal val="0"/>
          <c:showCatName val="0"/>
          <c:showSerName val="0"/>
          <c:showPercent val="0"/>
          <c:showBubbleSize val="0"/>
        </c:dLbls>
        <c:gapWidth val="150"/>
        <c:overlap val="100"/>
        <c:axId val="179352784"/>
        <c:axId val="179351344"/>
      </c:barChart>
      <c:catAx>
        <c:axId val="17935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1344"/>
        <c:crosses val="autoZero"/>
        <c:auto val="1"/>
        <c:lblAlgn val="ctr"/>
        <c:lblOffset val="100"/>
        <c:noMultiLvlLbl val="0"/>
      </c:catAx>
      <c:valAx>
        <c:axId val="179351344"/>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u="sng" dirty="0"/>
              <a:t>Performance Status by Pathway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Report!$C$253</c:f>
              <c:strCache>
                <c:ptCount val="1"/>
                <c:pt idx="0">
                  <c:v>A. Within 62 days</c:v>
                </c:pt>
              </c:strCache>
            </c:strRef>
          </c:tx>
          <c:spPr>
            <a:solidFill>
              <a:schemeClr val="accent1"/>
            </a:solidFill>
            <a:ln>
              <a:noFill/>
            </a:ln>
            <a:effectLst/>
          </c:spPr>
          <c:invertIfNegative val="0"/>
          <c:cat>
            <c:strRef>
              <c:f>Report!$B$254:$B$259</c:f>
              <c:strCache>
                <c:ptCount val="6"/>
                <c:pt idx="0">
                  <c:v>0</c:v>
                </c:pt>
                <c:pt idx="1">
                  <c:v>1</c:v>
                </c:pt>
                <c:pt idx="2">
                  <c:v>2</c:v>
                </c:pt>
                <c:pt idx="3">
                  <c:v>3</c:v>
                </c:pt>
                <c:pt idx="4">
                  <c:v>4</c:v>
                </c:pt>
                <c:pt idx="5">
                  <c:v>Not recorded</c:v>
                </c:pt>
              </c:strCache>
            </c:strRef>
          </c:cat>
          <c:val>
            <c:numRef>
              <c:f>Report!$C$254:$C$259</c:f>
              <c:numCache>
                <c:formatCode>0.0%</c:formatCode>
                <c:ptCount val="6"/>
                <c:pt idx="0">
                  <c:v>0.65</c:v>
                </c:pt>
                <c:pt idx="1">
                  <c:v>0.64220183486238536</c:v>
                </c:pt>
                <c:pt idx="2">
                  <c:v>0.85542168674698793</c:v>
                </c:pt>
                <c:pt idx="3">
                  <c:v>1</c:v>
                </c:pt>
                <c:pt idx="4">
                  <c:v>1</c:v>
                </c:pt>
                <c:pt idx="5">
                  <c:v>1</c:v>
                </c:pt>
              </c:numCache>
            </c:numRef>
          </c:val>
          <c:extLst>
            <c:ext xmlns:c16="http://schemas.microsoft.com/office/drawing/2014/chart" uri="{C3380CC4-5D6E-409C-BE32-E72D297353CC}">
              <c16:uniqueId val="{00000000-FECB-4FD2-9046-FC9FEA1E6791}"/>
            </c:ext>
          </c:extLst>
        </c:ser>
        <c:ser>
          <c:idx val="1"/>
          <c:order val="1"/>
          <c:tx>
            <c:strRef>
              <c:f>Report!$D$253</c:f>
              <c:strCache>
                <c:ptCount val="1"/>
                <c:pt idx="0">
                  <c:v>B. 63-75 days</c:v>
                </c:pt>
              </c:strCache>
            </c:strRef>
          </c:tx>
          <c:spPr>
            <a:solidFill>
              <a:schemeClr val="accent2"/>
            </a:solidFill>
            <a:ln>
              <a:noFill/>
            </a:ln>
            <a:effectLst/>
          </c:spPr>
          <c:invertIfNegative val="0"/>
          <c:cat>
            <c:strRef>
              <c:f>Report!$B$254:$B$259</c:f>
              <c:strCache>
                <c:ptCount val="6"/>
                <c:pt idx="0">
                  <c:v>0</c:v>
                </c:pt>
                <c:pt idx="1">
                  <c:v>1</c:v>
                </c:pt>
                <c:pt idx="2">
                  <c:v>2</c:v>
                </c:pt>
                <c:pt idx="3">
                  <c:v>3</c:v>
                </c:pt>
                <c:pt idx="4">
                  <c:v>4</c:v>
                </c:pt>
                <c:pt idx="5">
                  <c:v>Not recorded</c:v>
                </c:pt>
              </c:strCache>
            </c:strRef>
          </c:cat>
          <c:val>
            <c:numRef>
              <c:f>Report!$D$254:$D$259</c:f>
              <c:numCache>
                <c:formatCode>0.0%</c:formatCode>
                <c:ptCount val="6"/>
                <c:pt idx="0">
                  <c:v>0.16666666666666666</c:v>
                </c:pt>
                <c:pt idx="1">
                  <c:v>0.15596330275229359</c:v>
                </c:pt>
                <c:pt idx="2">
                  <c:v>1.2048192771084338E-2</c:v>
                </c:pt>
                <c:pt idx="3">
                  <c:v>0</c:v>
                </c:pt>
                <c:pt idx="4">
                  <c:v>0</c:v>
                </c:pt>
                <c:pt idx="5">
                  <c:v>0</c:v>
                </c:pt>
              </c:numCache>
            </c:numRef>
          </c:val>
          <c:extLst>
            <c:ext xmlns:c16="http://schemas.microsoft.com/office/drawing/2014/chart" uri="{C3380CC4-5D6E-409C-BE32-E72D297353CC}">
              <c16:uniqueId val="{00000001-FECB-4FD2-9046-FC9FEA1E6791}"/>
            </c:ext>
          </c:extLst>
        </c:ser>
        <c:ser>
          <c:idx val="2"/>
          <c:order val="2"/>
          <c:tx>
            <c:strRef>
              <c:f>Report!$E$253</c:f>
              <c:strCache>
                <c:ptCount val="1"/>
                <c:pt idx="0">
                  <c:v>C. 76-103 days</c:v>
                </c:pt>
              </c:strCache>
            </c:strRef>
          </c:tx>
          <c:spPr>
            <a:solidFill>
              <a:schemeClr val="accent3"/>
            </a:solidFill>
            <a:ln>
              <a:noFill/>
            </a:ln>
            <a:effectLst/>
          </c:spPr>
          <c:invertIfNegative val="0"/>
          <c:cat>
            <c:strRef>
              <c:f>Report!$B$254:$B$259</c:f>
              <c:strCache>
                <c:ptCount val="6"/>
                <c:pt idx="0">
                  <c:v>0</c:v>
                </c:pt>
                <c:pt idx="1">
                  <c:v>1</c:v>
                </c:pt>
                <c:pt idx="2">
                  <c:v>2</c:v>
                </c:pt>
                <c:pt idx="3">
                  <c:v>3</c:v>
                </c:pt>
                <c:pt idx="4">
                  <c:v>4</c:v>
                </c:pt>
                <c:pt idx="5">
                  <c:v>Not recorded</c:v>
                </c:pt>
              </c:strCache>
            </c:strRef>
          </c:cat>
          <c:val>
            <c:numRef>
              <c:f>Report!$E$254:$E$259</c:f>
              <c:numCache>
                <c:formatCode>0.0%</c:formatCode>
                <c:ptCount val="6"/>
                <c:pt idx="0">
                  <c:v>0.15</c:v>
                </c:pt>
                <c:pt idx="1">
                  <c:v>9.1743119266055051E-2</c:v>
                </c:pt>
                <c:pt idx="2">
                  <c:v>9.6385542168674704E-2</c:v>
                </c:pt>
                <c:pt idx="3">
                  <c:v>0</c:v>
                </c:pt>
                <c:pt idx="4">
                  <c:v>0</c:v>
                </c:pt>
                <c:pt idx="5">
                  <c:v>0</c:v>
                </c:pt>
              </c:numCache>
            </c:numRef>
          </c:val>
          <c:extLst>
            <c:ext xmlns:c16="http://schemas.microsoft.com/office/drawing/2014/chart" uri="{C3380CC4-5D6E-409C-BE32-E72D297353CC}">
              <c16:uniqueId val="{00000002-FECB-4FD2-9046-FC9FEA1E6791}"/>
            </c:ext>
          </c:extLst>
        </c:ser>
        <c:ser>
          <c:idx val="3"/>
          <c:order val="3"/>
          <c:tx>
            <c:strRef>
              <c:f>Report!$F$253</c:f>
              <c:strCache>
                <c:ptCount val="1"/>
                <c:pt idx="0">
                  <c:v>D. 104 and above</c:v>
                </c:pt>
              </c:strCache>
            </c:strRef>
          </c:tx>
          <c:spPr>
            <a:solidFill>
              <a:schemeClr val="accent4"/>
            </a:solidFill>
            <a:ln>
              <a:noFill/>
            </a:ln>
            <a:effectLst/>
          </c:spPr>
          <c:invertIfNegative val="0"/>
          <c:cat>
            <c:strRef>
              <c:f>Report!$B$254:$B$259</c:f>
              <c:strCache>
                <c:ptCount val="6"/>
                <c:pt idx="0">
                  <c:v>0</c:v>
                </c:pt>
                <c:pt idx="1">
                  <c:v>1</c:v>
                </c:pt>
                <c:pt idx="2">
                  <c:v>2</c:v>
                </c:pt>
                <c:pt idx="3">
                  <c:v>3</c:v>
                </c:pt>
                <c:pt idx="4">
                  <c:v>4</c:v>
                </c:pt>
                <c:pt idx="5">
                  <c:v>Not recorded</c:v>
                </c:pt>
              </c:strCache>
            </c:strRef>
          </c:cat>
          <c:val>
            <c:numRef>
              <c:f>Report!$F$254:$F$259</c:f>
              <c:numCache>
                <c:formatCode>0.0%</c:formatCode>
                <c:ptCount val="6"/>
                <c:pt idx="0">
                  <c:v>3.3333333333333333E-2</c:v>
                </c:pt>
                <c:pt idx="1">
                  <c:v>0.11009174311926606</c:v>
                </c:pt>
                <c:pt idx="2">
                  <c:v>3.614457831325301E-2</c:v>
                </c:pt>
                <c:pt idx="3">
                  <c:v>0</c:v>
                </c:pt>
                <c:pt idx="4">
                  <c:v>0</c:v>
                </c:pt>
                <c:pt idx="5">
                  <c:v>0</c:v>
                </c:pt>
              </c:numCache>
            </c:numRef>
          </c:val>
          <c:extLst>
            <c:ext xmlns:c16="http://schemas.microsoft.com/office/drawing/2014/chart" uri="{C3380CC4-5D6E-409C-BE32-E72D297353CC}">
              <c16:uniqueId val="{00000003-FECB-4FD2-9046-FC9FEA1E6791}"/>
            </c:ext>
          </c:extLst>
        </c:ser>
        <c:dLbls>
          <c:showLegendKey val="0"/>
          <c:showVal val="0"/>
          <c:showCatName val="0"/>
          <c:showSerName val="0"/>
          <c:showPercent val="0"/>
          <c:showBubbleSize val="0"/>
        </c:dLbls>
        <c:gapWidth val="150"/>
        <c:overlap val="100"/>
        <c:axId val="1465702303"/>
        <c:axId val="1465698943"/>
      </c:barChart>
      <c:catAx>
        <c:axId val="1465702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698943"/>
        <c:crosses val="autoZero"/>
        <c:auto val="1"/>
        <c:lblAlgn val="ctr"/>
        <c:lblOffset val="100"/>
        <c:noMultiLvlLbl val="0"/>
      </c:catAx>
      <c:valAx>
        <c:axId val="1465698943"/>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702303"/>
        <c:crosses val="autoZero"/>
        <c:crossBetween val="between"/>
      </c:valAx>
      <c:spPr>
        <a:noFill/>
        <a:ln>
          <a:noFill/>
        </a:ln>
        <a:effectLst/>
      </c:spPr>
    </c:plotArea>
    <c:legend>
      <c:legendPos val="b"/>
      <c:layout>
        <c:manualLayout>
          <c:xMode val="edge"/>
          <c:yMode val="edge"/>
          <c:x val="0.13527316543625398"/>
          <c:y val="0.90498390200698342"/>
          <c:w val="0.78795457197607144"/>
          <c:h val="7.00939714618756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2EFBA-7FB9-4846-828E-0A257C77F0D3}" type="datetimeFigureOut">
              <a:rPr lang="en-GB" smtClean="0"/>
              <a:t>20/05/2025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1691C-E806-4A43-AED3-D0987089E6A1}" type="slidenum">
              <a:rPr lang="en-GB" smtClean="0"/>
              <a:t>‹#›</a:t>
            </a:fld>
            <a:endParaRPr lang="en-GB"/>
          </a:p>
        </p:txBody>
      </p:sp>
    </p:spTree>
    <p:extLst>
      <p:ext uri="{BB962C8B-B14F-4D97-AF65-F5344CB8AC3E}">
        <p14:creationId xmlns:p14="http://schemas.microsoft.com/office/powerpoint/2010/main" val="30166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gital.nhs.uk/ndrs/data/data-sets/rcr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igital.nhs.uk/ndrs/data/data-sets/sact" TargetMode="External"/><Relationship Id="rId5" Type="http://schemas.openxmlformats.org/officeDocument/2006/relationships/hyperlink" Target="https://digital.nhs.uk/ndrs/data/data-sets/rtds" TargetMode="External"/><Relationship Id="rId4" Type="http://schemas.openxmlformats.org/officeDocument/2006/relationships/hyperlink" Target="https://digital.nhs.uk/data-and-information/data-tools-and-services/data-services/hospital-episode-statistic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RCRD takes data from CWT and COSD (c 4-5 months in arrears) – COSD 2022 (21 months in arrears) complete registration records – basis of the work programme expectation will be that all SWAG providers work – even prior to the potentially less reliably validated data set RUHB (3 incidences) , NBT (2 incidences) and GHFT (demonstrates  consistent) achieved 70%</a:t>
            </a:r>
          </a:p>
          <a:p>
            <a:endParaRPr lang="en-GB" dirty="0"/>
          </a:p>
          <a:p>
            <a:r>
              <a:rPr lang="en-GB" dirty="0"/>
              <a:t>COSD items – staging, PS records matched to SACT CWT 1</a:t>
            </a:r>
            <a:r>
              <a:rPr lang="en-GB" baseline="30000" dirty="0"/>
              <a:t>st</a:t>
            </a:r>
            <a:r>
              <a:rPr lang="en-GB" dirty="0"/>
              <a:t> treatment</a:t>
            </a:r>
          </a:p>
          <a:p>
            <a:r>
              <a:rPr lang="en-GB" dirty="0"/>
              <a:t>Clinical sign off of the data is not mandated in England</a:t>
            </a:r>
          </a:p>
          <a:p>
            <a:endParaRPr lang="en-GB" dirty="0"/>
          </a:p>
          <a:p>
            <a:r>
              <a:rPr lang="en-GB" b="0" i="0" dirty="0">
                <a:solidFill>
                  <a:srgbClr val="333333"/>
                </a:solidFill>
                <a:effectLst/>
                <a:latin typeface="Helvetica Neue"/>
              </a:rPr>
              <a:t>For quarterly reports, the NLCA is provided with data from the </a:t>
            </a:r>
            <a:r>
              <a:rPr lang="en-GB" b="0" i="0" u="none" strike="noStrike" dirty="0">
                <a:solidFill>
                  <a:srgbClr val="337AB7"/>
                </a:solidFill>
                <a:effectLst/>
                <a:latin typeface="Helvetica Neue"/>
                <a:hlinkClick r:id="rId3"/>
              </a:rPr>
              <a:t>Rapid Cancer Registration Dataset (RCRD).</a:t>
            </a:r>
            <a:r>
              <a:rPr lang="en-GB" b="0" i="0" dirty="0">
                <a:solidFill>
                  <a:srgbClr val="333333"/>
                </a:solidFill>
                <a:effectLst/>
                <a:latin typeface="Helvetica Neue"/>
              </a:rPr>
              <a:t> This dataset is compiled mainly from COSD records, and is made available more quickly than the complete cancer registration dataset. However, the speed of production means that the range of data items is limited and several standard data items in the complete registration dataset are unavailable. It also does not have complete coverage of all patients diagnosed with lung cancer in England during the reporting period. The RCRD was linked to other national health care datasets, including </a:t>
            </a:r>
            <a:r>
              <a:rPr lang="en-GB" b="0" i="0" u="none" strike="noStrike" dirty="0">
                <a:solidFill>
                  <a:srgbClr val="337AB7"/>
                </a:solidFill>
                <a:effectLst/>
                <a:latin typeface="Helvetica Neue"/>
                <a:hlinkClick r:id="rId4"/>
              </a:rPr>
              <a:t>Hospital Episode Statistics (HES) admitted patient records,</a:t>
            </a:r>
            <a:r>
              <a:rPr lang="en-GB" b="0" i="0" dirty="0">
                <a:solidFill>
                  <a:srgbClr val="333333"/>
                </a:solidFill>
                <a:effectLst/>
                <a:latin typeface="Helvetica Neue"/>
              </a:rPr>
              <a:t> the </a:t>
            </a:r>
            <a:r>
              <a:rPr lang="en-GB" b="0" i="0" u="none" strike="noStrike" dirty="0">
                <a:solidFill>
                  <a:srgbClr val="337AB7"/>
                </a:solidFill>
                <a:effectLst/>
                <a:latin typeface="Helvetica Neue"/>
                <a:hlinkClick r:id="rId5"/>
              </a:rPr>
              <a:t>National Radiotherapy Dataset (RTDS),</a:t>
            </a:r>
            <a:r>
              <a:rPr lang="en-GB" b="0" i="0" dirty="0">
                <a:solidFill>
                  <a:srgbClr val="333333"/>
                </a:solidFill>
                <a:effectLst/>
                <a:latin typeface="Helvetica Neue"/>
              </a:rPr>
              <a:t> the </a:t>
            </a:r>
            <a:r>
              <a:rPr lang="en-GB" b="0" i="0" u="none" strike="noStrike" dirty="0">
                <a:solidFill>
                  <a:srgbClr val="337AB7"/>
                </a:solidFill>
                <a:effectLst/>
                <a:latin typeface="Helvetica Neue"/>
                <a:hlinkClick r:id="rId6"/>
              </a:rPr>
              <a:t>Systemic Anti-Cancer Therapy Dataset (SACT),</a:t>
            </a:r>
            <a:r>
              <a:rPr lang="en-GB" b="0" i="0" dirty="0">
                <a:solidFill>
                  <a:srgbClr val="333333"/>
                </a:solidFill>
                <a:effectLst/>
                <a:latin typeface="Helvetica Neue"/>
              </a:rPr>
              <a:t> and the Office for National Statistics (ONS) death register</a:t>
            </a:r>
            <a:endParaRPr lang="en-GB" dirty="0"/>
          </a:p>
        </p:txBody>
      </p:sp>
      <p:sp>
        <p:nvSpPr>
          <p:cNvPr id="4" name="Slide Number Placeholder 3"/>
          <p:cNvSpPr>
            <a:spLocks noGrp="1"/>
          </p:cNvSpPr>
          <p:nvPr>
            <p:ph type="sldNum" sz="quarter" idx="5"/>
          </p:nvPr>
        </p:nvSpPr>
        <p:spPr/>
        <p:txBody>
          <a:bodyPr/>
          <a:lstStyle/>
          <a:p>
            <a:fld id="{628DBDE0-8C63-489F-87C0-A1128B1D7D0C}" type="slidenum">
              <a:rPr lang="en-GB" smtClean="0"/>
              <a:t>8</a:t>
            </a:fld>
            <a:endParaRPr lang="en-GB"/>
          </a:p>
        </p:txBody>
      </p:sp>
    </p:spTree>
    <p:extLst>
      <p:ext uri="{BB962C8B-B14F-4D97-AF65-F5344CB8AC3E}">
        <p14:creationId xmlns:p14="http://schemas.microsoft.com/office/powerpoint/2010/main" val="116011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BDE0-8C63-489F-87C0-A1128B1D7D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26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Excluded mucinous adenocarcinomas</a:t>
            </a:r>
          </a:p>
          <a:p>
            <a:r>
              <a:rPr lang="en-GB" dirty="0"/>
              <a:t>Squamous 14% of all and 17% of breaches</a:t>
            </a:r>
          </a:p>
        </p:txBody>
      </p:sp>
      <p:sp>
        <p:nvSpPr>
          <p:cNvPr id="4" name="Slide Number Placeholder 3"/>
          <p:cNvSpPr>
            <a:spLocks noGrp="1"/>
          </p:cNvSpPr>
          <p:nvPr>
            <p:ph type="sldNum" sz="quarter" idx="5"/>
          </p:nvPr>
        </p:nvSpPr>
        <p:spPr/>
        <p:txBody>
          <a:bodyPr/>
          <a:lstStyle/>
          <a:p>
            <a:fld id="{628DBDE0-8C63-489F-87C0-A1128B1D7D0C}" type="slidenum">
              <a:rPr lang="en-GB" smtClean="0"/>
              <a:t>16</a:t>
            </a:fld>
            <a:endParaRPr lang="en-GB"/>
          </a:p>
        </p:txBody>
      </p:sp>
    </p:spTree>
    <p:extLst>
      <p:ext uri="{BB962C8B-B14F-4D97-AF65-F5344CB8AC3E}">
        <p14:creationId xmlns:p14="http://schemas.microsoft.com/office/powerpoint/2010/main" val="100982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proportions breaching by stage</a:t>
            </a:r>
          </a:p>
        </p:txBody>
      </p:sp>
      <p:sp>
        <p:nvSpPr>
          <p:cNvPr id="4" name="Slide Number Placeholder 3"/>
          <p:cNvSpPr>
            <a:spLocks noGrp="1"/>
          </p:cNvSpPr>
          <p:nvPr>
            <p:ph type="sldNum" sz="quarter" idx="5"/>
          </p:nvPr>
        </p:nvSpPr>
        <p:spPr/>
        <p:txBody>
          <a:bodyPr/>
          <a:lstStyle/>
          <a:p>
            <a:fld id="{628DBDE0-8C63-489F-87C0-A1128B1D7D0C}" type="slidenum">
              <a:rPr lang="en-GB" smtClean="0"/>
              <a:t>17</a:t>
            </a:fld>
            <a:endParaRPr lang="en-GB"/>
          </a:p>
        </p:txBody>
      </p:sp>
    </p:spTree>
    <p:extLst>
      <p:ext uri="{BB962C8B-B14F-4D97-AF65-F5344CB8AC3E}">
        <p14:creationId xmlns:p14="http://schemas.microsoft.com/office/powerpoint/2010/main" val="67771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DBDE0-8C63-489F-87C0-A1128B1D7D0C}" type="slidenum">
              <a:rPr lang="en-GB" smtClean="0"/>
              <a:t>18</a:t>
            </a:fld>
            <a:endParaRPr lang="en-GB"/>
          </a:p>
        </p:txBody>
      </p:sp>
    </p:spTree>
    <p:extLst>
      <p:ext uri="{BB962C8B-B14F-4D97-AF65-F5344CB8AC3E}">
        <p14:creationId xmlns:p14="http://schemas.microsoft.com/office/powerpoint/2010/main" val="20915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DBDE0-8C63-489F-87C0-A1128B1D7D0C}" type="slidenum">
              <a:rPr lang="en-GB" smtClean="0"/>
              <a:t>19</a:t>
            </a:fld>
            <a:endParaRPr lang="en-GB"/>
          </a:p>
        </p:txBody>
      </p:sp>
    </p:spTree>
    <p:extLst>
      <p:ext uri="{BB962C8B-B14F-4D97-AF65-F5344CB8AC3E}">
        <p14:creationId xmlns:p14="http://schemas.microsoft.com/office/powerpoint/2010/main" val="161875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of </a:t>
            </a:r>
            <a:r>
              <a:rPr lang="en-GB" dirty="0" err="1"/>
              <a:t>chemorad</a:t>
            </a:r>
            <a:r>
              <a:rPr lang="en-GB" dirty="0"/>
              <a:t> and other SACT on the breach profile for actual which </a:t>
            </a:r>
            <a:r>
              <a:rPr lang="en-GB" dirty="0" err="1"/>
              <a:t>werent</a:t>
            </a:r>
            <a:r>
              <a:rPr lang="en-GB" dirty="0"/>
              <a:t> on the planned slide indicates the changed proportion</a:t>
            </a:r>
          </a:p>
        </p:txBody>
      </p:sp>
      <p:sp>
        <p:nvSpPr>
          <p:cNvPr id="4" name="Slide Number Placeholder 3"/>
          <p:cNvSpPr>
            <a:spLocks noGrp="1"/>
          </p:cNvSpPr>
          <p:nvPr>
            <p:ph type="sldNum" sz="quarter" idx="5"/>
          </p:nvPr>
        </p:nvSpPr>
        <p:spPr/>
        <p:txBody>
          <a:bodyPr/>
          <a:lstStyle/>
          <a:p>
            <a:fld id="{628DBDE0-8C63-489F-87C0-A1128B1D7D0C}" type="slidenum">
              <a:rPr lang="en-GB" smtClean="0"/>
              <a:t>20</a:t>
            </a:fld>
            <a:endParaRPr lang="en-GB"/>
          </a:p>
        </p:txBody>
      </p:sp>
    </p:spTree>
    <p:extLst>
      <p:ext uri="{BB962C8B-B14F-4D97-AF65-F5344CB8AC3E}">
        <p14:creationId xmlns:p14="http://schemas.microsoft.com/office/powerpoint/2010/main" val="267507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8DBDE0-8C63-489F-87C0-A1128B1D7D0C}" type="slidenum">
              <a:rPr lang="en-GB" smtClean="0"/>
              <a:t>21</a:t>
            </a:fld>
            <a:endParaRPr lang="en-GB"/>
          </a:p>
        </p:txBody>
      </p:sp>
    </p:spTree>
    <p:extLst>
      <p:ext uri="{BB962C8B-B14F-4D97-AF65-F5344CB8AC3E}">
        <p14:creationId xmlns:p14="http://schemas.microsoft.com/office/powerpoint/2010/main" val="3558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BDE0-8C63-489F-87C0-A1128B1D7D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10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DBDE0-8C63-489F-87C0-A1128B1D7D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95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A29F-48C2-77F9-28A8-14CBD64301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23BDB0-C6C6-0F05-E700-5B9C5F1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724206-6AF5-6D19-726E-8D8833BF54BC}"/>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5" name="Footer Placeholder 4">
            <a:extLst>
              <a:ext uri="{FF2B5EF4-FFF2-40B4-BE49-F238E27FC236}">
                <a16:creationId xmlns:a16="http://schemas.microsoft.com/office/drawing/2014/main" id="{E09FBE6C-AA25-F94E-58BE-5D9AE3438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36C15-D262-768A-7DBE-2D27E1ED66A2}"/>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428068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DDFB-4AC8-A0A4-8783-5E8A3B113F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F67CA6-1A5D-FEEE-1579-F9A13EAE9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84E03-F1DA-9D12-0F02-AD033C1864B2}"/>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5" name="Footer Placeholder 4">
            <a:extLst>
              <a:ext uri="{FF2B5EF4-FFF2-40B4-BE49-F238E27FC236}">
                <a16:creationId xmlns:a16="http://schemas.microsoft.com/office/drawing/2014/main" id="{C5D97432-BB37-E727-781F-3F619D0C8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46C2A9-6073-2C90-31D9-699D3E004CB5}"/>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24111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7E8E8-D4B2-6CF5-05CD-D519309ED7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8B8BC6-E0FA-CF9A-2CE8-478D995F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281C90-2C46-13E2-623F-9994D1196FDF}"/>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5" name="Footer Placeholder 4">
            <a:extLst>
              <a:ext uri="{FF2B5EF4-FFF2-40B4-BE49-F238E27FC236}">
                <a16:creationId xmlns:a16="http://schemas.microsoft.com/office/drawing/2014/main" id="{FD9813FE-03FD-E731-DF92-74F950D02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FB187-1DEE-EFAB-E687-10764A81D5EB}"/>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397868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A627-8A5D-B310-C0C3-22C5868887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F428FC-8A87-7B22-B02E-D0FF99D2C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F5325E-53A3-DBCD-C353-DC75646D0751}"/>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5" name="Footer Placeholder 4">
            <a:extLst>
              <a:ext uri="{FF2B5EF4-FFF2-40B4-BE49-F238E27FC236}">
                <a16:creationId xmlns:a16="http://schemas.microsoft.com/office/drawing/2014/main" id="{55DA8059-C2F6-992A-6C69-2F67155F2E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8052F-3C9A-B2F5-C427-B6D330BEB2EF}"/>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48802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BF07-A2B7-8785-E939-6D0B272D4E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F6C562-1A0D-B9E9-498C-5C16BE957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C8572-CAC8-BD0A-DD46-FA63826D98E2}"/>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5" name="Footer Placeholder 4">
            <a:extLst>
              <a:ext uri="{FF2B5EF4-FFF2-40B4-BE49-F238E27FC236}">
                <a16:creationId xmlns:a16="http://schemas.microsoft.com/office/drawing/2014/main" id="{4C3A2513-AD25-76B1-B2FA-3DAE9B207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328DEC-9812-F3FD-7433-64DCE3C33782}"/>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126345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8272-8E45-B7ED-69E6-061FF7D5A7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329EF8-0FD5-D146-11D8-722276D3F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3DFE3F-5A9A-D866-E094-3FDF295843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2AE0DA-AC1F-9492-501E-A6C7341EA150}"/>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6" name="Footer Placeholder 5">
            <a:extLst>
              <a:ext uri="{FF2B5EF4-FFF2-40B4-BE49-F238E27FC236}">
                <a16:creationId xmlns:a16="http://schemas.microsoft.com/office/drawing/2014/main" id="{25FFF129-8567-DA03-B5B0-D978DAC7D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B4C79E-1D16-BC46-C941-3AF810AC4FAF}"/>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35862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2943-80EB-D3BB-68D2-156D3FDB71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6118E3-CE59-E2E5-C50C-7735FB65D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451C6-59C5-227D-34ED-12B2C198D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19FB28-312F-8F42-9B03-7BB874E01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2F7F6-B6C6-4ABF-FC09-739EB355A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4CC459-1921-A859-4768-FE65806872AD}"/>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8" name="Footer Placeholder 7">
            <a:extLst>
              <a:ext uri="{FF2B5EF4-FFF2-40B4-BE49-F238E27FC236}">
                <a16:creationId xmlns:a16="http://schemas.microsoft.com/office/drawing/2014/main" id="{160E24B9-E444-B23E-4165-6071D8592D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A77A61-DE2B-994A-ABCD-C680BB478FD1}"/>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419295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114D-9504-D600-A27E-D0A33028A0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D659BA-687C-B7D3-493C-DCADC520CC79}"/>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4" name="Footer Placeholder 3">
            <a:extLst>
              <a:ext uri="{FF2B5EF4-FFF2-40B4-BE49-F238E27FC236}">
                <a16:creationId xmlns:a16="http://schemas.microsoft.com/office/drawing/2014/main" id="{D7568AEE-1493-D8AA-D157-AC0C423C08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73B893-9C91-245D-1422-8E412704CB55}"/>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233436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602E1-16C7-0398-2989-987D17D96300}"/>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3" name="Footer Placeholder 2">
            <a:extLst>
              <a:ext uri="{FF2B5EF4-FFF2-40B4-BE49-F238E27FC236}">
                <a16:creationId xmlns:a16="http://schemas.microsoft.com/office/drawing/2014/main" id="{5E92E369-2682-AF04-5C79-D69C27CD64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372DD4-C34B-EF14-D9E5-5966CE2E5257}"/>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105508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F76D-39DF-EB3D-2F1D-6363C0BD0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E7883B-3545-8398-9208-9B080D7E2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17670F-EA69-C6BC-8539-447228B5C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09D54-F3B9-EADE-AF9B-47B3B5B1AB2B}"/>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6" name="Footer Placeholder 5">
            <a:extLst>
              <a:ext uri="{FF2B5EF4-FFF2-40B4-BE49-F238E27FC236}">
                <a16:creationId xmlns:a16="http://schemas.microsoft.com/office/drawing/2014/main" id="{F43B6D8A-6EED-860F-1A30-5CC831CFAB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C6E2B6-F8A3-251A-F891-C83C7D8A3F01}"/>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323984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F3A7-9ACB-1D34-0033-7E5C548AE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5E4654-1C80-2CD4-FA00-F2E3F1165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DE0DF6-D944-10B4-567B-B488FB562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D8863-2B08-ABC1-3DE4-7D11702C6C69}"/>
              </a:ext>
            </a:extLst>
          </p:cNvPr>
          <p:cNvSpPr>
            <a:spLocks noGrp="1"/>
          </p:cNvSpPr>
          <p:nvPr>
            <p:ph type="dt" sz="half" idx="10"/>
          </p:nvPr>
        </p:nvSpPr>
        <p:spPr/>
        <p:txBody>
          <a:bodyPr/>
          <a:lstStyle/>
          <a:p>
            <a:fld id="{402EC523-F236-42DE-AAF9-2178470DB26A}" type="datetimeFigureOut">
              <a:rPr lang="en-GB" smtClean="0"/>
              <a:t>20/05/2025</a:t>
            </a:fld>
            <a:endParaRPr lang="en-GB"/>
          </a:p>
        </p:txBody>
      </p:sp>
      <p:sp>
        <p:nvSpPr>
          <p:cNvPr id="6" name="Footer Placeholder 5">
            <a:extLst>
              <a:ext uri="{FF2B5EF4-FFF2-40B4-BE49-F238E27FC236}">
                <a16:creationId xmlns:a16="http://schemas.microsoft.com/office/drawing/2014/main" id="{23247DC4-B2A5-0297-D098-CB21D1B3B1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55644-0BF4-1C1D-CA48-DFE521892359}"/>
              </a:ext>
            </a:extLst>
          </p:cNvPr>
          <p:cNvSpPr>
            <a:spLocks noGrp="1"/>
          </p:cNvSpPr>
          <p:nvPr>
            <p:ph type="sldNum" sz="quarter" idx="12"/>
          </p:nvPr>
        </p:nvSpPr>
        <p:spPr/>
        <p:txBody>
          <a:bodyPr/>
          <a:lstStyle/>
          <a:p>
            <a:fld id="{CAB1B7FE-00DB-4EBA-B7BF-DE9EE175622F}" type="slidenum">
              <a:rPr lang="en-GB" smtClean="0"/>
              <a:t>‹#›</a:t>
            </a:fld>
            <a:endParaRPr lang="en-GB"/>
          </a:p>
        </p:txBody>
      </p:sp>
    </p:spTree>
    <p:extLst>
      <p:ext uri="{BB962C8B-B14F-4D97-AF65-F5344CB8AC3E}">
        <p14:creationId xmlns:p14="http://schemas.microsoft.com/office/powerpoint/2010/main" val="197572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FA5E7-2090-8853-EC8E-79C8FA243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1EBE38-D022-98B7-9E18-8675C7B9C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252DA-B206-0301-5724-3F66700E7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EC523-F236-42DE-AAF9-2178470DB26A}" type="datetimeFigureOut">
              <a:rPr lang="en-GB" smtClean="0"/>
              <a:t>20/05/2025</a:t>
            </a:fld>
            <a:endParaRPr lang="en-GB"/>
          </a:p>
        </p:txBody>
      </p:sp>
      <p:sp>
        <p:nvSpPr>
          <p:cNvPr id="5" name="Footer Placeholder 4">
            <a:extLst>
              <a:ext uri="{FF2B5EF4-FFF2-40B4-BE49-F238E27FC236}">
                <a16:creationId xmlns:a16="http://schemas.microsoft.com/office/drawing/2014/main" id="{F2C13F5D-9A69-CCE8-0349-CB4A2D9C39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5FDED8-018A-83E8-8B59-20C2D7758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B7FE-00DB-4EBA-B7BF-DE9EE175622F}" type="slidenum">
              <a:rPr lang="en-GB" smtClean="0"/>
              <a:t>‹#›</a:t>
            </a:fld>
            <a:endParaRPr lang="en-GB"/>
          </a:p>
        </p:txBody>
      </p:sp>
    </p:spTree>
    <p:extLst>
      <p:ext uri="{BB962C8B-B14F-4D97-AF65-F5344CB8AC3E}">
        <p14:creationId xmlns:p14="http://schemas.microsoft.com/office/powerpoint/2010/main" val="314391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3B1B-71C6-0C5F-AF8D-5AB9F1F8B3C7}"/>
              </a:ext>
            </a:extLst>
          </p:cNvPr>
          <p:cNvSpPr>
            <a:spLocks noGrp="1"/>
          </p:cNvSpPr>
          <p:nvPr>
            <p:ph type="ctrTitle"/>
          </p:nvPr>
        </p:nvSpPr>
        <p:spPr/>
        <p:txBody>
          <a:bodyPr>
            <a:normAutofit fontScale="90000"/>
          </a:bodyPr>
          <a:lstStyle/>
          <a:p>
            <a:r>
              <a:rPr lang="en-GB" dirty="0"/>
              <a:t>Data </a:t>
            </a:r>
            <a:br>
              <a:rPr lang="en-GB" dirty="0"/>
            </a:br>
            <a:r>
              <a:rPr lang="en-GB" dirty="0"/>
              <a:t>How can we make it better?</a:t>
            </a:r>
            <a:br>
              <a:rPr lang="en-GB" dirty="0"/>
            </a:br>
            <a:endParaRPr lang="en-GB" dirty="0"/>
          </a:p>
        </p:txBody>
      </p:sp>
      <p:sp>
        <p:nvSpPr>
          <p:cNvPr id="3" name="Subtitle 2">
            <a:extLst>
              <a:ext uri="{FF2B5EF4-FFF2-40B4-BE49-F238E27FC236}">
                <a16:creationId xmlns:a16="http://schemas.microsoft.com/office/drawing/2014/main" id="{A6442BCD-C0A3-A083-7001-CC15A3D66E5B}"/>
              </a:ext>
            </a:extLst>
          </p:cNvPr>
          <p:cNvSpPr>
            <a:spLocks noGrp="1"/>
          </p:cNvSpPr>
          <p:nvPr>
            <p:ph type="subTitle" idx="1"/>
          </p:nvPr>
        </p:nvSpPr>
        <p:spPr>
          <a:xfrm>
            <a:off x="1524000" y="3974840"/>
            <a:ext cx="9144000" cy="1282959"/>
          </a:xfrm>
        </p:spPr>
        <p:txBody>
          <a:bodyPr/>
          <a:lstStyle/>
          <a:p>
            <a:r>
              <a:rPr lang="en-GB" dirty="0"/>
              <a:t>Henry Steer</a:t>
            </a:r>
          </a:p>
          <a:p>
            <a:r>
              <a:rPr lang="en-GB" dirty="0"/>
              <a:t>CAG May 25</a:t>
            </a:r>
          </a:p>
        </p:txBody>
      </p:sp>
    </p:spTree>
    <p:extLst>
      <p:ext uri="{BB962C8B-B14F-4D97-AF65-F5344CB8AC3E}">
        <p14:creationId xmlns:p14="http://schemas.microsoft.com/office/powerpoint/2010/main" val="167398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6284-0351-8347-E7FD-350FBCE37B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0AF01FD-21B1-BD00-8B78-B793A10B8BD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A0F826A-20CB-8F83-17B9-834F9E5CF326}"/>
              </a:ext>
            </a:extLst>
          </p:cNvPr>
          <p:cNvPicPr>
            <a:picLocks noChangeAspect="1"/>
          </p:cNvPicPr>
          <p:nvPr/>
        </p:nvPicPr>
        <p:blipFill rotWithShape="1">
          <a:blip r:embed="rId2"/>
          <a:srcRect t="-695" r="50000"/>
          <a:stretch/>
        </p:blipFill>
        <p:spPr>
          <a:xfrm>
            <a:off x="1113453" y="606855"/>
            <a:ext cx="9965093" cy="5644290"/>
          </a:xfrm>
          <a:prstGeom prst="rect">
            <a:avLst/>
          </a:prstGeom>
        </p:spPr>
      </p:pic>
      <p:sp>
        <p:nvSpPr>
          <p:cNvPr id="4" name="Rectangle 3">
            <a:extLst>
              <a:ext uri="{FF2B5EF4-FFF2-40B4-BE49-F238E27FC236}">
                <a16:creationId xmlns:a16="http://schemas.microsoft.com/office/drawing/2014/main" id="{C96A0372-4A7A-D0E5-57F1-96DE6829C342}"/>
              </a:ext>
            </a:extLst>
          </p:cNvPr>
          <p:cNvSpPr/>
          <p:nvPr/>
        </p:nvSpPr>
        <p:spPr>
          <a:xfrm>
            <a:off x="7389845" y="3060441"/>
            <a:ext cx="765110" cy="23419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Tree>
    <p:extLst>
      <p:ext uri="{BB962C8B-B14F-4D97-AF65-F5344CB8AC3E}">
        <p14:creationId xmlns:p14="http://schemas.microsoft.com/office/powerpoint/2010/main" val="398723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8449-2FC6-6B28-359E-0DAE65EABE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A00754-AA1F-18BF-9542-3586745CB1F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D9EA3C9-EEF8-C6BD-9C53-F81EF760137D}"/>
              </a:ext>
            </a:extLst>
          </p:cNvPr>
          <p:cNvPicPr>
            <a:picLocks noChangeAspect="1"/>
          </p:cNvPicPr>
          <p:nvPr/>
        </p:nvPicPr>
        <p:blipFill rotWithShape="1">
          <a:blip r:embed="rId2"/>
          <a:srcRect t="-695" r="50000"/>
          <a:stretch/>
        </p:blipFill>
        <p:spPr>
          <a:xfrm>
            <a:off x="838200" y="430439"/>
            <a:ext cx="10260902" cy="5811838"/>
          </a:xfrm>
          <a:prstGeom prst="rect">
            <a:avLst/>
          </a:prstGeom>
        </p:spPr>
      </p:pic>
      <p:sp>
        <p:nvSpPr>
          <p:cNvPr id="4" name="Rectangle 3">
            <a:extLst>
              <a:ext uri="{FF2B5EF4-FFF2-40B4-BE49-F238E27FC236}">
                <a16:creationId xmlns:a16="http://schemas.microsoft.com/office/drawing/2014/main" id="{31ACCD35-B7CF-2CD9-57A6-8A832F988904}"/>
              </a:ext>
            </a:extLst>
          </p:cNvPr>
          <p:cNvSpPr/>
          <p:nvPr/>
        </p:nvSpPr>
        <p:spPr>
          <a:xfrm>
            <a:off x="7305869" y="3592286"/>
            <a:ext cx="849086" cy="18101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Tree>
    <p:extLst>
      <p:ext uri="{BB962C8B-B14F-4D97-AF65-F5344CB8AC3E}">
        <p14:creationId xmlns:p14="http://schemas.microsoft.com/office/powerpoint/2010/main" val="246864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EF3E-585C-4C39-C78C-F36B35A0AE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4D9322-8CD8-A7C2-55E7-AEFD4861E3E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D7E639C-2B13-D98F-0541-9851FED5ADC2}"/>
              </a:ext>
            </a:extLst>
          </p:cNvPr>
          <p:cNvPicPr>
            <a:picLocks noChangeAspect="1"/>
          </p:cNvPicPr>
          <p:nvPr/>
        </p:nvPicPr>
        <p:blipFill rotWithShape="1">
          <a:blip r:embed="rId2"/>
          <a:srcRect t="-709" r="51596" b="-2012"/>
          <a:stretch/>
        </p:blipFill>
        <p:spPr>
          <a:xfrm>
            <a:off x="410547" y="172002"/>
            <a:ext cx="11364686" cy="6320873"/>
          </a:xfrm>
          <a:prstGeom prst="rect">
            <a:avLst/>
          </a:prstGeom>
        </p:spPr>
      </p:pic>
      <p:sp>
        <p:nvSpPr>
          <p:cNvPr id="4" name="TextBox 3">
            <a:extLst>
              <a:ext uri="{FF2B5EF4-FFF2-40B4-BE49-F238E27FC236}">
                <a16:creationId xmlns:a16="http://schemas.microsoft.com/office/drawing/2014/main" id="{7769B9CF-EF92-3AE3-FE32-A110488BBB4A}"/>
              </a:ext>
            </a:extLst>
          </p:cNvPr>
          <p:cNvSpPr txBox="1"/>
          <p:nvPr/>
        </p:nvSpPr>
        <p:spPr>
          <a:xfrm>
            <a:off x="4133461" y="5131837"/>
            <a:ext cx="3888950" cy="369332"/>
          </a:xfrm>
          <a:prstGeom prst="rect">
            <a:avLst/>
          </a:prstGeom>
          <a:solidFill>
            <a:schemeClr val="bg1"/>
          </a:solidFill>
        </p:spPr>
        <p:txBody>
          <a:bodyPr wrap="none" rtlCol="0">
            <a:spAutoFit/>
          </a:bodyPr>
          <a:lstStyle/>
          <a:p>
            <a:r>
              <a:rPr lang="en-GB" dirty="0"/>
              <a:t>Approx 45-60 mins to check 25 patients</a:t>
            </a:r>
          </a:p>
        </p:txBody>
      </p:sp>
    </p:spTree>
    <p:extLst>
      <p:ext uri="{BB962C8B-B14F-4D97-AF65-F5344CB8AC3E}">
        <p14:creationId xmlns:p14="http://schemas.microsoft.com/office/powerpoint/2010/main" val="411728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472D-080C-E389-7545-6A2F921D8C6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3FB711-7008-F539-E744-818EDE752BF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9BA7C64-5CAB-0F60-842A-ECF54B608C0B}"/>
              </a:ext>
            </a:extLst>
          </p:cNvPr>
          <p:cNvPicPr>
            <a:picLocks noChangeAspect="1"/>
          </p:cNvPicPr>
          <p:nvPr/>
        </p:nvPicPr>
        <p:blipFill rotWithShape="1">
          <a:blip r:embed="rId2"/>
          <a:srcRect r="51633" b="-748"/>
          <a:stretch/>
        </p:blipFill>
        <p:spPr>
          <a:xfrm>
            <a:off x="662473" y="365125"/>
            <a:ext cx="10222990" cy="5989022"/>
          </a:xfrm>
          <a:prstGeom prst="rect">
            <a:avLst/>
          </a:prstGeom>
        </p:spPr>
      </p:pic>
    </p:spTree>
    <p:extLst>
      <p:ext uri="{BB962C8B-B14F-4D97-AF65-F5344CB8AC3E}">
        <p14:creationId xmlns:p14="http://schemas.microsoft.com/office/powerpoint/2010/main" val="51359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6B27-1F97-F39C-54FD-FDAD5EFCC1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AA0F6B-F4F1-1568-BDC3-5BB4BE191074}"/>
              </a:ext>
            </a:extLst>
          </p:cNvPr>
          <p:cNvSpPr>
            <a:spLocks noGrp="1"/>
          </p:cNvSpPr>
          <p:nvPr>
            <p:ph idx="1"/>
          </p:nvPr>
        </p:nvSpPr>
        <p:spPr>
          <a:xfrm>
            <a:off x="838200" y="1825625"/>
            <a:ext cx="4284306" cy="4351338"/>
          </a:xfrm>
        </p:spPr>
        <p:txBody>
          <a:bodyPr/>
          <a:lstStyle/>
          <a:p>
            <a:r>
              <a:rPr lang="en-GB" dirty="0"/>
              <a:t>Annual Good PS, 1&amp;2 audit</a:t>
            </a:r>
          </a:p>
        </p:txBody>
      </p:sp>
      <p:pic>
        <p:nvPicPr>
          <p:cNvPr id="5" name="Picture 4">
            <a:extLst>
              <a:ext uri="{FF2B5EF4-FFF2-40B4-BE49-F238E27FC236}">
                <a16:creationId xmlns:a16="http://schemas.microsoft.com/office/drawing/2014/main" id="{1488B915-C93B-4933-6533-91D30F109333}"/>
              </a:ext>
            </a:extLst>
          </p:cNvPr>
          <p:cNvPicPr>
            <a:picLocks noChangeAspect="1"/>
          </p:cNvPicPr>
          <p:nvPr/>
        </p:nvPicPr>
        <p:blipFill rotWithShape="1">
          <a:blip r:embed="rId2"/>
          <a:srcRect l="67270" t="19388" r="17118" b="4694"/>
          <a:stretch/>
        </p:blipFill>
        <p:spPr>
          <a:xfrm>
            <a:off x="5626359" y="-105793"/>
            <a:ext cx="5169159" cy="7069585"/>
          </a:xfrm>
          <a:prstGeom prst="rect">
            <a:avLst/>
          </a:prstGeom>
        </p:spPr>
      </p:pic>
    </p:spTree>
    <p:extLst>
      <p:ext uri="{BB962C8B-B14F-4D97-AF65-F5344CB8AC3E}">
        <p14:creationId xmlns:p14="http://schemas.microsoft.com/office/powerpoint/2010/main" val="228814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C81F-3DF9-A9EB-B0E8-D10CC3D54D3B}"/>
              </a:ext>
            </a:extLst>
          </p:cNvPr>
          <p:cNvSpPr>
            <a:spLocks noGrp="1"/>
          </p:cNvSpPr>
          <p:nvPr>
            <p:ph type="title"/>
          </p:nvPr>
        </p:nvSpPr>
        <p:spPr/>
        <p:txBody>
          <a:bodyPr/>
          <a:lstStyle/>
          <a:p>
            <a:r>
              <a:rPr lang="en-GB" dirty="0"/>
              <a:t>Location data</a:t>
            </a:r>
          </a:p>
        </p:txBody>
      </p:sp>
      <p:sp>
        <p:nvSpPr>
          <p:cNvPr id="3" name="Content Placeholder 2">
            <a:extLst>
              <a:ext uri="{FF2B5EF4-FFF2-40B4-BE49-F238E27FC236}">
                <a16:creationId xmlns:a16="http://schemas.microsoft.com/office/drawing/2014/main" id="{E15D8BFB-1BED-A251-06CC-F27EBFAA7ACF}"/>
              </a:ext>
            </a:extLst>
          </p:cNvPr>
          <p:cNvSpPr>
            <a:spLocks noGrp="1"/>
          </p:cNvSpPr>
          <p:nvPr>
            <p:ph idx="1"/>
          </p:nvPr>
        </p:nvSpPr>
        <p:spPr/>
        <p:txBody>
          <a:bodyPr/>
          <a:lstStyle/>
          <a:p>
            <a:r>
              <a:rPr lang="en-GB" dirty="0"/>
              <a:t>Post covid recovery </a:t>
            </a:r>
            <a:r>
              <a:rPr lang="en-GB" dirty="0" err="1"/>
              <a:t>FoD</a:t>
            </a:r>
            <a:r>
              <a:rPr lang="en-GB" dirty="0"/>
              <a:t> 2022</a:t>
            </a:r>
          </a:p>
        </p:txBody>
      </p:sp>
      <p:pic>
        <p:nvPicPr>
          <p:cNvPr id="1026" name="Chart 1">
            <a:extLst>
              <a:ext uri="{FF2B5EF4-FFF2-40B4-BE49-F238E27FC236}">
                <a16:creationId xmlns:a16="http://schemas.microsoft.com/office/drawing/2014/main" id="{CB16898D-E1E7-2BEA-0587-161EB582C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1" y="2726416"/>
            <a:ext cx="55149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2">
            <a:extLst>
              <a:ext uri="{FF2B5EF4-FFF2-40B4-BE49-F238E27FC236}">
                <a16:creationId xmlns:a16="http://schemas.microsoft.com/office/drawing/2014/main" id="{5F4D9C3F-741A-A02D-4649-440C47951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2726416"/>
            <a:ext cx="5372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6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109296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3" name="Freeform 3"/>
          <p:cNvSpPr/>
          <p:nvPr/>
        </p:nvSpPr>
        <p:spPr>
          <a:xfrm>
            <a:off x="472273" y="1120517"/>
            <a:ext cx="11229707" cy="1201912"/>
          </a:xfrm>
          <a:custGeom>
            <a:avLst/>
            <a:gdLst/>
            <a:ahLst/>
            <a:cxnLst/>
            <a:rect l="l" t="t" r="r" b="b"/>
            <a:pathLst>
              <a:path w="13188915" h="2390315">
                <a:moveTo>
                  <a:pt x="0" y="0"/>
                </a:moveTo>
                <a:lnTo>
                  <a:pt x="13188916" y="0"/>
                </a:lnTo>
                <a:lnTo>
                  <a:pt x="13188916" y="2390315"/>
                </a:lnTo>
                <a:lnTo>
                  <a:pt x="0" y="2390315"/>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5" name="TextBox 5"/>
          <p:cNvSpPr txBox="1"/>
          <p:nvPr/>
        </p:nvSpPr>
        <p:spPr>
          <a:xfrm>
            <a:off x="1238134" y="1120517"/>
            <a:ext cx="9406784" cy="106663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8790"/>
              </a:lnSpc>
            </a:pPr>
            <a:r>
              <a:rPr lang="en-US" sz="6200" dirty="0"/>
              <a:t>GHFT Lung data set</a:t>
            </a:r>
          </a:p>
        </p:txBody>
      </p:sp>
      <p:sp>
        <p:nvSpPr>
          <p:cNvPr id="6" name="TextBox 6"/>
          <p:cNvSpPr txBox="1"/>
          <p:nvPr/>
        </p:nvSpPr>
        <p:spPr>
          <a:xfrm>
            <a:off x="4754973" y="3954736"/>
            <a:ext cx="2682057" cy="56032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620"/>
              </a:lnSpc>
            </a:pPr>
            <a:r>
              <a:rPr lang="en-US" sz="3300" dirty="0">
                <a:solidFill>
                  <a:srgbClr val="FFFFFF"/>
                </a:solidFill>
                <a:latin typeface="Frutiger"/>
                <a:ea typeface="Frutiger"/>
                <a:cs typeface="Frutiger"/>
                <a:sym typeface="Frutiger"/>
              </a:rPr>
              <a:t>Sub-heading</a:t>
            </a:r>
          </a:p>
        </p:txBody>
      </p:sp>
      <p:sp>
        <p:nvSpPr>
          <p:cNvPr id="7" name="Freeform 7"/>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pic>
        <p:nvPicPr>
          <p:cNvPr id="10" name="Picture 9" descr="A blue rectangular object with black border&#10;&#10;AI-generated content may be incorrect.">
            <a:extLst>
              <a:ext uri="{FF2B5EF4-FFF2-40B4-BE49-F238E27FC236}">
                <a16:creationId xmlns:a16="http://schemas.microsoft.com/office/drawing/2014/main" id="{53B8B0F2-B6C0-DAB9-587F-BEEF5ADF67F0}"/>
              </a:ext>
            </a:extLst>
          </p:cNvPr>
          <p:cNvPicPr>
            <a:picLocks noChangeAspect="1"/>
          </p:cNvPicPr>
          <p:nvPr/>
        </p:nvPicPr>
        <p:blipFill>
          <a:blip r:embed="rId6"/>
          <a:stretch>
            <a:fillRect/>
          </a:stretch>
        </p:blipFill>
        <p:spPr>
          <a:xfrm>
            <a:off x="7009528" y="2416982"/>
            <a:ext cx="4692452" cy="3013495"/>
          </a:xfrm>
          <a:prstGeom prst="rect">
            <a:avLst/>
          </a:prstGeom>
        </p:spPr>
      </p:pic>
      <p:sp>
        <p:nvSpPr>
          <p:cNvPr id="4" name="TextBox 3">
            <a:extLst>
              <a:ext uri="{FF2B5EF4-FFF2-40B4-BE49-F238E27FC236}">
                <a16:creationId xmlns:a16="http://schemas.microsoft.com/office/drawing/2014/main" id="{84E817BC-CD6C-219C-A0A7-F44B15110946}"/>
              </a:ext>
            </a:extLst>
          </p:cNvPr>
          <p:cNvSpPr txBox="1"/>
          <p:nvPr/>
        </p:nvSpPr>
        <p:spPr>
          <a:xfrm>
            <a:off x="7335297" y="2883876"/>
            <a:ext cx="4086077" cy="198126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1800" dirty="0">
                <a:latin typeface="Arial"/>
                <a:cs typeface="Arial"/>
              </a:rPr>
              <a:t>Of the </a:t>
            </a:r>
            <a:r>
              <a:rPr lang="en-GB" sz="1800" b="1" dirty="0">
                <a:latin typeface="Arial"/>
                <a:cs typeface="Arial"/>
              </a:rPr>
              <a:t>322</a:t>
            </a:r>
            <a:r>
              <a:rPr lang="en-GB" sz="1800" dirty="0">
                <a:latin typeface="Arial"/>
                <a:cs typeface="Arial"/>
              </a:rPr>
              <a:t> lung cancer patients treated, 77.6% (250) were seen within the 62-day standard. 22.4% (72) breached the target, with 8.7% (28) seen in 63–75 days, 8.4% (27) in 76–103 days, and 5.3% (17) over 104 days.</a:t>
            </a:r>
          </a:p>
        </p:txBody>
      </p:sp>
      <p:graphicFrame>
        <p:nvGraphicFramePr>
          <p:cNvPr id="12" name="Chart 11">
            <a:extLst>
              <a:ext uri="{FF2B5EF4-FFF2-40B4-BE49-F238E27FC236}">
                <a16:creationId xmlns:a16="http://schemas.microsoft.com/office/drawing/2014/main" id="{67B7A768-2ACB-B226-F416-4140E2D54F43}"/>
              </a:ext>
            </a:extLst>
          </p:cNvPr>
          <p:cNvGraphicFramePr>
            <a:graphicFrameLocks/>
          </p:cNvGraphicFramePr>
          <p:nvPr/>
        </p:nvGraphicFramePr>
        <p:xfrm>
          <a:off x="770625" y="2723988"/>
          <a:ext cx="5549787" cy="30134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2113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874"/>
              </a:lnSpc>
            </a:pPr>
            <a:r>
              <a:rPr lang="en-US" sz="3450">
                <a:solidFill>
                  <a:srgbClr val="FFFFFF"/>
                </a:solidFill>
                <a:latin typeface="Frutiger"/>
                <a:sym typeface="Frutiger"/>
              </a:rPr>
              <a:t>Agenda</a:t>
            </a:r>
            <a:endParaRPr lang="en-US" sz="2700"/>
          </a:p>
        </p:txBody>
      </p:sp>
      <p:sp>
        <p:nvSpPr>
          <p:cNvPr id="5" name="Freeform 5"/>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49"/>
              </a:lnSpc>
            </a:pPr>
            <a:r>
              <a:rPr lang="en-US" sz="2300">
                <a:solidFill>
                  <a:srgbClr val="FFFFFF"/>
                </a:solidFill>
                <a:latin typeface="Frutiger"/>
                <a:sym typeface="Frutiger"/>
              </a:rPr>
              <a:t>Agenda</a:t>
            </a:r>
            <a:endParaRPr lang="en-US" sz="800"/>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2590138" cy="39545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249"/>
              </a:lnSpc>
            </a:pPr>
            <a:r>
              <a:rPr lang="en-US" sz="2400" dirty="0">
                <a:solidFill>
                  <a:srgbClr val="FFFFFF"/>
                </a:solidFill>
                <a:latin typeface="Frutiger"/>
                <a:ea typeface="Calibri"/>
                <a:cs typeface="Calibri"/>
                <a:sym typeface="Frutiger"/>
              </a:rPr>
              <a:t>Staging</a:t>
            </a:r>
            <a:endParaRPr lang="en-US" sz="2400" dirty="0">
              <a:ea typeface="Calibri"/>
              <a:cs typeface="Calibri"/>
            </a:endParaRPr>
          </a:p>
        </p:txBody>
      </p:sp>
      <p:sp>
        <p:nvSpPr>
          <p:cNvPr id="13" name="TextBox 12">
            <a:extLst>
              <a:ext uri="{FF2B5EF4-FFF2-40B4-BE49-F238E27FC236}">
                <a16:creationId xmlns:a16="http://schemas.microsoft.com/office/drawing/2014/main" id="{032BA273-E416-4B8E-7B64-54DCFF171223}"/>
              </a:ext>
            </a:extLst>
          </p:cNvPr>
          <p:cNvSpPr txBox="1"/>
          <p:nvPr/>
        </p:nvSpPr>
        <p:spPr>
          <a:xfrm>
            <a:off x="5963607" y="1079951"/>
            <a:ext cx="6038461" cy="5656933"/>
          </a:xfrm>
          <a:prstGeom prst="rect">
            <a:avLst/>
          </a:prstGeom>
          <a:noFill/>
          <a:ln>
            <a:solidFill>
              <a:schemeClr val="tx1"/>
            </a:solidFill>
          </a:ln>
        </p:spPr>
        <p:txBody>
          <a:bodyPr wrap="square" rtlCol="0">
            <a:spAutoFit/>
          </a:bodyPr>
          <a:lstStyle/>
          <a:p>
            <a:pPr marL="342900" lvl="0" indent="-342900" algn="just">
              <a:lnSpc>
                <a:spcPct val="115000"/>
              </a:lnSpc>
              <a:spcAft>
                <a:spcPts val="800"/>
              </a:spcAft>
              <a:buSzPts val="1000"/>
              <a:buFont typeface="Symbol" panose="05050102010706020507" pitchFamily="18" charset="2"/>
              <a:buChar char=""/>
              <a:tabLst>
                <a:tab pos="457200" algn="l"/>
              </a:tabLst>
            </a:pPr>
            <a:r>
              <a:rPr lang="en-GB" sz="1600" b="1" u="sng" kern="100" dirty="0">
                <a:effectLst/>
                <a:latin typeface="Aptos" panose="020B0004020202020204" pitchFamily="34" charset="0"/>
                <a:ea typeface="Aptos" panose="020B0004020202020204" pitchFamily="34" charset="0"/>
                <a:cs typeface="Times New Roman" panose="02020603050405020304" pitchFamily="18" charset="0"/>
              </a:rPr>
              <a:t>Stage IIA </a:t>
            </a:r>
            <a:endParaRPr lang="en-GB" sz="1600" u="sng"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Out of all the 8 patients that have Stage IIA, 87.5% (7) breached, with delays split across all time bands: 25% within 63–75 days, 37.5% between 76–103 days, and 25% beyond 104 days. All the breaches had curative intent. 57.1% (4)  had planned surgery, the remaining were </a:t>
            </a:r>
            <a:r>
              <a:rPr lang="en-GB" sz="1600" kern="100" dirty="0">
                <a:latin typeface="Aptos" panose="020B0004020202020204" pitchFamily="34" charset="0"/>
                <a:ea typeface="Aptos" panose="020B0004020202020204" pitchFamily="34" charset="0"/>
                <a:cs typeface="Times New Roman" panose="02020603050405020304" pitchFamily="18" charset="0"/>
              </a:rPr>
              <a:t>planned </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for Chemotherapy, Teletherapy and a blank entry. </a:t>
            </a:r>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For the actual treatment types, 42.9% (3) had external beam radiotherapy and 57.1% (4) had surgery. </a:t>
            </a:r>
          </a:p>
          <a:p>
            <a:pPr marL="285750" indent="-285750" algn="just">
              <a:buFont typeface="Arial" panose="020B0604020202020204" pitchFamily="34" charset="0"/>
              <a:buChar char="•"/>
            </a:pPr>
            <a:r>
              <a:rPr lang="en-GB" sz="1600" b="1" u="sng" dirty="0"/>
              <a:t>Stage IA2</a:t>
            </a:r>
            <a:endParaRPr lang="en-GB" sz="1600" u="sng" dirty="0"/>
          </a:p>
          <a:p>
            <a:pPr algn="just"/>
            <a:r>
              <a:rPr lang="en-GB" sz="1600" dirty="0"/>
              <a:t>Out of 32 patients, 56.2% (18) breached. Among them, 25% (8) were treated within 63–75 days, while 15.6% (5) were treated within 76–103 days and another 15.6% (5) after 104 days. The majority of these patients 94% (17) had curative intent. </a:t>
            </a:r>
          </a:p>
          <a:p>
            <a:pPr algn="just"/>
            <a:endParaRPr lang="en-GB" sz="1600" dirty="0"/>
          </a:p>
          <a:p>
            <a:pPr algn="just"/>
            <a:r>
              <a:rPr lang="en-GB" sz="1600" dirty="0"/>
              <a:t>Of the 18 patients who breached, 61.1% (11) had surgery planned and ultimately received surgery as their actual treatment. Additionally, 27.8% (5) had teletherapy planned; of these, four received external beam radiotherapy, and one received active monitoring as the actual treatment.</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0B22715-F494-AB93-1A4A-7F3435B7629A}"/>
              </a:ext>
            </a:extLst>
          </p:cNvPr>
          <p:cNvGraphicFramePr>
            <a:graphicFrameLocks noGrp="1"/>
          </p:cNvGraphicFramePr>
          <p:nvPr/>
        </p:nvGraphicFramePr>
        <p:xfrm>
          <a:off x="158800" y="4345857"/>
          <a:ext cx="5411005" cy="2314072"/>
        </p:xfrm>
        <a:graphic>
          <a:graphicData uri="http://schemas.openxmlformats.org/drawingml/2006/table">
            <a:tbl>
              <a:tblPr/>
              <a:tblGrid>
                <a:gridCol w="834772">
                  <a:extLst>
                    <a:ext uri="{9D8B030D-6E8A-4147-A177-3AD203B41FA5}">
                      <a16:colId xmlns:a16="http://schemas.microsoft.com/office/drawing/2014/main" val="1070721630"/>
                    </a:ext>
                  </a:extLst>
                </a:gridCol>
                <a:gridCol w="576533">
                  <a:extLst>
                    <a:ext uri="{9D8B030D-6E8A-4147-A177-3AD203B41FA5}">
                      <a16:colId xmlns:a16="http://schemas.microsoft.com/office/drawing/2014/main" val="1375955399"/>
                    </a:ext>
                  </a:extLst>
                </a:gridCol>
                <a:gridCol w="450417">
                  <a:extLst>
                    <a:ext uri="{9D8B030D-6E8A-4147-A177-3AD203B41FA5}">
                      <a16:colId xmlns:a16="http://schemas.microsoft.com/office/drawing/2014/main" val="3003972348"/>
                    </a:ext>
                  </a:extLst>
                </a:gridCol>
                <a:gridCol w="486450">
                  <a:extLst>
                    <a:ext uri="{9D8B030D-6E8A-4147-A177-3AD203B41FA5}">
                      <a16:colId xmlns:a16="http://schemas.microsoft.com/office/drawing/2014/main" val="3278793227"/>
                    </a:ext>
                  </a:extLst>
                </a:gridCol>
                <a:gridCol w="564522">
                  <a:extLst>
                    <a:ext uri="{9D8B030D-6E8A-4147-A177-3AD203B41FA5}">
                      <a16:colId xmlns:a16="http://schemas.microsoft.com/office/drawing/2014/main" val="653533832"/>
                    </a:ext>
                  </a:extLst>
                </a:gridCol>
                <a:gridCol w="612566">
                  <a:extLst>
                    <a:ext uri="{9D8B030D-6E8A-4147-A177-3AD203B41FA5}">
                      <a16:colId xmlns:a16="http://schemas.microsoft.com/office/drawing/2014/main" val="2062312063"/>
                    </a:ext>
                  </a:extLst>
                </a:gridCol>
                <a:gridCol w="486450">
                  <a:extLst>
                    <a:ext uri="{9D8B030D-6E8A-4147-A177-3AD203B41FA5}">
                      <a16:colId xmlns:a16="http://schemas.microsoft.com/office/drawing/2014/main" val="746284425"/>
                    </a:ext>
                  </a:extLst>
                </a:gridCol>
                <a:gridCol w="516477">
                  <a:extLst>
                    <a:ext uri="{9D8B030D-6E8A-4147-A177-3AD203B41FA5}">
                      <a16:colId xmlns:a16="http://schemas.microsoft.com/office/drawing/2014/main" val="379121313"/>
                    </a:ext>
                  </a:extLst>
                </a:gridCol>
                <a:gridCol w="594551">
                  <a:extLst>
                    <a:ext uri="{9D8B030D-6E8A-4147-A177-3AD203B41FA5}">
                      <a16:colId xmlns:a16="http://schemas.microsoft.com/office/drawing/2014/main" val="1058557998"/>
                    </a:ext>
                  </a:extLst>
                </a:gridCol>
                <a:gridCol w="288267">
                  <a:extLst>
                    <a:ext uri="{9D8B030D-6E8A-4147-A177-3AD203B41FA5}">
                      <a16:colId xmlns:a16="http://schemas.microsoft.com/office/drawing/2014/main" val="313719211"/>
                    </a:ext>
                  </a:extLst>
                </a:gridCol>
              </a:tblGrid>
              <a:tr h="275165">
                <a:tc>
                  <a:txBody>
                    <a:bodyPr/>
                    <a:lstStyle/>
                    <a:p>
                      <a:pPr algn="ctr" fontAlgn="b"/>
                      <a:r>
                        <a:rPr lang="en-GB" sz="700" b="1" i="0" u="none" strike="noStrike" dirty="0">
                          <a:solidFill>
                            <a:srgbClr val="FFFFFF"/>
                          </a:solidFill>
                          <a:effectLst/>
                          <a:latin typeface="Calibri" panose="020F0502020204030204" pitchFamily="34" charset="0"/>
                        </a:rPr>
                        <a:t>Staging</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A. Within 62 days</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B. 63-75 days</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C. 76-103 days</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D. 104 and above</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Within 62 days</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63-75 days</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76-103 days</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104 and above</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700" b="1" i="0" u="none" strike="noStrike" dirty="0">
                          <a:solidFill>
                            <a:srgbClr val="FFFFFF"/>
                          </a:solidFill>
                          <a:effectLst/>
                          <a:latin typeface="Calibri" panose="020F0502020204030204" pitchFamily="34" charset="0"/>
                        </a:rPr>
                        <a:t>Total</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563228153"/>
                  </a:ext>
                </a:extLst>
              </a:tr>
              <a:tr h="156839">
                <a:tc>
                  <a:txBody>
                    <a:bodyPr/>
                    <a:lstStyle/>
                    <a:p>
                      <a:pPr algn="l" fontAlgn="b"/>
                      <a:r>
                        <a:rPr lang="en-GB" sz="800" b="0" i="0" u="none" strike="noStrike">
                          <a:solidFill>
                            <a:srgbClr val="000000"/>
                          </a:solidFill>
                          <a:effectLst/>
                          <a:latin typeface="Calibri" panose="020F0502020204030204" pitchFamily="34" charset="0"/>
                        </a:rPr>
                        <a:t>Not Recorded</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100.0%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1</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556083393"/>
                  </a:ext>
                </a:extLst>
              </a:tr>
              <a:tr h="156839">
                <a:tc>
                  <a:txBody>
                    <a:bodyPr/>
                    <a:lstStyle/>
                    <a:p>
                      <a:pPr algn="l" fontAlgn="b"/>
                      <a:r>
                        <a:rPr lang="en-GB" sz="800" b="0" i="0" u="none" strike="noStrike">
                          <a:solidFill>
                            <a:srgbClr val="000000"/>
                          </a:solidFill>
                          <a:effectLst/>
                          <a:latin typeface="Calibri" panose="020F0502020204030204" pitchFamily="34" charset="0"/>
                        </a:rPr>
                        <a:t>Stage IA1</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25.0%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50.0%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25.0%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4</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161683754"/>
                  </a:ext>
                </a:extLst>
              </a:tr>
              <a:tr h="156839">
                <a:tc>
                  <a:txBody>
                    <a:bodyPr/>
                    <a:lstStyle/>
                    <a:p>
                      <a:pPr algn="l" fontAlgn="b"/>
                      <a:r>
                        <a:rPr lang="en-GB" sz="800" b="0" i="0" u="none" strike="noStrike">
                          <a:solidFill>
                            <a:srgbClr val="000000"/>
                          </a:solidFill>
                          <a:effectLst/>
                          <a:latin typeface="Calibri" panose="020F0502020204030204" pitchFamily="34" charset="0"/>
                        </a:rPr>
                        <a:t>Stage IA2</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43.8%</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25.0%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15.6%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15.6%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8</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32</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914455984"/>
                  </a:ext>
                </a:extLst>
              </a:tr>
              <a:tr h="156839">
                <a:tc>
                  <a:txBody>
                    <a:bodyPr/>
                    <a:lstStyle/>
                    <a:p>
                      <a:pPr algn="l" fontAlgn="b"/>
                      <a:r>
                        <a:rPr lang="en-GB" sz="800" b="0" i="0" u="none" strike="noStrike">
                          <a:solidFill>
                            <a:srgbClr val="000000"/>
                          </a:solidFill>
                          <a:effectLst/>
                          <a:latin typeface="Calibri" panose="020F0502020204030204" pitchFamily="34" charset="0"/>
                        </a:rPr>
                        <a:t>Stage IA3</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77.4%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16.1%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31</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239098834"/>
                  </a:ext>
                </a:extLst>
              </a:tr>
              <a:tr h="156839">
                <a:tc>
                  <a:txBody>
                    <a:bodyPr/>
                    <a:lstStyle/>
                    <a:p>
                      <a:pPr algn="l" fontAlgn="b"/>
                      <a:r>
                        <a:rPr lang="en-GB" sz="800" b="0" i="0" u="none" strike="noStrike">
                          <a:solidFill>
                            <a:srgbClr val="000000"/>
                          </a:solidFill>
                          <a:effectLst/>
                          <a:latin typeface="Calibri" panose="020F0502020204030204" pitchFamily="34" charset="0"/>
                        </a:rPr>
                        <a:t>Stage IB</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72.2%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22.2%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5.6%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18</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32018182"/>
                  </a:ext>
                </a:extLst>
              </a:tr>
              <a:tr h="156839">
                <a:tc>
                  <a:txBody>
                    <a:bodyPr/>
                    <a:lstStyle/>
                    <a:p>
                      <a:pPr algn="l" fontAlgn="b"/>
                      <a:r>
                        <a:rPr lang="en-GB" sz="800" b="0" i="0" u="none" strike="noStrike">
                          <a:solidFill>
                            <a:srgbClr val="000000"/>
                          </a:solidFill>
                          <a:effectLst/>
                          <a:latin typeface="Calibri" panose="020F0502020204030204" pitchFamily="34" charset="0"/>
                        </a:rPr>
                        <a:t>Stage IIA</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12.5%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25.0%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37.5%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25.0%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8</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91578952"/>
                  </a:ext>
                </a:extLst>
              </a:tr>
              <a:tr h="156839">
                <a:tc>
                  <a:txBody>
                    <a:bodyPr/>
                    <a:lstStyle/>
                    <a:p>
                      <a:pPr algn="l" fontAlgn="b"/>
                      <a:r>
                        <a:rPr lang="en-GB" sz="800" b="0" i="0" u="none" strike="noStrike">
                          <a:solidFill>
                            <a:srgbClr val="000000"/>
                          </a:solidFill>
                          <a:effectLst/>
                          <a:latin typeface="Calibri" panose="020F0502020204030204" pitchFamily="34" charset="0"/>
                        </a:rPr>
                        <a:t>Stage IIB</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57.9%</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10.5%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10.5%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21.1%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19</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82436615"/>
                  </a:ext>
                </a:extLst>
              </a:tr>
              <a:tr h="156839">
                <a:tc>
                  <a:txBody>
                    <a:bodyPr/>
                    <a:lstStyle/>
                    <a:p>
                      <a:pPr algn="l" fontAlgn="b"/>
                      <a:r>
                        <a:rPr lang="en-GB" sz="800" b="0" i="0" u="none" strike="noStrike">
                          <a:solidFill>
                            <a:srgbClr val="000000"/>
                          </a:solidFill>
                          <a:effectLst/>
                          <a:latin typeface="Calibri" panose="020F0502020204030204" pitchFamily="34" charset="0"/>
                        </a:rPr>
                        <a:t>Stage IIIA</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63.0%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7.4%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18.5%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11.1%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17</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5</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27</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822374738"/>
                  </a:ext>
                </a:extLst>
              </a:tr>
              <a:tr h="156839">
                <a:tc>
                  <a:txBody>
                    <a:bodyPr/>
                    <a:lstStyle/>
                    <a:p>
                      <a:pPr algn="l" fontAlgn="b"/>
                      <a:r>
                        <a:rPr lang="en-GB" sz="800" b="0" i="0" u="none" strike="noStrike">
                          <a:solidFill>
                            <a:srgbClr val="000000"/>
                          </a:solidFill>
                          <a:effectLst/>
                          <a:latin typeface="Calibri" panose="020F0502020204030204" pitchFamily="34" charset="0"/>
                        </a:rPr>
                        <a:t>Stage IIIB</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89.7%</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6.9%</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29</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40772702"/>
                  </a:ext>
                </a:extLst>
              </a:tr>
              <a:tr h="156839">
                <a:tc>
                  <a:txBody>
                    <a:bodyPr/>
                    <a:lstStyle/>
                    <a:p>
                      <a:pPr algn="l" fontAlgn="b"/>
                      <a:r>
                        <a:rPr lang="en-GB" sz="800" b="0" i="0" u="none" strike="noStrike">
                          <a:solidFill>
                            <a:srgbClr val="000000"/>
                          </a:solidFill>
                          <a:effectLst/>
                          <a:latin typeface="Calibri" panose="020F0502020204030204" pitchFamily="34" charset="0"/>
                        </a:rPr>
                        <a:t>Stage IIIC</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100.0%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7</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7</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576229568"/>
                  </a:ext>
                </a:extLst>
              </a:tr>
              <a:tr h="156839">
                <a:tc>
                  <a:txBody>
                    <a:bodyPr/>
                    <a:lstStyle/>
                    <a:p>
                      <a:pPr algn="l" fontAlgn="b"/>
                      <a:r>
                        <a:rPr lang="en-GB" sz="800" b="0" i="0" u="none" strike="noStrike">
                          <a:solidFill>
                            <a:srgbClr val="000000"/>
                          </a:solidFill>
                          <a:effectLst/>
                          <a:latin typeface="Calibri" panose="020F0502020204030204" pitchFamily="34" charset="0"/>
                        </a:rPr>
                        <a:t>Stage IVA</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89.9%</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62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69</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93983640"/>
                  </a:ext>
                </a:extLst>
              </a:tr>
              <a:tr h="156839">
                <a:tc>
                  <a:txBody>
                    <a:bodyPr/>
                    <a:lstStyle/>
                    <a:p>
                      <a:pPr algn="l" fontAlgn="b"/>
                      <a:r>
                        <a:rPr lang="en-GB" sz="800" b="0" i="0" u="none" strike="noStrike">
                          <a:solidFill>
                            <a:srgbClr val="000000"/>
                          </a:solidFill>
                          <a:effectLst/>
                          <a:latin typeface="Calibri" panose="020F0502020204030204" pitchFamily="34" charset="0"/>
                        </a:rPr>
                        <a:t>Stage IVB</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94.8%</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73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77</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92947525"/>
                  </a:ext>
                </a:extLst>
              </a:tr>
              <a:tr h="156839">
                <a:tc>
                  <a:txBody>
                    <a:bodyPr/>
                    <a:lstStyle/>
                    <a:p>
                      <a:pPr algn="l" fontAlgn="b"/>
                      <a:r>
                        <a:rPr lang="en-GB" sz="800" b="1" i="0" u="none" strike="noStrike">
                          <a:solidFill>
                            <a:srgbClr val="000000"/>
                          </a:solidFill>
                          <a:effectLst/>
                          <a:latin typeface="Calibri" panose="020F0502020204030204" pitchFamily="34" charset="0"/>
                        </a:rPr>
                        <a:t>Grand Total</a:t>
                      </a:r>
                    </a:p>
                  </a:txBody>
                  <a:tcPr marL="5836" marR="5836" marT="5836"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77.6%</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8.7%</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8.4%</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5.3%</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250</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28</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27</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1" i="0" u="none" strike="noStrike">
                          <a:solidFill>
                            <a:srgbClr val="000000"/>
                          </a:solidFill>
                          <a:effectLst/>
                          <a:latin typeface="Calibri" panose="020F0502020204030204" pitchFamily="34" charset="0"/>
                        </a:rPr>
                        <a:t>17</a:t>
                      </a:r>
                    </a:p>
                  </a:txBody>
                  <a:tcPr marL="5836" marR="5836" marT="583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322</a:t>
                      </a:r>
                    </a:p>
                  </a:txBody>
                  <a:tcPr marL="5836" marR="5836" marT="5836"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14012747"/>
                  </a:ext>
                </a:extLst>
              </a:tr>
            </a:tbl>
          </a:graphicData>
        </a:graphic>
      </p:graphicFrame>
      <p:graphicFrame>
        <p:nvGraphicFramePr>
          <p:cNvPr id="6" name="Chart 5">
            <a:extLst>
              <a:ext uri="{FF2B5EF4-FFF2-40B4-BE49-F238E27FC236}">
                <a16:creationId xmlns:a16="http://schemas.microsoft.com/office/drawing/2014/main" id="{D5E88D16-4F15-C04A-E2A7-45DFF080FC2F}"/>
              </a:ext>
            </a:extLst>
          </p:cNvPr>
          <p:cNvGraphicFramePr>
            <a:graphicFrameLocks/>
          </p:cNvGraphicFramePr>
          <p:nvPr/>
        </p:nvGraphicFramePr>
        <p:xfrm>
          <a:off x="189931" y="1151263"/>
          <a:ext cx="5379873" cy="2997976"/>
        </p:xfrm>
        <a:graphic>
          <a:graphicData uri="http://schemas.openxmlformats.org/drawingml/2006/chart">
            <c:chart xmlns:c="http://schemas.openxmlformats.org/drawingml/2006/chart" xmlns:r="http://schemas.openxmlformats.org/officeDocument/2006/relationships" r:id="rId6"/>
          </a:graphicData>
        </a:graphic>
      </p:graphicFrame>
      <p:sp>
        <p:nvSpPr>
          <p:cNvPr id="7" name="Oval 6">
            <a:extLst>
              <a:ext uri="{FF2B5EF4-FFF2-40B4-BE49-F238E27FC236}">
                <a16:creationId xmlns:a16="http://schemas.microsoft.com/office/drawing/2014/main" id="{FAAAE890-1FE6-2801-529E-58CAA560326F}"/>
              </a:ext>
            </a:extLst>
          </p:cNvPr>
          <p:cNvSpPr/>
          <p:nvPr/>
        </p:nvSpPr>
        <p:spPr>
          <a:xfrm>
            <a:off x="3116425" y="2141732"/>
            <a:ext cx="1775174" cy="10170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78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874"/>
              </a:lnSpc>
            </a:pPr>
            <a:r>
              <a:rPr lang="en-US" sz="3450">
                <a:solidFill>
                  <a:srgbClr val="FFFFFF"/>
                </a:solidFill>
                <a:latin typeface="Frutiger"/>
                <a:sym typeface="Frutiger"/>
              </a:rPr>
              <a:t>Agenda</a:t>
            </a:r>
            <a:endParaRPr lang="en-US" sz="2700"/>
          </a:p>
        </p:txBody>
      </p:sp>
      <p:sp>
        <p:nvSpPr>
          <p:cNvPr id="5" name="Freeform 5"/>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49"/>
              </a:lnSpc>
            </a:pPr>
            <a:r>
              <a:rPr lang="en-US" sz="2300">
                <a:solidFill>
                  <a:srgbClr val="FFFFFF"/>
                </a:solidFill>
                <a:latin typeface="Frutiger"/>
                <a:sym typeface="Frutiger"/>
              </a:rPr>
              <a:t>Agenda</a:t>
            </a:r>
            <a:endParaRPr lang="en-US" sz="800"/>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4219920" cy="392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249"/>
              </a:lnSpc>
            </a:pPr>
            <a:r>
              <a:rPr lang="en-US" sz="2400" dirty="0">
                <a:solidFill>
                  <a:srgbClr val="FFFFFF"/>
                </a:solidFill>
                <a:latin typeface="Frutiger"/>
                <a:ea typeface="Calibri"/>
                <a:cs typeface="Calibri"/>
                <a:sym typeface="Frutiger"/>
              </a:rPr>
              <a:t>Treatment Intent</a:t>
            </a:r>
            <a:endParaRPr lang="en-US" sz="2400" dirty="0">
              <a:ea typeface="Calibri"/>
              <a:cs typeface="Calibri"/>
            </a:endParaRPr>
          </a:p>
        </p:txBody>
      </p:sp>
      <p:sp>
        <p:nvSpPr>
          <p:cNvPr id="13" name="TextBox 12">
            <a:extLst>
              <a:ext uri="{FF2B5EF4-FFF2-40B4-BE49-F238E27FC236}">
                <a16:creationId xmlns:a16="http://schemas.microsoft.com/office/drawing/2014/main" id="{032BA273-E416-4B8E-7B64-54DCFF171223}"/>
              </a:ext>
            </a:extLst>
          </p:cNvPr>
          <p:cNvSpPr txBox="1"/>
          <p:nvPr/>
        </p:nvSpPr>
        <p:spPr>
          <a:xfrm>
            <a:off x="6873073" y="1428900"/>
            <a:ext cx="5191540" cy="4633513"/>
          </a:xfrm>
          <a:prstGeom prst="rect">
            <a:avLst/>
          </a:prstGeom>
          <a:noFill/>
          <a:ln>
            <a:solidFill>
              <a:schemeClr val="tx1"/>
            </a:solidFill>
          </a:ln>
        </p:spPr>
        <p:txBody>
          <a:bodyPr wrap="square" rtlCol="0">
            <a:spAutoFit/>
          </a:bodyPr>
          <a:lstStyle/>
          <a:p>
            <a:pPr lvl="0" algn="just">
              <a:lnSpc>
                <a:spcPct val="115000"/>
              </a:lnSpc>
              <a:spcAft>
                <a:spcPts val="800"/>
              </a:spcAft>
              <a:buSzPts val="1000"/>
              <a:tabLst>
                <a:tab pos="457200" algn="l"/>
              </a:tabLst>
            </a:pPr>
            <a:r>
              <a:rPr lang="en-GB" sz="1600" b="1" u="sng" kern="100" dirty="0">
                <a:latin typeface="Aptos" panose="020B0004020202020204" pitchFamily="34" charset="0"/>
                <a:ea typeface="Aptos" panose="020B0004020202020204" pitchFamily="34" charset="0"/>
                <a:cs typeface="Times New Roman" panose="02020603050405020304" pitchFamily="18" charset="0"/>
              </a:rPr>
              <a:t>Curative Treatment Intent</a:t>
            </a:r>
            <a:r>
              <a:rPr lang="en-GB" sz="1600" b="1" u="sng"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600" u="sng"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Among the 101 patients with curative treatment intent, 52.5% (53) breached: 19.8% (20) were treated between 63–75 days, another 19.8% (20) between 76–103 days, and 12.9% (13) after 104 days.</a:t>
            </a:r>
            <a:endParaRPr lang="en-GB" sz="1600" kern="100" dirty="0">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Regarding planned treatments, 58.5% (31) were scheduled for surgery, 22.6% (12) for teletherapy, 3.8% (2) for chemotherapy, while 15.1% had no recorded treatment plan.</a:t>
            </a:r>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In terms of actual treatment received, 56.6% (30) underwent surgery, 26.4% (14) received External Beam Radiotherapy (excluding Proton Therapy), 9.4% (5) had Chemoradiotherapy, and 5.7% (3) were treated with cytotoxic chemotherapy as part of an anti-cancer drug regimen.</a:t>
            </a:r>
          </a:p>
        </p:txBody>
      </p:sp>
      <p:graphicFrame>
        <p:nvGraphicFramePr>
          <p:cNvPr id="3" name="Chart 2">
            <a:extLst>
              <a:ext uri="{FF2B5EF4-FFF2-40B4-BE49-F238E27FC236}">
                <a16:creationId xmlns:a16="http://schemas.microsoft.com/office/drawing/2014/main" id="{7CFEAF7B-61A8-2151-A3BE-89579462F5CB}"/>
              </a:ext>
            </a:extLst>
          </p:cNvPr>
          <p:cNvGraphicFramePr>
            <a:graphicFrameLocks/>
          </p:cNvGraphicFramePr>
          <p:nvPr/>
        </p:nvGraphicFramePr>
        <p:xfrm>
          <a:off x="415243" y="1231387"/>
          <a:ext cx="5844880" cy="31738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 5">
            <a:extLst>
              <a:ext uri="{FF2B5EF4-FFF2-40B4-BE49-F238E27FC236}">
                <a16:creationId xmlns:a16="http://schemas.microsoft.com/office/drawing/2014/main" id="{0FB5FD2E-3061-9F9A-190F-8B5CC28170DA}"/>
              </a:ext>
            </a:extLst>
          </p:cNvPr>
          <p:cNvGraphicFramePr>
            <a:graphicFrameLocks noGrp="1"/>
          </p:cNvGraphicFramePr>
          <p:nvPr/>
        </p:nvGraphicFramePr>
        <p:xfrm>
          <a:off x="104049" y="4593323"/>
          <a:ext cx="6507767" cy="1973477"/>
        </p:xfrm>
        <a:graphic>
          <a:graphicData uri="http://schemas.openxmlformats.org/drawingml/2006/table">
            <a:tbl>
              <a:tblPr/>
              <a:tblGrid>
                <a:gridCol w="814829">
                  <a:extLst>
                    <a:ext uri="{9D8B030D-6E8A-4147-A177-3AD203B41FA5}">
                      <a16:colId xmlns:a16="http://schemas.microsoft.com/office/drawing/2014/main" val="2656788737"/>
                    </a:ext>
                  </a:extLst>
                </a:gridCol>
                <a:gridCol w="586677">
                  <a:extLst>
                    <a:ext uri="{9D8B030D-6E8A-4147-A177-3AD203B41FA5}">
                      <a16:colId xmlns:a16="http://schemas.microsoft.com/office/drawing/2014/main" val="1344814609"/>
                    </a:ext>
                  </a:extLst>
                </a:gridCol>
                <a:gridCol w="554083">
                  <a:extLst>
                    <a:ext uri="{9D8B030D-6E8A-4147-A177-3AD203B41FA5}">
                      <a16:colId xmlns:a16="http://schemas.microsoft.com/office/drawing/2014/main" val="2211846686"/>
                    </a:ext>
                  </a:extLst>
                </a:gridCol>
                <a:gridCol w="673592">
                  <a:extLst>
                    <a:ext uri="{9D8B030D-6E8A-4147-A177-3AD203B41FA5}">
                      <a16:colId xmlns:a16="http://schemas.microsoft.com/office/drawing/2014/main" val="369282398"/>
                    </a:ext>
                  </a:extLst>
                </a:gridCol>
                <a:gridCol w="738778">
                  <a:extLst>
                    <a:ext uri="{9D8B030D-6E8A-4147-A177-3AD203B41FA5}">
                      <a16:colId xmlns:a16="http://schemas.microsoft.com/office/drawing/2014/main" val="3610787862"/>
                    </a:ext>
                  </a:extLst>
                </a:gridCol>
                <a:gridCol w="651863">
                  <a:extLst>
                    <a:ext uri="{9D8B030D-6E8A-4147-A177-3AD203B41FA5}">
                      <a16:colId xmlns:a16="http://schemas.microsoft.com/office/drawing/2014/main" val="300823783"/>
                    </a:ext>
                  </a:extLst>
                </a:gridCol>
                <a:gridCol w="717049">
                  <a:extLst>
                    <a:ext uri="{9D8B030D-6E8A-4147-A177-3AD203B41FA5}">
                      <a16:colId xmlns:a16="http://schemas.microsoft.com/office/drawing/2014/main" val="1943035352"/>
                    </a:ext>
                  </a:extLst>
                </a:gridCol>
                <a:gridCol w="662728">
                  <a:extLst>
                    <a:ext uri="{9D8B030D-6E8A-4147-A177-3AD203B41FA5}">
                      <a16:colId xmlns:a16="http://schemas.microsoft.com/office/drawing/2014/main" val="3030089072"/>
                    </a:ext>
                  </a:extLst>
                </a:gridCol>
                <a:gridCol w="586677">
                  <a:extLst>
                    <a:ext uri="{9D8B030D-6E8A-4147-A177-3AD203B41FA5}">
                      <a16:colId xmlns:a16="http://schemas.microsoft.com/office/drawing/2014/main" val="2690053662"/>
                    </a:ext>
                  </a:extLst>
                </a:gridCol>
                <a:gridCol w="521491">
                  <a:extLst>
                    <a:ext uri="{9D8B030D-6E8A-4147-A177-3AD203B41FA5}">
                      <a16:colId xmlns:a16="http://schemas.microsoft.com/office/drawing/2014/main" val="3344435034"/>
                    </a:ext>
                  </a:extLst>
                </a:gridCol>
              </a:tblGrid>
              <a:tr h="706373">
                <a:tc>
                  <a:txBody>
                    <a:bodyPr/>
                    <a:lstStyle/>
                    <a:p>
                      <a:pPr algn="ctr" fontAlgn="b"/>
                      <a:r>
                        <a:rPr lang="en-GB" sz="1000" b="1" i="0" u="none" strike="noStrike" dirty="0">
                          <a:solidFill>
                            <a:srgbClr val="FFFFFF"/>
                          </a:solidFill>
                          <a:effectLst/>
                          <a:latin typeface="Calibri" panose="020F0502020204030204" pitchFamily="34" charset="0"/>
                        </a:rPr>
                        <a:t>Cancer Treatment Intent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A. 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B. 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C. 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D. 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00" b="1" i="0" u="none" strike="noStrike" dirty="0">
                          <a:solidFill>
                            <a:srgbClr val="FFFFFF"/>
                          </a:solidFill>
                          <a:effectLst/>
                          <a:latin typeface="Calibri" panose="020F0502020204030204" pitchFamily="34" charset="0"/>
                        </a:rPr>
                        <a:t>Total</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825331726"/>
                  </a:ext>
                </a:extLst>
              </a:tr>
              <a:tr h="211184">
                <a:tc>
                  <a:txBody>
                    <a:bodyPr/>
                    <a:lstStyle/>
                    <a:p>
                      <a:pPr algn="l" fontAlgn="b"/>
                      <a:r>
                        <a:rPr lang="en-GB" sz="1100" b="0" i="0" u="none" strike="noStrike">
                          <a:solidFill>
                            <a:srgbClr val="000000"/>
                          </a:solidFill>
                          <a:effectLst/>
                          <a:latin typeface="Calibri" panose="020F0502020204030204" pitchFamily="34" charset="0"/>
                        </a:rPr>
                        <a:t>Curative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47.5%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101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652732"/>
                  </a:ext>
                </a:extLst>
              </a:tr>
              <a:tr h="211184">
                <a:tc>
                  <a:txBody>
                    <a:bodyPr/>
                    <a:lstStyle/>
                    <a:p>
                      <a:pPr algn="l" fontAlgn="b"/>
                      <a:r>
                        <a:rPr lang="en-GB" sz="1100" b="0" i="0" u="none" strike="noStrike">
                          <a:solidFill>
                            <a:srgbClr val="000000"/>
                          </a:solidFill>
                          <a:effectLst/>
                          <a:latin typeface="Calibri" panose="020F0502020204030204" pitchFamily="34" charset="0"/>
                        </a:rPr>
                        <a:t>DM</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7409558"/>
                  </a:ext>
                </a:extLst>
              </a:tr>
              <a:tr h="211184">
                <a:tc>
                  <a:txBody>
                    <a:bodyPr/>
                    <a:lstStyle/>
                    <a:p>
                      <a:pPr algn="l" fontAlgn="b"/>
                      <a:r>
                        <a:rPr lang="en-GB" sz="1100" b="0" i="0" u="none" strike="noStrike">
                          <a:solidFill>
                            <a:srgbClr val="000000"/>
                          </a:solidFill>
                          <a:effectLst/>
                          <a:latin typeface="Calibri" panose="020F0502020204030204" pitchFamily="34" charset="0"/>
                        </a:rPr>
                        <a:t>O</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55990883"/>
                  </a:ext>
                </a:extLst>
              </a:tr>
              <a:tr h="211184">
                <a:tc>
                  <a:txBody>
                    <a:bodyPr/>
                    <a:lstStyle/>
                    <a:p>
                      <a:pPr algn="l" fontAlgn="b"/>
                      <a:r>
                        <a:rPr lang="en-GB" sz="1100" b="0" i="0" u="none" strike="noStrike">
                          <a:solidFill>
                            <a:srgbClr val="000000"/>
                          </a:solidFill>
                          <a:effectLst/>
                          <a:latin typeface="Calibri" panose="020F0502020204030204" pitchFamily="34" charset="0"/>
                        </a:rPr>
                        <a:t>Palliative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91.4%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209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393196598"/>
                  </a:ext>
                </a:extLst>
              </a:tr>
              <a:tr h="211184">
                <a:tc>
                  <a:txBody>
                    <a:bodyPr/>
                    <a:lstStyle/>
                    <a:p>
                      <a:pPr algn="l" fontAlgn="b"/>
                      <a:r>
                        <a:rPr lang="en-GB" sz="1100" b="0" i="0" u="none" strike="noStrike">
                          <a:solidFill>
                            <a:srgbClr val="000000"/>
                          </a:solidFill>
                          <a:effectLst/>
                          <a:latin typeface="Calibri" panose="020F0502020204030204" pitchFamily="34" charset="0"/>
                        </a:rPr>
                        <a:t>Unknown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95448475"/>
                  </a:ext>
                </a:extLst>
              </a:tr>
              <a:tr h="211184">
                <a:tc>
                  <a:txBody>
                    <a:bodyPr/>
                    <a:lstStyle/>
                    <a:p>
                      <a:pPr algn="l" fontAlgn="b"/>
                      <a:r>
                        <a:rPr lang="en-GB" sz="1100" b="1" i="0" u="none" strike="noStrike">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77.6%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322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929674099"/>
                  </a:ext>
                </a:extLst>
              </a:tr>
            </a:tbl>
          </a:graphicData>
        </a:graphic>
      </p:graphicFrame>
      <p:sp>
        <p:nvSpPr>
          <p:cNvPr id="7" name="Oval 6">
            <a:extLst>
              <a:ext uri="{FF2B5EF4-FFF2-40B4-BE49-F238E27FC236}">
                <a16:creationId xmlns:a16="http://schemas.microsoft.com/office/drawing/2014/main" id="{A2203AC4-7F52-D639-D3E7-057C4D002A26}"/>
              </a:ext>
            </a:extLst>
          </p:cNvPr>
          <p:cNvSpPr/>
          <p:nvPr/>
        </p:nvSpPr>
        <p:spPr>
          <a:xfrm>
            <a:off x="3517642" y="3027300"/>
            <a:ext cx="1877810" cy="10170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42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874"/>
              </a:lnSpc>
            </a:pPr>
            <a:r>
              <a:rPr lang="en-US" sz="3450">
                <a:solidFill>
                  <a:srgbClr val="FFFFFF"/>
                </a:solidFill>
                <a:latin typeface="Frutiger"/>
                <a:sym typeface="Frutiger"/>
              </a:rPr>
              <a:t>Agenda</a:t>
            </a:r>
            <a:endParaRPr lang="en-US" sz="2700"/>
          </a:p>
        </p:txBody>
      </p:sp>
      <p:sp>
        <p:nvSpPr>
          <p:cNvPr id="5" name="Freeform 5"/>
          <p:cNvSpPr/>
          <p:nvPr/>
        </p:nvSpPr>
        <p:spPr>
          <a:xfrm>
            <a:off x="-166815" y="-157783"/>
            <a:ext cx="1404949" cy="1390065"/>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49"/>
              </a:lnSpc>
            </a:pPr>
            <a:r>
              <a:rPr lang="en-US" sz="2300">
                <a:solidFill>
                  <a:srgbClr val="FFFFFF"/>
                </a:solidFill>
                <a:latin typeface="Frutiger"/>
                <a:sym typeface="Frutiger"/>
              </a:rPr>
              <a:t>Agenda</a:t>
            </a:r>
            <a:endParaRPr lang="en-US" sz="800"/>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4219920" cy="392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249"/>
              </a:lnSpc>
            </a:pPr>
            <a:r>
              <a:rPr lang="en-US" sz="2400" dirty="0">
                <a:solidFill>
                  <a:srgbClr val="FFFFFF"/>
                </a:solidFill>
                <a:latin typeface="Frutiger"/>
                <a:ea typeface="Calibri"/>
                <a:cs typeface="Calibri"/>
                <a:sym typeface="Frutiger"/>
              </a:rPr>
              <a:t>Planned Treatment Type</a:t>
            </a:r>
            <a:endParaRPr lang="en-US" sz="2400" dirty="0">
              <a:ea typeface="Calibri"/>
              <a:cs typeface="Calibri"/>
            </a:endParaRPr>
          </a:p>
        </p:txBody>
      </p:sp>
      <p:sp>
        <p:nvSpPr>
          <p:cNvPr id="13" name="TextBox 12">
            <a:extLst>
              <a:ext uri="{FF2B5EF4-FFF2-40B4-BE49-F238E27FC236}">
                <a16:creationId xmlns:a16="http://schemas.microsoft.com/office/drawing/2014/main" id="{032BA273-E416-4B8E-7B64-54DCFF171223}"/>
              </a:ext>
            </a:extLst>
          </p:cNvPr>
          <p:cNvSpPr txBox="1"/>
          <p:nvPr/>
        </p:nvSpPr>
        <p:spPr>
          <a:xfrm>
            <a:off x="6026152" y="1602466"/>
            <a:ext cx="6038461" cy="4030270"/>
          </a:xfrm>
          <a:prstGeom prst="rect">
            <a:avLst/>
          </a:prstGeom>
          <a:noFill/>
          <a:ln>
            <a:solidFill>
              <a:schemeClr val="tx1"/>
            </a:solidFill>
          </a:ln>
        </p:spPr>
        <p:txBody>
          <a:bodyPr wrap="square" rtlCol="0">
            <a:spAutoFit/>
          </a:bodyPr>
          <a:lstStyle/>
          <a:p>
            <a:pPr marL="342900" lvl="0" indent="-342900" algn="just">
              <a:lnSpc>
                <a:spcPct val="115000"/>
              </a:lnSpc>
              <a:spcAft>
                <a:spcPts val="800"/>
              </a:spcAft>
              <a:buSzPts val="1000"/>
              <a:buFont typeface="Symbol" panose="05050102010706020507" pitchFamily="18" charset="2"/>
              <a:buChar char=""/>
              <a:tabLst>
                <a:tab pos="457200" algn="l"/>
              </a:tabLst>
            </a:pPr>
            <a:r>
              <a:rPr lang="en-GB" sz="1600" b="1" u="sng" kern="100" dirty="0">
                <a:latin typeface="Aptos" panose="020B0004020202020204" pitchFamily="34" charset="0"/>
                <a:ea typeface="Aptos" panose="020B0004020202020204" pitchFamily="34" charset="0"/>
                <a:cs typeface="Times New Roman" panose="02020603050405020304" pitchFamily="18" charset="0"/>
              </a:rPr>
              <a:t>Blank</a:t>
            </a:r>
            <a:r>
              <a:rPr lang="en-GB" sz="1600" b="1" u="sng" kern="100" dirty="0">
                <a:effectLst/>
                <a:latin typeface="Aptos" panose="020B0004020202020204" pitchFamily="34" charset="0"/>
                <a:ea typeface="Aptos" panose="020B0004020202020204" pitchFamily="34" charset="0"/>
                <a:cs typeface="Times New Roman" panose="02020603050405020304" pitchFamily="18" charset="0"/>
              </a:rPr>
              <a:t> (Empty)</a:t>
            </a:r>
            <a:endParaRPr lang="en-GB" sz="1600" u="sng"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Among 31 patients with no recorded planned treatment, 38.7% (12) breached. Of these, 9.7% (3) completed treatment within 63–75 days, 16.1% (5) between 76–103 days, and 12.9% (4) after 104 days. Notably, 66.7% (8) of these patients had a diagnosis of C341 – Malignant neoplasm of upper lobe bronchus or lung.</a:t>
            </a:r>
          </a:p>
          <a:p>
            <a:pPr lvl="0" algn="just">
              <a:lnSpc>
                <a:spcPct val="115000"/>
              </a:lnSpc>
              <a:spcAft>
                <a:spcPts val="800"/>
              </a:spcAft>
              <a:buSzPts val="1000"/>
              <a:tabLst>
                <a:tab pos="457200" algn="l"/>
              </a:tabLst>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n-GB" sz="1600" b="1" u="sng" dirty="0"/>
              <a:t>Surgery</a:t>
            </a:r>
            <a:endParaRPr lang="en-GB" sz="1600" u="sng" dirty="0"/>
          </a:p>
          <a:p>
            <a:pPr lvl="0" algn="just">
              <a:lnSpc>
                <a:spcPct val="115000"/>
              </a:lnSpc>
              <a:spcAft>
                <a:spcPts val="800"/>
              </a:spcAft>
              <a:buSzPts val="1000"/>
              <a:tabLst>
                <a:tab pos="457200" algn="l"/>
              </a:tabLs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For 63 patients whose planned treatment was surgery, 49.2% (31) breached. Of these, 22.2% (14) were treated between 63–75 days, and 9.5% (6) after 104 days. The majority 80.6% (25) ultimately had surgery, while 9.7% (3) received external beam radiotherapy and another 9.7% (3) received anti-cancer drug regimens.</a:t>
            </a:r>
          </a:p>
        </p:txBody>
      </p:sp>
      <p:graphicFrame>
        <p:nvGraphicFramePr>
          <p:cNvPr id="7" name="Chart 6">
            <a:extLst>
              <a:ext uri="{FF2B5EF4-FFF2-40B4-BE49-F238E27FC236}">
                <a16:creationId xmlns:a16="http://schemas.microsoft.com/office/drawing/2014/main" id="{F8F15847-1CD8-EE15-AC8D-D0F356281E29}"/>
              </a:ext>
            </a:extLst>
          </p:cNvPr>
          <p:cNvGraphicFramePr>
            <a:graphicFrameLocks/>
          </p:cNvGraphicFramePr>
          <p:nvPr/>
        </p:nvGraphicFramePr>
        <p:xfrm>
          <a:off x="84424" y="1095299"/>
          <a:ext cx="5485381" cy="28336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e 11">
            <a:extLst>
              <a:ext uri="{FF2B5EF4-FFF2-40B4-BE49-F238E27FC236}">
                <a16:creationId xmlns:a16="http://schemas.microsoft.com/office/drawing/2014/main" id="{69B32B49-CE18-72DF-8450-A27C40CE5E76}"/>
              </a:ext>
            </a:extLst>
          </p:cNvPr>
          <p:cNvGraphicFramePr>
            <a:graphicFrameLocks noGrp="1"/>
          </p:cNvGraphicFramePr>
          <p:nvPr/>
        </p:nvGraphicFramePr>
        <p:xfrm>
          <a:off x="88461" y="4286805"/>
          <a:ext cx="5723521" cy="2279994"/>
        </p:xfrm>
        <a:graphic>
          <a:graphicData uri="http://schemas.openxmlformats.org/drawingml/2006/table">
            <a:tbl>
              <a:tblPr/>
              <a:tblGrid>
                <a:gridCol w="758765">
                  <a:extLst>
                    <a:ext uri="{9D8B030D-6E8A-4147-A177-3AD203B41FA5}">
                      <a16:colId xmlns:a16="http://schemas.microsoft.com/office/drawing/2014/main" val="2717118048"/>
                    </a:ext>
                  </a:extLst>
                </a:gridCol>
                <a:gridCol w="562048">
                  <a:extLst>
                    <a:ext uri="{9D8B030D-6E8A-4147-A177-3AD203B41FA5}">
                      <a16:colId xmlns:a16="http://schemas.microsoft.com/office/drawing/2014/main" val="3862102971"/>
                    </a:ext>
                  </a:extLst>
                </a:gridCol>
                <a:gridCol w="477741">
                  <a:extLst>
                    <a:ext uri="{9D8B030D-6E8A-4147-A177-3AD203B41FA5}">
                      <a16:colId xmlns:a16="http://schemas.microsoft.com/office/drawing/2014/main" val="3506350299"/>
                    </a:ext>
                  </a:extLst>
                </a:gridCol>
                <a:gridCol w="580783">
                  <a:extLst>
                    <a:ext uri="{9D8B030D-6E8A-4147-A177-3AD203B41FA5}">
                      <a16:colId xmlns:a16="http://schemas.microsoft.com/office/drawing/2014/main" val="3338375346"/>
                    </a:ext>
                  </a:extLst>
                </a:gridCol>
                <a:gridCol w="636987">
                  <a:extLst>
                    <a:ext uri="{9D8B030D-6E8A-4147-A177-3AD203B41FA5}">
                      <a16:colId xmlns:a16="http://schemas.microsoft.com/office/drawing/2014/main" val="3796385947"/>
                    </a:ext>
                  </a:extLst>
                </a:gridCol>
                <a:gridCol w="562048">
                  <a:extLst>
                    <a:ext uri="{9D8B030D-6E8A-4147-A177-3AD203B41FA5}">
                      <a16:colId xmlns:a16="http://schemas.microsoft.com/office/drawing/2014/main" val="1083438248"/>
                    </a:ext>
                  </a:extLst>
                </a:gridCol>
                <a:gridCol w="618253">
                  <a:extLst>
                    <a:ext uri="{9D8B030D-6E8A-4147-A177-3AD203B41FA5}">
                      <a16:colId xmlns:a16="http://schemas.microsoft.com/office/drawing/2014/main" val="3002725182"/>
                    </a:ext>
                  </a:extLst>
                </a:gridCol>
                <a:gridCol w="571415">
                  <a:extLst>
                    <a:ext uri="{9D8B030D-6E8A-4147-A177-3AD203B41FA5}">
                      <a16:colId xmlns:a16="http://schemas.microsoft.com/office/drawing/2014/main" val="2022141487"/>
                    </a:ext>
                  </a:extLst>
                </a:gridCol>
                <a:gridCol w="505843">
                  <a:extLst>
                    <a:ext uri="{9D8B030D-6E8A-4147-A177-3AD203B41FA5}">
                      <a16:colId xmlns:a16="http://schemas.microsoft.com/office/drawing/2014/main" val="4143959789"/>
                    </a:ext>
                  </a:extLst>
                </a:gridCol>
                <a:gridCol w="449638">
                  <a:extLst>
                    <a:ext uri="{9D8B030D-6E8A-4147-A177-3AD203B41FA5}">
                      <a16:colId xmlns:a16="http://schemas.microsoft.com/office/drawing/2014/main" val="3421475787"/>
                    </a:ext>
                  </a:extLst>
                </a:gridCol>
              </a:tblGrid>
              <a:tr h="382908">
                <a:tc>
                  <a:txBody>
                    <a:bodyPr/>
                    <a:lstStyle/>
                    <a:p>
                      <a:pPr algn="ctr" fontAlgn="b"/>
                      <a:r>
                        <a:rPr lang="en-GB" sz="800" b="1" i="0" u="none" strike="noStrike" dirty="0">
                          <a:solidFill>
                            <a:srgbClr val="FFFFFF"/>
                          </a:solidFill>
                          <a:effectLst/>
                          <a:latin typeface="Calibri" panose="020F0502020204030204" pitchFamily="34" charset="0"/>
                        </a:rPr>
                        <a:t>Planned Treatment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A. 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B. 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C. 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D. 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a:solidFill>
                            <a:srgbClr val="FFFFFF"/>
                          </a:solidFill>
                          <a:effectLst/>
                          <a:latin typeface="Calibri" panose="020F0502020204030204" pitchFamily="34" charset="0"/>
                        </a:rPr>
                        <a:t>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Total</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023056958"/>
                  </a:ext>
                </a:extLst>
              </a:tr>
              <a:tr h="201897">
                <a:tc>
                  <a:txBody>
                    <a:bodyPr/>
                    <a:lstStyle/>
                    <a:p>
                      <a:pPr algn="l" fontAlgn="b"/>
                      <a:r>
                        <a:rPr lang="en-GB" sz="1000" b="0" i="0" u="none" strike="noStrike" dirty="0">
                          <a:solidFill>
                            <a:srgbClr val="000000"/>
                          </a:solidFill>
                          <a:effectLst/>
                          <a:latin typeface="Calibri" panose="020F0502020204030204" pitchFamily="34" charset="0"/>
                        </a:rPr>
                        <a:t>Blank</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61.3%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9.7%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16.1%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12.9%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dirty="0">
                          <a:solidFill>
                            <a:srgbClr val="000000"/>
                          </a:solidFill>
                          <a:effectLst/>
                          <a:latin typeface="Calibri" panose="020F0502020204030204" pitchFamily="34" charset="0"/>
                        </a:rPr>
                        <a:t>31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91765395"/>
                  </a:ext>
                </a:extLst>
              </a:tr>
              <a:tr h="201897">
                <a:tc>
                  <a:txBody>
                    <a:bodyPr/>
                    <a:lstStyle/>
                    <a:p>
                      <a:pPr algn="l" fontAlgn="b"/>
                      <a:r>
                        <a:rPr lang="en-GB" sz="1000" b="0" i="0" u="none" strike="noStrike" dirty="0">
                          <a:solidFill>
                            <a:srgbClr val="000000"/>
                          </a:solidFill>
                          <a:effectLst/>
                          <a:latin typeface="Calibri" panose="020F0502020204030204" pitchFamily="34" charset="0"/>
                        </a:rPr>
                        <a:t>Chemotherapy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87.7%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8.8%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1" i="0" u="none" strike="noStrike" dirty="0">
                          <a:solidFill>
                            <a:srgbClr val="000000"/>
                          </a:solidFill>
                          <a:effectLst/>
                          <a:latin typeface="Calibri" panose="020F0502020204030204" pitchFamily="34" charset="0"/>
                        </a:rPr>
                        <a:t>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806274740"/>
                  </a:ext>
                </a:extLst>
              </a:tr>
              <a:tr h="374554">
                <a:tc>
                  <a:txBody>
                    <a:bodyPr/>
                    <a:lstStyle/>
                    <a:p>
                      <a:pPr algn="l" fontAlgn="b"/>
                      <a:r>
                        <a:rPr lang="en-GB" sz="1000" b="0" i="0" u="none" strike="noStrike">
                          <a:solidFill>
                            <a:srgbClr val="000000"/>
                          </a:solidFill>
                          <a:effectLst/>
                          <a:latin typeface="Calibri" panose="020F0502020204030204" pitchFamily="34" charset="0"/>
                        </a:rPr>
                        <a:t>No Active Treatment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0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dirty="0">
                          <a:solidFill>
                            <a:srgbClr val="000000"/>
                          </a:solidFill>
                          <a:effectLst/>
                          <a:latin typeface="Calibri" panose="020F0502020204030204" pitchFamily="34" charset="0"/>
                        </a:rPr>
                        <a:t>70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9873227"/>
                  </a:ext>
                </a:extLst>
              </a:tr>
              <a:tr h="403794">
                <a:tc>
                  <a:txBody>
                    <a:bodyPr/>
                    <a:lstStyle/>
                    <a:p>
                      <a:pPr algn="l" fontAlgn="b"/>
                      <a:r>
                        <a:rPr lang="en-GB" sz="1000" b="0" i="0" u="none" strike="noStrike">
                          <a:solidFill>
                            <a:srgbClr val="000000"/>
                          </a:solidFill>
                          <a:effectLst/>
                          <a:latin typeface="Calibri" panose="020F0502020204030204" pitchFamily="34" charset="0"/>
                        </a:rPr>
                        <a:t>Specialist Palliative Care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1" i="0" u="none" strike="noStrike" dirty="0">
                          <a:solidFill>
                            <a:srgbClr val="000000"/>
                          </a:solidFill>
                          <a:effectLst/>
                          <a:latin typeface="Calibri" panose="020F0502020204030204" pitchFamily="34" charset="0"/>
                        </a:rPr>
                        <a:t>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992537764"/>
                  </a:ext>
                </a:extLst>
              </a:tr>
              <a:tr h="201897">
                <a:tc>
                  <a:txBody>
                    <a:bodyPr/>
                    <a:lstStyle/>
                    <a:p>
                      <a:pPr algn="l" fontAlgn="b"/>
                      <a:r>
                        <a:rPr lang="en-GB" sz="1000" b="0" i="0" u="none" strike="noStrike">
                          <a:solidFill>
                            <a:srgbClr val="000000"/>
                          </a:solidFill>
                          <a:effectLst/>
                          <a:latin typeface="Calibri" panose="020F0502020204030204" pitchFamily="34" charset="0"/>
                        </a:rPr>
                        <a:t>Surgery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50.8%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22.2%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17.5%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0" i="0" u="none" strike="noStrike" dirty="0">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dirty="0">
                          <a:solidFill>
                            <a:srgbClr val="000000"/>
                          </a:solidFill>
                          <a:effectLst/>
                          <a:latin typeface="Calibri" panose="020F0502020204030204" pitchFamily="34" charset="0"/>
                        </a:rPr>
                        <a:t>63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401153809"/>
                  </a:ext>
                </a:extLst>
              </a:tr>
              <a:tr h="201897">
                <a:tc>
                  <a:txBody>
                    <a:bodyPr/>
                    <a:lstStyle/>
                    <a:p>
                      <a:pPr algn="l" fontAlgn="b"/>
                      <a:r>
                        <a:rPr lang="en-GB" sz="1000" b="0" i="0" u="none" strike="noStrike">
                          <a:solidFill>
                            <a:srgbClr val="000000"/>
                          </a:solidFill>
                          <a:effectLst/>
                          <a:latin typeface="Calibri" panose="020F0502020204030204" pitchFamily="34" charset="0"/>
                        </a:rPr>
                        <a:t>Teletherapy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78.0%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000" b="1" i="0" u="none" strike="noStrike" dirty="0">
                          <a:solidFill>
                            <a:srgbClr val="000000"/>
                          </a:solidFill>
                          <a:effectLst/>
                          <a:latin typeface="Calibri" panose="020F0502020204030204" pitchFamily="34" charset="0"/>
                        </a:rPr>
                        <a:t>100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78812941"/>
                  </a:ext>
                </a:extLst>
              </a:tr>
              <a:tr h="201897">
                <a:tc>
                  <a:txBody>
                    <a:bodyPr/>
                    <a:lstStyle/>
                    <a:p>
                      <a:pPr algn="l" fontAlgn="b"/>
                      <a:r>
                        <a:rPr lang="en-GB" sz="1000" b="1" i="0" u="none" strike="noStrike">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77.6%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000" b="1" i="0" u="none" strike="noStrike" dirty="0">
                          <a:solidFill>
                            <a:srgbClr val="000000"/>
                          </a:solidFill>
                          <a:effectLst/>
                          <a:latin typeface="Calibri" panose="020F0502020204030204" pitchFamily="34" charset="0"/>
                        </a:rPr>
                        <a:t>322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47430359"/>
                  </a:ext>
                </a:extLst>
              </a:tr>
            </a:tbl>
          </a:graphicData>
        </a:graphic>
      </p:graphicFrame>
    </p:spTree>
    <p:extLst>
      <p:ext uri="{BB962C8B-B14F-4D97-AF65-F5344CB8AC3E}">
        <p14:creationId xmlns:p14="http://schemas.microsoft.com/office/powerpoint/2010/main" val="298230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AB38-E201-3542-3FFD-0BD48702B5CD}"/>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BCBC2AC8-DF6A-AF74-ECA9-661EBB5E89D9}"/>
              </a:ext>
            </a:extLst>
          </p:cNvPr>
          <p:cNvSpPr>
            <a:spLocks noGrp="1"/>
          </p:cNvSpPr>
          <p:nvPr>
            <p:ph idx="1"/>
          </p:nvPr>
        </p:nvSpPr>
        <p:spPr/>
        <p:txBody>
          <a:bodyPr/>
          <a:lstStyle/>
          <a:p>
            <a:r>
              <a:rPr lang="en-GB" dirty="0"/>
              <a:t>NLCA – recap of how we got to where we are now</a:t>
            </a:r>
          </a:p>
          <a:p>
            <a:pPr marL="0" indent="0">
              <a:buNone/>
            </a:pPr>
            <a:endParaRPr lang="en-GB" dirty="0"/>
          </a:p>
          <a:p>
            <a:r>
              <a:rPr lang="en-GB" dirty="0"/>
              <a:t>Why clinical validation is important</a:t>
            </a:r>
          </a:p>
          <a:p>
            <a:endParaRPr lang="en-GB" dirty="0"/>
          </a:p>
          <a:p>
            <a:r>
              <a:rPr lang="en-GB" dirty="0"/>
              <a:t>Data dashboards</a:t>
            </a:r>
          </a:p>
          <a:p>
            <a:endParaRPr lang="en-GB" dirty="0"/>
          </a:p>
          <a:p>
            <a:r>
              <a:rPr lang="en-GB" dirty="0"/>
              <a:t>Glos 104 day wait analysis</a:t>
            </a:r>
          </a:p>
        </p:txBody>
      </p:sp>
    </p:spTree>
    <p:extLst>
      <p:ext uri="{BB962C8B-B14F-4D97-AF65-F5344CB8AC3E}">
        <p14:creationId xmlns:p14="http://schemas.microsoft.com/office/powerpoint/2010/main" val="41698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874"/>
              </a:lnSpc>
            </a:pPr>
            <a:r>
              <a:rPr lang="en-US" sz="3450">
                <a:solidFill>
                  <a:srgbClr val="FFFFFF"/>
                </a:solidFill>
                <a:latin typeface="Frutiger"/>
                <a:sym typeface="Frutiger"/>
              </a:rPr>
              <a:t>Agenda</a:t>
            </a:r>
            <a:endParaRPr lang="en-US" sz="2700"/>
          </a:p>
        </p:txBody>
      </p:sp>
      <p:sp>
        <p:nvSpPr>
          <p:cNvPr id="5" name="Freeform 5"/>
          <p:cNvSpPr/>
          <p:nvPr/>
        </p:nvSpPr>
        <p:spPr>
          <a:xfrm>
            <a:off x="-166815" y="-157782"/>
            <a:ext cx="1404949" cy="1191660"/>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49"/>
              </a:lnSpc>
            </a:pPr>
            <a:r>
              <a:rPr lang="en-US" sz="2300">
                <a:solidFill>
                  <a:srgbClr val="FFFFFF"/>
                </a:solidFill>
                <a:latin typeface="Frutiger"/>
                <a:sym typeface="Frutiger"/>
              </a:rPr>
              <a:t>Agenda</a:t>
            </a:r>
            <a:endParaRPr lang="en-US" sz="800"/>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4219920" cy="392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249"/>
              </a:lnSpc>
            </a:pPr>
            <a:r>
              <a:rPr lang="en-US" sz="2400" dirty="0">
                <a:solidFill>
                  <a:srgbClr val="FFFFFF"/>
                </a:solidFill>
                <a:latin typeface="Frutiger"/>
                <a:ea typeface="Calibri"/>
                <a:cs typeface="Calibri"/>
                <a:sym typeface="Frutiger"/>
              </a:rPr>
              <a:t>Actual Treatment</a:t>
            </a:r>
            <a:endParaRPr lang="en-US" sz="2400" dirty="0">
              <a:ea typeface="Calibri"/>
              <a:cs typeface="Calibri"/>
            </a:endParaRPr>
          </a:p>
        </p:txBody>
      </p:sp>
      <p:sp>
        <p:nvSpPr>
          <p:cNvPr id="13" name="TextBox 12">
            <a:extLst>
              <a:ext uri="{FF2B5EF4-FFF2-40B4-BE49-F238E27FC236}">
                <a16:creationId xmlns:a16="http://schemas.microsoft.com/office/drawing/2014/main" id="{032BA273-E416-4B8E-7B64-54DCFF171223}"/>
              </a:ext>
            </a:extLst>
          </p:cNvPr>
          <p:cNvSpPr txBox="1"/>
          <p:nvPr/>
        </p:nvSpPr>
        <p:spPr>
          <a:xfrm>
            <a:off x="140472" y="3612171"/>
            <a:ext cx="6246165" cy="3010696"/>
          </a:xfrm>
          <a:prstGeom prst="rect">
            <a:avLst/>
          </a:prstGeom>
          <a:noFill/>
          <a:ln>
            <a:solidFill>
              <a:schemeClr val="tx1"/>
            </a:solidFill>
          </a:ln>
        </p:spPr>
        <p:txBody>
          <a:bodyPr wrap="square" rtlCol="0">
            <a:spAutoFit/>
          </a:bodyPr>
          <a:lstStyle/>
          <a:p>
            <a:pPr lvl="0" algn="just">
              <a:lnSpc>
                <a:spcPct val="115000"/>
              </a:lnSpc>
              <a:spcAft>
                <a:spcPts val="800"/>
              </a:spcAft>
              <a:buSzPts val="1000"/>
              <a:tabLst>
                <a:tab pos="457200" algn="l"/>
              </a:tabLst>
            </a:pPr>
            <a:r>
              <a:rPr lang="en-GB" sz="1400" b="1" u="sng" kern="100" dirty="0">
                <a:latin typeface="Aptos" panose="020B0004020202020204" pitchFamily="34" charset="0"/>
                <a:ea typeface="Aptos" panose="020B0004020202020204" pitchFamily="34" charset="0"/>
                <a:cs typeface="Times New Roman" panose="02020603050405020304" pitchFamily="18" charset="0"/>
              </a:rPr>
              <a:t>Curative Treatment Intent</a:t>
            </a:r>
            <a:r>
              <a:rPr lang="en-GB" sz="1400" b="1" u="sng"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u="sng"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Of the 9 patients who received Chemoradiotherapy, 55.6% (5) breached: 44.4% (4) were treated between 76–103 days, and 11.1% (1) after 104 days. All had Teletherapy as their planned treatment type, with curative intent, and were all treated at Cheltenham General Hospital. Staging information (INT stage) was not recorded for any of these patients. Among these patients that breached, 80% (4) were classified as Stage IIIA and 20% (1) as Stage IIIB.</a:t>
            </a:r>
          </a:p>
          <a:p>
            <a:pPr lvl="0" algn="just">
              <a:lnSpc>
                <a:spcPct val="115000"/>
              </a:lnSpc>
              <a:spcAft>
                <a:spcPts val="800"/>
              </a:spcAft>
              <a:buSzPts val="1000"/>
              <a:tabLst>
                <a:tab pos="457200" algn="l"/>
              </a:tabLs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Among the 55 patients who underwent surgery, 54.5% (30) breached: 25.5% (14) were treated within 63–75 days, 21.8% (12) within 76–103 days, and 7.3% (4) after 104 days. All breaches in this group were under curative intent. Notably, 66.7% (20) of the breaches were treated at Bristol Royal Infirmary.</a:t>
            </a:r>
          </a:p>
        </p:txBody>
      </p:sp>
      <p:graphicFrame>
        <p:nvGraphicFramePr>
          <p:cNvPr id="7" name="Chart 6">
            <a:extLst>
              <a:ext uri="{FF2B5EF4-FFF2-40B4-BE49-F238E27FC236}">
                <a16:creationId xmlns:a16="http://schemas.microsoft.com/office/drawing/2014/main" id="{A3E05788-0D9C-0549-0732-A84F5C6685C2}"/>
              </a:ext>
            </a:extLst>
          </p:cNvPr>
          <p:cNvGraphicFramePr>
            <a:graphicFrameLocks/>
          </p:cNvGraphicFramePr>
          <p:nvPr/>
        </p:nvGraphicFramePr>
        <p:xfrm>
          <a:off x="140472" y="888621"/>
          <a:ext cx="6233079" cy="25782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9">
            <a:extLst>
              <a:ext uri="{FF2B5EF4-FFF2-40B4-BE49-F238E27FC236}">
                <a16:creationId xmlns:a16="http://schemas.microsoft.com/office/drawing/2014/main" id="{F05FF395-1174-7E5A-F68A-CF8E18626F52}"/>
              </a:ext>
            </a:extLst>
          </p:cNvPr>
          <p:cNvGraphicFramePr>
            <a:graphicFrameLocks noGrp="1"/>
          </p:cNvGraphicFramePr>
          <p:nvPr/>
        </p:nvGraphicFramePr>
        <p:xfrm>
          <a:off x="6521380" y="1057731"/>
          <a:ext cx="5543234" cy="5475489"/>
        </p:xfrm>
        <a:graphic>
          <a:graphicData uri="http://schemas.openxmlformats.org/drawingml/2006/table">
            <a:tbl>
              <a:tblPr/>
              <a:tblGrid>
                <a:gridCol w="767053">
                  <a:extLst>
                    <a:ext uri="{9D8B030D-6E8A-4147-A177-3AD203B41FA5}">
                      <a16:colId xmlns:a16="http://schemas.microsoft.com/office/drawing/2014/main" val="393819397"/>
                    </a:ext>
                  </a:extLst>
                </a:gridCol>
                <a:gridCol w="552278">
                  <a:extLst>
                    <a:ext uri="{9D8B030D-6E8A-4147-A177-3AD203B41FA5}">
                      <a16:colId xmlns:a16="http://schemas.microsoft.com/office/drawing/2014/main" val="531684687"/>
                    </a:ext>
                  </a:extLst>
                </a:gridCol>
                <a:gridCol w="521596">
                  <a:extLst>
                    <a:ext uri="{9D8B030D-6E8A-4147-A177-3AD203B41FA5}">
                      <a16:colId xmlns:a16="http://schemas.microsoft.com/office/drawing/2014/main" val="1021856767"/>
                    </a:ext>
                  </a:extLst>
                </a:gridCol>
                <a:gridCol w="511369">
                  <a:extLst>
                    <a:ext uri="{9D8B030D-6E8A-4147-A177-3AD203B41FA5}">
                      <a16:colId xmlns:a16="http://schemas.microsoft.com/office/drawing/2014/main" val="2983886474"/>
                    </a:ext>
                  </a:extLst>
                </a:gridCol>
                <a:gridCol w="613642">
                  <a:extLst>
                    <a:ext uri="{9D8B030D-6E8A-4147-A177-3AD203B41FA5}">
                      <a16:colId xmlns:a16="http://schemas.microsoft.com/office/drawing/2014/main" val="4014985808"/>
                    </a:ext>
                  </a:extLst>
                </a:gridCol>
                <a:gridCol w="613642">
                  <a:extLst>
                    <a:ext uri="{9D8B030D-6E8A-4147-A177-3AD203B41FA5}">
                      <a16:colId xmlns:a16="http://schemas.microsoft.com/office/drawing/2014/main" val="4160677810"/>
                    </a:ext>
                  </a:extLst>
                </a:gridCol>
                <a:gridCol w="398867">
                  <a:extLst>
                    <a:ext uri="{9D8B030D-6E8A-4147-A177-3AD203B41FA5}">
                      <a16:colId xmlns:a16="http://schemas.microsoft.com/office/drawing/2014/main" val="1939938815"/>
                    </a:ext>
                  </a:extLst>
                </a:gridCol>
                <a:gridCol w="521596">
                  <a:extLst>
                    <a:ext uri="{9D8B030D-6E8A-4147-A177-3AD203B41FA5}">
                      <a16:colId xmlns:a16="http://schemas.microsoft.com/office/drawing/2014/main" val="2051605213"/>
                    </a:ext>
                  </a:extLst>
                </a:gridCol>
                <a:gridCol w="552278">
                  <a:extLst>
                    <a:ext uri="{9D8B030D-6E8A-4147-A177-3AD203B41FA5}">
                      <a16:colId xmlns:a16="http://schemas.microsoft.com/office/drawing/2014/main" val="1670244285"/>
                    </a:ext>
                  </a:extLst>
                </a:gridCol>
                <a:gridCol w="490913">
                  <a:extLst>
                    <a:ext uri="{9D8B030D-6E8A-4147-A177-3AD203B41FA5}">
                      <a16:colId xmlns:a16="http://schemas.microsoft.com/office/drawing/2014/main" val="681629586"/>
                    </a:ext>
                  </a:extLst>
                </a:gridCol>
              </a:tblGrid>
              <a:tr h="421255">
                <a:tc>
                  <a:txBody>
                    <a:bodyPr/>
                    <a:lstStyle/>
                    <a:p>
                      <a:pPr algn="ctr" fontAlgn="b"/>
                      <a:r>
                        <a:rPr lang="en-GB" sz="800" b="1" i="0" u="none" strike="noStrike" dirty="0">
                          <a:solidFill>
                            <a:srgbClr val="FFFFFF"/>
                          </a:solidFill>
                          <a:effectLst/>
                          <a:latin typeface="Calibri" panose="020F0502020204030204" pitchFamily="34" charset="0"/>
                        </a:rPr>
                        <a:t>Treatment Type</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A. Within 62 days</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B. 63-75 days</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C. 76-103 days</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D. 104 and above</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Within 62 days</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63-75 days</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76-103 days</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104 and above</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800" b="1" i="0" u="none" strike="noStrike" dirty="0">
                          <a:solidFill>
                            <a:srgbClr val="FFFFFF"/>
                          </a:solidFill>
                          <a:effectLst/>
                          <a:latin typeface="Calibri" panose="020F0502020204030204" pitchFamily="34" charset="0"/>
                        </a:rPr>
                        <a:t>Total</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059848247"/>
                  </a:ext>
                </a:extLst>
              </a:tr>
              <a:tr h="656794">
                <a:tc>
                  <a:txBody>
                    <a:bodyPr/>
                    <a:lstStyle/>
                    <a:p>
                      <a:pPr algn="l" fontAlgn="b"/>
                      <a:r>
                        <a:rPr lang="en-GB" sz="800" b="0" i="0" u="none" strike="noStrike" dirty="0">
                          <a:solidFill>
                            <a:srgbClr val="000000"/>
                          </a:solidFill>
                          <a:effectLst/>
                          <a:latin typeface="Calibri" panose="020F0502020204030204" pitchFamily="34" charset="0"/>
                        </a:rPr>
                        <a:t>Active Monitoring (excluding non-specialist Palliative Care)</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93.8%</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6.3%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16</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93735429"/>
                  </a:ext>
                </a:extLst>
              </a:tr>
              <a:tr h="243693">
                <a:tc>
                  <a:txBody>
                    <a:bodyPr/>
                    <a:lstStyle/>
                    <a:p>
                      <a:pPr algn="l" fontAlgn="b"/>
                      <a:r>
                        <a:rPr lang="en-GB" sz="800" b="0" i="0" u="none" strike="noStrike">
                          <a:solidFill>
                            <a:srgbClr val="000000"/>
                          </a:solidFill>
                          <a:effectLst/>
                          <a:latin typeface="Calibri" panose="020F0502020204030204" pitchFamily="34" charset="0"/>
                        </a:rPr>
                        <a:t>All treatment declined</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100.0%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a:solidFill>
                            <a:srgbClr val="000000"/>
                          </a:solidFill>
                          <a:effectLst/>
                          <a:latin typeface="Calibri" panose="020F0502020204030204" pitchFamily="34" charset="0"/>
                        </a:rPr>
                        <a:t>4</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278149874"/>
                  </a:ext>
                </a:extLst>
              </a:tr>
              <a:tr h="482857">
                <a:tc>
                  <a:txBody>
                    <a:bodyPr/>
                    <a:lstStyle/>
                    <a:p>
                      <a:pPr algn="l" fontAlgn="b"/>
                      <a:r>
                        <a:rPr lang="en-GB" sz="800" b="0" i="0" u="none" strike="noStrike">
                          <a:solidFill>
                            <a:srgbClr val="000000"/>
                          </a:solidFill>
                          <a:effectLst/>
                          <a:latin typeface="Calibri" panose="020F0502020204030204" pitchFamily="34" charset="0"/>
                        </a:rPr>
                        <a:t>Anti-cancer drug regimen (Cytotoxic Chemotherapy)</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85.0%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7.5%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5.0%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2.5%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40</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51967262"/>
                  </a:ext>
                </a:extLst>
              </a:tr>
              <a:tr h="482857">
                <a:tc>
                  <a:txBody>
                    <a:bodyPr/>
                    <a:lstStyle/>
                    <a:p>
                      <a:pPr algn="l" fontAlgn="b"/>
                      <a:r>
                        <a:rPr lang="en-GB" sz="800" b="0" i="0" u="none" strike="noStrike">
                          <a:solidFill>
                            <a:srgbClr val="000000"/>
                          </a:solidFill>
                          <a:effectLst/>
                          <a:latin typeface="Calibri" panose="020F0502020204030204" pitchFamily="34" charset="0"/>
                        </a:rPr>
                        <a:t>Anti-cancer drug regimen (Immunotherapy)</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66.7%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6.7%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6.7%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15</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991134360"/>
                  </a:ext>
                </a:extLst>
              </a:tr>
              <a:tr h="363275">
                <a:tc>
                  <a:txBody>
                    <a:bodyPr/>
                    <a:lstStyle/>
                    <a:p>
                      <a:pPr algn="l" fontAlgn="b"/>
                      <a:r>
                        <a:rPr lang="en-GB" sz="800" b="0" i="0" u="none" strike="noStrike">
                          <a:solidFill>
                            <a:srgbClr val="000000"/>
                          </a:solidFill>
                          <a:effectLst/>
                          <a:latin typeface="Calibri" panose="020F0502020204030204" pitchFamily="34" charset="0"/>
                        </a:rPr>
                        <a:t>Anti-cancer drug regimen (other)</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55.6%</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33.3%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11.1%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9</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85682154"/>
                  </a:ext>
                </a:extLst>
              </a:tr>
              <a:tr h="243693">
                <a:tc>
                  <a:txBody>
                    <a:bodyPr/>
                    <a:lstStyle/>
                    <a:p>
                      <a:pPr algn="l" fontAlgn="b"/>
                      <a:r>
                        <a:rPr lang="en-GB" sz="800" b="0" i="0" u="none" strike="noStrike">
                          <a:solidFill>
                            <a:srgbClr val="000000"/>
                          </a:solidFill>
                          <a:effectLst/>
                          <a:latin typeface="Calibri" panose="020F0502020204030204" pitchFamily="34" charset="0"/>
                        </a:rPr>
                        <a:t>Chemoradiotherapy</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44.4%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44.4%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11.1%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9</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147516984"/>
                  </a:ext>
                </a:extLst>
              </a:tr>
              <a:tr h="482857">
                <a:tc>
                  <a:txBody>
                    <a:bodyPr/>
                    <a:lstStyle/>
                    <a:p>
                      <a:pPr algn="l" fontAlgn="b"/>
                      <a:r>
                        <a:rPr lang="en-GB" sz="800" b="0" i="0" u="none" strike="noStrike">
                          <a:solidFill>
                            <a:srgbClr val="000000"/>
                          </a:solidFill>
                          <a:effectLst/>
                          <a:latin typeface="Calibri" panose="020F0502020204030204" pitchFamily="34" charset="0"/>
                        </a:rPr>
                        <a:t>External Beam Radiotherapy (excluding Proton Therapy)</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74.4%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9.0%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5.1%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11.5%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58</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9</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78</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12940009"/>
                  </a:ext>
                </a:extLst>
              </a:tr>
              <a:tr h="602439">
                <a:tc>
                  <a:txBody>
                    <a:bodyPr/>
                    <a:lstStyle/>
                    <a:p>
                      <a:pPr algn="l" fontAlgn="b"/>
                      <a:r>
                        <a:rPr lang="en-GB" sz="800" b="0" i="0" u="none" strike="noStrike">
                          <a:solidFill>
                            <a:srgbClr val="000000"/>
                          </a:solidFill>
                          <a:effectLst/>
                          <a:latin typeface="Calibri" panose="020F0502020204030204" pitchFamily="34" charset="0"/>
                        </a:rPr>
                        <a:t>Non-specialist Palliative Care (excluding Active Monitoring)</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100.0%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67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67</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567235838"/>
                  </a:ext>
                </a:extLst>
              </a:tr>
              <a:tr h="131358">
                <a:tc>
                  <a:txBody>
                    <a:bodyPr/>
                    <a:lstStyle/>
                    <a:p>
                      <a:pPr algn="l" fontAlgn="b"/>
                      <a:r>
                        <a:rPr lang="en-GB" sz="800" b="0" i="0" u="none" strike="noStrike">
                          <a:solidFill>
                            <a:srgbClr val="000000"/>
                          </a:solidFill>
                          <a:effectLst/>
                          <a:latin typeface="Calibri" panose="020F0502020204030204" pitchFamily="34" charset="0"/>
                        </a:rPr>
                        <a:t>Radiosurgery</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100.0%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a:solidFill>
                            <a:srgbClr val="000000"/>
                          </a:solidFill>
                          <a:effectLst/>
                          <a:latin typeface="Calibri" panose="020F0502020204030204" pitchFamily="34" charset="0"/>
                        </a:rPr>
                        <a:t>1</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72078172"/>
                  </a:ext>
                </a:extLst>
              </a:tr>
              <a:tr h="243693">
                <a:tc>
                  <a:txBody>
                    <a:bodyPr/>
                    <a:lstStyle/>
                    <a:p>
                      <a:pPr algn="l" fontAlgn="b"/>
                      <a:r>
                        <a:rPr lang="en-GB" sz="800" b="0" i="0" u="none" strike="noStrike">
                          <a:solidFill>
                            <a:srgbClr val="000000"/>
                          </a:solidFill>
                          <a:effectLst/>
                          <a:latin typeface="Calibri" panose="020F0502020204030204" pitchFamily="34" charset="0"/>
                        </a:rPr>
                        <a:t>Specialist Palliative Care</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96.4%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3.6%</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0.0%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a:solidFill>
                            <a:srgbClr val="000000"/>
                          </a:solidFill>
                          <a:effectLst/>
                          <a:latin typeface="Calibri" panose="020F0502020204030204" pitchFamily="34" charset="0"/>
                        </a:rPr>
                        <a:t>27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0" i="0" u="none" strike="noStrike" dirty="0">
                          <a:solidFill>
                            <a:srgbClr val="000000"/>
                          </a:solidFill>
                          <a:effectLst/>
                          <a:latin typeface="Calibri" panose="020F0502020204030204" pitchFamily="34" charset="0"/>
                        </a:rPr>
                        <a:t>1</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28</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258224313"/>
                  </a:ext>
                </a:extLst>
              </a:tr>
              <a:tr h="961183">
                <a:tc>
                  <a:txBody>
                    <a:bodyPr/>
                    <a:lstStyle/>
                    <a:p>
                      <a:pPr algn="l" fontAlgn="b"/>
                      <a:r>
                        <a:rPr lang="en-GB" sz="800" b="0" i="0" u="none" strike="noStrike" dirty="0">
                          <a:solidFill>
                            <a:srgbClr val="000000"/>
                          </a:solidFill>
                          <a:effectLst/>
                          <a:latin typeface="Calibri" panose="020F0502020204030204" pitchFamily="34" charset="0"/>
                        </a:rPr>
                        <a:t>Surgery (excluding enabling treatment) - USE FOR TREATMENT DATES 1st JULY 2020 or LATER</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45.5%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25.5%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21.8%</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7.3%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25</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a:solidFill>
                            <a:srgbClr val="000000"/>
                          </a:solidFill>
                          <a:effectLst/>
                          <a:latin typeface="Calibri" panose="020F0502020204030204" pitchFamily="34" charset="0"/>
                        </a:rPr>
                        <a:t>14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12</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800" b="0" i="0" u="none" strike="noStrike" dirty="0">
                          <a:solidFill>
                            <a:srgbClr val="000000"/>
                          </a:solidFill>
                          <a:effectLst/>
                          <a:latin typeface="Calibri" panose="020F0502020204030204" pitchFamily="34" charset="0"/>
                        </a:rPr>
                        <a:t>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800" b="1" i="0" u="none" strike="noStrike" dirty="0">
                          <a:solidFill>
                            <a:srgbClr val="000000"/>
                          </a:solidFill>
                          <a:effectLst/>
                          <a:latin typeface="Calibri" panose="020F0502020204030204" pitchFamily="34" charset="0"/>
                        </a:rPr>
                        <a:t>55</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48081206"/>
                  </a:ext>
                </a:extLst>
              </a:tr>
              <a:tr h="131358">
                <a:tc>
                  <a:txBody>
                    <a:bodyPr/>
                    <a:lstStyle/>
                    <a:p>
                      <a:pPr algn="l" fontAlgn="b"/>
                      <a:r>
                        <a:rPr lang="en-GB" sz="800" b="1" i="0" u="none" strike="noStrike">
                          <a:solidFill>
                            <a:srgbClr val="000000"/>
                          </a:solidFill>
                          <a:effectLst/>
                          <a:latin typeface="Calibri" panose="020F0502020204030204" pitchFamily="34" charset="0"/>
                        </a:rPr>
                        <a:t>Grand Total</a:t>
                      </a:r>
                    </a:p>
                  </a:txBody>
                  <a:tcPr marL="3618" marR="3618" marT="3618"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77.6%</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8.7%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8.4%</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5.3%</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250</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28</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a:solidFill>
                            <a:srgbClr val="000000"/>
                          </a:solidFill>
                          <a:effectLst/>
                          <a:latin typeface="Calibri" panose="020F0502020204030204" pitchFamily="34" charset="0"/>
                        </a:rPr>
                        <a:t>27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800" b="1" i="0" u="none" strike="noStrike" dirty="0">
                          <a:solidFill>
                            <a:srgbClr val="000000"/>
                          </a:solidFill>
                          <a:effectLst/>
                          <a:latin typeface="Calibri" panose="020F0502020204030204" pitchFamily="34" charset="0"/>
                        </a:rPr>
                        <a:t>17</a:t>
                      </a:r>
                    </a:p>
                  </a:txBody>
                  <a:tcPr marL="3618" marR="3618" marT="361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800" b="1" i="0" u="none" strike="noStrike" dirty="0">
                          <a:solidFill>
                            <a:srgbClr val="000000"/>
                          </a:solidFill>
                          <a:effectLst/>
                          <a:latin typeface="Calibri" panose="020F0502020204030204" pitchFamily="34" charset="0"/>
                        </a:rPr>
                        <a:t>322</a:t>
                      </a:r>
                    </a:p>
                  </a:txBody>
                  <a:tcPr marL="3618" marR="3618" marT="3618"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063619158"/>
                  </a:ext>
                </a:extLst>
              </a:tr>
            </a:tbl>
          </a:graphicData>
        </a:graphic>
      </p:graphicFrame>
      <p:sp>
        <p:nvSpPr>
          <p:cNvPr id="3" name="Oval 2">
            <a:extLst>
              <a:ext uri="{FF2B5EF4-FFF2-40B4-BE49-F238E27FC236}">
                <a16:creationId xmlns:a16="http://schemas.microsoft.com/office/drawing/2014/main" id="{EE08DD78-3532-C97B-FDF5-818ABBFB2132}"/>
              </a:ext>
            </a:extLst>
          </p:cNvPr>
          <p:cNvSpPr/>
          <p:nvPr/>
        </p:nvSpPr>
        <p:spPr>
          <a:xfrm>
            <a:off x="71807" y="1231388"/>
            <a:ext cx="1166327" cy="2476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86A3628-C32D-5C3A-FA18-94D57951D0D0}"/>
              </a:ext>
            </a:extLst>
          </p:cNvPr>
          <p:cNvSpPr/>
          <p:nvPr/>
        </p:nvSpPr>
        <p:spPr>
          <a:xfrm>
            <a:off x="296480" y="1830321"/>
            <a:ext cx="2670912" cy="3950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46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874"/>
              </a:lnSpc>
            </a:pPr>
            <a:r>
              <a:rPr lang="en-US" sz="3450">
                <a:solidFill>
                  <a:srgbClr val="FFFFFF"/>
                </a:solidFill>
                <a:latin typeface="Frutiger"/>
                <a:sym typeface="Frutiger"/>
              </a:rPr>
              <a:t>Agenda</a:t>
            </a:r>
            <a:endParaRPr lang="en-US" sz="2700"/>
          </a:p>
        </p:txBody>
      </p:sp>
      <p:sp>
        <p:nvSpPr>
          <p:cNvPr id="5" name="Freeform 5"/>
          <p:cNvSpPr/>
          <p:nvPr/>
        </p:nvSpPr>
        <p:spPr>
          <a:xfrm>
            <a:off x="-166815" y="-157782"/>
            <a:ext cx="1404949" cy="1191660"/>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49"/>
              </a:lnSpc>
            </a:pPr>
            <a:r>
              <a:rPr lang="en-US" sz="2300">
                <a:solidFill>
                  <a:srgbClr val="FFFFFF"/>
                </a:solidFill>
                <a:latin typeface="Frutiger"/>
                <a:sym typeface="Frutiger"/>
              </a:rPr>
              <a:t>Agenda</a:t>
            </a:r>
            <a:endParaRPr lang="en-US" sz="800"/>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4219920" cy="392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249"/>
              </a:lnSpc>
            </a:pPr>
            <a:r>
              <a:rPr lang="en-US" sz="2400" dirty="0">
                <a:solidFill>
                  <a:srgbClr val="FFFFFF"/>
                </a:solidFill>
                <a:latin typeface="Frutiger"/>
                <a:ea typeface="Calibri"/>
                <a:cs typeface="Calibri"/>
                <a:sym typeface="Frutiger"/>
              </a:rPr>
              <a:t>Age Group</a:t>
            </a:r>
            <a:endParaRPr lang="en-US" sz="2400" dirty="0">
              <a:ea typeface="Calibri"/>
              <a:cs typeface="Calibri"/>
            </a:endParaRPr>
          </a:p>
        </p:txBody>
      </p:sp>
      <p:sp>
        <p:nvSpPr>
          <p:cNvPr id="13" name="TextBox 12">
            <a:extLst>
              <a:ext uri="{FF2B5EF4-FFF2-40B4-BE49-F238E27FC236}">
                <a16:creationId xmlns:a16="http://schemas.microsoft.com/office/drawing/2014/main" id="{032BA273-E416-4B8E-7B64-54DCFF171223}"/>
              </a:ext>
            </a:extLst>
          </p:cNvPr>
          <p:cNvSpPr txBox="1"/>
          <p:nvPr/>
        </p:nvSpPr>
        <p:spPr>
          <a:xfrm>
            <a:off x="7448550" y="1650021"/>
            <a:ext cx="4464844" cy="3293915"/>
          </a:xfrm>
          <a:prstGeom prst="rect">
            <a:avLst/>
          </a:prstGeom>
          <a:noFill/>
          <a:ln>
            <a:solidFill>
              <a:schemeClr val="tx1"/>
            </a:solidFill>
          </a:ln>
        </p:spPr>
        <p:txBody>
          <a:bodyPr wrap="square" rtlCol="0">
            <a:spAutoFit/>
          </a:bodyPr>
          <a:lstStyle/>
          <a:p>
            <a:pPr lvl="0" algn="just">
              <a:lnSpc>
                <a:spcPct val="115000"/>
              </a:lnSpc>
              <a:spcAft>
                <a:spcPts val="800"/>
              </a:spcAft>
              <a:buSzPts val="1000"/>
              <a:tabLst>
                <a:tab pos="457200" algn="l"/>
              </a:tabLst>
            </a:pPr>
            <a:r>
              <a:rPr lang="en-GB" sz="1400" b="1" u="sng" kern="100" dirty="0">
                <a:latin typeface="Aptos" panose="020B0004020202020204" pitchFamily="34" charset="0"/>
                <a:ea typeface="Aptos" panose="020B0004020202020204" pitchFamily="34" charset="0"/>
                <a:cs typeface="Times New Roman" panose="02020603050405020304" pitchFamily="18" charset="0"/>
              </a:rPr>
              <a:t>50-64</a:t>
            </a:r>
            <a:endParaRPr lang="en-GB" sz="1400" u="sng"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15000"/>
              </a:lnSpc>
              <a:spcAft>
                <a:spcPts val="800"/>
              </a:spcAft>
              <a:buSzPts val="1000"/>
              <a:tabLst>
                <a:tab pos="457200" algn="l"/>
              </a:tabLst>
            </a:pPr>
            <a:r>
              <a:rPr lang="en-GB" kern="100" dirty="0">
                <a:effectLst/>
                <a:latin typeface="Aptos" panose="020B0004020202020204" pitchFamily="34" charset="0"/>
                <a:ea typeface="Aptos" panose="020B0004020202020204" pitchFamily="34" charset="0"/>
                <a:cs typeface="Times New Roman" panose="02020603050405020304" pitchFamily="18" charset="0"/>
              </a:rPr>
              <a:t>Among the 62 patients in the 50–64 age group, 37.1% (23) experienced a breach. Of these, 16.1% ended their pathway within 63–75 days, 17.7% ended their </a:t>
            </a:r>
            <a:r>
              <a:rPr lang="en-GB" kern="100">
                <a:effectLst/>
                <a:latin typeface="Aptos" panose="020B0004020202020204" pitchFamily="34" charset="0"/>
                <a:ea typeface="Aptos" panose="020B0004020202020204" pitchFamily="34" charset="0"/>
                <a:cs typeface="Times New Roman" panose="02020603050405020304" pitchFamily="18" charset="0"/>
              </a:rPr>
              <a:t>pathway between </a:t>
            </a:r>
            <a:r>
              <a:rPr lang="en-GB" kern="100" dirty="0">
                <a:effectLst/>
                <a:latin typeface="Aptos" panose="020B0004020202020204" pitchFamily="34" charset="0"/>
                <a:ea typeface="Aptos" panose="020B0004020202020204" pitchFamily="34" charset="0"/>
                <a:cs typeface="Times New Roman" panose="02020603050405020304" pitchFamily="18" charset="0"/>
              </a:rPr>
              <a:t>76–103 days, and 3.2% beyond 104 days. Surgery accounted for 56.5% (13) of the breaches in this age group, while 46.2% (6) of those who breached were diagnosed at Stage IA2.</a:t>
            </a:r>
          </a:p>
        </p:txBody>
      </p:sp>
      <p:graphicFrame>
        <p:nvGraphicFramePr>
          <p:cNvPr id="7" name="Chart 6">
            <a:extLst>
              <a:ext uri="{FF2B5EF4-FFF2-40B4-BE49-F238E27FC236}">
                <a16:creationId xmlns:a16="http://schemas.microsoft.com/office/drawing/2014/main" id="{BD9067E2-68E1-F93A-35DE-C44E9D631C30}"/>
              </a:ext>
            </a:extLst>
          </p:cNvPr>
          <p:cNvGraphicFramePr>
            <a:graphicFrameLocks/>
          </p:cNvGraphicFramePr>
          <p:nvPr/>
        </p:nvGraphicFramePr>
        <p:xfrm>
          <a:off x="192086" y="1032514"/>
          <a:ext cx="6338255" cy="3018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9">
            <a:extLst>
              <a:ext uri="{FF2B5EF4-FFF2-40B4-BE49-F238E27FC236}">
                <a16:creationId xmlns:a16="http://schemas.microsoft.com/office/drawing/2014/main" id="{61BBE1C0-146A-80E4-B78D-563B8203CE95}"/>
              </a:ext>
            </a:extLst>
          </p:cNvPr>
          <p:cNvGraphicFramePr>
            <a:graphicFrameLocks noGrp="1"/>
          </p:cNvGraphicFramePr>
          <p:nvPr/>
        </p:nvGraphicFramePr>
        <p:xfrm>
          <a:off x="97628" y="4344254"/>
          <a:ext cx="6874671" cy="2132745"/>
        </p:xfrm>
        <a:graphic>
          <a:graphicData uri="http://schemas.openxmlformats.org/drawingml/2006/table">
            <a:tbl>
              <a:tblPr/>
              <a:tblGrid>
                <a:gridCol w="890501">
                  <a:extLst>
                    <a:ext uri="{9D8B030D-6E8A-4147-A177-3AD203B41FA5}">
                      <a16:colId xmlns:a16="http://schemas.microsoft.com/office/drawing/2014/main" val="3086484962"/>
                    </a:ext>
                  </a:extLst>
                </a:gridCol>
                <a:gridCol w="1139842">
                  <a:extLst>
                    <a:ext uri="{9D8B030D-6E8A-4147-A177-3AD203B41FA5}">
                      <a16:colId xmlns:a16="http://schemas.microsoft.com/office/drawing/2014/main" val="3165696746"/>
                    </a:ext>
                  </a:extLst>
                </a:gridCol>
                <a:gridCol w="546174">
                  <a:extLst>
                    <a:ext uri="{9D8B030D-6E8A-4147-A177-3AD203B41FA5}">
                      <a16:colId xmlns:a16="http://schemas.microsoft.com/office/drawing/2014/main" val="93273995"/>
                    </a:ext>
                  </a:extLst>
                </a:gridCol>
                <a:gridCol w="593668">
                  <a:extLst>
                    <a:ext uri="{9D8B030D-6E8A-4147-A177-3AD203B41FA5}">
                      <a16:colId xmlns:a16="http://schemas.microsoft.com/office/drawing/2014/main" val="475363552"/>
                    </a:ext>
                  </a:extLst>
                </a:gridCol>
                <a:gridCol w="712401">
                  <a:extLst>
                    <a:ext uri="{9D8B030D-6E8A-4147-A177-3AD203B41FA5}">
                      <a16:colId xmlns:a16="http://schemas.microsoft.com/office/drawing/2014/main" val="3967246296"/>
                    </a:ext>
                  </a:extLst>
                </a:gridCol>
                <a:gridCol w="712401">
                  <a:extLst>
                    <a:ext uri="{9D8B030D-6E8A-4147-A177-3AD203B41FA5}">
                      <a16:colId xmlns:a16="http://schemas.microsoft.com/office/drawing/2014/main" val="4189409796"/>
                    </a:ext>
                  </a:extLst>
                </a:gridCol>
                <a:gridCol w="463061">
                  <a:extLst>
                    <a:ext uri="{9D8B030D-6E8A-4147-A177-3AD203B41FA5}">
                      <a16:colId xmlns:a16="http://schemas.microsoft.com/office/drawing/2014/main" val="3211685682"/>
                    </a:ext>
                  </a:extLst>
                </a:gridCol>
                <a:gridCol w="605541">
                  <a:extLst>
                    <a:ext uri="{9D8B030D-6E8A-4147-A177-3AD203B41FA5}">
                      <a16:colId xmlns:a16="http://schemas.microsoft.com/office/drawing/2014/main" val="3193433006"/>
                    </a:ext>
                  </a:extLst>
                </a:gridCol>
                <a:gridCol w="641161">
                  <a:extLst>
                    <a:ext uri="{9D8B030D-6E8A-4147-A177-3AD203B41FA5}">
                      <a16:colId xmlns:a16="http://schemas.microsoft.com/office/drawing/2014/main" val="3131710443"/>
                    </a:ext>
                  </a:extLst>
                </a:gridCol>
                <a:gridCol w="569921">
                  <a:extLst>
                    <a:ext uri="{9D8B030D-6E8A-4147-A177-3AD203B41FA5}">
                      <a16:colId xmlns:a16="http://schemas.microsoft.com/office/drawing/2014/main" val="335991746"/>
                    </a:ext>
                  </a:extLst>
                </a:gridCol>
              </a:tblGrid>
              <a:tr h="533187">
                <a:tc>
                  <a:txBody>
                    <a:bodyPr/>
                    <a:lstStyle/>
                    <a:p>
                      <a:pPr algn="ctr" fontAlgn="b"/>
                      <a:r>
                        <a:rPr lang="en-GB" sz="1100" b="1" i="0" u="none" strike="noStrike">
                          <a:solidFill>
                            <a:srgbClr val="FFFFFF"/>
                          </a:solidFill>
                          <a:effectLst/>
                          <a:latin typeface="Calibri" panose="020F0502020204030204" pitchFamily="34" charset="0"/>
                        </a:rPr>
                        <a:t>Age Group</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A. 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B. 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C. 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D. 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a:solidFill>
                            <a:srgbClr val="FFFFFF"/>
                          </a:solidFill>
                          <a:effectLst/>
                          <a:latin typeface="Calibri" panose="020F0502020204030204" pitchFamily="34" charset="0"/>
                        </a:rPr>
                        <a:t>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100" b="1" i="0" u="none" strike="noStrike" dirty="0">
                          <a:solidFill>
                            <a:srgbClr val="FFFFFF"/>
                          </a:solidFill>
                          <a:effectLst/>
                          <a:latin typeface="Calibri" panose="020F0502020204030204" pitchFamily="34" charset="0"/>
                        </a:rPr>
                        <a:t>Total</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697747024"/>
                  </a:ext>
                </a:extLst>
              </a:tr>
              <a:tr h="266593">
                <a:tc>
                  <a:txBody>
                    <a:bodyPr/>
                    <a:lstStyle/>
                    <a:p>
                      <a:pPr algn="l" fontAlgn="b"/>
                      <a:r>
                        <a:rPr lang="en-GB" sz="1100" b="0" i="0" u="none" strike="noStrike">
                          <a:solidFill>
                            <a:srgbClr val="000000"/>
                          </a:solidFill>
                          <a:effectLst/>
                          <a:latin typeface="Calibri" panose="020F0502020204030204" pitchFamily="34" charset="0"/>
                        </a:rPr>
                        <a:t>25–49</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45059446"/>
                  </a:ext>
                </a:extLst>
              </a:tr>
              <a:tr h="266593">
                <a:tc>
                  <a:txBody>
                    <a:bodyPr/>
                    <a:lstStyle/>
                    <a:p>
                      <a:pPr algn="l" fontAlgn="b"/>
                      <a:r>
                        <a:rPr lang="en-GB" sz="1100" b="0" i="0" u="none" strike="noStrike">
                          <a:solidFill>
                            <a:srgbClr val="000000"/>
                          </a:solidFill>
                          <a:effectLst/>
                          <a:latin typeface="Calibri" panose="020F0502020204030204" pitchFamily="34" charset="0"/>
                        </a:rPr>
                        <a:t>50–64</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62.9%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62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77450712"/>
                  </a:ext>
                </a:extLst>
              </a:tr>
              <a:tr h="266593">
                <a:tc>
                  <a:txBody>
                    <a:bodyPr/>
                    <a:lstStyle/>
                    <a:p>
                      <a:pPr algn="l" fontAlgn="b"/>
                      <a:r>
                        <a:rPr lang="en-GB" sz="1100" b="0" i="0" u="none" strike="noStrike">
                          <a:solidFill>
                            <a:srgbClr val="000000"/>
                          </a:solidFill>
                          <a:effectLst/>
                          <a:latin typeface="Calibri" panose="020F0502020204030204" pitchFamily="34" charset="0"/>
                        </a:rPr>
                        <a:t>65–74</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80.4%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107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35202989"/>
                  </a:ext>
                </a:extLst>
              </a:tr>
              <a:tr h="266593">
                <a:tc>
                  <a:txBody>
                    <a:bodyPr/>
                    <a:lstStyle/>
                    <a:p>
                      <a:pPr algn="l" fontAlgn="b"/>
                      <a:r>
                        <a:rPr lang="en-GB" sz="1100" b="0" i="0" u="none" strike="noStrike">
                          <a:solidFill>
                            <a:srgbClr val="000000"/>
                          </a:solidFill>
                          <a:effectLst/>
                          <a:latin typeface="Calibri" panose="020F0502020204030204" pitchFamily="34" charset="0"/>
                        </a:rPr>
                        <a:t>75–84</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80.2%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93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116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885763829"/>
                  </a:ext>
                </a:extLst>
              </a:tr>
              <a:tr h="266593">
                <a:tc>
                  <a:txBody>
                    <a:bodyPr/>
                    <a:lstStyle/>
                    <a:p>
                      <a:pPr algn="l" fontAlgn="b"/>
                      <a:r>
                        <a:rPr lang="en-GB" sz="1100" b="0" i="0" u="none" strike="noStrike">
                          <a:solidFill>
                            <a:srgbClr val="000000"/>
                          </a:solidFill>
                          <a:effectLst/>
                          <a:latin typeface="Calibri" panose="020F0502020204030204" pitchFamily="34" charset="0"/>
                        </a:rPr>
                        <a:t>85+</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87.9%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33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42334462"/>
                  </a:ext>
                </a:extLst>
              </a:tr>
              <a:tr h="266593">
                <a:tc>
                  <a:txBody>
                    <a:bodyPr/>
                    <a:lstStyle/>
                    <a:p>
                      <a:pPr algn="l" fontAlgn="b"/>
                      <a:r>
                        <a:rPr lang="en-GB" sz="1100" b="1" i="0" u="none" strike="noStrike">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77.6%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GB" sz="1100" b="1"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322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498384276"/>
                  </a:ext>
                </a:extLst>
              </a:tr>
            </a:tbl>
          </a:graphicData>
        </a:graphic>
      </p:graphicFrame>
    </p:spTree>
    <p:extLst>
      <p:ext uri="{BB962C8B-B14F-4D97-AF65-F5344CB8AC3E}">
        <p14:creationId xmlns:p14="http://schemas.microsoft.com/office/powerpoint/2010/main" val="132577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4874"/>
              </a:lnSpc>
              <a:spcBef>
                <a:spcPts val="0"/>
              </a:spcBef>
              <a:spcAft>
                <a:spcPts val="0"/>
              </a:spcAft>
              <a:buClrTx/>
              <a:buSzTx/>
              <a:buFontTx/>
              <a:buNone/>
              <a:tabLst/>
              <a:defRPr/>
            </a:pPr>
            <a:r>
              <a:rPr kumimoji="0" lang="en-US" sz="345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27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 name="Freeform 5"/>
          <p:cNvSpPr/>
          <p:nvPr/>
        </p:nvSpPr>
        <p:spPr>
          <a:xfrm>
            <a:off x="-166815" y="-157782"/>
            <a:ext cx="1404949" cy="1191660"/>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3249"/>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4219920" cy="392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324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Frutiger"/>
                <a:ea typeface="Calibri"/>
                <a:cs typeface="Calibri"/>
                <a:sym typeface="Frutiger"/>
              </a:rPr>
              <a:t>Performance Status</a:t>
            </a:r>
            <a:endParaRPr kumimoji="0" lang="en-US" sz="2400" b="0" i="0" u="none" strike="noStrike" kern="1200" cap="none" spc="0" normalizeH="0" baseline="0" noProof="0" dirty="0">
              <a:ln>
                <a:noFill/>
              </a:ln>
              <a:solidFill>
                <a:prstClr val="black"/>
              </a:solidFill>
              <a:effectLst/>
              <a:uLnTx/>
              <a:uFillTx/>
              <a:latin typeface="Aptos" panose="020B0004020202020204"/>
              <a:ea typeface="Calibri"/>
              <a:cs typeface="Calibri"/>
            </a:endParaRPr>
          </a:p>
        </p:txBody>
      </p:sp>
      <p:sp>
        <p:nvSpPr>
          <p:cNvPr id="13" name="TextBox 12">
            <a:extLst>
              <a:ext uri="{FF2B5EF4-FFF2-40B4-BE49-F238E27FC236}">
                <a16:creationId xmlns:a16="http://schemas.microsoft.com/office/drawing/2014/main" id="{032BA273-E416-4B8E-7B64-54DCFF171223}"/>
              </a:ext>
            </a:extLst>
          </p:cNvPr>
          <p:cNvSpPr txBox="1"/>
          <p:nvPr/>
        </p:nvSpPr>
        <p:spPr>
          <a:xfrm>
            <a:off x="6713663" y="1523642"/>
            <a:ext cx="5289339" cy="4702441"/>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15000"/>
              </a:lnSpc>
              <a:spcBef>
                <a:spcPts val="0"/>
              </a:spcBef>
              <a:spcAft>
                <a:spcPts val="800"/>
              </a:spcAft>
              <a:buClrTx/>
              <a:buSzPts val="1000"/>
              <a:buFontTx/>
              <a:buNone/>
              <a:tabLst>
                <a:tab pos="457200" algn="l"/>
              </a:tabLst>
              <a:defRPr/>
            </a:pPr>
            <a:r>
              <a:rPr kumimoji="0" lang="en-GB" sz="14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Performance Status 1</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Pts val="1000"/>
              <a:buFontTx/>
              <a:buNone/>
              <a:tabLst>
                <a:tab pos="457200" algn="l"/>
              </a:tabLst>
              <a:defRPr/>
            </a:pPr>
            <a:r>
              <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Patients with a recorded performance status of "1" had the highest number of breaches, accounting for 35.8% (39) of all delayed cases. Within this group, the most common primary diagnoses were C341 – Malignant neoplasm of upper lobe bronchus or lung at 48.7% (19), and C343 – Malignant neoplasm of lower lobe bronchus or lung at 35.9% (14). Regarding treatment intent, 41.0% (16) were scheduled for surgery, 33.3% (13) for teletherapy, and 12.8% (5) for chemotherapy.</a:t>
            </a:r>
          </a:p>
          <a:p>
            <a:pPr marL="0" marR="0" lvl="0" indent="0" algn="just" defTabSz="914400" rtl="0" eaLnBrk="1" fontAlgn="auto" latinLnBrk="0" hangingPunct="1">
              <a:lnSpc>
                <a:spcPct val="115000"/>
              </a:lnSpc>
              <a:spcBef>
                <a:spcPts val="0"/>
              </a:spcBef>
              <a:spcAft>
                <a:spcPts val="800"/>
              </a:spcAft>
              <a:buClrTx/>
              <a:buSzPts val="1000"/>
              <a:buFontTx/>
              <a:buNone/>
              <a:tabLst>
                <a:tab pos="457200" algn="l"/>
              </a:tabLst>
              <a:defRPr/>
            </a:pP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Pts val="1000"/>
              <a:buFontTx/>
              <a:buNone/>
              <a:tabLst>
                <a:tab pos="457200" algn="l"/>
              </a:tabLst>
              <a:defRPr/>
            </a:pPr>
            <a:r>
              <a:rPr kumimoji="0" lang="en-GB" sz="14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Performance Status 0</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Pts val="1000"/>
              <a:buFontTx/>
              <a:buNone/>
              <a:tabLst>
                <a:tab pos="457200" algn="l"/>
              </a:tabLst>
              <a:defRPr/>
            </a:pPr>
            <a:r>
              <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Similarly, patients with a performance status of "0" represented the next highest breach proportion at 35.0% (21). Among these breaches, 61.9% (13) had a primary diagnosis of C341, and 23.8% (5) had C343. The treatment intent breakdown showed that 66.7% (14) were planned for surgery, 19.0% (4) for teletherapy, and one patient planned for chemotherapy. </a:t>
            </a:r>
          </a:p>
        </p:txBody>
      </p:sp>
      <p:graphicFrame>
        <p:nvGraphicFramePr>
          <p:cNvPr id="3" name="Chart 2">
            <a:extLst>
              <a:ext uri="{FF2B5EF4-FFF2-40B4-BE49-F238E27FC236}">
                <a16:creationId xmlns:a16="http://schemas.microsoft.com/office/drawing/2014/main" id="{8C704E40-926F-3A6B-A16E-212F7AB3082D}"/>
              </a:ext>
            </a:extLst>
          </p:cNvPr>
          <p:cNvGraphicFramePr>
            <a:graphicFrameLocks/>
          </p:cNvGraphicFramePr>
          <p:nvPr/>
        </p:nvGraphicFramePr>
        <p:xfrm>
          <a:off x="188998" y="1133831"/>
          <a:ext cx="5644874" cy="26253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 5">
            <a:extLst>
              <a:ext uri="{FF2B5EF4-FFF2-40B4-BE49-F238E27FC236}">
                <a16:creationId xmlns:a16="http://schemas.microsoft.com/office/drawing/2014/main" id="{8BF679F6-1A78-9088-CD27-DEA8F378282C}"/>
              </a:ext>
            </a:extLst>
          </p:cNvPr>
          <p:cNvGraphicFramePr>
            <a:graphicFrameLocks noGrp="1"/>
          </p:cNvGraphicFramePr>
          <p:nvPr/>
        </p:nvGraphicFramePr>
        <p:xfrm>
          <a:off x="188998" y="4051382"/>
          <a:ext cx="6332382" cy="2405905"/>
        </p:xfrm>
        <a:graphic>
          <a:graphicData uri="http://schemas.openxmlformats.org/drawingml/2006/table">
            <a:tbl>
              <a:tblPr/>
              <a:tblGrid>
                <a:gridCol w="881724">
                  <a:extLst>
                    <a:ext uri="{9D8B030D-6E8A-4147-A177-3AD203B41FA5}">
                      <a16:colId xmlns:a16="http://schemas.microsoft.com/office/drawing/2014/main" val="3557733317"/>
                    </a:ext>
                  </a:extLst>
                </a:gridCol>
                <a:gridCol w="790117">
                  <a:extLst>
                    <a:ext uri="{9D8B030D-6E8A-4147-A177-3AD203B41FA5}">
                      <a16:colId xmlns:a16="http://schemas.microsoft.com/office/drawing/2014/main" val="636631502"/>
                    </a:ext>
                  </a:extLst>
                </a:gridCol>
                <a:gridCol w="606901">
                  <a:extLst>
                    <a:ext uri="{9D8B030D-6E8A-4147-A177-3AD203B41FA5}">
                      <a16:colId xmlns:a16="http://schemas.microsoft.com/office/drawing/2014/main" val="2227868154"/>
                    </a:ext>
                  </a:extLst>
                </a:gridCol>
                <a:gridCol w="583999">
                  <a:extLst>
                    <a:ext uri="{9D8B030D-6E8A-4147-A177-3AD203B41FA5}">
                      <a16:colId xmlns:a16="http://schemas.microsoft.com/office/drawing/2014/main" val="2688226362"/>
                    </a:ext>
                  </a:extLst>
                </a:gridCol>
                <a:gridCol w="687058">
                  <a:extLst>
                    <a:ext uri="{9D8B030D-6E8A-4147-A177-3AD203B41FA5}">
                      <a16:colId xmlns:a16="http://schemas.microsoft.com/office/drawing/2014/main" val="216509317"/>
                    </a:ext>
                  </a:extLst>
                </a:gridCol>
                <a:gridCol w="583999">
                  <a:extLst>
                    <a:ext uri="{9D8B030D-6E8A-4147-A177-3AD203B41FA5}">
                      <a16:colId xmlns:a16="http://schemas.microsoft.com/office/drawing/2014/main" val="3401867190"/>
                    </a:ext>
                  </a:extLst>
                </a:gridCol>
                <a:gridCol w="526744">
                  <a:extLst>
                    <a:ext uri="{9D8B030D-6E8A-4147-A177-3AD203B41FA5}">
                      <a16:colId xmlns:a16="http://schemas.microsoft.com/office/drawing/2014/main" val="1736704333"/>
                    </a:ext>
                  </a:extLst>
                </a:gridCol>
                <a:gridCol w="583999">
                  <a:extLst>
                    <a:ext uri="{9D8B030D-6E8A-4147-A177-3AD203B41FA5}">
                      <a16:colId xmlns:a16="http://schemas.microsoft.com/office/drawing/2014/main" val="1817116878"/>
                    </a:ext>
                  </a:extLst>
                </a:gridCol>
                <a:gridCol w="709959">
                  <a:extLst>
                    <a:ext uri="{9D8B030D-6E8A-4147-A177-3AD203B41FA5}">
                      <a16:colId xmlns:a16="http://schemas.microsoft.com/office/drawing/2014/main" val="2763638601"/>
                    </a:ext>
                  </a:extLst>
                </a:gridCol>
                <a:gridCol w="377882">
                  <a:extLst>
                    <a:ext uri="{9D8B030D-6E8A-4147-A177-3AD203B41FA5}">
                      <a16:colId xmlns:a16="http://schemas.microsoft.com/office/drawing/2014/main" val="63348360"/>
                    </a:ext>
                  </a:extLst>
                </a:gridCol>
              </a:tblGrid>
              <a:tr h="639490">
                <a:tc>
                  <a:txBody>
                    <a:bodyPr/>
                    <a:lstStyle/>
                    <a:p>
                      <a:pPr algn="ctr" fontAlgn="b"/>
                      <a:r>
                        <a:rPr lang="en-GB" sz="1050" b="1" i="0" u="none" strike="noStrike" dirty="0">
                          <a:solidFill>
                            <a:srgbClr val="FFFFFF"/>
                          </a:solidFill>
                          <a:effectLst/>
                          <a:latin typeface="Calibri" panose="020F0502020204030204" pitchFamily="34" charset="0"/>
                        </a:rPr>
                        <a:t>Performance Status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dirty="0">
                          <a:solidFill>
                            <a:srgbClr val="FFFFFF"/>
                          </a:solidFill>
                          <a:effectLst/>
                          <a:latin typeface="Calibri" panose="020F0502020204030204" pitchFamily="34" charset="0"/>
                        </a:rPr>
                        <a:t>A. 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dirty="0">
                          <a:solidFill>
                            <a:srgbClr val="FFFFFF"/>
                          </a:solidFill>
                          <a:effectLst/>
                          <a:latin typeface="Calibri" panose="020F0502020204030204" pitchFamily="34" charset="0"/>
                        </a:rPr>
                        <a:t>B. 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dirty="0">
                          <a:solidFill>
                            <a:srgbClr val="FFFFFF"/>
                          </a:solidFill>
                          <a:effectLst/>
                          <a:latin typeface="Calibri" panose="020F0502020204030204" pitchFamily="34" charset="0"/>
                        </a:rPr>
                        <a:t>C. 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dirty="0">
                          <a:solidFill>
                            <a:srgbClr val="FFFFFF"/>
                          </a:solidFill>
                          <a:effectLst/>
                          <a:latin typeface="Calibri" panose="020F0502020204030204" pitchFamily="34" charset="0"/>
                        </a:rPr>
                        <a:t>D. 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a:solidFill>
                            <a:srgbClr val="FFFFFF"/>
                          </a:solidFill>
                          <a:effectLst/>
                          <a:latin typeface="Calibri" panose="020F0502020204030204" pitchFamily="34" charset="0"/>
                        </a:rPr>
                        <a:t>Within 62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a:solidFill>
                            <a:srgbClr val="FFFFFF"/>
                          </a:solidFill>
                          <a:effectLst/>
                          <a:latin typeface="Calibri" panose="020F0502020204030204" pitchFamily="34" charset="0"/>
                        </a:rPr>
                        <a:t>63-75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a:solidFill>
                            <a:srgbClr val="FFFFFF"/>
                          </a:solidFill>
                          <a:effectLst/>
                          <a:latin typeface="Calibri" panose="020F0502020204030204" pitchFamily="34" charset="0"/>
                        </a:rPr>
                        <a:t>76-103 days</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a:solidFill>
                            <a:srgbClr val="FFFFFF"/>
                          </a:solidFill>
                          <a:effectLst/>
                          <a:latin typeface="Calibri" panose="020F0502020204030204" pitchFamily="34" charset="0"/>
                        </a:rPr>
                        <a:t>104 and above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GB" sz="1050" b="1" i="0" u="none" strike="noStrike" dirty="0">
                          <a:solidFill>
                            <a:srgbClr val="FFFFFF"/>
                          </a:solidFill>
                          <a:effectLst/>
                          <a:latin typeface="Calibri" panose="020F0502020204030204" pitchFamily="34" charset="0"/>
                        </a:rPr>
                        <a:t>Total</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272521934"/>
                  </a:ext>
                </a:extLst>
              </a:tr>
              <a:tr h="252345">
                <a:tc>
                  <a:txBody>
                    <a:bodyPr/>
                    <a:lstStyle/>
                    <a:p>
                      <a:pPr algn="l"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65.0%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16.7%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15.0%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39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60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3318862"/>
                  </a:ext>
                </a:extLst>
              </a:tr>
              <a:tr h="252345">
                <a:tc>
                  <a:txBody>
                    <a:bodyPr/>
                    <a:lstStyle/>
                    <a:p>
                      <a:pPr algn="l" fontAlgn="b"/>
                      <a:r>
                        <a:rPr lang="en-GB"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Calibri" panose="020F0502020204030204" pitchFamily="34" charset="0"/>
                        </a:rPr>
                        <a:t>15.6%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Calibri" panose="020F0502020204030204" pitchFamily="34" charset="0"/>
                        </a:rPr>
                        <a:t>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Calibri" panose="020F0502020204030204" pitchFamily="34" charset="0"/>
                        </a:rPr>
                        <a:t>11.0%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109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626847188"/>
                  </a:ext>
                </a:extLst>
              </a:tr>
              <a:tr h="252345">
                <a:tc>
                  <a:txBody>
                    <a:bodyPr/>
                    <a:lstStyle/>
                    <a:p>
                      <a:pPr algn="l" fontAlgn="b"/>
                      <a:r>
                        <a:rPr lang="en-GB"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85.5%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dirty="0">
                          <a:solidFill>
                            <a:srgbClr val="000000"/>
                          </a:solidFill>
                          <a:effectLst/>
                          <a:latin typeface="Calibri" panose="020F0502020204030204" pitchFamily="34" charset="0"/>
                        </a:rPr>
                        <a:t>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83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13181698"/>
                  </a:ext>
                </a:extLst>
              </a:tr>
              <a:tr h="252345">
                <a:tc>
                  <a:txBody>
                    <a:bodyPr/>
                    <a:lstStyle/>
                    <a:p>
                      <a:pPr algn="l" fontAlgn="b"/>
                      <a:r>
                        <a:rPr lang="en-GB"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62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756615148"/>
                  </a:ext>
                </a:extLst>
              </a:tr>
              <a:tr h="252345">
                <a:tc>
                  <a:txBody>
                    <a:bodyPr/>
                    <a:lstStyle/>
                    <a:p>
                      <a:pPr algn="l" fontAlgn="b"/>
                      <a:r>
                        <a:rPr lang="en-GB" sz="11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94567849"/>
                  </a:ext>
                </a:extLst>
              </a:tr>
              <a:tr h="252345">
                <a:tc>
                  <a:txBody>
                    <a:bodyPr/>
                    <a:lstStyle/>
                    <a:p>
                      <a:pPr algn="l" fontAlgn="b"/>
                      <a:r>
                        <a:rPr lang="en-GB" sz="1100" b="0" i="0" u="none" strike="noStrike">
                          <a:solidFill>
                            <a:srgbClr val="000000"/>
                          </a:solidFill>
                          <a:effectLst/>
                          <a:latin typeface="Calibri" panose="020F0502020204030204" pitchFamily="34" charset="0"/>
                        </a:rPr>
                        <a:t>Not recorded</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80250628"/>
                  </a:ext>
                </a:extLst>
              </a:tr>
              <a:tr h="252345">
                <a:tc>
                  <a:txBody>
                    <a:bodyPr/>
                    <a:lstStyle/>
                    <a:p>
                      <a:pPr algn="l" fontAlgn="b"/>
                      <a:r>
                        <a:rPr lang="en-GB" sz="1100" b="1" i="0" u="none" strike="noStrike">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77.6%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a:solidFill>
                            <a:srgbClr val="000000"/>
                          </a:solidFill>
                          <a:effectLst/>
                          <a:latin typeface="Calibri" panose="020F0502020204030204" pitchFamily="34" charset="0"/>
                        </a:rPr>
                        <a:t>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100" b="1" i="0" u="none" strike="noStrike" dirty="0">
                          <a:solidFill>
                            <a:srgbClr val="000000"/>
                          </a:solidFill>
                          <a:effectLst/>
                          <a:latin typeface="Calibri" panose="020F0502020204030204" pitchFamily="34" charset="0"/>
                        </a:rPr>
                        <a:t>322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26586043"/>
                  </a:ext>
                </a:extLst>
              </a:tr>
            </a:tbl>
          </a:graphicData>
        </a:graphic>
      </p:graphicFrame>
    </p:spTree>
    <p:extLst>
      <p:ext uri="{BB962C8B-B14F-4D97-AF65-F5344CB8AC3E}">
        <p14:creationId xmlns:p14="http://schemas.microsoft.com/office/powerpoint/2010/main" val="121361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4874"/>
              </a:lnSpc>
              <a:spcBef>
                <a:spcPts val="0"/>
              </a:spcBef>
              <a:spcAft>
                <a:spcPts val="0"/>
              </a:spcAft>
              <a:buClrTx/>
              <a:buSzTx/>
              <a:buFontTx/>
              <a:buNone/>
              <a:tabLst/>
              <a:defRPr/>
            </a:pPr>
            <a:r>
              <a:rPr kumimoji="0" lang="en-US" sz="345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27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 name="Freeform 5"/>
          <p:cNvSpPr/>
          <p:nvPr/>
        </p:nvSpPr>
        <p:spPr>
          <a:xfrm>
            <a:off x="-166815" y="-157782"/>
            <a:ext cx="1404949" cy="1191660"/>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3249"/>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2301460" y="291201"/>
            <a:ext cx="4219920" cy="392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3249"/>
              </a:lnSpc>
              <a:spcBef>
                <a:spcPts val="0"/>
              </a:spcBef>
              <a:spcAft>
                <a:spcPts val="0"/>
              </a:spcAft>
              <a:buClrTx/>
              <a:buSzTx/>
              <a:buFontTx/>
              <a:buNone/>
              <a:tabLst/>
              <a:defRPr/>
            </a:pPr>
            <a:r>
              <a:rPr lang="en-US" sz="2400" dirty="0">
                <a:solidFill>
                  <a:srgbClr val="FFFFFF"/>
                </a:solidFill>
                <a:latin typeface="Frutiger"/>
                <a:ea typeface="Calibri"/>
                <a:cs typeface="Calibri"/>
                <a:sym typeface="Frutiger"/>
              </a:rPr>
              <a:t>Conclusion</a:t>
            </a:r>
            <a:endParaRPr kumimoji="0" lang="en-US" sz="2400" b="0" i="0" u="none" strike="noStrike" kern="1200" cap="none" spc="0" normalizeH="0" baseline="0" noProof="0" dirty="0">
              <a:ln>
                <a:noFill/>
              </a:ln>
              <a:solidFill>
                <a:prstClr val="black"/>
              </a:solidFill>
              <a:effectLst/>
              <a:uLnTx/>
              <a:uFillTx/>
              <a:latin typeface="Aptos" panose="020B0004020202020204"/>
              <a:ea typeface="Calibri"/>
              <a:cs typeface="Calibri"/>
            </a:endParaRPr>
          </a:p>
        </p:txBody>
      </p:sp>
      <p:sp>
        <p:nvSpPr>
          <p:cNvPr id="7" name="TextBox 6">
            <a:extLst>
              <a:ext uri="{FF2B5EF4-FFF2-40B4-BE49-F238E27FC236}">
                <a16:creationId xmlns:a16="http://schemas.microsoft.com/office/drawing/2014/main" id="{EAE56C78-8470-E5D0-7A36-736BC46D61F1}"/>
              </a:ext>
            </a:extLst>
          </p:cNvPr>
          <p:cNvSpPr txBox="1"/>
          <p:nvPr/>
        </p:nvSpPr>
        <p:spPr>
          <a:xfrm>
            <a:off x="933061" y="1735494"/>
            <a:ext cx="10123715" cy="4308872"/>
          </a:xfrm>
          <a:prstGeom prst="rect">
            <a:avLst/>
          </a:prstGeom>
          <a:noFill/>
        </p:spPr>
        <p:txBody>
          <a:bodyPr wrap="square" rtlCol="0">
            <a:spAutoFit/>
          </a:bodyPr>
          <a:lstStyle/>
          <a:p>
            <a:pPr marL="571500" indent="-571500">
              <a:buFont typeface="Arial" panose="020B0604020202020204" pitchFamily="34" charset="0"/>
              <a:buChar char="•"/>
            </a:pPr>
            <a:r>
              <a:rPr lang="en-GB" sz="3200" dirty="0"/>
              <a:t>Longest pathways</a:t>
            </a:r>
          </a:p>
          <a:p>
            <a:pPr marL="1028700" lvl="1" indent="-571500">
              <a:buFont typeface="Arial" panose="020B0604020202020204" pitchFamily="34" charset="0"/>
              <a:buChar char="•"/>
            </a:pPr>
            <a:r>
              <a:rPr lang="en-GB" sz="2400" dirty="0"/>
              <a:t>Curative intent treatment</a:t>
            </a:r>
          </a:p>
          <a:p>
            <a:pPr marL="1943100" lvl="3" indent="-571500">
              <a:buFont typeface="Arial" panose="020B0604020202020204" pitchFamily="34" charset="0"/>
              <a:buChar char="•"/>
            </a:pPr>
            <a:r>
              <a:rPr lang="en-GB" dirty="0"/>
              <a:t>Surgery, </a:t>
            </a:r>
            <a:r>
              <a:rPr lang="en-GB" dirty="0" err="1"/>
              <a:t>ChemoRT</a:t>
            </a:r>
            <a:r>
              <a:rPr lang="en-GB" dirty="0"/>
              <a:t>, SABR</a:t>
            </a:r>
          </a:p>
          <a:p>
            <a:pPr marL="1485900" lvl="2" indent="-571500">
              <a:buFont typeface="Arial" panose="020B0604020202020204" pitchFamily="34" charset="0"/>
              <a:buChar char="•"/>
            </a:pPr>
            <a:r>
              <a:rPr lang="en-GB" sz="2400" dirty="0"/>
              <a:t>Stage 2 and 3</a:t>
            </a:r>
          </a:p>
          <a:p>
            <a:pPr marL="571500" indent="-571500">
              <a:buFont typeface="Arial" panose="020B0604020202020204" pitchFamily="34" charset="0"/>
              <a:buChar char="•"/>
            </a:pPr>
            <a:endParaRPr lang="en-GB" sz="2400" dirty="0"/>
          </a:p>
          <a:p>
            <a:pPr marL="571500" indent="-571500">
              <a:buFont typeface="Arial" panose="020B0604020202020204" pitchFamily="34" charset="0"/>
              <a:buChar char="•"/>
            </a:pPr>
            <a:r>
              <a:rPr lang="en-GB" sz="2400" dirty="0"/>
              <a:t>15   104 day waits reviewed</a:t>
            </a:r>
          </a:p>
          <a:p>
            <a:pPr marL="1028700" lvl="1" indent="-571500">
              <a:buFont typeface="Arial" panose="020B0604020202020204" pitchFamily="34" charset="0"/>
              <a:buChar char="•"/>
            </a:pPr>
            <a:r>
              <a:rPr lang="en-GB" sz="1600" dirty="0"/>
              <a:t>Delayed/complex diagnostic pathway		3</a:t>
            </a:r>
          </a:p>
          <a:p>
            <a:pPr marL="1028700" lvl="1" indent="-571500">
              <a:buFont typeface="Arial" panose="020B0604020202020204" pitchFamily="34" charset="0"/>
              <a:buChar char="•"/>
            </a:pPr>
            <a:r>
              <a:rPr lang="en-GB" sz="1600" dirty="0"/>
              <a:t>Surgical delays				3</a:t>
            </a:r>
          </a:p>
          <a:p>
            <a:pPr marL="1028700" lvl="1" indent="-571500">
              <a:buFont typeface="Arial" panose="020B0604020202020204" pitchFamily="34" charset="0"/>
              <a:buChar char="•"/>
            </a:pPr>
            <a:r>
              <a:rPr lang="en-GB" sz="1600" dirty="0"/>
              <a:t>Crossed pathways surgery to oncology		4</a:t>
            </a:r>
          </a:p>
          <a:p>
            <a:pPr marL="1028700" lvl="1" indent="-571500">
              <a:buFont typeface="Arial" panose="020B0604020202020204" pitchFamily="34" charset="0"/>
              <a:buChar char="•"/>
            </a:pPr>
            <a:r>
              <a:rPr lang="en-GB" sz="1600" dirty="0"/>
              <a:t>Other comorbidity				4</a:t>
            </a:r>
          </a:p>
          <a:p>
            <a:pPr marL="1028700" lvl="1" indent="-571500">
              <a:buFont typeface="Arial" panose="020B0604020202020204" pitchFamily="34" charset="0"/>
              <a:buChar char="•"/>
            </a:pPr>
            <a:r>
              <a:rPr lang="en-GB" sz="1600" dirty="0"/>
              <a:t>Pt choice					1</a:t>
            </a:r>
          </a:p>
          <a:p>
            <a:pPr marL="571500" indent="-571500">
              <a:buFont typeface="Arial" panose="020B0604020202020204" pitchFamily="34" charset="0"/>
              <a:buChar char="•"/>
            </a:pPr>
            <a:endParaRPr lang="en-GB" sz="2400" dirty="0"/>
          </a:p>
          <a:p>
            <a:pPr marL="571500" indent="-571500">
              <a:buFont typeface="Arial" panose="020B0604020202020204" pitchFamily="34" charset="0"/>
              <a:buChar char="•"/>
            </a:pPr>
            <a:endParaRPr lang="en-GB" sz="2400" dirty="0"/>
          </a:p>
        </p:txBody>
      </p:sp>
    </p:spTree>
    <p:extLst>
      <p:ext uri="{BB962C8B-B14F-4D97-AF65-F5344CB8AC3E}">
        <p14:creationId xmlns:p14="http://schemas.microsoft.com/office/powerpoint/2010/main" val="2874433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5390" y="139319"/>
            <a:ext cx="2839223" cy="749301"/>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4874"/>
              </a:lnSpc>
              <a:spcBef>
                <a:spcPts val="0"/>
              </a:spcBef>
              <a:spcAft>
                <a:spcPts val="0"/>
              </a:spcAft>
              <a:buClrTx/>
              <a:buSzTx/>
              <a:buFontTx/>
              <a:buNone/>
              <a:tabLst/>
              <a:defRPr/>
            </a:pPr>
            <a:r>
              <a:rPr kumimoji="0" lang="en-US" sz="345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27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 name="Freeform 5"/>
          <p:cNvSpPr/>
          <p:nvPr/>
        </p:nvSpPr>
        <p:spPr>
          <a:xfrm>
            <a:off x="-166815" y="-157782"/>
            <a:ext cx="1404949" cy="1191660"/>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3249"/>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800" b="0" i="0" u="none" strike="noStrike" kern="1200" cap="none" spc="0" normalizeH="0" baseline="0" noProof="0">
              <a:ln>
                <a:noFill/>
              </a:ln>
              <a:solidFill>
                <a:prstClr val="black"/>
              </a:solidFill>
              <a:effectLst/>
              <a:uLnTx/>
              <a:uFillTx/>
              <a:latin typeface="Aptos" panose="020B0004020202020204"/>
              <a:ea typeface="+mn-ea"/>
              <a:cs typeface="+mn-cs"/>
            </a:endParaRPr>
          </a:p>
        </p:txBody>
      </p:sp>
      <p:pic>
        <p:nvPicPr>
          <p:cNvPr id="9" name="Picture 8" descr="An orange rectangular object&#10;&#10;AI-generated content may be incorrect.">
            <a:extLst>
              <a:ext uri="{FF2B5EF4-FFF2-40B4-BE49-F238E27FC236}">
                <a16:creationId xmlns:a16="http://schemas.microsoft.com/office/drawing/2014/main" id="{AB992669-F21B-DDB8-E5A4-5C9D7C122C27}"/>
              </a:ext>
            </a:extLst>
          </p:cNvPr>
          <p:cNvPicPr>
            <a:picLocks noChangeAspect="1"/>
          </p:cNvPicPr>
          <p:nvPr/>
        </p:nvPicPr>
        <p:blipFill>
          <a:blip r:embed="rId5"/>
          <a:stretch>
            <a:fillRect/>
          </a:stretch>
        </p:blipFill>
        <p:spPr>
          <a:xfrm>
            <a:off x="1529603" y="122090"/>
            <a:ext cx="6338255" cy="749300"/>
          </a:xfrm>
          <a:prstGeom prst="rect">
            <a:avLst/>
          </a:prstGeom>
        </p:spPr>
      </p:pic>
      <p:sp>
        <p:nvSpPr>
          <p:cNvPr id="11" name="TextBox 4">
            <a:extLst>
              <a:ext uri="{FF2B5EF4-FFF2-40B4-BE49-F238E27FC236}">
                <a16:creationId xmlns:a16="http://schemas.microsoft.com/office/drawing/2014/main" id="{41710518-7F1C-D9A4-D461-397B76E4631F}"/>
              </a:ext>
            </a:extLst>
          </p:cNvPr>
          <p:cNvSpPr txBox="1"/>
          <p:nvPr/>
        </p:nvSpPr>
        <p:spPr>
          <a:xfrm>
            <a:off x="1980013" y="276287"/>
            <a:ext cx="4219920" cy="42024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3249"/>
              </a:lnSpc>
              <a:spcBef>
                <a:spcPts val="0"/>
              </a:spcBef>
              <a:spcAft>
                <a:spcPts val="0"/>
              </a:spcAft>
              <a:buClrTx/>
              <a:buSzTx/>
              <a:buFontTx/>
              <a:buNone/>
              <a:tabLst/>
              <a:defRPr/>
            </a:pPr>
            <a:r>
              <a:rPr lang="en-US" sz="3200" dirty="0">
                <a:solidFill>
                  <a:srgbClr val="FFFFFF"/>
                </a:solidFill>
                <a:latin typeface="Frutiger"/>
                <a:ea typeface="Calibri"/>
                <a:cs typeface="Calibri"/>
                <a:sym typeface="Frutiger"/>
              </a:rPr>
              <a:t>Joint treatment clinics</a:t>
            </a:r>
            <a:endParaRPr kumimoji="0" lang="en-US" sz="3200" b="0" i="0" u="none" strike="noStrike" kern="1200" cap="none" spc="0" normalizeH="0" baseline="0" noProof="0" dirty="0">
              <a:ln>
                <a:noFill/>
              </a:ln>
              <a:solidFill>
                <a:prstClr val="black"/>
              </a:solidFill>
              <a:effectLst/>
              <a:uLnTx/>
              <a:uFillTx/>
              <a:latin typeface="Aptos" panose="020B0004020202020204"/>
              <a:ea typeface="Calibri"/>
              <a:cs typeface="Calibri"/>
            </a:endParaRPr>
          </a:p>
        </p:txBody>
      </p:sp>
      <p:sp>
        <p:nvSpPr>
          <p:cNvPr id="7" name="TextBox 6">
            <a:extLst>
              <a:ext uri="{FF2B5EF4-FFF2-40B4-BE49-F238E27FC236}">
                <a16:creationId xmlns:a16="http://schemas.microsoft.com/office/drawing/2014/main" id="{EAE56C78-8470-E5D0-7A36-736BC46D61F1}"/>
              </a:ext>
            </a:extLst>
          </p:cNvPr>
          <p:cNvSpPr txBox="1"/>
          <p:nvPr/>
        </p:nvSpPr>
        <p:spPr>
          <a:xfrm>
            <a:off x="858416" y="1425167"/>
            <a:ext cx="10123715" cy="4524315"/>
          </a:xfrm>
          <a:prstGeom prst="rect">
            <a:avLst/>
          </a:prstGeom>
          <a:noFill/>
        </p:spPr>
        <p:txBody>
          <a:bodyPr wrap="square" rtlCol="0">
            <a:spAutoFit/>
          </a:bodyPr>
          <a:lstStyle/>
          <a:p>
            <a:r>
              <a:rPr lang="en-GB" sz="2400" dirty="0"/>
              <a:t>Rationale – reduction in long waits, reduce numbers who cross pathways</a:t>
            </a:r>
          </a:p>
          <a:p>
            <a:pPr marL="342900" indent="-342900">
              <a:buFont typeface="Arial" panose="020B0604020202020204" pitchFamily="34" charset="0"/>
              <a:buChar char="•"/>
            </a:pPr>
            <a:r>
              <a:rPr lang="en-GB" sz="2400" dirty="0"/>
              <a:t>All neoadjuvant patients</a:t>
            </a:r>
          </a:p>
          <a:p>
            <a:pPr marL="342900" indent="-342900">
              <a:buFont typeface="Arial" panose="020B0604020202020204" pitchFamily="34" charset="0"/>
              <a:buChar char="•"/>
            </a:pPr>
            <a:r>
              <a:rPr lang="en-GB" sz="2400" dirty="0"/>
              <a:t>SABR vs resection in borderline fitness</a:t>
            </a:r>
          </a:p>
          <a:p>
            <a:pPr marL="342900" indent="-342900">
              <a:buFont typeface="Arial" panose="020B0604020202020204" pitchFamily="34" charset="0"/>
              <a:buChar char="•"/>
            </a:pPr>
            <a:r>
              <a:rPr lang="en-GB" sz="2400" dirty="0"/>
              <a:t>Surgery vs </a:t>
            </a:r>
            <a:r>
              <a:rPr lang="en-GB" sz="2400" dirty="0" err="1"/>
              <a:t>chemoRT</a:t>
            </a:r>
            <a:r>
              <a:rPr lang="en-GB" sz="2400" dirty="0"/>
              <a:t>  </a:t>
            </a:r>
          </a:p>
          <a:p>
            <a:endParaRPr lang="en-GB" sz="2400" dirty="0"/>
          </a:p>
          <a:p>
            <a:pPr marL="342900" indent="-342900">
              <a:buFont typeface="Arial" panose="020B0604020202020204" pitchFamily="34" charset="0"/>
              <a:buChar char="•"/>
            </a:pPr>
            <a:r>
              <a:rPr lang="en-GB" sz="2400" dirty="0"/>
              <a:t>Challenges</a:t>
            </a:r>
          </a:p>
          <a:p>
            <a:pPr marL="800100" lvl="1" indent="-342900">
              <a:buFont typeface="Arial" panose="020B0604020202020204" pitchFamily="34" charset="0"/>
              <a:buChar char="•"/>
            </a:pPr>
            <a:r>
              <a:rPr lang="en-GB" sz="2400" dirty="0"/>
              <a:t>Changing job plans</a:t>
            </a:r>
          </a:p>
          <a:p>
            <a:pPr marL="800100" lvl="1" indent="-342900">
              <a:buFont typeface="Arial" panose="020B0604020202020204" pitchFamily="34" charset="0"/>
              <a:buChar char="•"/>
            </a:pPr>
            <a:r>
              <a:rPr lang="en-GB" sz="2400" dirty="0"/>
              <a:t>Clinic room capacity</a:t>
            </a:r>
          </a:p>
          <a:p>
            <a:pPr marL="800100" lvl="1" indent="-342900">
              <a:buFont typeface="Arial" panose="020B0604020202020204" pitchFamily="34" charset="0"/>
              <a:buChar char="•"/>
            </a:pPr>
            <a:r>
              <a:rPr lang="en-GB" sz="2400" dirty="0"/>
              <a:t>Introducing inefficiency</a:t>
            </a:r>
          </a:p>
          <a:p>
            <a:pPr marL="800100" lvl="1"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 Best model</a:t>
            </a:r>
          </a:p>
          <a:p>
            <a:pPr marL="800100" lvl="1" indent="-342900">
              <a:buFont typeface="Arial" panose="020B0604020202020204" pitchFamily="34" charset="0"/>
              <a:buChar char="•"/>
            </a:pPr>
            <a:r>
              <a:rPr lang="en-GB" sz="2400" dirty="0"/>
              <a:t>Parallel rather than joint clinics</a:t>
            </a:r>
          </a:p>
        </p:txBody>
      </p:sp>
    </p:spTree>
    <p:extLst>
      <p:ext uri="{BB962C8B-B14F-4D97-AF65-F5344CB8AC3E}">
        <p14:creationId xmlns:p14="http://schemas.microsoft.com/office/powerpoint/2010/main" val="45100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B088-365F-556F-3594-3B661D014EB4}"/>
              </a:ext>
            </a:extLst>
          </p:cNvPr>
          <p:cNvSpPr>
            <a:spLocks noGrp="1"/>
          </p:cNvSpPr>
          <p:nvPr>
            <p:ph type="title"/>
          </p:nvPr>
        </p:nvSpPr>
        <p:spPr>
          <a:xfrm>
            <a:off x="838200" y="365126"/>
            <a:ext cx="10515600" cy="661242"/>
          </a:xfrm>
        </p:spPr>
        <p:txBody>
          <a:bodyPr>
            <a:normAutofit fontScale="90000"/>
          </a:bodyPr>
          <a:lstStyle/>
          <a:p>
            <a:r>
              <a:rPr lang="en-GB" dirty="0"/>
              <a:t>Summary</a:t>
            </a:r>
          </a:p>
        </p:txBody>
      </p:sp>
      <p:sp>
        <p:nvSpPr>
          <p:cNvPr id="3" name="Content Placeholder 2">
            <a:extLst>
              <a:ext uri="{FF2B5EF4-FFF2-40B4-BE49-F238E27FC236}">
                <a16:creationId xmlns:a16="http://schemas.microsoft.com/office/drawing/2014/main" id="{68EEEE7D-1C2A-971E-86CC-E7219FC7FE80}"/>
              </a:ext>
            </a:extLst>
          </p:cNvPr>
          <p:cNvSpPr>
            <a:spLocks noGrp="1"/>
          </p:cNvSpPr>
          <p:nvPr>
            <p:ph idx="1"/>
          </p:nvPr>
        </p:nvSpPr>
        <p:spPr>
          <a:xfrm>
            <a:off x="838200" y="1660849"/>
            <a:ext cx="10515600" cy="4516114"/>
          </a:xfrm>
        </p:spPr>
        <p:txBody>
          <a:bodyPr/>
          <a:lstStyle/>
          <a:p>
            <a:r>
              <a:rPr lang="en-GB" dirty="0"/>
              <a:t>If we want to return to clinically validated data, this will need to be done before COSD uploads</a:t>
            </a:r>
          </a:p>
          <a:p>
            <a:pPr marL="0" indent="0">
              <a:buNone/>
            </a:pPr>
            <a:endParaRPr lang="en-GB" dirty="0"/>
          </a:p>
          <a:p>
            <a:r>
              <a:rPr lang="en-GB" dirty="0"/>
              <a:t>Virtues of a lung cancer dashboard.  </a:t>
            </a:r>
          </a:p>
          <a:p>
            <a:r>
              <a:rPr lang="en-GB" dirty="0"/>
              <a:t>Could all providers have same outputs? - &gt; network wide audits</a:t>
            </a:r>
          </a:p>
          <a:p>
            <a:endParaRPr lang="en-GB" dirty="0"/>
          </a:p>
          <a:p>
            <a:r>
              <a:rPr lang="en-GB" dirty="0"/>
              <a:t>Glos 104 day data supportive of combined surgical / oncology clinic</a:t>
            </a:r>
          </a:p>
        </p:txBody>
      </p:sp>
    </p:spTree>
    <p:extLst>
      <p:ext uri="{BB962C8B-B14F-4D97-AF65-F5344CB8AC3E}">
        <p14:creationId xmlns:p14="http://schemas.microsoft.com/office/powerpoint/2010/main" val="29107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8EF4-3189-D3F4-8E40-CC5F67431B03}"/>
              </a:ext>
            </a:extLst>
          </p:cNvPr>
          <p:cNvSpPr>
            <a:spLocks noGrp="1"/>
          </p:cNvSpPr>
          <p:nvPr>
            <p:ph type="title"/>
          </p:nvPr>
        </p:nvSpPr>
        <p:spPr>
          <a:xfrm>
            <a:off x="838200" y="365126"/>
            <a:ext cx="10515600" cy="558606"/>
          </a:xfrm>
        </p:spPr>
        <p:txBody>
          <a:bodyPr>
            <a:normAutofit fontScale="90000"/>
          </a:bodyPr>
          <a:lstStyle/>
          <a:p>
            <a:r>
              <a:rPr lang="en-GB" dirty="0"/>
              <a:t>NLCA</a:t>
            </a:r>
          </a:p>
        </p:txBody>
      </p:sp>
      <p:sp>
        <p:nvSpPr>
          <p:cNvPr id="3" name="Content Placeholder 2">
            <a:extLst>
              <a:ext uri="{FF2B5EF4-FFF2-40B4-BE49-F238E27FC236}">
                <a16:creationId xmlns:a16="http://schemas.microsoft.com/office/drawing/2014/main" id="{963CDD2E-BDBB-022C-535B-C1EF0A858656}"/>
              </a:ext>
            </a:extLst>
          </p:cNvPr>
          <p:cNvSpPr>
            <a:spLocks noGrp="1"/>
          </p:cNvSpPr>
          <p:nvPr>
            <p:ph idx="1"/>
          </p:nvPr>
        </p:nvSpPr>
        <p:spPr>
          <a:xfrm>
            <a:off x="548950" y="1278293"/>
            <a:ext cx="11160967" cy="4889339"/>
          </a:xfrm>
        </p:spPr>
        <p:txBody>
          <a:bodyPr>
            <a:normAutofit fontScale="92500"/>
          </a:bodyPr>
          <a:lstStyle/>
          <a:p>
            <a:r>
              <a:rPr lang="en-GB" sz="2400" dirty="0"/>
              <a:t>Started in 2005 in response to data showing poor UK outcomes and high variability in outcomes</a:t>
            </a:r>
          </a:p>
          <a:p>
            <a:r>
              <a:rPr lang="en-GB" sz="2400" dirty="0"/>
              <a:t>Trust level data published</a:t>
            </a:r>
          </a:p>
          <a:p>
            <a:r>
              <a:rPr lang="en-GB" sz="2400" dirty="0"/>
              <a:t>Outliers highlighted</a:t>
            </a:r>
          </a:p>
          <a:p>
            <a:r>
              <a:rPr lang="en-GB" sz="2400" dirty="0"/>
              <a:t>Evolution in data entry and quality over many years</a:t>
            </a:r>
          </a:p>
          <a:p>
            <a:pPr lvl="1"/>
            <a:r>
              <a:rPr lang="en-GB" sz="2000" dirty="0"/>
              <a:t>Further datasets linked and cross referenced – </a:t>
            </a:r>
            <a:r>
              <a:rPr lang="en-GB" sz="2000" dirty="0" err="1"/>
              <a:t>eg</a:t>
            </a:r>
            <a:r>
              <a:rPr lang="en-GB" sz="2000" dirty="0"/>
              <a:t> extra 6000 cases identified in 2016</a:t>
            </a:r>
          </a:p>
          <a:p>
            <a:pPr lvl="2"/>
            <a:r>
              <a:rPr lang="en-GB" sz="1800" dirty="0"/>
              <a:t>COSD/pathology reports/treatment events/SACT/HES/death certificates</a:t>
            </a:r>
          </a:p>
          <a:p>
            <a:pPr lvl="1"/>
            <a:r>
              <a:rPr lang="en-GB" sz="2000" dirty="0"/>
              <a:t>Trust first seen algorithm refined</a:t>
            </a:r>
          </a:p>
          <a:p>
            <a:r>
              <a:rPr lang="en-GB" sz="2400" dirty="0"/>
              <a:t>Prior to 2016 – If outlier flagged then trusts could request pt level data to facilitate deep dive</a:t>
            </a:r>
          </a:p>
          <a:p>
            <a:r>
              <a:rPr lang="en-GB" sz="2400" dirty="0"/>
              <a:t>2016 cohort – NCRAS sent list of allocated patients for validation prior to generation of report </a:t>
            </a:r>
          </a:p>
          <a:p>
            <a:pPr lvl="1"/>
            <a:r>
              <a:rPr lang="en-GB" sz="2000" dirty="0"/>
              <a:t>Trusts could cross reference with own datasets</a:t>
            </a:r>
          </a:p>
          <a:p>
            <a:pPr lvl="1"/>
            <a:r>
              <a:rPr lang="en-GB" sz="2000" dirty="0"/>
              <a:t>Correct errors in treatments/PS/ stage etc</a:t>
            </a:r>
          </a:p>
          <a:p>
            <a:pPr lvl="1"/>
            <a:r>
              <a:rPr lang="en-GB" sz="2000" dirty="0"/>
              <a:t>Identify wrong or missing patients</a:t>
            </a:r>
          </a:p>
          <a:p>
            <a:endParaRPr lang="en-GB" sz="2400" dirty="0"/>
          </a:p>
          <a:p>
            <a:endParaRPr lang="en-GB" sz="2400" dirty="0"/>
          </a:p>
          <a:p>
            <a:endParaRPr lang="en-GB" sz="2400" dirty="0"/>
          </a:p>
        </p:txBody>
      </p:sp>
    </p:spTree>
    <p:extLst>
      <p:ext uri="{BB962C8B-B14F-4D97-AF65-F5344CB8AC3E}">
        <p14:creationId xmlns:p14="http://schemas.microsoft.com/office/powerpoint/2010/main" val="76590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6B2-BBFB-14E0-B0F7-D3238C3C8E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0584FAD-4A93-53C3-A58B-83BA8655BD34}"/>
              </a:ext>
            </a:extLst>
          </p:cNvPr>
          <p:cNvSpPr>
            <a:spLocks noGrp="1"/>
          </p:cNvSpPr>
          <p:nvPr>
            <p:ph idx="1"/>
          </p:nvPr>
        </p:nvSpPr>
        <p:spPr>
          <a:xfrm>
            <a:off x="838200" y="1825625"/>
            <a:ext cx="3724469" cy="4351338"/>
          </a:xfrm>
        </p:spPr>
        <p:txBody>
          <a:bodyPr/>
          <a:lstStyle/>
          <a:p>
            <a:r>
              <a:rPr lang="en-GB" dirty="0"/>
              <a:t>2016</a:t>
            </a:r>
          </a:p>
          <a:p>
            <a:r>
              <a:rPr lang="en-GB" dirty="0"/>
              <a:t>Pre data validation</a:t>
            </a:r>
          </a:p>
        </p:txBody>
      </p:sp>
      <p:pic>
        <p:nvPicPr>
          <p:cNvPr id="5" name="Picture 4">
            <a:extLst>
              <a:ext uri="{FF2B5EF4-FFF2-40B4-BE49-F238E27FC236}">
                <a16:creationId xmlns:a16="http://schemas.microsoft.com/office/drawing/2014/main" id="{F95CD51D-06BD-84FB-4AEE-839ABC1850D6}"/>
              </a:ext>
            </a:extLst>
          </p:cNvPr>
          <p:cNvPicPr>
            <a:picLocks noChangeAspect="1"/>
          </p:cNvPicPr>
          <p:nvPr/>
        </p:nvPicPr>
        <p:blipFill>
          <a:blip r:embed="rId2"/>
          <a:stretch>
            <a:fillRect/>
          </a:stretch>
        </p:blipFill>
        <p:spPr>
          <a:xfrm>
            <a:off x="5769659" y="290479"/>
            <a:ext cx="6266972" cy="6492875"/>
          </a:xfrm>
          <a:prstGeom prst="rect">
            <a:avLst/>
          </a:prstGeom>
        </p:spPr>
      </p:pic>
      <p:pic>
        <p:nvPicPr>
          <p:cNvPr id="11" name="Picture 10">
            <a:extLst>
              <a:ext uri="{FF2B5EF4-FFF2-40B4-BE49-F238E27FC236}">
                <a16:creationId xmlns:a16="http://schemas.microsoft.com/office/drawing/2014/main" id="{A08505D1-316A-A66B-CB4A-11EC3FE3FEA3}"/>
              </a:ext>
            </a:extLst>
          </p:cNvPr>
          <p:cNvPicPr>
            <a:picLocks noChangeAspect="1"/>
          </p:cNvPicPr>
          <p:nvPr/>
        </p:nvPicPr>
        <p:blipFill>
          <a:blip r:embed="rId3"/>
          <a:stretch>
            <a:fillRect/>
          </a:stretch>
        </p:blipFill>
        <p:spPr>
          <a:xfrm>
            <a:off x="271099" y="0"/>
            <a:ext cx="5304986" cy="6858000"/>
          </a:xfrm>
          <a:prstGeom prst="rect">
            <a:avLst/>
          </a:prstGeom>
        </p:spPr>
      </p:pic>
    </p:spTree>
    <p:extLst>
      <p:ext uri="{BB962C8B-B14F-4D97-AF65-F5344CB8AC3E}">
        <p14:creationId xmlns:p14="http://schemas.microsoft.com/office/powerpoint/2010/main" val="113414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190D-CC73-BF22-DE2A-D2DF1461B22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999C6D-E5B5-FFFF-3097-76BA97A0DABB}"/>
              </a:ext>
            </a:extLst>
          </p:cNvPr>
          <p:cNvSpPr>
            <a:spLocks noGrp="1"/>
          </p:cNvSpPr>
          <p:nvPr>
            <p:ph idx="1"/>
          </p:nvPr>
        </p:nvSpPr>
        <p:spPr>
          <a:xfrm>
            <a:off x="838200" y="1825625"/>
            <a:ext cx="2474167" cy="4351338"/>
          </a:xfrm>
        </p:spPr>
        <p:txBody>
          <a:bodyPr/>
          <a:lstStyle/>
          <a:p>
            <a:r>
              <a:rPr lang="en-GB" dirty="0"/>
              <a:t>2018</a:t>
            </a:r>
          </a:p>
          <a:p>
            <a:r>
              <a:rPr lang="en-GB" dirty="0"/>
              <a:t>Post data validation</a:t>
            </a:r>
          </a:p>
        </p:txBody>
      </p:sp>
      <p:pic>
        <p:nvPicPr>
          <p:cNvPr id="5" name="Picture 4">
            <a:extLst>
              <a:ext uri="{FF2B5EF4-FFF2-40B4-BE49-F238E27FC236}">
                <a16:creationId xmlns:a16="http://schemas.microsoft.com/office/drawing/2014/main" id="{D6281130-0434-3A7D-23C7-AF66D80CEAC2}"/>
              </a:ext>
            </a:extLst>
          </p:cNvPr>
          <p:cNvPicPr>
            <a:picLocks noChangeAspect="1"/>
          </p:cNvPicPr>
          <p:nvPr/>
        </p:nvPicPr>
        <p:blipFill>
          <a:blip r:embed="rId2"/>
          <a:stretch>
            <a:fillRect/>
          </a:stretch>
        </p:blipFill>
        <p:spPr>
          <a:xfrm>
            <a:off x="3464859" y="681037"/>
            <a:ext cx="8605720" cy="5495926"/>
          </a:xfrm>
          <a:prstGeom prst="rect">
            <a:avLst/>
          </a:prstGeom>
        </p:spPr>
      </p:pic>
    </p:spTree>
    <p:extLst>
      <p:ext uri="{BB962C8B-B14F-4D97-AF65-F5344CB8AC3E}">
        <p14:creationId xmlns:p14="http://schemas.microsoft.com/office/powerpoint/2010/main" val="30115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EC8B-50C2-A905-6113-984EB6888D30}"/>
              </a:ext>
            </a:extLst>
          </p:cNvPr>
          <p:cNvSpPr>
            <a:spLocks noGrp="1"/>
          </p:cNvSpPr>
          <p:nvPr>
            <p:ph type="title"/>
          </p:nvPr>
        </p:nvSpPr>
        <p:spPr>
          <a:xfrm>
            <a:off x="838200" y="365125"/>
            <a:ext cx="10515600" cy="633251"/>
          </a:xfrm>
        </p:spPr>
        <p:txBody>
          <a:bodyPr>
            <a:normAutofit fontScale="90000"/>
          </a:bodyPr>
          <a:lstStyle/>
          <a:p>
            <a:r>
              <a:rPr lang="en-GB" dirty="0"/>
              <a:t>2020 onwards</a:t>
            </a:r>
          </a:p>
        </p:txBody>
      </p:sp>
      <p:sp>
        <p:nvSpPr>
          <p:cNvPr id="3" name="Content Placeholder 2">
            <a:extLst>
              <a:ext uri="{FF2B5EF4-FFF2-40B4-BE49-F238E27FC236}">
                <a16:creationId xmlns:a16="http://schemas.microsoft.com/office/drawing/2014/main" id="{8D81A6C8-6B7F-2625-BA47-4152202483B4}"/>
              </a:ext>
            </a:extLst>
          </p:cNvPr>
          <p:cNvSpPr>
            <a:spLocks noGrp="1"/>
          </p:cNvSpPr>
          <p:nvPr>
            <p:ph idx="1"/>
          </p:nvPr>
        </p:nvSpPr>
        <p:spPr>
          <a:xfrm>
            <a:off x="838200" y="1268963"/>
            <a:ext cx="10515600" cy="4908000"/>
          </a:xfrm>
        </p:spPr>
        <p:txBody>
          <a:bodyPr>
            <a:normAutofit fontScale="92500" lnSpcReduction="20000"/>
          </a:bodyPr>
          <a:lstStyle/>
          <a:p>
            <a:r>
              <a:rPr lang="en-GB" dirty="0"/>
              <a:t>COVID</a:t>
            </a:r>
          </a:p>
          <a:p>
            <a:r>
              <a:rPr lang="en-GB" dirty="0"/>
              <a:t>Contract with RCP expired. Eventually picked up by RCS</a:t>
            </a:r>
          </a:p>
          <a:p>
            <a:r>
              <a:rPr lang="en-GB" dirty="0"/>
              <a:t>Option to validate data prior to report removed</a:t>
            </a:r>
          </a:p>
          <a:p>
            <a:endParaRPr lang="en-GB" dirty="0"/>
          </a:p>
          <a:p>
            <a:r>
              <a:rPr lang="en-GB" dirty="0"/>
              <a:t>2022 onwards	Report based on rapid cancer registration dataset</a:t>
            </a:r>
          </a:p>
          <a:p>
            <a:pPr lvl="1"/>
            <a:r>
              <a:rPr lang="en-GB" dirty="0"/>
              <a:t>Mainly COSD records (</a:t>
            </a:r>
            <a:r>
              <a:rPr lang="en-GB" dirty="0" err="1"/>
              <a:t>ie</a:t>
            </a:r>
            <a:r>
              <a:rPr lang="en-GB" dirty="0"/>
              <a:t> the data the trust uploads)</a:t>
            </a:r>
          </a:p>
          <a:p>
            <a:pPr lvl="1"/>
            <a:r>
              <a:rPr lang="en-GB" dirty="0"/>
              <a:t>Linked to HES / RTDS / SACT / Death records </a:t>
            </a:r>
          </a:p>
          <a:p>
            <a:pPr lvl="1"/>
            <a:r>
              <a:rPr lang="en-GB" dirty="0"/>
              <a:t>Algorithm based allocations</a:t>
            </a:r>
          </a:p>
          <a:p>
            <a:pPr lvl="1"/>
            <a:endParaRPr lang="en-GB" dirty="0"/>
          </a:p>
          <a:p>
            <a:pPr lvl="1"/>
            <a:r>
              <a:rPr lang="en-GB" sz="2200" dirty="0"/>
              <a:t>Pros 	- Rapidly available results -&gt; Contemporaneous dashboard NLCA website</a:t>
            </a:r>
          </a:p>
          <a:p>
            <a:pPr lvl="4"/>
            <a:r>
              <a:rPr lang="en-GB" sz="1900" dirty="0"/>
              <a:t>Cheaper</a:t>
            </a:r>
          </a:p>
          <a:p>
            <a:pPr lvl="4"/>
            <a:endParaRPr lang="en-GB" dirty="0"/>
          </a:p>
          <a:p>
            <a:pPr lvl="1"/>
            <a:r>
              <a:rPr lang="en-GB" sz="2200" dirty="0"/>
              <a:t>Cons	- Loss of some accuracy</a:t>
            </a:r>
          </a:p>
          <a:p>
            <a:pPr lvl="4"/>
            <a:r>
              <a:rPr lang="en-GB" sz="1900" dirty="0"/>
              <a:t>Some misallocations</a:t>
            </a:r>
          </a:p>
          <a:p>
            <a:pPr lvl="1"/>
            <a:endParaRPr lang="en-GB" dirty="0"/>
          </a:p>
          <a:p>
            <a:endParaRPr lang="en-GB" dirty="0"/>
          </a:p>
        </p:txBody>
      </p:sp>
    </p:spTree>
    <p:extLst>
      <p:ext uri="{BB962C8B-B14F-4D97-AF65-F5344CB8AC3E}">
        <p14:creationId xmlns:p14="http://schemas.microsoft.com/office/powerpoint/2010/main" val="386068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4516-2561-77A5-CD26-FFFC8A52DE9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BCB1204-67C9-DA08-6B92-BC6F43583DC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77582A6-EEC3-040A-F557-51E7255969A0}"/>
              </a:ext>
            </a:extLst>
          </p:cNvPr>
          <p:cNvPicPr>
            <a:picLocks noChangeAspect="1"/>
          </p:cNvPicPr>
          <p:nvPr/>
        </p:nvPicPr>
        <p:blipFill rotWithShape="1">
          <a:blip r:embed="rId2"/>
          <a:srcRect l="56250" t="3242" r="7562" b="9268"/>
          <a:stretch/>
        </p:blipFill>
        <p:spPr>
          <a:xfrm>
            <a:off x="979715" y="152005"/>
            <a:ext cx="9638522" cy="6553989"/>
          </a:xfrm>
          <a:prstGeom prst="rect">
            <a:avLst/>
          </a:prstGeom>
        </p:spPr>
      </p:pic>
    </p:spTree>
    <p:extLst>
      <p:ext uri="{BB962C8B-B14F-4D97-AF65-F5344CB8AC3E}">
        <p14:creationId xmlns:p14="http://schemas.microsoft.com/office/powerpoint/2010/main" val="51140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475596" y="139320"/>
            <a:ext cx="2589017" cy="711408"/>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4"/>
          <p:cNvSpPr txBox="1"/>
          <p:nvPr/>
        </p:nvSpPr>
        <p:spPr>
          <a:xfrm>
            <a:off x="1633516" y="850727"/>
            <a:ext cx="2456457" cy="5925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4874"/>
              </a:lnSpc>
              <a:spcBef>
                <a:spcPts val="0"/>
              </a:spcBef>
              <a:spcAft>
                <a:spcPts val="0"/>
              </a:spcAft>
              <a:buClrTx/>
              <a:buSzTx/>
              <a:buFontTx/>
              <a:buNone/>
              <a:tabLst/>
              <a:defRPr/>
            </a:pPr>
            <a:r>
              <a:rPr kumimoji="0" lang="en-US" sz="345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27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86868" y="-90269"/>
            <a:ext cx="1294860" cy="652806"/>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4">
            <a:extLst>
              <a:ext uri="{FF2B5EF4-FFF2-40B4-BE49-F238E27FC236}">
                <a16:creationId xmlns:a16="http://schemas.microsoft.com/office/drawing/2014/main" id="{BFCF3DB7-E8F3-7B6E-9775-AEFFDDCD6D30}"/>
              </a:ext>
            </a:extLst>
          </p:cNvPr>
          <p:cNvSpPr txBox="1"/>
          <p:nvPr/>
        </p:nvSpPr>
        <p:spPr>
          <a:xfrm>
            <a:off x="1631936" y="1033877"/>
            <a:ext cx="1637638" cy="395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3249"/>
              </a:lnSpc>
              <a:spcBef>
                <a:spcPts val="0"/>
              </a:spcBef>
              <a:spcAft>
                <a:spcPts val="0"/>
              </a:spcAft>
              <a:buClrTx/>
              <a:buSzTx/>
              <a:buFontTx/>
              <a:buNone/>
              <a:tabLst/>
              <a:defRPr/>
            </a:pPr>
            <a:r>
              <a:rPr kumimoji="0" lang="en-US" sz="2300" b="0" i="0" u="none" strike="noStrike" kern="1200" cap="none" spc="0" normalizeH="0" baseline="0" noProof="0">
                <a:ln>
                  <a:noFill/>
                </a:ln>
                <a:solidFill>
                  <a:srgbClr val="FFFFFF"/>
                </a:solidFill>
                <a:effectLst/>
                <a:uLnTx/>
                <a:uFillTx/>
                <a:latin typeface="Frutiger"/>
                <a:ea typeface="+mn-ea"/>
                <a:cs typeface="+mn-cs"/>
                <a:sym typeface="Frutiger"/>
              </a:rPr>
              <a:t>Agenda</a:t>
            </a:r>
            <a:endParaRPr kumimoji="0" lang="en-US"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3" name="Picture 2" descr="An orange rectangular object&#10;&#10;AI-generated content may be incorrect.">
            <a:extLst>
              <a:ext uri="{FF2B5EF4-FFF2-40B4-BE49-F238E27FC236}">
                <a16:creationId xmlns:a16="http://schemas.microsoft.com/office/drawing/2014/main" id="{3B4252C8-33E1-82CE-A225-5849D5EE95B2}"/>
              </a:ext>
            </a:extLst>
          </p:cNvPr>
          <p:cNvPicPr>
            <a:picLocks noChangeAspect="1"/>
          </p:cNvPicPr>
          <p:nvPr/>
        </p:nvPicPr>
        <p:blipFill>
          <a:blip r:embed="rId5"/>
          <a:stretch>
            <a:fillRect/>
          </a:stretch>
        </p:blipFill>
        <p:spPr>
          <a:xfrm>
            <a:off x="1473721" y="57181"/>
            <a:ext cx="6456879" cy="668019"/>
          </a:xfrm>
          <a:prstGeom prst="rect">
            <a:avLst/>
          </a:prstGeom>
        </p:spPr>
      </p:pic>
      <p:sp>
        <p:nvSpPr>
          <p:cNvPr id="6" name="TextBox 4">
            <a:extLst>
              <a:ext uri="{FF2B5EF4-FFF2-40B4-BE49-F238E27FC236}">
                <a16:creationId xmlns:a16="http://schemas.microsoft.com/office/drawing/2014/main" id="{E6434410-6394-D526-B605-42922C7176EB}"/>
              </a:ext>
            </a:extLst>
          </p:cNvPr>
          <p:cNvSpPr txBox="1"/>
          <p:nvPr/>
        </p:nvSpPr>
        <p:spPr>
          <a:xfrm>
            <a:off x="1761902" y="162219"/>
            <a:ext cx="5351142" cy="43088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sz="900" b="0" i="0" u="none" strike="noStrike" kern="1200" spc="0" baseline="0">
                <a:solidFill>
                  <a:sysClr val="windowText" lastClr="000000">
                    <a:lumMod val="65000"/>
                    <a:lumOff val="35000"/>
                  </a:sysClr>
                </a:solidFill>
                <a:latin typeface="+mn-lt"/>
                <a:ea typeface="+mn-ea"/>
                <a:cs typeface="+mn-cs"/>
              </a:defRPr>
            </a:pPr>
            <a:r>
              <a:rPr kumimoji="0" lang="en-US" sz="1400" b="1" i="0" u="sng" strike="noStrike" kern="1200" cap="none" spc="0" normalizeH="0" baseline="0" noProof="0" dirty="0">
                <a:ln>
                  <a:noFill/>
                </a:ln>
                <a:solidFill>
                  <a:prstClr val="white"/>
                </a:solidFill>
                <a:effectLst/>
                <a:uLnTx/>
                <a:uFillTx/>
                <a:latin typeface="Aptos" panose="02110004020202020204"/>
                <a:ea typeface="+mn-ea"/>
                <a:cs typeface="+mn-cs"/>
              </a:rPr>
              <a:t>LUNG: 70% of patients with NSCLC stage IIIB-IVB and PS 0-1 receiving systemic anti-cancer therapy (SACT)</a:t>
            </a:r>
          </a:p>
        </p:txBody>
      </p:sp>
      <p:pic>
        <p:nvPicPr>
          <p:cNvPr id="15" name="Picture 14">
            <a:extLst>
              <a:ext uri="{FF2B5EF4-FFF2-40B4-BE49-F238E27FC236}">
                <a16:creationId xmlns:a16="http://schemas.microsoft.com/office/drawing/2014/main" id="{F4129403-5B65-4BB9-471C-14C26DCBAA8C}"/>
              </a:ext>
            </a:extLst>
          </p:cNvPr>
          <p:cNvPicPr>
            <a:picLocks noChangeAspect="1"/>
          </p:cNvPicPr>
          <p:nvPr/>
        </p:nvPicPr>
        <p:blipFill>
          <a:blip r:embed="rId6"/>
          <a:stretch>
            <a:fillRect/>
          </a:stretch>
        </p:blipFill>
        <p:spPr>
          <a:xfrm>
            <a:off x="94954" y="936271"/>
            <a:ext cx="3238456" cy="1704380"/>
          </a:xfrm>
          <a:prstGeom prst="rect">
            <a:avLst/>
          </a:prstGeom>
          <a:ln>
            <a:solidFill>
              <a:schemeClr val="tx1"/>
            </a:solidFill>
          </a:ln>
        </p:spPr>
      </p:pic>
      <p:sp>
        <p:nvSpPr>
          <p:cNvPr id="16" name="TextBox 15">
            <a:extLst>
              <a:ext uri="{FF2B5EF4-FFF2-40B4-BE49-F238E27FC236}">
                <a16:creationId xmlns:a16="http://schemas.microsoft.com/office/drawing/2014/main" id="{109C53EA-FC33-FD88-F8B4-0DF793C6C546}"/>
              </a:ext>
            </a:extLst>
          </p:cNvPr>
          <p:cNvSpPr txBox="1"/>
          <p:nvPr/>
        </p:nvSpPr>
        <p:spPr>
          <a:xfrm>
            <a:off x="124389" y="675654"/>
            <a:ext cx="9133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SWAG</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8" name="Picture 17">
            <a:extLst>
              <a:ext uri="{FF2B5EF4-FFF2-40B4-BE49-F238E27FC236}">
                <a16:creationId xmlns:a16="http://schemas.microsoft.com/office/drawing/2014/main" id="{F295DC46-11CB-A2A9-55E6-527E91A223D2}"/>
              </a:ext>
            </a:extLst>
          </p:cNvPr>
          <p:cNvPicPr>
            <a:picLocks noChangeAspect="1"/>
          </p:cNvPicPr>
          <p:nvPr/>
        </p:nvPicPr>
        <p:blipFill>
          <a:blip r:embed="rId7"/>
          <a:stretch>
            <a:fillRect/>
          </a:stretch>
        </p:blipFill>
        <p:spPr>
          <a:xfrm>
            <a:off x="3488818" y="905902"/>
            <a:ext cx="3238456" cy="1734749"/>
          </a:xfrm>
          <a:prstGeom prst="rect">
            <a:avLst/>
          </a:prstGeom>
          <a:ln>
            <a:solidFill>
              <a:schemeClr val="tx1"/>
            </a:solidFill>
          </a:ln>
        </p:spPr>
      </p:pic>
      <p:sp>
        <p:nvSpPr>
          <p:cNvPr id="19" name="TextBox 18">
            <a:extLst>
              <a:ext uri="{FF2B5EF4-FFF2-40B4-BE49-F238E27FC236}">
                <a16:creationId xmlns:a16="http://schemas.microsoft.com/office/drawing/2014/main" id="{815F57C3-34AF-8982-50BA-28F0198EB8CF}"/>
              </a:ext>
            </a:extLst>
          </p:cNvPr>
          <p:cNvSpPr txBox="1"/>
          <p:nvPr/>
        </p:nvSpPr>
        <p:spPr>
          <a:xfrm>
            <a:off x="3547647" y="616180"/>
            <a:ext cx="23090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Gloucestershire</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22866030-C1AB-ED5F-8B8D-C43B9603C967}"/>
              </a:ext>
            </a:extLst>
          </p:cNvPr>
          <p:cNvSpPr txBox="1"/>
          <p:nvPr/>
        </p:nvSpPr>
        <p:spPr>
          <a:xfrm>
            <a:off x="7113044" y="642700"/>
            <a:ext cx="21910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North Bristol Trust</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4" name="Picture 23">
            <a:extLst>
              <a:ext uri="{FF2B5EF4-FFF2-40B4-BE49-F238E27FC236}">
                <a16:creationId xmlns:a16="http://schemas.microsoft.com/office/drawing/2014/main" id="{38112BB2-7EF0-D6E1-AA86-6D0F0130C397}"/>
              </a:ext>
            </a:extLst>
          </p:cNvPr>
          <p:cNvPicPr>
            <a:picLocks noChangeAspect="1"/>
          </p:cNvPicPr>
          <p:nvPr/>
        </p:nvPicPr>
        <p:blipFill>
          <a:blip r:embed="rId8"/>
          <a:stretch>
            <a:fillRect/>
          </a:stretch>
        </p:blipFill>
        <p:spPr>
          <a:xfrm>
            <a:off x="6896671" y="896956"/>
            <a:ext cx="3661813" cy="1743695"/>
          </a:xfrm>
          <a:prstGeom prst="rect">
            <a:avLst/>
          </a:prstGeom>
          <a:ln>
            <a:solidFill>
              <a:schemeClr val="tx1"/>
            </a:solidFill>
          </a:ln>
        </p:spPr>
      </p:pic>
      <p:pic>
        <p:nvPicPr>
          <p:cNvPr id="26" name="Picture 25">
            <a:extLst>
              <a:ext uri="{FF2B5EF4-FFF2-40B4-BE49-F238E27FC236}">
                <a16:creationId xmlns:a16="http://schemas.microsoft.com/office/drawing/2014/main" id="{9BC8C2A2-69B6-12AE-16E9-1E19446F8733}"/>
              </a:ext>
            </a:extLst>
          </p:cNvPr>
          <p:cNvPicPr>
            <a:picLocks noChangeAspect="1"/>
          </p:cNvPicPr>
          <p:nvPr/>
        </p:nvPicPr>
        <p:blipFill>
          <a:blip r:embed="rId9"/>
          <a:stretch>
            <a:fillRect/>
          </a:stretch>
        </p:blipFill>
        <p:spPr>
          <a:xfrm>
            <a:off x="55536" y="3014385"/>
            <a:ext cx="3339061" cy="1775588"/>
          </a:xfrm>
          <a:prstGeom prst="rect">
            <a:avLst/>
          </a:prstGeom>
          <a:ln>
            <a:solidFill>
              <a:schemeClr val="tx1"/>
            </a:solidFill>
          </a:ln>
        </p:spPr>
      </p:pic>
      <p:sp>
        <p:nvSpPr>
          <p:cNvPr id="27" name="TextBox 26">
            <a:extLst>
              <a:ext uri="{FF2B5EF4-FFF2-40B4-BE49-F238E27FC236}">
                <a16:creationId xmlns:a16="http://schemas.microsoft.com/office/drawing/2014/main" id="{20E323C2-E62C-6D45-B5F6-108437D2EC9B}"/>
              </a:ext>
            </a:extLst>
          </p:cNvPr>
          <p:cNvSpPr txBox="1"/>
          <p:nvPr/>
        </p:nvSpPr>
        <p:spPr>
          <a:xfrm>
            <a:off x="69096" y="2731306"/>
            <a:ext cx="20777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Royal United Bath</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9" name="Picture 28">
            <a:extLst>
              <a:ext uri="{FF2B5EF4-FFF2-40B4-BE49-F238E27FC236}">
                <a16:creationId xmlns:a16="http://schemas.microsoft.com/office/drawing/2014/main" id="{B8EDE8C7-F838-B5CA-BF0A-3D5957BBD4F5}"/>
              </a:ext>
            </a:extLst>
          </p:cNvPr>
          <p:cNvPicPr>
            <a:picLocks noChangeAspect="1"/>
          </p:cNvPicPr>
          <p:nvPr/>
        </p:nvPicPr>
        <p:blipFill>
          <a:blip r:embed="rId10"/>
          <a:stretch>
            <a:fillRect/>
          </a:stretch>
        </p:blipFill>
        <p:spPr>
          <a:xfrm>
            <a:off x="3487470" y="2930373"/>
            <a:ext cx="3238456" cy="1734749"/>
          </a:xfrm>
          <a:prstGeom prst="rect">
            <a:avLst/>
          </a:prstGeom>
          <a:ln>
            <a:solidFill>
              <a:schemeClr val="tx1"/>
            </a:solidFill>
          </a:ln>
        </p:spPr>
      </p:pic>
      <p:sp>
        <p:nvSpPr>
          <p:cNvPr id="30" name="TextBox 29">
            <a:extLst>
              <a:ext uri="{FF2B5EF4-FFF2-40B4-BE49-F238E27FC236}">
                <a16:creationId xmlns:a16="http://schemas.microsoft.com/office/drawing/2014/main" id="{E4E1793A-E587-0793-16B8-10FBCF734889}"/>
              </a:ext>
            </a:extLst>
          </p:cNvPr>
          <p:cNvSpPr txBox="1"/>
          <p:nvPr/>
        </p:nvSpPr>
        <p:spPr>
          <a:xfrm>
            <a:off x="3540244" y="2656467"/>
            <a:ext cx="12123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Salisbury</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2" name="Picture 31">
            <a:extLst>
              <a:ext uri="{FF2B5EF4-FFF2-40B4-BE49-F238E27FC236}">
                <a16:creationId xmlns:a16="http://schemas.microsoft.com/office/drawing/2014/main" id="{535EFF52-8D6D-BEF0-6FCE-53D69679B108}"/>
              </a:ext>
            </a:extLst>
          </p:cNvPr>
          <p:cNvPicPr>
            <a:picLocks noChangeAspect="1"/>
          </p:cNvPicPr>
          <p:nvPr/>
        </p:nvPicPr>
        <p:blipFill>
          <a:blip r:embed="rId11"/>
          <a:stretch>
            <a:fillRect/>
          </a:stretch>
        </p:blipFill>
        <p:spPr>
          <a:xfrm>
            <a:off x="6833218" y="3002055"/>
            <a:ext cx="3725265" cy="1775588"/>
          </a:xfrm>
          <a:prstGeom prst="rect">
            <a:avLst/>
          </a:prstGeom>
          <a:ln>
            <a:solidFill>
              <a:schemeClr val="tx1"/>
            </a:solidFill>
          </a:ln>
        </p:spPr>
      </p:pic>
      <p:sp>
        <p:nvSpPr>
          <p:cNvPr id="33" name="TextBox 32">
            <a:extLst>
              <a:ext uri="{FF2B5EF4-FFF2-40B4-BE49-F238E27FC236}">
                <a16:creationId xmlns:a16="http://schemas.microsoft.com/office/drawing/2014/main" id="{7660D5F0-D39D-09D8-907E-2186956F8B65}"/>
              </a:ext>
            </a:extLst>
          </p:cNvPr>
          <p:cNvSpPr txBox="1"/>
          <p:nvPr/>
        </p:nvSpPr>
        <p:spPr>
          <a:xfrm>
            <a:off x="6833218" y="2694278"/>
            <a:ext cx="12123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Somerset</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2F03B0B8-0DF8-F856-A7D4-B064B3F536DA}"/>
              </a:ext>
            </a:extLst>
          </p:cNvPr>
          <p:cNvSpPr txBox="1"/>
          <p:nvPr/>
        </p:nvSpPr>
        <p:spPr>
          <a:xfrm>
            <a:off x="3394597" y="4747336"/>
            <a:ext cx="12123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ptos" panose="02110004020202020204"/>
                <a:ea typeface="+mn-ea"/>
                <a:cs typeface="+mn-cs"/>
              </a:rPr>
              <a:t>UHBW</a:t>
            </a:r>
            <a:endParaRPr kumimoji="0" lang="en-GB" sz="1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6" name="Picture 35">
            <a:extLst>
              <a:ext uri="{FF2B5EF4-FFF2-40B4-BE49-F238E27FC236}">
                <a16:creationId xmlns:a16="http://schemas.microsoft.com/office/drawing/2014/main" id="{F4D2DEDD-82F9-ED24-5DE0-FDE000F4D95A}"/>
              </a:ext>
            </a:extLst>
          </p:cNvPr>
          <p:cNvPicPr>
            <a:picLocks noChangeAspect="1"/>
          </p:cNvPicPr>
          <p:nvPr/>
        </p:nvPicPr>
        <p:blipFill>
          <a:blip r:embed="rId12"/>
          <a:stretch>
            <a:fillRect/>
          </a:stretch>
        </p:blipFill>
        <p:spPr>
          <a:xfrm>
            <a:off x="3487470" y="5051401"/>
            <a:ext cx="3238456" cy="1681395"/>
          </a:xfrm>
          <a:prstGeom prst="rect">
            <a:avLst/>
          </a:prstGeom>
          <a:ln>
            <a:solidFill>
              <a:schemeClr val="tx1"/>
            </a:solidFill>
          </a:ln>
        </p:spPr>
      </p:pic>
      <p:sp>
        <p:nvSpPr>
          <p:cNvPr id="7" name="TextBox 6">
            <a:extLst>
              <a:ext uri="{FF2B5EF4-FFF2-40B4-BE49-F238E27FC236}">
                <a16:creationId xmlns:a16="http://schemas.microsoft.com/office/drawing/2014/main" id="{9F8D3576-E96F-7898-E35D-7892C9D694AE}"/>
              </a:ext>
            </a:extLst>
          </p:cNvPr>
          <p:cNvSpPr txBox="1"/>
          <p:nvPr/>
        </p:nvSpPr>
        <p:spPr>
          <a:xfrm>
            <a:off x="8208583" y="6338455"/>
            <a:ext cx="3294686"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Data source – Rapid Registration Data set</a:t>
            </a:r>
          </a:p>
        </p:txBody>
      </p:sp>
    </p:spTree>
    <p:extLst>
      <p:ext uri="{BB962C8B-B14F-4D97-AF65-F5344CB8AC3E}">
        <p14:creationId xmlns:p14="http://schemas.microsoft.com/office/powerpoint/2010/main" val="37310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1CD3-C9AC-8215-5EE1-31528A3F4F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53E755-3EE6-6EEB-DFA3-98C8406A9D70}"/>
              </a:ext>
            </a:extLst>
          </p:cNvPr>
          <p:cNvSpPr>
            <a:spLocks noGrp="1"/>
          </p:cNvSpPr>
          <p:nvPr>
            <p:ph idx="1"/>
          </p:nvPr>
        </p:nvSpPr>
        <p:spPr/>
        <p:txBody>
          <a:bodyPr/>
          <a:lstStyle/>
          <a:p>
            <a:pPr marL="0" indent="0">
              <a:buNone/>
            </a:pPr>
            <a:r>
              <a:rPr lang="en-GB" dirty="0"/>
              <a:t>Which trusts clinically validate their data before COSD upload?</a:t>
            </a:r>
          </a:p>
        </p:txBody>
      </p:sp>
    </p:spTree>
    <p:extLst>
      <p:ext uri="{BB962C8B-B14F-4D97-AF65-F5344CB8AC3E}">
        <p14:creationId xmlns:p14="http://schemas.microsoft.com/office/powerpoint/2010/main" val="178560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3470D7-8A6C-4A3A-9B9D-7C7CC2179C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1A29B7-1715-4800-AB5E-0BB0DBB40594}">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3.xml><?xml version="1.0" encoding="utf-8"?>
<ds:datastoreItem xmlns:ds="http://schemas.openxmlformats.org/officeDocument/2006/customXml" ds:itemID="{23BFAA9E-C8B7-4612-A259-FE4DA8C73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4598</TotalTime>
  <Words>2764</Words>
  <Application>Microsoft Office PowerPoint</Application>
  <PresentationFormat>Widescreen</PresentationFormat>
  <Paragraphs>689</Paragraphs>
  <Slides>25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Calibri Light</vt:lpstr>
      <vt:lpstr>Frutiger</vt:lpstr>
      <vt:lpstr>Helvetica Neue</vt:lpstr>
      <vt:lpstr>Symbol</vt:lpstr>
      <vt:lpstr>Office Theme</vt:lpstr>
      <vt:lpstr>Data  How can we make it better? </vt:lpstr>
      <vt:lpstr>Contents</vt:lpstr>
      <vt:lpstr>NLCA</vt:lpstr>
      <vt:lpstr>PowerPoint Presentation</vt:lpstr>
      <vt:lpstr>PowerPoint Presentation</vt:lpstr>
      <vt:lpstr>2020 onwards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Location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Steer Henry</dc:creator>
  <cp:lastModifiedBy>Helen Dunderdale</cp:lastModifiedBy>
  <cp:revision>23</cp:revision>
  <dcterms:created xsi:type="dcterms:W3CDTF">2025-05-12T13:01:30Z</dcterms:created>
  <dcterms:modified xsi:type="dcterms:W3CDTF">2025-05-20T11:55:26Z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