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60" r:id="rId6"/>
    <p:sldId id="266" r:id="rId7"/>
    <p:sldId id="262" r:id="rId8"/>
    <p:sldId id="263" r:id="rId9"/>
  </p:sldIdLst>
  <p:sldSz cx="18288000" cy="10287000"/>
  <p:notesSz cx="6858000" cy="9144000"/>
  <p:embeddedFontLst>
    <p:embeddedFont>
      <p:font typeface="Frutiger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B594F362-FC67-4DA8-A304-B64E521B167E}"/>
    <pc:docChg chg="modShowInfo">
      <pc:chgData name="Helen Dunderdale" userId="18a57383-fa13-4764-88a8-9272bfc7f4aa" providerId="ADAL" clId="{B594F362-FC67-4DA8-A304-B64E521B167E}" dt="2025-05-20T08:17:43.579" v="0" actId="274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49FA5-21F0-4F7F-AE08-83A4871EE7D5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D6FBA-6621-46D5-A5A6-C3F72578E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3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D6FBA-6621-46D5-A5A6-C3F72578ED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5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D6FBA-6621-46D5-A5A6-C3F72578ED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7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639800" y="25205"/>
            <a:ext cx="4868434" cy="1994095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858" b="-11858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4" name="Picture 13" descr="A blue circle with white outline and text&#10;&#10;AI-generated content may be incorrect.">
            <a:extLst>
              <a:ext uri="{FF2B5EF4-FFF2-40B4-BE49-F238E27FC236}">
                <a16:creationId xmlns:a16="http://schemas.microsoft.com/office/drawing/2014/main" id="{96B8A31A-8779-6FDA-69BA-E06BE95E8B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2528"/>
            <a:ext cx="3513666" cy="1639447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2206253" y="3164274"/>
            <a:ext cx="14062058" cy="3958451"/>
          </a:xfrm>
          <a:custGeom>
            <a:avLst/>
            <a:gdLst/>
            <a:ahLst/>
            <a:cxnLst/>
            <a:rect l="l" t="t" r="r" b="b"/>
            <a:pathLst>
              <a:path w="13188915" h="2390315">
                <a:moveTo>
                  <a:pt x="0" y="0"/>
                </a:moveTo>
                <a:lnTo>
                  <a:pt x="13188916" y="0"/>
                </a:lnTo>
                <a:lnTo>
                  <a:pt x="13188916" y="2390315"/>
                </a:lnTo>
                <a:lnTo>
                  <a:pt x="0" y="239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867400" y="7505700"/>
            <a:ext cx="6739764" cy="1221492"/>
          </a:xfrm>
          <a:custGeom>
            <a:avLst/>
            <a:gdLst/>
            <a:ahLst/>
            <a:cxnLst/>
            <a:rect l="l" t="t" r="r" b="b"/>
            <a:pathLst>
              <a:path w="6739764" h="1221492">
                <a:moveTo>
                  <a:pt x="0" y="0"/>
                </a:moveTo>
                <a:lnTo>
                  <a:pt x="6739764" y="0"/>
                </a:lnTo>
                <a:lnTo>
                  <a:pt x="6739764" y="1221492"/>
                </a:lnTo>
                <a:lnTo>
                  <a:pt x="0" y="12214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286000" y="3357973"/>
            <a:ext cx="13563599" cy="3261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185"/>
              </a:lnSpc>
            </a:pPr>
            <a:r>
              <a:rPr lang="en-US" sz="9418" dirty="0"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rPr>
              <a:t>Lung Cancer Screening</a:t>
            </a:r>
          </a:p>
          <a:p>
            <a:pPr algn="ctr">
              <a:lnSpc>
                <a:spcPts val="13185"/>
              </a:lnSpc>
            </a:pPr>
            <a:r>
              <a:rPr lang="en-US" sz="9418" dirty="0"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rPr>
              <a:t> Programme Update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77000" y="7696204"/>
            <a:ext cx="5410200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30"/>
              </a:lnSpc>
            </a:pPr>
            <a:r>
              <a:rPr lang="en-US" sz="4950" dirty="0"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rPr>
              <a:t>Dr. Anna Bibby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73200" y="21173"/>
            <a:ext cx="4258834" cy="1639447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858" b="-118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H="1" flipV="1">
            <a:off x="1219198" y="3238500"/>
            <a:ext cx="7086599" cy="6629400"/>
          </a:xfrm>
          <a:custGeom>
            <a:avLst/>
            <a:gdLst/>
            <a:ahLst/>
            <a:cxnLst/>
            <a:rect l="l" t="t" r="r" b="b"/>
            <a:pathLst>
              <a:path w="5515872" h="4733585">
                <a:moveTo>
                  <a:pt x="5515872" y="4733585"/>
                </a:moveTo>
                <a:lnTo>
                  <a:pt x="0" y="4733585"/>
                </a:lnTo>
                <a:lnTo>
                  <a:pt x="0" y="0"/>
                </a:lnTo>
                <a:lnTo>
                  <a:pt x="5515872" y="0"/>
                </a:lnTo>
                <a:lnTo>
                  <a:pt x="5515872" y="4733585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982204" y="3086100"/>
            <a:ext cx="6781796" cy="6629400"/>
          </a:xfrm>
          <a:custGeom>
            <a:avLst/>
            <a:gdLst/>
            <a:ahLst/>
            <a:cxnLst/>
            <a:rect l="l" t="t" r="r" b="b"/>
            <a:pathLst>
              <a:path w="5515872" h="4733585">
                <a:moveTo>
                  <a:pt x="0" y="0"/>
                </a:moveTo>
                <a:lnTo>
                  <a:pt x="5515872" y="0"/>
                </a:lnTo>
                <a:lnTo>
                  <a:pt x="5515872" y="4733585"/>
                </a:lnTo>
                <a:lnTo>
                  <a:pt x="0" y="47335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ctr">
              <a:lnSpc>
                <a:spcPts val="3359"/>
              </a:lnSpc>
            </a:pPr>
            <a:endParaRPr lang="en-US" sz="3200" b="1" dirty="0">
              <a:solidFill>
                <a:schemeClr val="bg1"/>
              </a:solidFill>
              <a:latin typeface="Frutiger"/>
              <a:ea typeface="Frutiger"/>
              <a:cs typeface="Frutiger"/>
              <a:sym typeface="Frutiger"/>
            </a:endParaRPr>
          </a:p>
          <a:p>
            <a:pPr algn="ctr">
              <a:lnSpc>
                <a:spcPts val="3359"/>
              </a:lnSpc>
            </a:pPr>
            <a:endParaRPr lang="en-US" sz="3200" b="1" dirty="0">
              <a:solidFill>
                <a:schemeClr val="bg1"/>
              </a:solidFill>
              <a:latin typeface="Frutiger"/>
              <a:ea typeface="Frutiger"/>
              <a:cs typeface="Frutiger"/>
              <a:sym typeface="Frutiger"/>
            </a:endParaRPr>
          </a:p>
          <a:p>
            <a:pPr algn="ctr">
              <a:lnSpc>
                <a:spcPts val="3359"/>
              </a:lnSpc>
            </a:pPr>
            <a:r>
              <a:rPr lang="en-US" sz="3200" b="1" dirty="0">
                <a:solidFill>
                  <a:schemeClr val="bg1"/>
                </a:solidFill>
                <a:latin typeface="Frutiger"/>
                <a:ea typeface="Frutiger"/>
                <a:cs typeface="Frutiger"/>
                <a:sym typeface="Frutiger"/>
              </a:rPr>
              <a:t>FY 24-25</a:t>
            </a:r>
          </a:p>
        </p:txBody>
      </p:sp>
      <p:sp>
        <p:nvSpPr>
          <p:cNvPr id="6" name="Freeform 6"/>
          <p:cNvSpPr/>
          <p:nvPr/>
        </p:nvSpPr>
        <p:spPr>
          <a:xfrm>
            <a:off x="5255191" y="1795600"/>
            <a:ext cx="7777611" cy="1126047"/>
          </a:xfrm>
          <a:custGeom>
            <a:avLst/>
            <a:gdLst/>
            <a:ahLst/>
            <a:cxnLst/>
            <a:rect l="l" t="t" r="r" b="b"/>
            <a:pathLst>
              <a:path w="9327291" h="1690447">
                <a:moveTo>
                  <a:pt x="0" y="0"/>
                </a:moveTo>
                <a:lnTo>
                  <a:pt x="9327291" y="0"/>
                </a:lnTo>
                <a:lnTo>
                  <a:pt x="9327291" y="1690447"/>
                </a:lnTo>
                <a:lnTo>
                  <a:pt x="0" y="1690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454141" y="3915183"/>
            <a:ext cx="461671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 b="1" dirty="0">
                <a:solidFill>
                  <a:schemeClr val="bg1"/>
                </a:solidFill>
                <a:latin typeface="Frutiger"/>
                <a:ea typeface="Frutiger"/>
                <a:cs typeface="Frutiger"/>
                <a:sym typeface="Frutiger"/>
              </a:rPr>
              <a:t>From programme start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19800" y="1742923"/>
            <a:ext cx="6705600" cy="96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5400" dirty="0"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rPr>
              <a:t>Programme Activity </a:t>
            </a:r>
          </a:p>
        </p:txBody>
      </p:sp>
      <p:pic>
        <p:nvPicPr>
          <p:cNvPr id="12" name="Picture 11" descr="A blue circle with white outline and text&#10;&#10;AI-generated content may be incorrect.">
            <a:extLst>
              <a:ext uri="{FF2B5EF4-FFF2-40B4-BE49-F238E27FC236}">
                <a16:creationId xmlns:a16="http://schemas.microsoft.com/office/drawing/2014/main" id="{4AF730F6-70C1-DA84-2F79-6E17EEBAC5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097"/>
            <a:ext cx="3052233" cy="142414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0C03418-BE65-1B9D-A5A3-8EFA98408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9002"/>
              </p:ext>
            </p:extLst>
          </p:nvPr>
        </p:nvGraphicFramePr>
        <p:xfrm>
          <a:off x="2324098" y="4590945"/>
          <a:ext cx="5219701" cy="4819202"/>
        </p:xfrm>
        <a:graphic>
          <a:graphicData uri="http://schemas.openxmlformats.org/drawingml/2006/table">
            <a:tbl>
              <a:tblPr/>
              <a:tblGrid>
                <a:gridCol w="3314702">
                  <a:extLst>
                    <a:ext uri="{9D8B030D-6E8A-4147-A177-3AD203B41FA5}">
                      <a16:colId xmlns:a16="http://schemas.microsoft.com/office/drawing/2014/main" val="1408166456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300615936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Invites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94,056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2349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LHC completed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59,600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511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CT Scans Completed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28,686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38615"/>
                  </a:ext>
                </a:extLst>
              </a:tr>
              <a:tr h="552002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Cancers found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258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396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Stage I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174    (67%)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663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Stage II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34      (13%)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62654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Stage III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28      (11%)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29365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Stage IV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21        (8%)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3956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C898CA2-4F46-52AD-981B-83E019DD8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556603"/>
              </p:ext>
            </p:extLst>
          </p:nvPr>
        </p:nvGraphicFramePr>
        <p:xfrm>
          <a:off x="10934701" y="4533347"/>
          <a:ext cx="5029200" cy="487680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140816645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0615936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Invites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62,595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2349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LHC completed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41,233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511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CT Scans Completed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20,695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3861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Cancers found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190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396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Stage I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132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663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Stage II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22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62654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Stage III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20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29365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Stage IV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16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395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73200" y="11176"/>
            <a:ext cx="4258834" cy="1639447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858" b="-118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H="1" flipV="1">
            <a:off x="3124200" y="4076700"/>
            <a:ext cx="5515872" cy="4733585"/>
          </a:xfrm>
          <a:custGeom>
            <a:avLst/>
            <a:gdLst/>
            <a:ahLst/>
            <a:cxnLst/>
            <a:rect l="l" t="t" r="r" b="b"/>
            <a:pathLst>
              <a:path w="5515872" h="4733585">
                <a:moveTo>
                  <a:pt x="5515872" y="4733585"/>
                </a:moveTo>
                <a:lnTo>
                  <a:pt x="0" y="4733585"/>
                </a:lnTo>
                <a:lnTo>
                  <a:pt x="0" y="0"/>
                </a:lnTo>
                <a:lnTo>
                  <a:pt x="5515872" y="0"/>
                </a:lnTo>
                <a:lnTo>
                  <a:pt x="5515872" y="4733585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591178" y="4076700"/>
            <a:ext cx="5515872" cy="4733585"/>
          </a:xfrm>
          <a:custGeom>
            <a:avLst/>
            <a:gdLst/>
            <a:ahLst/>
            <a:cxnLst/>
            <a:rect l="l" t="t" r="r" b="b"/>
            <a:pathLst>
              <a:path w="5515872" h="4733585">
                <a:moveTo>
                  <a:pt x="0" y="0"/>
                </a:moveTo>
                <a:lnTo>
                  <a:pt x="5515872" y="0"/>
                </a:lnTo>
                <a:lnTo>
                  <a:pt x="5515872" y="4733585"/>
                </a:lnTo>
                <a:lnTo>
                  <a:pt x="0" y="47335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ctr">
              <a:lnSpc>
                <a:spcPts val="3359"/>
              </a:lnSpc>
            </a:pPr>
            <a:endParaRPr lang="en-US" sz="3200" b="1" dirty="0">
              <a:solidFill>
                <a:schemeClr val="bg1"/>
              </a:solidFill>
              <a:latin typeface="Frutiger"/>
              <a:ea typeface="Frutiger"/>
              <a:cs typeface="Frutiger"/>
              <a:sym typeface="Frutiger"/>
            </a:endParaRPr>
          </a:p>
          <a:p>
            <a:pPr algn="ctr">
              <a:lnSpc>
                <a:spcPts val="3359"/>
              </a:lnSpc>
            </a:pPr>
            <a:r>
              <a:rPr lang="en-US" sz="3200" b="1" dirty="0">
                <a:solidFill>
                  <a:schemeClr val="bg1"/>
                </a:solidFill>
                <a:latin typeface="Frutiger"/>
                <a:ea typeface="Frutiger"/>
                <a:cs typeface="Frutiger"/>
                <a:sym typeface="Frutiger"/>
              </a:rPr>
              <a:t>Cancer Outcomes</a:t>
            </a:r>
          </a:p>
        </p:txBody>
      </p:sp>
      <p:sp>
        <p:nvSpPr>
          <p:cNvPr id="6" name="Freeform 6"/>
          <p:cNvSpPr/>
          <p:nvPr/>
        </p:nvSpPr>
        <p:spPr>
          <a:xfrm>
            <a:off x="4938883" y="1769224"/>
            <a:ext cx="8410231" cy="1776767"/>
          </a:xfrm>
          <a:custGeom>
            <a:avLst/>
            <a:gdLst/>
            <a:ahLst/>
            <a:cxnLst/>
            <a:rect l="l" t="t" r="r" b="b"/>
            <a:pathLst>
              <a:path w="9327291" h="1690447">
                <a:moveTo>
                  <a:pt x="0" y="0"/>
                </a:moveTo>
                <a:lnTo>
                  <a:pt x="9327291" y="0"/>
                </a:lnTo>
                <a:lnTo>
                  <a:pt x="9327291" y="1690447"/>
                </a:lnTo>
                <a:lnTo>
                  <a:pt x="0" y="1690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3401705" y="4627032"/>
            <a:ext cx="461671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 b="1" dirty="0">
                <a:solidFill>
                  <a:schemeClr val="bg1"/>
                </a:solidFill>
                <a:latin typeface="Frutiger"/>
                <a:ea typeface="Frutiger"/>
                <a:cs typeface="Frutiger"/>
                <a:sym typeface="Frutiger"/>
              </a:rPr>
              <a:t>2WW Referrals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03348" y="2038117"/>
            <a:ext cx="7777611" cy="96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5400" dirty="0"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rPr>
              <a:t>Programme Outcomes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0C03418-BE65-1B9D-A5A3-8EFA98408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98464"/>
              </p:ext>
            </p:extLst>
          </p:nvPr>
        </p:nvGraphicFramePr>
        <p:xfrm>
          <a:off x="4335846" y="5239034"/>
          <a:ext cx="3200400" cy="30480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140816645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0615936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NBT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91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2349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UHBW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185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511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RUH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101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3861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Somerset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214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396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Glos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13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6630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FBB6EA5-2CC8-5843-C15F-FD44BCAE9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42262"/>
              </p:ext>
            </p:extLst>
          </p:nvPr>
        </p:nvGraphicFramePr>
        <p:xfrm>
          <a:off x="11977515" y="5186278"/>
          <a:ext cx="3403432" cy="3048000"/>
        </p:xfrm>
        <a:graphic>
          <a:graphicData uri="http://schemas.openxmlformats.org/drawingml/2006/table">
            <a:tbl>
              <a:tblPr/>
              <a:tblGrid>
                <a:gridCol w="1701716">
                  <a:extLst>
                    <a:ext uri="{9D8B030D-6E8A-4147-A177-3AD203B41FA5}">
                      <a16:colId xmlns:a16="http://schemas.microsoft.com/office/drawing/2014/main" val="1408166456"/>
                    </a:ext>
                  </a:extLst>
                </a:gridCol>
                <a:gridCol w="1701716">
                  <a:extLst>
                    <a:ext uri="{9D8B030D-6E8A-4147-A177-3AD203B41FA5}">
                      <a16:colId xmlns:a16="http://schemas.microsoft.com/office/drawing/2014/main" val="300615936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NBT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48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2349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UHBW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71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511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RUH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44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3861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Somerset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89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396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Glos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Frutiger" panose="020B0604020202020204" charset="0"/>
                        </a:rPr>
                        <a:t>6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Frutiger" panose="020B060402020202020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66303"/>
                  </a:ext>
                </a:extLst>
              </a:tr>
            </a:tbl>
          </a:graphicData>
        </a:graphic>
      </p:graphicFrame>
      <p:pic>
        <p:nvPicPr>
          <p:cNvPr id="5" name="Picture 4" descr="A blue circle with white outline and text&#10;&#10;AI-generated content may be incorrect.">
            <a:extLst>
              <a:ext uri="{FF2B5EF4-FFF2-40B4-BE49-F238E27FC236}">
                <a16:creationId xmlns:a16="http://schemas.microsoft.com/office/drawing/2014/main" id="{D58CB0E5-8148-A72A-9D11-A0407462FE4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097"/>
            <a:ext cx="3052233" cy="142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4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17642" y="47878"/>
            <a:ext cx="4258834" cy="1639447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858" b="-118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5400000" flipV="1">
            <a:off x="4974773" y="4021012"/>
            <a:ext cx="15914405" cy="11137444"/>
          </a:xfrm>
          <a:custGeom>
            <a:avLst/>
            <a:gdLst/>
            <a:ahLst/>
            <a:cxnLst/>
            <a:rect l="l" t="t" r="r" b="b"/>
            <a:pathLst>
              <a:path w="15914405" h="11137444">
                <a:moveTo>
                  <a:pt x="0" y="11137444"/>
                </a:moveTo>
                <a:lnTo>
                  <a:pt x="15914405" y="11137444"/>
                </a:lnTo>
                <a:lnTo>
                  <a:pt x="15914405" y="0"/>
                </a:lnTo>
                <a:lnTo>
                  <a:pt x="0" y="0"/>
                </a:lnTo>
                <a:lnTo>
                  <a:pt x="0" y="11137444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758032" y="1777875"/>
            <a:ext cx="7087955" cy="1093569"/>
          </a:xfrm>
          <a:custGeom>
            <a:avLst/>
            <a:gdLst/>
            <a:ahLst/>
            <a:cxnLst/>
            <a:rect l="l" t="t" r="r" b="b"/>
            <a:pathLst>
              <a:path w="7817627" h="1416841">
                <a:moveTo>
                  <a:pt x="0" y="0"/>
                </a:moveTo>
                <a:lnTo>
                  <a:pt x="7817627" y="0"/>
                </a:lnTo>
                <a:lnTo>
                  <a:pt x="7817627" y="1416841"/>
                </a:lnTo>
                <a:lnTo>
                  <a:pt x="0" y="14168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752600" y="1717222"/>
            <a:ext cx="4760337" cy="1093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96"/>
              </a:lnSpc>
            </a:pPr>
            <a:r>
              <a:rPr lang="en-US" sz="6569" dirty="0"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rPr>
              <a:t>HMP Leyhill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60FCB4F-537E-492D-5688-5DDDEE19FF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574958"/>
              </p:ext>
            </p:extLst>
          </p:nvPr>
        </p:nvGraphicFramePr>
        <p:xfrm>
          <a:off x="11177366" y="1790700"/>
          <a:ext cx="5783262" cy="81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6439913" imgH="23107561" progId="Acrobat.Document.DC">
                  <p:embed/>
                </p:oleObj>
              </mc:Choice>
              <mc:Fallback>
                <p:oleObj name="Acrobat Document" r:id="rId5" imgW="16439913" imgH="23107561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60FCB4F-537E-492D-5688-5DDDEE19FF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77366" y="1790700"/>
                        <a:ext cx="5783262" cy="81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3AE629D-7D3E-B65E-DBD4-A3F2668AC149}"/>
              </a:ext>
            </a:extLst>
          </p:cNvPr>
          <p:cNvSpPr txBox="1"/>
          <p:nvPr/>
        </p:nvSpPr>
        <p:spPr>
          <a:xfrm>
            <a:off x="810197" y="3145344"/>
            <a:ext cx="975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Frutiger" panose="020B0604020202020204" charset="0"/>
              </a:rPr>
              <a:t>LHC Completed in Nov/Dec ’24</a:t>
            </a:r>
          </a:p>
          <a:p>
            <a:endParaRPr lang="en-GB" dirty="0">
              <a:solidFill>
                <a:srgbClr val="0070C0"/>
              </a:solidFill>
              <a:latin typeface="Frutiger" panose="020B0604020202020204" charset="0"/>
            </a:endParaRPr>
          </a:p>
          <a:p>
            <a:r>
              <a:rPr lang="en-GB" sz="3200" dirty="0">
                <a:solidFill>
                  <a:srgbClr val="0070C0"/>
                </a:solidFill>
                <a:latin typeface="Frutiger" panose="020B0604020202020204" charset="0"/>
              </a:rPr>
              <a:t>CT Scans completed in Jan ’25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F993845-BAB0-DBC2-B82A-DE3D5B622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56095"/>
              </p:ext>
            </p:extLst>
          </p:nvPr>
        </p:nvGraphicFramePr>
        <p:xfrm>
          <a:off x="1752600" y="4590992"/>
          <a:ext cx="5763341" cy="3048000"/>
        </p:xfrm>
        <a:graphic>
          <a:graphicData uri="http://schemas.openxmlformats.org/drawingml/2006/table">
            <a:tbl>
              <a:tblPr/>
              <a:tblGrid>
                <a:gridCol w="4038888">
                  <a:extLst>
                    <a:ext uri="{9D8B030D-6E8A-4147-A177-3AD203B41FA5}">
                      <a16:colId xmlns:a16="http://schemas.microsoft.com/office/drawing/2014/main" val="1408166456"/>
                    </a:ext>
                  </a:extLst>
                </a:gridCol>
                <a:gridCol w="1724453">
                  <a:extLst>
                    <a:ext uri="{9D8B030D-6E8A-4147-A177-3AD203B41FA5}">
                      <a16:colId xmlns:a16="http://schemas.microsoft.com/office/drawing/2014/main" val="300615936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800" b="0" dirty="0">
                          <a:solidFill>
                            <a:srgbClr val="0070C0"/>
                          </a:solidFill>
                          <a:effectLst/>
                          <a:latin typeface="Frutiger" panose="020B0604020202020204" charset="0"/>
                        </a:rPr>
                        <a:t>Invited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800" b="0" dirty="0">
                          <a:solidFill>
                            <a:srgbClr val="0070C0"/>
                          </a:solidFill>
                          <a:effectLst/>
                          <a:latin typeface="Frutiger" panose="020B0604020202020204" charset="0"/>
                        </a:rPr>
                        <a:t>102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2349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800" b="0" dirty="0">
                          <a:solidFill>
                            <a:srgbClr val="0070C0"/>
                          </a:solidFill>
                          <a:effectLst/>
                          <a:latin typeface="Frutiger" panose="020B0604020202020204" charset="0"/>
                        </a:rPr>
                        <a:t>LHC Completed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800" b="0" dirty="0">
                          <a:solidFill>
                            <a:srgbClr val="0070C0"/>
                          </a:solidFill>
                          <a:effectLst/>
                          <a:latin typeface="Frutiger" panose="020B0604020202020204" charset="0"/>
                        </a:rPr>
                        <a:t>84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511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800" b="0" dirty="0">
                          <a:solidFill>
                            <a:srgbClr val="0070C0"/>
                          </a:solidFill>
                          <a:effectLst/>
                          <a:latin typeface="Frutiger" panose="020B0604020202020204" charset="0"/>
                        </a:rPr>
                        <a:t>Uptake Rate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800" b="0" dirty="0">
                          <a:solidFill>
                            <a:srgbClr val="0070C0"/>
                          </a:solidFill>
                          <a:effectLst/>
                          <a:latin typeface="Frutiger" panose="020B0604020202020204" charset="0"/>
                        </a:rPr>
                        <a:t>82%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3861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800" b="0" dirty="0">
                          <a:solidFill>
                            <a:srgbClr val="0070C0"/>
                          </a:solidFill>
                          <a:effectLst/>
                          <a:latin typeface="Frutiger" panose="020B0604020202020204" charset="0"/>
                        </a:rPr>
                        <a:t>High Risk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800" b="0" dirty="0">
                          <a:solidFill>
                            <a:srgbClr val="0070C0"/>
                          </a:solidFill>
                          <a:effectLst/>
                          <a:latin typeface="Frutiger" panose="020B0604020202020204" charset="0"/>
                        </a:rPr>
                        <a:t>47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396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ase"/>
                      <a:r>
                        <a:rPr lang="en-GB" sz="2800" b="0" dirty="0">
                          <a:solidFill>
                            <a:srgbClr val="0070C0"/>
                          </a:solidFill>
                          <a:effectLst/>
                          <a:latin typeface="Frutiger" panose="020B0604020202020204" charset="0"/>
                        </a:rPr>
                        <a:t>LDCT Scans Completed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800" b="0" dirty="0">
                          <a:solidFill>
                            <a:srgbClr val="0070C0"/>
                          </a:solidFill>
                          <a:effectLst/>
                          <a:latin typeface="Frutiger" panose="020B0604020202020204" charset="0"/>
                        </a:rPr>
                        <a:t>43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663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0A9D9E9-5289-6522-B3F5-C69261908B30}"/>
              </a:ext>
            </a:extLst>
          </p:cNvPr>
          <p:cNvSpPr txBox="1"/>
          <p:nvPr/>
        </p:nvSpPr>
        <p:spPr>
          <a:xfrm>
            <a:off x="810197" y="7716519"/>
            <a:ext cx="9753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Frutiger" panose="020B0604020202020204" charset="0"/>
              </a:rPr>
              <a:t>Great participant feedback</a:t>
            </a:r>
          </a:p>
          <a:p>
            <a:endParaRPr lang="en-GB" dirty="0">
              <a:solidFill>
                <a:srgbClr val="0070C0"/>
              </a:solidFill>
              <a:latin typeface="Frutiger" panose="020B0604020202020204" charset="0"/>
            </a:endParaRPr>
          </a:p>
          <a:p>
            <a:r>
              <a:rPr lang="en-GB" sz="3200" dirty="0">
                <a:solidFill>
                  <a:srgbClr val="0070C0"/>
                </a:solidFill>
                <a:latin typeface="Frutiger" panose="020B0604020202020204" charset="0"/>
              </a:rPr>
              <a:t>Presented at SWAG Annual Conference and </a:t>
            </a:r>
          </a:p>
          <a:p>
            <a:r>
              <a:rPr lang="en-GB" sz="3200" dirty="0">
                <a:solidFill>
                  <a:srgbClr val="0070C0"/>
                </a:solidFill>
                <a:latin typeface="Frutiger" panose="020B0604020202020204" charset="0"/>
              </a:rPr>
              <a:t>NCEPOD “Inside Healthcare” stakeholder meeting</a:t>
            </a:r>
          </a:p>
        </p:txBody>
      </p:sp>
      <p:pic>
        <p:nvPicPr>
          <p:cNvPr id="10" name="Picture 9" descr="A blue circle with white outline and text&#10;&#10;AI-generated content may be incorrect.">
            <a:extLst>
              <a:ext uri="{FF2B5EF4-FFF2-40B4-BE49-F238E27FC236}">
                <a16:creationId xmlns:a16="http://schemas.microsoft.com/office/drawing/2014/main" id="{16726BFD-4105-42CF-3A1C-A3DEEC47309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097"/>
            <a:ext cx="3052233" cy="14241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173200" y="32724"/>
            <a:ext cx="4258834" cy="1639447"/>
          </a:xfrm>
          <a:custGeom>
            <a:avLst/>
            <a:gdLst/>
            <a:ahLst/>
            <a:cxnLst/>
            <a:rect l="l" t="t" r="r" b="b"/>
            <a:pathLst>
              <a:path w="4258834" h="1639447">
                <a:moveTo>
                  <a:pt x="0" y="0"/>
                </a:moveTo>
                <a:lnTo>
                  <a:pt x="4258834" y="0"/>
                </a:lnTo>
                <a:lnTo>
                  <a:pt x="4258834" y="1639448"/>
                </a:lnTo>
                <a:lnTo>
                  <a:pt x="0" y="16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858" b="-118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76534" y="2094435"/>
            <a:ext cx="7914371" cy="1434374"/>
          </a:xfrm>
          <a:custGeom>
            <a:avLst/>
            <a:gdLst/>
            <a:ahLst/>
            <a:cxnLst/>
            <a:rect l="l" t="t" r="r" b="b"/>
            <a:pathLst>
              <a:path w="7914371" h="1434374">
                <a:moveTo>
                  <a:pt x="0" y="0"/>
                </a:moveTo>
                <a:lnTo>
                  <a:pt x="7914371" y="0"/>
                </a:lnTo>
                <a:lnTo>
                  <a:pt x="7914371" y="1434374"/>
                </a:lnTo>
                <a:lnTo>
                  <a:pt x="0" y="1434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762000" y="2264837"/>
            <a:ext cx="6698639" cy="1093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96"/>
              </a:lnSpc>
            </a:pPr>
            <a:r>
              <a:rPr lang="en-US" sz="6569" dirty="0"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rPr>
              <a:t>Future Planning </a:t>
            </a:r>
          </a:p>
        </p:txBody>
      </p:sp>
      <p:pic>
        <p:nvPicPr>
          <p:cNvPr id="7" name="Picture 6" descr="A blue circle with white outline and text&#10;&#10;AI-generated content may be incorrect.">
            <a:extLst>
              <a:ext uri="{FF2B5EF4-FFF2-40B4-BE49-F238E27FC236}">
                <a16:creationId xmlns:a16="http://schemas.microsoft.com/office/drawing/2014/main" id="{C1A62754-BB3B-168A-BF4C-75C8CEA42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82"/>
            <a:ext cx="3052233" cy="1424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7BC78E-BD9F-C0EF-6918-3B11B400DC64}"/>
              </a:ext>
            </a:extLst>
          </p:cNvPr>
          <p:cNvSpPr txBox="1"/>
          <p:nvPr/>
        </p:nvSpPr>
        <p:spPr>
          <a:xfrm>
            <a:off x="919244" y="4000500"/>
            <a:ext cx="160926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Frutiger" panose="020B0604020202020204" charset="0"/>
              </a:rPr>
              <a:t>Uncertainty around NHSE funding, reduced funding in FY 25-26</a:t>
            </a:r>
          </a:p>
          <a:p>
            <a:endParaRPr lang="en-GB" sz="3200" dirty="0">
              <a:solidFill>
                <a:srgbClr val="0070C0"/>
              </a:solidFill>
              <a:latin typeface="Frutiger" panose="020B0604020202020204" charset="0"/>
            </a:endParaRPr>
          </a:p>
          <a:p>
            <a:r>
              <a:rPr lang="en-GB" sz="3200" dirty="0">
                <a:solidFill>
                  <a:srgbClr val="0070C0"/>
                </a:solidFill>
                <a:latin typeface="Frutiger" panose="020B0604020202020204" charset="0"/>
              </a:rPr>
              <a:t>Plan to invite 60-65K participants this year</a:t>
            </a:r>
          </a:p>
          <a:p>
            <a:endParaRPr lang="en-GB" sz="3200" dirty="0">
              <a:solidFill>
                <a:srgbClr val="0070C0"/>
              </a:solidFill>
              <a:latin typeface="Frutiger" panose="020B0604020202020204" charset="0"/>
            </a:endParaRPr>
          </a:p>
          <a:p>
            <a:r>
              <a:rPr lang="en-GB" sz="3200" dirty="0">
                <a:solidFill>
                  <a:srgbClr val="0070C0"/>
                </a:solidFill>
                <a:latin typeface="Frutiger" panose="020B0604020202020204" charset="0"/>
              </a:rPr>
              <a:t>Devolution to ICB level? Most likely after FY 26-27</a:t>
            </a:r>
          </a:p>
          <a:p>
            <a:endParaRPr lang="en-GB" sz="3200" dirty="0">
              <a:solidFill>
                <a:srgbClr val="0070C0"/>
              </a:solidFill>
              <a:latin typeface="Frutiger" panose="020B0604020202020204" charset="0"/>
            </a:endParaRPr>
          </a:p>
          <a:p>
            <a:r>
              <a:rPr lang="en-GB" sz="3200" dirty="0">
                <a:solidFill>
                  <a:srgbClr val="0070C0"/>
                </a:solidFill>
                <a:latin typeface="Frutiger" panose="020B0604020202020204" charset="0"/>
              </a:rPr>
              <a:t>Bringing Responsible Assessor role in-house for better oversight, increase capacity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ef6a93dc4e53927f1a3963e6a422272d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f59c9dddaa3906bb48f9f6423261f6a4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0CA9C1-3B19-42AD-8119-5F1494BD2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f492b9-0e1d-4676-9635-78fd8c5ab9d8"/>
    <ds:schemaRef ds:uri="d77f7b61-7249-402e-9088-bb30bc752e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32FD9E-DA7F-47AE-AC77-6A32D859C6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3C84AD-5903-4142-B330-1E3609D31A29}">
  <ds:schemaRefs>
    <ds:schemaRef ds:uri="http://schemas.microsoft.com/office/2006/metadata/properties"/>
    <ds:schemaRef ds:uri="http://schemas.microsoft.com/office/infopath/2007/PartnerControls"/>
    <ds:schemaRef ds:uri="e2187767-90b3-4883-b7e5-3532ba822f20"/>
    <ds:schemaRef ds:uri="83bf93d6-90ef-4c40-b432-3688ee462b88"/>
    <ds:schemaRef ds:uri="d77f7b61-7249-402e-9088-bb30bc752eb7"/>
    <ds:schemaRef ds:uri="28f492b9-0e1d-4676-9635-78fd8c5ab9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192</Words>
  <Application>Microsoft Office PowerPoint</Application>
  <PresentationFormat>Custom</PresentationFormat>
  <Paragraphs>92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Frutiger</vt:lpstr>
      <vt:lpstr>Calibri</vt:lpstr>
      <vt:lpstr>Aptos</vt:lpstr>
      <vt:lpstr>Arial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 pp templates</dc:title>
  <dc:creator>Dunderdale, Helen</dc:creator>
  <cp:lastModifiedBy>Helen Dunderdale</cp:lastModifiedBy>
  <cp:revision>5</cp:revision>
  <dcterms:created xsi:type="dcterms:W3CDTF">2006-08-16T00:00:00Z</dcterms:created>
  <dcterms:modified xsi:type="dcterms:W3CDTF">2025-05-20T08:17:48Z</dcterms:modified>
  <dc:identifier>DAGLHforbZA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  <property fmtid="{D5CDD505-2E9C-101B-9397-08002B2CF9AE}" pid="3" name="MediaServiceImageTags">
    <vt:lpwstr/>
  </property>
</Properties>
</file>