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5"/>
  </p:notesMasterIdLst>
  <p:sldIdLst>
    <p:sldId id="256" r:id="rId5"/>
    <p:sldId id="2147475228" r:id="rId6"/>
    <p:sldId id="2147475229" r:id="rId7"/>
    <p:sldId id="2147475223" r:id="rId8"/>
    <p:sldId id="261" r:id="rId9"/>
    <p:sldId id="262" r:id="rId10"/>
    <p:sldId id="2147475224" r:id="rId11"/>
    <p:sldId id="2147475225" r:id="rId12"/>
    <p:sldId id="2147475226" r:id="rId13"/>
    <p:sldId id="2147475227" r:id="rId14"/>
    <p:sldId id="264" r:id="rId15"/>
    <p:sldId id="259" r:id="rId16"/>
    <p:sldId id="266" r:id="rId17"/>
    <p:sldId id="292" r:id="rId18"/>
    <p:sldId id="291" r:id="rId19"/>
    <p:sldId id="287" r:id="rId20"/>
    <p:sldId id="260" r:id="rId21"/>
    <p:sldId id="265" r:id="rId22"/>
    <p:sldId id="289" r:id="rId23"/>
    <p:sldId id="286" r:id="rId24"/>
  </p:sldIdLst>
  <p:sldSz cx="18288000" cy="10287000"/>
  <p:notesSz cx="6858000" cy="9144000"/>
  <p:embeddedFontLst>
    <p:embeddedFont>
      <p:font typeface="Frutiger"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404D81-5A4F-4820-ABAD-D5A182DA160A}" v="643" dt="2025-05-09T10:46:14.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04" autoAdjust="0"/>
  </p:normalViewPr>
  <p:slideViewPr>
    <p:cSldViewPr>
      <p:cViewPr varScale="1">
        <p:scale>
          <a:sx n="71" d="100"/>
          <a:sy n="71" d="100"/>
        </p:scale>
        <p:origin x="7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Saunders" userId="c143f574-218a-4f9d-a2ad-e3ffd539a078" providerId="ADAL" clId="{DE404D81-5A4F-4820-ABAD-D5A182DA160A}"/>
    <pc:docChg chg="undo custSel addSld delSld modSld sldOrd">
      <pc:chgData name="Amanda Saunders" userId="c143f574-218a-4f9d-a2ad-e3ffd539a078" providerId="ADAL" clId="{DE404D81-5A4F-4820-ABAD-D5A182DA160A}" dt="2025-05-09T10:54:23.737" v="1383" actId="47"/>
      <pc:docMkLst>
        <pc:docMk/>
      </pc:docMkLst>
      <pc:sldChg chg="modSp mod">
        <pc:chgData name="Amanda Saunders" userId="c143f574-218a-4f9d-a2ad-e3ffd539a078" providerId="ADAL" clId="{DE404D81-5A4F-4820-ABAD-D5A182DA160A}" dt="2025-05-09T10:09:36.613" v="13" actId="6549"/>
        <pc:sldMkLst>
          <pc:docMk/>
          <pc:sldMk cId="0" sldId="256"/>
        </pc:sldMkLst>
        <pc:spChg chg="mod">
          <ac:chgData name="Amanda Saunders" userId="c143f574-218a-4f9d-a2ad-e3ffd539a078" providerId="ADAL" clId="{DE404D81-5A4F-4820-ABAD-D5A182DA160A}" dt="2025-05-09T10:09:36.613" v="13" actId="6549"/>
          <ac:spMkLst>
            <pc:docMk/>
            <pc:sldMk cId="0" sldId="256"/>
            <ac:spMk id="6" creationId="{00000000-0000-0000-0000-000000000000}"/>
          </ac:spMkLst>
        </pc:spChg>
      </pc:sldChg>
      <pc:sldChg chg="modSp">
        <pc:chgData name="Amanda Saunders" userId="c143f574-218a-4f9d-a2ad-e3ffd539a078" providerId="ADAL" clId="{DE404D81-5A4F-4820-ABAD-D5A182DA160A}" dt="2025-05-09T10:46:14.079" v="1381" actId="20577"/>
        <pc:sldMkLst>
          <pc:docMk/>
          <pc:sldMk cId="0" sldId="259"/>
        </pc:sldMkLst>
        <pc:graphicFrameChg chg="mod">
          <ac:chgData name="Amanda Saunders" userId="c143f574-218a-4f9d-a2ad-e3ffd539a078" providerId="ADAL" clId="{DE404D81-5A4F-4820-ABAD-D5A182DA160A}" dt="2025-05-09T10:46:14.079" v="1381" actId="20577"/>
          <ac:graphicFrameMkLst>
            <pc:docMk/>
            <pc:sldMk cId="0" sldId="259"/>
            <ac:graphicFrameMk id="7" creationId="{07D6A879-F4F1-4FBE-7E7E-F1B4D58D53A9}"/>
          </ac:graphicFrameMkLst>
        </pc:graphicFrameChg>
      </pc:sldChg>
      <pc:sldChg chg="modSp mod ord">
        <pc:chgData name="Amanda Saunders" userId="c143f574-218a-4f9d-a2ad-e3ffd539a078" providerId="ADAL" clId="{DE404D81-5A4F-4820-ABAD-D5A182DA160A}" dt="2025-05-09T10:24:21.088" v="339"/>
        <pc:sldMkLst>
          <pc:docMk/>
          <pc:sldMk cId="2201963676" sldId="264"/>
        </pc:sldMkLst>
        <pc:spChg chg="mod">
          <ac:chgData name="Amanda Saunders" userId="c143f574-218a-4f9d-a2ad-e3ffd539a078" providerId="ADAL" clId="{DE404D81-5A4F-4820-ABAD-D5A182DA160A}" dt="2025-05-09T10:10:11.946" v="26" actId="1076"/>
          <ac:spMkLst>
            <pc:docMk/>
            <pc:sldMk cId="2201963676" sldId="264"/>
            <ac:spMk id="3" creationId="{CDA365C9-9E95-E7F6-E409-9484AF283E97}"/>
          </ac:spMkLst>
        </pc:spChg>
        <pc:spChg chg="mod">
          <ac:chgData name="Amanda Saunders" userId="c143f574-218a-4f9d-a2ad-e3ffd539a078" providerId="ADAL" clId="{DE404D81-5A4F-4820-ABAD-D5A182DA160A}" dt="2025-05-09T10:10:28.530" v="35" actId="6549"/>
          <ac:spMkLst>
            <pc:docMk/>
            <pc:sldMk cId="2201963676" sldId="264"/>
            <ac:spMk id="4" creationId="{5B04287F-146C-3F33-4DCB-044DE77A6704}"/>
          </ac:spMkLst>
        </pc:spChg>
      </pc:sldChg>
      <pc:sldChg chg="modSp mod">
        <pc:chgData name="Amanda Saunders" userId="c143f574-218a-4f9d-a2ad-e3ffd539a078" providerId="ADAL" clId="{DE404D81-5A4F-4820-ABAD-D5A182DA160A}" dt="2025-05-09T10:27:32.539" v="806" actId="20577"/>
        <pc:sldMkLst>
          <pc:docMk/>
          <pc:sldMk cId="1726380087" sldId="266"/>
        </pc:sldMkLst>
        <pc:spChg chg="mod">
          <ac:chgData name="Amanda Saunders" userId="c143f574-218a-4f9d-a2ad-e3ffd539a078" providerId="ADAL" clId="{DE404D81-5A4F-4820-ABAD-D5A182DA160A}" dt="2025-05-09T10:24:54.354" v="345" actId="1076"/>
          <ac:spMkLst>
            <pc:docMk/>
            <pc:sldMk cId="1726380087" sldId="266"/>
            <ac:spMk id="3" creationId="{6D65DD3A-E92B-3E47-9AAC-BA3E1857DE61}"/>
          </ac:spMkLst>
        </pc:spChg>
        <pc:spChg chg="mod">
          <ac:chgData name="Amanda Saunders" userId="c143f574-218a-4f9d-a2ad-e3ffd539a078" providerId="ADAL" clId="{DE404D81-5A4F-4820-ABAD-D5A182DA160A}" dt="2025-05-09T10:24:56.405" v="346" actId="1076"/>
          <ac:spMkLst>
            <pc:docMk/>
            <pc:sldMk cId="1726380087" sldId="266"/>
            <ac:spMk id="4" creationId="{CC36BD4C-1617-31F0-7F2E-AC0C3BBFC981}"/>
          </ac:spMkLst>
        </pc:spChg>
        <pc:graphicFrameChg chg="mod">
          <ac:chgData name="Amanda Saunders" userId="c143f574-218a-4f9d-a2ad-e3ffd539a078" providerId="ADAL" clId="{DE404D81-5A4F-4820-ABAD-D5A182DA160A}" dt="2025-05-09T10:27:32.539" v="806" actId="20577"/>
          <ac:graphicFrameMkLst>
            <pc:docMk/>
            <pc:sldMk cId="1726380087" sldId="266"/>
            <ac:graphicFrameMk id="7" creationId="{6EEF20B8-ED7A-57BF-F064-91F03A9D66BA}"/>
          </ac:graphicFrameMkLst>
        </pc:graphicFrameChg>
      </pc:sldChg>
      <pc:sldChg chg="addSp delSp modSp add del mod">
        <pc:chgData name="Amanda Saunders" userId="c143f574-218a-4f9d-a2ad-e3ffd539a078" providerId="ADAL" clId="{DE404D81-5A4F-4820-ABAD-D5A182DA160A}" dt="2025-05-09T10:36:46.936" v="1214" actId="20577"/>
        <pc:sldMkLst>
          <pc:docMk/>
          <pc:sldMk cId="3605177281" sldId="292"/>
        </pc:sldMkLst>
        <pc:spChg chg="mod">
          <ac:chgData name="Amanda Saunders" userId="c143f574-218a-4f9d-a2ad-e3ffd539a078" providerId="ADAL" clId="{DE404D81-5A4F-4820-ABAD-D5A182DA160A}" dt="2025-05-09T10:31:33.972" v="927" actId="1076"/>
          <ac:spMkLst>
            <pc:docMk/>
            <pc:sldMk cId="3605177281" sldId="292"/>
            <ac:spMk id="3" creationId="{BDE30772-18C9-D61D-F54A-A5619C370C0C}"/>
          </ac:spMkLst>
        </pc:spChg>
        <pc:spChg chg="add mod">
          <ac:chgData name="Amanda Saunders" userId="c143f574-218a-4f9d-a2ad-e3ffd539a078" providerId="ADAL" clId="{DE404D81-5A4F-4820-ABAD-D5A182DA160A}" dt="2025-05-09T10:36:46.936" v="1214" actId="20577"/>
          <ac:spMkLst>
            <pc:docMk/>
            <pc:sldMk cId="3605177281" sldId="292"/>
            <ac:spMk id="8" creationId="{B8267B38-D0C7-9C5A-E182-AF2DE1A5B039}"/>
          </ac:spMkLst>
        </pc:spChg>
        <pc:graphicFrameChg chg="del mod">
          <ac:chgData name="Amanda Saunders" userId="c143f574-218a-4f9d-a2ad-e3ffd539a078" providerId="ADAL" clId="{DE404D81-5A4F-4820-ABAD-D5A182DA160A}" dt="2025-05-09T10:30:22.181" v="818" actId="478"/>
          <ac:graphicFrameMkLst>
            <pc:docMk/>
            <pc:sldMk cId="3605177281" sldId="292"/>
            <ac:graphicFrameMk id="6" creationId="{588AA62B-B40C-667F-606E-77B04E8C5F9C}"/>
          </ac:graphicFrameMkLst>
        </pc:graphicFrameChg>
      </pc:sldChg>
      <pc:sldChg chg="del">
        <pc:chgData name="Amanda Saunders" userId="c143f574-218a-4f9d-a2ad-e3ffd539a078" providerId="ADAL" clId="{DE404D81-5A4F-4820-ABAD-D5A182DA160A}" dt="2025-05-09T10:06:23.296" v="6" actId="47"/>
        <pc:sldMkLst>
          <pc:docMk/>
          <pc:sldMk cId="2387821110" sldId="293"/>
        </pc:sldMkLst>
      </pc:sldChg>
      <pc:sldChg chg="del">
        <pc:chgData name="Amanda Saunders" userId="c143f574-218a-4f9d-a2ad-e3ffd539a078" providerId="ADAL" clId="{DE404D81-5A4F-4820-ABAD-D5A182DA160A}" dt="2025-05-09T10:06:23.613" v="7" actId="47"/>
        <pc:sldMkLst>
          <pc:docMk/>
          <pc:sldMk cId="531298661" sldId="294"/>
        </pc:sldMkLst>
      </pc:sldChg>
      <pc:sldChg chg="del">
        <pc:chgData name="Amanda Saunders" userId="c143f574-218a-4f9d-a2ad-e3ffd539a078" providerId="ADAL" clId="{DE404D81-5A4F-4820-ABAD-D5A182DA160A}" dt="2025-05-09T10:06:15.963" v="0" actId="47"/>
        <pc:sldMkLst>
          <pc:docMk/>
          <pc:sldMk cId="3409601895" sldId="295"/>
        </pc:sldMkLst>
      </pc:sldChg>
      <pc:sldChg chg="del">
        <pc:chgData name="Amanda Saunders" userId="c143f574-218a-4f9d-a2ad-e3ffd539a078" providerId="ADAL" clId="{DE404D81-5A4F-4820-ABAD-D5A182DA160A}" dt="2025-05-09T10:06:20.780" v="1" actId="47"/>
        <pc:sldMkLst>
          <pc:docMk/>
          <pc:sldMk cId="685600277" sldId="296"/>
        </pc:sldMkLst>
      </pc:sldChg>
      <pc:sldChg chg="del">
        <pc:chgData name="Amanda Saunders" userId="c143f574-218a-4f9d-a2ad-e3ffd539a078" providerId="ADAL" clId="{DE404D81-5A4F-4820-ABAD-D5A182DA160A}" dt="2025-05-09T10:06:21.230" v="2" actId="47"/>
        <pc:sldMkLst>
          <pc:docMk/>
          <pc:sldMk cId="664584993" sldId="298"/>
        </pc:sldMkLst>
      </pc:sldChg>
      <pc:sldChg chg="del">
        <pc:chgData name="Amanda Saunders" userId="c143f574-218a-4f9d-a2ad-e3ffd539a078" providerId="ADAL" clId="{DE404D81-5A4F-4820-ABAD-D5A182DA160A}" dt="2025-05-09T10:06:21.763" v="3" actId="47"/>
        <pc:sldMkLst>
          <pc:docMk/>
          <pc:sldMk cId="4036647402" sldId="326"/>
        </pc:sldMkLst>
      </pc:sldChg>
      <pc:sldChg chg="del">
        <pc:chgData name="Amanda Saunders" userId="c143f574-218a-4f9d-a2ad-e3ffd539a078" providerId="ADAL" clId="{DE404D81-5A4F-4820-ABAD-D5A182DA160A}" dt="2025-05-09T10:06:22.213" v="4" actId="47"/>
        <pc:sldMkLst>
          <pc:docMk/>
          <pc:sldMk cId="3830684680" sldId="327"/>
        </pc:sldMkLst>
      </pc:sldChg>
      <pc:sldChg chg="del">
        <pc:chgData name="Amanda Saunders" userId="c143f574-218a-4f9d-a2ad-e3ffd539a078" providerId="ADAL" clId="{DE404D81-5A4F-4820-ABAD-D5A182DA160A}" dt="2025-05-09T10:06:22.913" v="5" actId="47"/>
        <pc:sldMkLst>
          <pc:docMk/>
          <pc:sldMk cId="881826419" sldId="332"/>
        </pc:sldMkLst>
      </pc:sldChg>
      <pc:sldChg chg="del">
        <pc:chgData name="Amanda Saunders" userId="c143f574-218a-4f9d-a2ad-e3ffd539a078" providerId="ADAL" clId="{DE404D81-5A4F-4820-ABAD-D5A182DA160A}" dt="2025-05-09T10:06:24.246" v="8" actId="47"/>
        <pc:sldMkLst>
          <pc:docMk/>
          <pc:sldMk cId="19587744" sldId="334"/>
        </pc:sldMkLst>
      </pc:sldChg>
      <pc:sldChg chg="del">
        <pc:chgData name="Amanda Saunders" userId="c143f574-218a-4f9d-a2ad-e3ffd539a078" providerId="ADAL" clId="{DE404D81-5A4F-4820-ABAD-D5A182DA160A}" dt="2025-05-09T10:33:48.705" v="1015" actId="47"/>
        <pc:sldMkLst>
          <pc:docMk/>
          <pc:sldMk cId="4164926983" sldId="2147475220"/>
        </pc:sldMkLst>
      </pc:sldChg>
      <pc:sldChg chg="modSp add mod">
        <pc:chgData name="Amanda Saunders" userId="c143f574-218a-4f9d-a2ad-e3ffd539a078" providerId="ADAL" clId="{DE404D81-5A4F-4820-ABAD-D5A182DA160A}" dt="2025-05-09T10:16:51.713" v="185" actId="255"/>
        <pc:sldMkLst>
          <pc:docMk/>
          <pc:sldMk cId="4076383429" sldId="2147475224"/>
        </pc:sldMkLst>
        <pc:spChg chg="mod">
          <ac:chgData name="Amanda Saunders" userId="c143f574-218a-4f9d-a2ad-e3ffd539a078" providerId="ADAL" clId="{DE404D81-5A4F-4820-ABAD-D5A182DA160A}" dt="2025-05-09T10:10:39.713" v="37" actId="1076"/>
          <ac:spMkLst>
            <pc:docMk/>
            <pc:sldMk cId="4076383429" sldId="2147475224"/>
            <ac:spMk id="3" creationId="{851A6BEC-4DE9-FE1F-F1BF-3D5257DC56A9}"/>
          </ac:spMkLst>
        </pc:spChg>
        <pc:graphicFrameChg chg="mod modGraphic">
          <ac:chgData name="Amanda Saunders" userId="c143f574-218a-4f9d-a2ad-e3ffd539a078" providerId="ADAL" clId="{DE404D81-5A4F-4820-ABAD-D5A182DA160A}" dt="2025-05-09T10:16:51.713" v="185" actId="255"/>
          <ac:graphicFrameMkLst>
            <pc:docMk/>
            <pc:sldMk cId="4076383429" sldId="2147475224"/>
            <ac:graphicFrameMk id="4" creationId="{EF473317-5582-A1B5-86E8-08A5F68B15DF}"/>
          </ac:graphicFrameMkLst>
        </pc:graphicFrameChg>
        <pc:graphicFrameChg chg="mod modGraphic">
          <ac:chgData name="Amanda Saunders" userId="c143f574-218a-4f9d-a2ad-e3ffd539a078" providerId="ADAL" clId="{DE404D81-5A4F-4820-ABAD-D5A182DA160A}" dt="2025-05-09T10:16:44.226" v="184" actId="255"/>
          <ac:graphicFrameMkLst>
            <pc:docMk/>
            <pc:sldMk cId="4076383429" sldId="2147475224"/>
            <ac:graphicFrameMk id="5" creationId="{60E7DFB9-E816-37B5-273F-07F9A5E65E4B}"/>
          </ac:graphicFrameMkLst>
        </pc:graphicFrameChg>
        <pc:graphicFrameChg chg="mod modGraphic">
          <ac:chgData name="Amanda Saunders" userId="c143f574-218a-4f9d-a2ad-e3ffd539a078" providerId="ADAL" clId="{DE404D81-5A4F-4820-ABAD-D5A182DA160A}" dt="2025-05-09T10:12:41.596" v="106" actId="6549"/>
          <ac:graphicFrameMkLst>
            <pc:docMk/>
            <pc:sldMk cId="4076383429" sldId="2147475224"/>
            <ac:graphicFrameMk id="9" creationId="{C196EF7F-FBC3-0273-84C3-127DEDCBBB9E}"/>
          </ac:graphicFrameMkLst>
        </pc:graphicFrameChg>
        <pc:graphicFrameChg chg="mod modGraphic">
          <ac:chgData name="Amanda Saunders" userId="c143f574-218a-4f9d-a2ad-e3ffd539a078" providerId="ADAL" clId="{DE404D81-5A4F-4820-ABAD-D5A182DA160A}" dt="2025-05-09T10:13:58.113" v="126" actId="12"/>
          <ac:graphicFrameMkLst>
            <pc:docMk/>
            <pc:sldMk cId="4076383429" sldId="2147475224"/>
            <ac:graphicFrameMk id="10" creationId="{503376D9-F374-0D4F-85F4-6AF39C44E226}"/>
          </ac:graphicFrameMkLst>
        </pc:graphicFrameChg>
        <pc:graphicFrameChg chg="mod modGraphic">
          <ac:chgData name="Amanda Saunders" userId="c143f574-218a-4f9d-a2ad-e3ffd539a078" providerId="ADAL" clId="{DE404D81-5A4F-4820-ABAD-D5A182DA160A}" dt="2025-05-09T10:14:22.129" v="133" actId="12"/>
          <ac:graphicFrameMkLst>
            <pc:docMk/>
            <pc:sldMk cId="4076383429" sldId="2147475224"/>
            <ac:graphicFrameMk id="11" creationId="{692FE534-4464-3BEE-C81B-0CDCD1487CA8}"/>
          </ac:graphicFrameMkLst>
        </pc:graphicFrameChg>
      </pc:sldChg>
      <pc:sldChg chg="modSp add mod">
        <pc:chgData name="Amanda Saunders" userId="c143f574-218a-4f9d-a2ad-e3ffd539a078" providerId="ADAL" clId="{DE404D81-5A4F-4820-ABAD-D5A182DA160A}" dt="2025-05-09T10:19:46.593" v="254" actId="1076"/>
        <pc:sldMkLst>
          <pc:docMk/>
          <pc:sldMk cId="1509533871" sldId="2147475225"/>
        </pc:sldMkLst>
        <pc:spChg chg="mod">
          <ac:chgData name="Amanda Saunders" userId="c143f574-218a-4f9d-a2ad-e3ffd539a078" providerId="ADAL" clId="{DE404D81-5A4F-4820-ABAD-D5A182DA160A}" dt="2025-05-09T10:18:14.863" v="231" actId="1076"/>
          <ac:spMkLst>
            <pc:docMk/>
            <pc:sldMk cId="1509533871" sldId="2147475225"/>
            <ac:spMk id="3" creationId="{851A6BEC-4DE9-FE1F-F1BF-3D5257DC56A9}"/>
          </ac:spMkLst>
        </pc:spChg>
        <pc:graphicFrameChg chg="mod modGraphic">
          <ac:chgData name="Amanda Saunders" userId="c143f574-218a-4f9d-a2ad-e3ffd539a078" providerId="ADAL" clId="{DE404D81-5A4F-4820-ABAD-D5A182DA160A}" dt="2025-05-09T10:18:31.112" v="236" actId="14100"/>
          <ac:graphicFrameMkLst>
            <pc:docMk/>
            <pc:sldMk cId="1509533871" sldId="2147475225"/>
            <ac:graphicFrameMk id="4" creationId="{EF473317-5582-A1B5-86E8-08A5F68B15DF}"/>
          </ac:graphicFrameMkLst>
        </pc:graphicFrameChg>
        <pc:graphicFrameChg chg="mod modGraphic">
          <ac:chgData name="Amanda Saunders" userId="c143f574-218a-4f9d-a2ad-e3ffd539a078" providerId="ADAL" clId="{DE404D81-5A4F-4820-ABAD-D5A182DA160A}" dt="2025-05-09T10:18:28.712" v="235" actId="255"/>
          <ac:graphicFrameMkLst>
            <pc:docMk/>
            <pc:sldMk cId="1509533871" sldId="2147475225"/>
            <ac:graphicFrameMk id="5" creationId="{60E7DFB9-E816-37B5-273F-07F9A5E65E4B}"/>
          </ac:graphicFrameMkLst>
        </pc:graphicFrameChg>
        <pc:graphicFrameChg chg="modGraphic">
          <ac:chgData name="Amanda Saunders" userId="c143f574-218a-4f9d-a2ad-e3ffd539a078" providerId="ADAL" clId="{DE404D81-5A4F-4820-ABAD-D5A182DA160A}" dt="2025-05-09T10:19:08.444" v="248" actId="20577"/>
          <ac:graphicFrameMkLst>
            <pc:docMk/>
            <pc:sldMk cId="1509533871" sldId="2147475225"/>
            <ac:graphicFrameMk id="9" creationId="{C196EF7F-FBC3-0273-84C3-127DEDCBBB9E}"/>
          </ac:graphicFrameMkLst>
        </pc:graphicFrameChg>
        <pc:graphicFrameChg chg="mod modGraphic">
          <ac:chgData name="Amanda Saunders" userId="c143f574-218a-4f9d-a2ad-e3ffd539a078" providerId="ADAL" clId="{DE404D81-5A4F-4820-ABAD-D5A182DA160A}" dt="2025-05-09T10:19:28.360" v="253" actId="20577"/>
          <ac:graphicFrameMkLst>
            <pc:docMk/>
            <pc:sldMk cId="1509533871" sldId="2147475225"/>
            <ac:graphicFrameMk id="10" creationId="{503376D9-F374-0D4F-85F4-6AF39C44E226}"/>
          </ac:graphicFrameMkLst>
        </pc:graphicFrameChg>
        <pc:graphicFrameChg chg="mod modGraphic">
          <ac:chgData name="Amanda Saunders" userId="c143f574-218a-4f9d-a2ad-e3ffd539a078" providerId="ADAL" clId="{DE404D81-5A4F-4820-ABAD-D5A182DA160A}" dt="2025-05-09T10:19:46.593" v="254" actId="1076"/>
          <ac:graphicFrameMkLst>
            <pc:docMk/>
            <pc:sldMk cId="1509533871" sldId="2147475225"/>
            <ac:graphicFrameMk id="11" creationId="{692FE534-4464-3BEE-C81B-0CDCD1487CA8}"/>
          </ac:graphicFrameMkLst>
        </pc:graphicFrameChg>
      </pc:sldChg>
      <pc:sldChg chg="modSp add mod">
        <pc:chgData name="Amanda Saunders" userId="c143f574-218a-4f9d-a2ad-e3ffd539a078" providerId="ADAL" clId="{DE404D81-5A4F-4820-ABAD-D5A182DA160A}" dt="2025-05-09T10:22:24.639" v="319" actId="1076"/>
        <pc:sldMkLst>
          <pc:docMk/>
          <pc:sldMk cId="1840792631" sldId="2147475226"/>
        </pc:sldMkLst>
        <pc:spChg chg="mod">
          <ac:chgData name="Amanda Saunders" userId="c143f574-218a-4f9d-a2ad-e3ffd539a078" providerId="ADAL" clId="{DE404D81-5A4F-4820-ABAD-D5A182DA160A}" dt="2025-05-09T10:20:01.447" v="256" actId="1076"/>
          <ac:spMkLst>
            <pc:docMk/>
            <pc:sldMk cId="1840792631" sldId="2147475226"/>
            <ac:spMk id="3" creationId="{851A6BEC-4DE9-FE1F-F1BF-3D5257DC56A9}"/>
          </ac:spMkLst>
        </pc:spChg>
        <pc:graphicFrameChg chg="modGraphic">
          <ac:chgData name="Amanda Saunders" userId="c143f574-218a-4f9d-a2ad-e3ffd539a078" providerId="ADAL" clId="{DE404D81-5A4F-4820-ABAD-D5A182DA160A}" dt="2025-05-09T10:20:08.076" v="257" actId="255"/>
          <ac:graphicFrameMkLst>
            <pc:docMk/>
            <pc:sldMk cId="1840792631" sldId="2147475226"/>
            <ac:graphicFrameMk id="4" creationId="{EF473317-5582-A1B5-86E8-08A5F68B15DF}"/>
          </ac:graphicFrameMkLst>
        </pc:graphicFrameChg>
        <pc:graphicFrameChg chg="modGraphic">
          <ac:chgData name="Amanda Saunders" userId="c143f574-218a-4f9d-a2ad-e3ffd539a078" providerId="ADAL" clId="{DE404D81-5A4F-4820-ABAD-D5A182DA160A}" dt="2025-05-09T10:20:13.171" v="258" actId="255"/>
          <ac:graphicFrameMkLst>
            <pc:docMk/>
            <pc:sldMk cId="1840792631" sldId="2147475226"/>
            <ac:graphicFrameMk id="5" creationId="{60E7DFB9-E816-37B5-273F-07F9A5E65E4B}"/>
          </ac:graphicFrameMkLst>
        </pc:graphicFrameChg>
        <pc:graphicFrameChg chg="mod modGraphic">
          <ac:chgData name="Amanda Saunders" userId="c143f574-218a-4f9d-a2ad-e3ffd539a078" providerId="ADAL" clId="{DE404D81-5A4F-4820-ABAD-D5A182DA160A}" dt="2025-05-09T10:22:17.356" v="317" actId="1076"/>
          <ac:graphicFrameMkLst>
            <pc:docMk/>
            <pc:sldMk cId="1840792631" sldId="2147475226"/>
            <ac:graphicFrameMk id="9" creationId="{C196EF7F-FBC3-0273-84C3-127DEDCBBB9E}"/>
          </ac:graphicFrameMkLst>
        </pc:graphicFrameChg>
        <pc:graphicFrameChg chg="mod modGraphic">
          <ac:chgData name="Amanda Saunders" userId="c143f574-218a-4f9d-a2ad-e3ffd539a078" providerId="ADAL" clId="{DE404D81-5A4F-4820-ABAD-D5A182DA160A}" dt="2025-05-09T10:22:21.356" v="318" actId="1076"/>
          <ac:graphicFrameMkLst>
            <pc:docMk/>
            <pc:sldMk cId="1840792631" sldId="2147475226"/>
            <ac:graphicFrameMk id="10" creationId="{503376D9-F374-0D4F-85F4-6AF39C44E226}"/>
          </ac:graphicFrameMkLst>
        </pc:graphicFrameChg>
        <pc:graphicFrameChg chg="mod modGraphic">
          <ac:chgData name="Amanda Saunders" userId="c143f574-218a-4f9d-a2ad-e3ffd539a078" providerId="ADAL" clId="{DE404D81-5A4F-4820-ABAD-D5A182DA160A}" dt="2025-05-09T10:22:24.639" v="319" actId="1076"/>
          <ac:graphicFrameMkLst>
            <pc:docMk/>
            <pc:sldMk cId="1840792631" sldId="2147475226"/>
            <ac:graphicFrameMk id="11" creationId="{692FE534-4464-3BEE-C81B-0CDCD1487CA8}"/>
          </ac:graphicFrameMkLst>
        </pc:graphicFrameChg>
      </pc:sldChg>
      <pc:sldChg chg="modSp add mod">
        <pc:chgData name="Amanda Saunders" userId="c143f574-218a-4f9d-a2ad-e3ffd539a078" providerId="ADAL" clId="{DE404D81-5A4F-4820-ABAD-D5A182DA160A}" dt="2025-05-09T10:23:40.922" v="337" actId="20577"/>
        <pc:sldMkLst>
          <pc:docMk/>
          <pc:sldMk cId="2140263736" sldId="2147475227"/>
        </pc:sldMkLst>
        <pc:spChg chg="mod">
          <ac:chgData name="Amanda Saunders" userId="c143f574-218a-4f9d-a2ad-e3ffd539a078" providerId="ADAL" clId="{DE404D81-5A4F-4820-ABAD-D5A182DA160A}" dt="2025-05-09T10:22:36.573" v="321" actId="1076"/>
          <ac:spMkLst>
            <pc:docMk/>
            <pc:sldMk cId="2140263736" sldId="2147475227"/>
            <ac:spMk id="3" creationId="{851A6BEC-4DE9-FE1F-F1BF-3D5257DC56A9}"/>
          </ac:spMkLst>
        </pc:spChg>
        <pc:graphicFrameChg chg="modGraphic">
          <ac:chgData name="Amanda Saunders" userId="c143f574-218a-4f9d-a2ad-e3ffd539a078" providerId="ADAL" clId="{DE404D81-5A4F-4820-ABAD-D5A182DA160A}" dt="2025-05-09T10:22:43.156" v="322" actId="255"/>
          <ac:graphicFrameMkLst>
            <pc:docMk/>
            <pc:sldMk cId="2140263736" sldId="2147475227"/>
            <ac:graphicFrameMk id="4" creationId="{EF473317-5582-A1B5-86E8-08A5F68B15DF}"/>
          </ac:graphicFrameMkLst>
        </pc:graphicFrameChg>
        <pc:graphicFrameChg chg="modGraphic">
          <ac:chgData name="Amanda Saunders" userId="c143f574-218a-4f9d-a2ad-e3ffd539a078" providerId="ADAL" clId="{DE404D81-5A4F-4820-ABAD-D5A182DA160A}" dt="2025-05-09T10:22:47.472" v="323" actId="255"/>
          <ac:graphicFrameMkLst>
            <pc:docMk/>
            <pc:sldMk cId="2140263736" sldId="2147475227"/>
            <ac:graphicFrameMk id="5" creationId="{60E7DFB9-E816-37B5-273F-07F9A5E65E4B}"/>
          </ac:graphicFrameMkLst>
        </pc:graphicFrameChg>
        <pc:graphicFrameChg chg="mod modGraphic">
          <ac:chgData name="Amanda Saunders" userId="c143f574-218a-4f9d-a2ad-e3ffd539a078" providerId="ADAL" clId="{DE404D81-5A4F-4820-ABAD-D5A182DA160A}" dt="2025-05-09T10:23:00.439" v="327" actId="14100"/>
          <ac:graphicFrameMkLst>
            <pc:docMk/>
            <pc:sldMk cId="2140263736" sldId="2147475227"/>
            <ac:graphicFrameMk id="9" creationId="{C196EF7F-FBC3-0273-84C3-127DEDCBBB9E}"/>
          </ac:graphicFrameMkLst>
        </pc:graphicFrameChg>
        <pc:graphicFrameChg chg="mod modGraphic">
          <ac:chgData name="Amanda Saunders" userId="c143f574-218a-4f9d-a2ad-e3ffd539a078" providerId="ADAL" clId="{DE404D81-5A4F-4820-ABAD-D5A182DA160A}" dt="2025-05-09T10:23:21.705" v="333" actId="1076"/>
          <ac:graphicFrameMkLst>
            <pc:docMk/>
            <pc:sldMk cId="2140263736" sldId="2147475227"/>
            <ac:graphicFrameMk id="10" creationId="{503376D9-F374-0D4F-85F4-6AF39C44E226}"/>
          </ac:graphicFrameMkLst>
        </pc:graphicFrameChg>
        <pc:graphicFrameChg chg="mod modGraphic">
          <ac:chgData name="Amanda Saunders" userId="c143f574-218a-4f9d-a2ad-e3ffd539a078" providerId="ADAL" clId="{DE404D81-5A4F-4820-ABAD-D5A182DA160A}" dt="2025-05-09T10:23:40.922" v="337" actId="20577"/>
          <ac:graphicFrameMkLst>
            <pc:docMk/>
            <pc:sldMk cId="2140263736" sldId="2147475227"/>
            <ac:graphicFrameMk id="11" creationId="{692FE534-4464-3BEE-C81B-0CDCD1487CA8}"/>
          </ac:graphicFrameMkLst>
        </pc:graphicFrameChg>
      </pc:sldChg>
      <pc:sldChg chg="addSp delSp modSp add mod">
        <pc:chgData name="Amanda Saunders" userId="c143f574-218a-4f9d-a2ad-e3ffd539a078" providerId="ADAL" clId="{DE404D81-5A4F-4820-ABAD-D5A182DA160A}" dt="2025-05-09T10:33:46.321" v="1014" actId="1076"/>
        <pc:sldMkLst>
          <pc:docMk/>
          <pc:sldMk cId="3078122619" sldId="2147475228"/>
        </pc:sldMkLst>
        <pc:spChg chg="mod">
          <ac:chgData name="Amanda Saunders" userId="c143f574-218a-4f9d-a2ad-e3ffd539a078" providerId="ADAL" clId="{DE404D81-5A4F-4820-ABAD-D5A182DA160A}" dt="2025-05-09T10:33:34.089" v="1012" actId="207"/>
          <ac:spMkLst>
            <pc:docMk/>
            <pc:sldMk cId="3078122619" sldId="2147475228"/>
            <ac:spMk id="3" creationId="{8D48F293-6675-DA2A-D30E-8B9B17A92FF4}"/>
          </ac:spMkLst>
        </pc:spChg>
        <pc:spChg chg="del mod">
          <ac:chgData name="Amanda Saunders" userId="c143f574-218a-4f9d-a2ad-e3ffd539a078" providerId="ADAL" clId="{DE404D81-5A4F-4820-ABAD-D5A182DA160A}" dt="2025-05-09T10:32:49.939" v="1004"/>
          <ac:spMkLst>
            <pc:docMk/>
            <pc:sldMk cId="3078122619" sldId="2147475228"/>
            <ac:spMk id="4" creationId="{DDDCFC21-DF73-3AB2-1403-5002A839B12E}"/>
          </ac:spMkLst>
        </pc:spChg>
        <pc:spChg chg="add mod">
          <ac:chgData name="Amanda Saunders" userId="c143f574-218a-4f9d-a2ad-e3ffd539a078" providerId="ADAL" clId="{DE404D81-5A4F-4820-ABAD-D5A182DA160A}" dt="2025-05-09T10:33:46.321" v="1014" actId="1076"/>
          <ac:spMkLst>
            <pc:docMk/>
            <pc:sldMk cId="3078122619" sldId="2147475228"/>
            <ac:spMk id="7" creationId="{182D800A-A726-E7B5-6812-975EB071FB6C}"/>
          </ac:spMkLst>
        </pc:spChg>
        <pc:picChg chg="del">
          <ac:chgData name="Amanda Saunders" userId="c143f574-218a-4f9d-a2ad-e3ffd539a078" providerId="ADAL" clId="{DE404D81-5A4F-4820-ABAD-D5A182DA160A}" dt="2025-05-09T10:32:42.162" v="1001" actId="478"/>
          <ac:picMkLst>
            <pc:docMk/>
            <pc:sldMk cId="3078122619" sldId="2147475228"/>
            <ac:picMk id="6" creationId="{5A855672-D01D-5532-C56E-5DA41C67E479}"/>
          </ac:picMkLst>
        </pc:picChg>
      </pc:sldChg>
      <pc:sldChg chg="add setBg">
        <pc:chgData name="Amanda Saunders" userId="c143f574-218a-4f9d-a2ad-e3ffd539a078" providerId="ADAL" clId="{DE404D81-5A4F-4820-ABAD-D5A182DA160A}" dt="2025-05-09T10:34:48.998" v="1016"/>
        <pc:sldMkLst>
          <pc:docMk/>
          <pc:sldMk cId="3437247222" sldId="2147475229"/>
        </pc:sldMkLst>
      </pc:sldChg>
      <pc:sldChg chg="new del">
        <pc:chgData name="Amanda Saunders" userId="c143f574-218a-4f9d-a2ad-e3ffd539a078" providerId="ADAL" clId="{DE404D81-5A4F-4820-ABAD-D5A182DA160A}" dt="2025-05-09T10:54:23.737" v="1383" actId="47"/>
        <pc:sldMkLst>
          <pc:docMk/>
          <pc:sldMk cId="2242158920" sldId="2147475230"/>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DDE332-7835-45C0-8F61-8F1F9A09606D}"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5430090A-7EB4-42C6-A191-6C70AB6B11DB}">
      <dgm:prSet phldrT="[Text]" custT="1"/>
      <dgm:spPr>
        <a:ln>
          <a:noFill/>
        </a:ln>
      </dgm:spPr>
      <dgm:t>
        <a:bodyPr/>
        <a:lstStyle/>
        <a:p>
          <a:r>
            <a:rPr lang="en-GB" sz="2800" dirty="0"/>
            <a:t>Data</a:t>
          </a:r>
        </a:p>
      </dgm:t>
    </dgm:pt>
    <dgm:pt modelId="{F77521B1-2B5A-482E-955B-2F231EC8E266}" type="parTrans" cxnId="{C9692AA5-77FE-49A0-919C-6BEBE5FE7D93}">
      <dgm:prSet/>
      <dgm:spPr/>
      <dgm:t>
        <a:bodyPr/>
        <a:lstStyle/>
        <a:p>
          <a:endParaRPr lang="en-GB"/>
        </a:p>
      </dgm:t>
    </dgm:pt>
    <dgm:pt modelId="{B05A1CCF-E377-411E-90FF-6BB7B0192823}" type="sibTrans" cxnId="{C9692AA5-77FE-49A0-919C-6BEBE5FE7D93}">
      <dgm:prSet/>
      <dgm:spPr/>
      <dgm:t>
        <a:bodyPr/>
        <a:lstStyle/>
        <a:p>
          <a:endParaRPr lang="en-GB"/>
        </a:p>
      </dgm:t>
    </dgm:pt>
    <dgm:pt modelId="{3E5A7668-747A-425C-81AD-D0204AFEAF8C}">
      <dgm:prSet phldrT="[Text]" custT="1"/>
      <dgm:spPr/>
      <dgm:t>
        <a:bodyPr/>
        <a:lstStyle/>
        <a:p>
          <a:r>
            <a:rPr lang="en-GB" sz="2000" dirty="0"/>
            <a:t>Agreed timeframe for data in scope</a:t>
          </a:r>
        </a:p>
      </dgm:t>
    </dgm:pt>
    <dgm:pt modelId="{C3BA6F4E-16EF-42E6-9518-4D191E5537B0}" type="parTrans" cxnId="{7831C448-9E0D-4E59-B273-CB736163CBD2}">
      <dgm:prSet/>
      <dgm:spPr/>
      <dgm:t>
        <a:bodyPr/>
        <a:lstStyle/>
        <a:p>
          <a:endParaRPr lang="en-GB"/>
        </a:p>
      </dgm:t>
    </dgm:pt>
    <dgm:pt modelId="{EC0320D2-F179-4F84-B61A-7C959D77A5D7}" type="sibTrans" cxnId="{7831C448-9E0D-4E59-B273-CB736163CBD2}">
      <dgm:prSet/>
      <dgm:spPr/>
      <dgm:t>
        <a:bodyPr/>
        <a:lstStyle/>
        <a:p>
          <a:endParaRPr lang="en-GB"/>
        </a:p>
      </dgm:t>
    </dgm:pt>
    <dgm:pt modelId="{22EBA46F-16DE-46B9-9E58-AFADFB972446}">
      <dgm:prSet phldrT="[Text]" custT="1"/>
      <dgm:spPr/>
      <dgm:t>
        <a:bodyPr/>
        <a:lstStyle/>
        <a:p>
          <a:r>
            <a:rPr lang="en-GB" sz="2000" dirty="0"/>
            <a:t>Access to funding for staff time to support the work</a:t>
          </a:r>
        </a:p>
      </dgm:t>
    </dgm:pt>
    <dgm:pt modelId="{5068EE34-B1D8-4E83-BF0E-BBD2A3774E52}" type="parTrans" cxnId="{19F96B8D-8DA0-41E6-96EA-00E31617FD42}">
      <dgm:prSet/>
      <dgm:spPr/>
      <dgm:t>
        <a:bodyPr/>
        <a:lstStyle/>
        <a:p>
          <a:endParaRPr lang="en-GB"/>
        </a:p>
      </dgm:t>
    </dgm:pt>
    <dgm:pt modelId="{8497BE3E-C8B1-4154-8170-56B7EAB40D93}" type="sibTrans" cxnId="{19F96B8D-8DA0-41E6-96EA-00E31617FD42}">
      <dgm:prSet/>
      <dgm:spPr/>
      <dgm:t>
        <a:bodyPr/>
        <a:lstStyle/>
        <a:p>
          <a:endParaRPr lang="en-GB"/>
        </a:p>
      </dgm:t>
    </dgm:pt>
    <dgm:pt modelId="{7265E568-C716-4E59-99BB-CCCB6781AF3A}">
      <dgm:prSet phldrT="[Text]" custT="1"/>
      <dgm:spPr>
        <a:ln>
          <a:noFill/>
        </a:ln>
      </dgm:spPr>
      <dgm:t>
        <a:bodyPr/>
        <a:lstStyle/>
        <a:p>
          <a:r>
            <a:rPr lang="en-GB" sz="2800" dirty="0"/>
            <a:t>Time &amp; Motion Modelling</a:t>
          </a:r>
        </a:p>
      </dgm:t>
    </dgm:pt>
    <dgm:pt modelId="{94CB2E0D-87B9-48FA-9540-B617D2FBAE17}" type="parTrans" cxnId="{EF49265B-CEA0-4444-BBBA-CA1E8BB94955}">
      <dgm:prSet/>
      <dgm:spPr/>
      <dgm:t>
        <a:bodyPr/>
        <a:lstStyle/>
        <a:p>
          <a:endParaRPr lang="en-GB"/>
        </a:p>
      </dgm:t>
    </dgm:pt>
    <dgm:pt modelId="{7CCBDB6A-1F9F-4530-8C9C-E9526E5E17D0}" type="sibTrans" cxnId="{EF49265B-CEA0-4444-BBBA-CA1E8BB94955}">
      <dgm:prSet/>
      <dgm:spPr/>
      <dgm:t>
        <a:bodyPr/>
        <a:lstStyle/>
        <a:p>
          <a:endParaRPr lang="en-GB"/>
        </a:p>
      </dgm:t>
    </dgm:pt>
    <dgm:pt modelId="{F4C5FE63-6FB9-4E0E-950C-9385E485B389}">
      <dgm:prSet phldrT="[Text]" custT="1"/>
      <dgm:spPr/>
      <dgm:t>
        <a:bodyPr/>
        <a:lstStyle/>
        <a:p>
          <a:r>
            <a:rPr lang="en-GB" sz="2000" dirty="0"/>
            <a:t>All Provider Trusts to participate</a:t>
          </a:r>
        </a:p>
      </dgm:t>
    </dgm:pt>
    <dgm:pt modelId="{B117954C-416D-4EBD-91D3-5175D50AD8ED}" type="parTrans" cxnId="{E97CDFA4-83F9-45F4-8FC3-5B8711F4A03B}">
      <dgm:prSet/>
      <dgm:spPr/>
      <dgm:t>
        <a:bodyPr/>
        <a:lstStyle/>
        <a:p>
          <a:endParaRPr lang="en-GB"/>
        </a:p>
      </dgm:t>
    </dgm:pt>
    <dgm:pt modelId="{193618D7-9BEF-4E70-A613-009C9EC643D0}" type="sibTrans" cxnId="{E97CDFA4-83F9-45F4-8FC3-5B8711F4A03B}">
      <dgm:prSet/>
      <dgm:spPr/>
      <dgm:t>
        <a:bodyPr/>
        <a:lstStyle/>
        <a:p>
          <a:endParaRPr lang="en-GB"/>
        </a:p>
      </dgm:t>
    </dgm:pt>
    <dgm:pt modelId="{9D584C22-C65C-4C21-86EE-ED5ACAF48528}">
      <dgm:prSet phldrT="[Text]" custT="1"/>
      <dgm:spPr/>
      <dgm:t>
        <a:bodyPr/>
        <a:lstStyle/>
        <a:p>
          <a:r>
            <a:rPr lang="en-GB" sz="2000" dirty="0"/>
            <a:t>Agreed duration – e.g. several days repeated over 2 consecutive weeks – 2 or more full consecutive weeks</a:t>
          </a:r>
        </a:p>
      </dgm:t>
    </dgm:pt>
    <dgm:pt modelId="{D9D14E04-2A29-49E8-8FF0-D579720B9EB1}" type="parTrans" cxnId="{DB5C4674-AA95-4DA6-8733-693CE2D31B0B}">
      <dgm:prSet/>
      <dgm:spPr/>
      <dgm:t>
        <a:bodyPr/>
        <a:lstStyle/>
        <a:p>
          <a:endParaRPr lang="en-GB"/>
        </a:p>
      </dgm:t>
    </dgm:pt>
    <dgm:pt modelId="{269F14F9-76A4-4696-81B5-98D51D0089A8}" type="sibTrans" cxnId="{DB5C4674-AA95-4DA6-8733-693CE2D31B0B}">
      <dgm:prSet/>
      <dgm:spPr/>
      <dgm:t>
        <a:bodyPr/>
        <a:lstStyle/>
        <a:p>
          <a:endParaRPr lang="en-GB"/>
        </a:p>
      </dgm:t>
    </dgm:pt>
    <dgm:pt modelId="{99C1BF84-EAB8-429A-8CB2-691B5F8FC1BA}">
      <dgm:prSet phldrT="[Text]" custT="1"/>
      <dgm:spPr/>
      <dgm:t>
        <a:bodyPr/>
        <a:lstStyle/>
        <a:p>
          <a:r>
            <a:rPr lang="en-GB" sz="2000" dirty="0"/>
            <a:t>Access to funding for staff time to support the work</a:t>
          </a:r>
        </a:p>
      </dgm:t>
    </dgm:pt>
    <dgm:pt modelId="{CEA1C2BE-D3F0-444E-B6CA-517FB8BAD202}" type="parTrans" cxnId="{BD5A1A29-A7FD-4F19-9570-844C0BEE1D32}">
      <dgm:prSet/>
      <dgm:spPr/>
      <dgm:t>
        <a:bodyPr/>
        <a:lstStyle/>
        <a:p>
          <a:endParaRPr lang="en-GB"/>
        </a:p>
      </dgm:t>
    </dgm:pt>
    <dgm:pt modelId="{77ACE001-6816-443D-82FE-64BBC69DEFF4}" type="sibTrans" cxnId="{BD5A1A29-A7FD-4F19-9570-844C0BEE1D32}">
      <dgm:prSet/>
      <dgm:spPr/>
      <dgm:t>
        <a:bodyPr/>
        <a:lstStyle/>
        <a:p>
          <a:endParaRPr lang="en-GB"/>
        </a:p>
      </dgm:t>
    </dgm:pt>
    <dgm:pt modelId="{1650E211-DC67-45B1-B0F5-05022461A8E0}">
      <dgm:prSet phldrT="[Text]" custT="1"/>
      <dgm:spPr/>
      <dgm:t>
        <a:bodyPr/>
        <a:lstStyle/>
        <a:p>
          <a:r>
            <a:rPr lang="en-GB" sz="2000" dirty="0"/>
            <a:t>All complete to same level dataset</a:t>
          </a:r>
        </a:p>
      </dgm:t>
    </dgm:pt>
    <dgm:pt modelId="{B3927B26-8069-4173-8EFD-E7E404BFA1ED}" type="parTrans" cxnId="{4109B321-02BE-4600-96A5-DCA905C561C6}">
      <dgm:prSet/>
      <dgm:spPr/>
      <dgm:t>
        <a:bodyPr/>
        <a:lstStyle/>
        <a:p>
          <a:endParaRPr lang="en-GB"/>
        </a:p>
      </dgm:t>
    </dgm:pt>
    <dgm:pt modelId="{B0900FFA-3CE6-430F-8FD5-A6F2DF71B84B}" type="sibTrans" cxnId="{4109B321-02BE-4600-96A5-DCA905C561C6}">
      <dgm:prSet/>
      <dgm:spPr/>
      <dgm:t>
        <a:bodyPr/>
        <a:lstStyle/>
        <a:p>
          <a:endParaRPr lang="en-GB"/>
        </a:p>
      </dgm:t>
    </dgm:pt>
    <dgm:pt modelId="{BDD52193-02F4-4775-9348-C63605056779}">
      <dgm:prSet phldrT="[Text]" custT="1"/>
      <dgm:spPr/>
      <dgm:t>
        <a:bodyPr/>
        <a:lstStyle/>
        <a:p>
          <a:r>
            <a:rPr lang="en-GB" sz="2000" dirty="0"/>
            <a:t>Option to have onsite support from Alliance Team</a:t>
          </a:r>
        </a:p>
      </dgm:t>
    </dgm:pt>
    <dgm:pt modelId="{B2398DE7-5A5C-4390-B270-29DD93D6F4ED}" type="parTrans" cxnId="{FF11A381-1509-4B7E-AADC-4E008A3B9EDF}">
      <dgm:prSet/>
      <dgm:spPr/>
      <dgm:t>
        <a:bodyPr/>
        <a:lstStyle/>
        <a:p>
          <a:endParaRPr lang="en-GB"/>
        </a:p>
      </dgm:t>
    </dgm:pt>
    <dgm:pt modelId="{F9F480DA-525D-4F37-9E26-6A96459E119E}" type="sibTrans" cxnId="{FF11A381-1509-4B7E-AADC-4E008A3B9EDF}">
      <dgm:prSet/>
      <dgm:spPr/>
      <dgm:t>
        <a:bodyPr/>
        <a:lstStyle/>
        <a:p>
          <a:endParaRPr lang="en-GB"/>
        </a:p>
      </dgm:t>
    </dgm:pt>
    <dgm:pt modelId="{1E603E86-B8BB-4A9C-9595-2ED86243B0AA}">
      <dgm:prSet phldrT="[Text]" custT="1"/>
      <dgm:spPr/>
      <dgm:t>
        <a:bodyPr/>
        <a:lstStyle/>
        <a:p>
          <a:r>
            <a:rPr lang="en-GB" sz="2800" dirty="0"/>
            <a:t>Reporting</a:t>
          </a:r>
        </a:p>
      </dgm:t>
    </dgm:pt>
    <dgm:pt modelId="{90585E07-783C-4D75-9187-E6F9D4865614}" type="parTrans" cxnId="{F43C3372-45A1-4C07-9C07-F7F91CC63AC7}">
      <dgm:prSet/>
      <dgm:spPr/>
      <dgm:t>
        <a:bodyPr/>
        <a:lstStyle/>
        <a:p>
          <a:endParaRPr lang="en-GB"/>
        </a:p>
      </dgm:t>
    </dgm:pt>
    <dgm:pt modelId="{CD910A90-A875-4466-9E37-13A0B3E20D97}" type="sibTrans" cxnId="{F43C3372-45A1-4C07-9C07-F7F91CC63AC7}">
      <dgm:prSet/>
      <dgm:spPr/>
      <dgm:t>
        <a:bodyPr/>
        <a:lstStyle/>
        <a:p>
          <a:endParaRPr lang="en-GB"/>
        </a:p>
      </dgm:t>
    </dgm:pt>
    <dgm:pt modelId="{32D28217-A6D9-409D-B171-E45B7AE01BD3}">
      <dgm:prSet phldrT="[Text]" custT="1"/>
      <dgm:spPr/>
      <dgm:t>
        <a:bodyPr/>
        <a:lstStyle/>
        <a:p>
          <a:r>
            <a:rPr lang="en-GB" sz="2000" dirty="0"/>
            <a:t>All Trusts to receive bespoke report and offer of Alliance/ MSD supported review meeting</a:t>
          </a:r>
        </a:p>
      </dgm:t>
    </dgm:pt>
    <dgm:pt modelId="{9E176C10-9A0C-4AA5-A891-97751A71C86B}" type="parTrans" cxnId="{27D6FFFE-0AE6-4F04-980E-1895F268AC9C}">
      <dgm:prSet/>
      <dgm:spPr/>
      <dgm:t>
        <a:bodyPr/>
        <a:lstStyle/>
        <a:p>
          <a:endParaRPr lang="en-GB"/>
        </a:p>
      </dgm:t>
    </dgm:pt>
    <dgm:pt modelId="{3639588F-77B3-4FD4-AFDF-E031D577F801}" type="sibTrans" cxnId="{27D6FFFE-0AE6-4F04-980E-1895F268AC9C}">
      <dgm:prSet/>
      <dgm:spPr/>
      <dgm:t>
        <a:bodyPr/>
        <a:lstStyle/>
        <a:p>
          <a:endParaRPr lang="en-GB"/>
        </a:p>
      </dgm:t>
    </dgm:pt>
    <dgm:pt modelId="{4DB844E8-A4F6-4C76-B6C4-A74433B3DF30}">
      <dgm:prSet phldrT="[Text]" custT="1"/>
      <dgm:spPr/>
      <dgm:t>
        <a:bodyPr/>
        <a:lstStyle/>
        <a:p>
          <a:r>
            <a:rPr lang="en-GB" sz="2000" dirty="0"/>
            <a:t>Alliance to host workshop style session for all Trusts to share findings, review and agree next steps</a:t>
          </a:r>
        </a:p>
      </dgm:t>
    </dgm:pt>
    <dgm:pt modelId="{3971FA7E-66A4-441E-9939-C36DF1D00A06}" type="parTrans" cxnId="{1027A75F-8577-4945-AB1D-EE07AD592A25}">
      <dgm:prSet/>
      <dgm:spPr/>
      <dgm:t>
        <a:bodyPr/>
        <a:lstStyle/>
        <a:p>
          <a:endParaRPr lang="en-GB"/>
        </a:p>
      </dgm:t>
    </dgm:pt>
    <dgm:pt modelId="{8B03051B-1743-4DA8-BB9B-00DC5DD61474}" type="sibTrans" cxnId="{1027A75F-8577-4945-AB1D-EE07AD592A25}">
      <dgm:prSet/>
      <dgm:spPr/>
      <dgm:t>
        <a:bodyPr/>
        <a:lstStyle/>
        <a:p>
          <a:endParaRPr lang="en-GB"/>
        </a:p>
      </dgm:t>
    </dgm:pt>
    <dgm:pt modelId="{668FDA0A-8822-46A7-8882-592CE0B4C4D5}">
      <dgm:prSet phldrT="[Text]" custT="1"/>
      <dgm:spPr/>
      <dgm:t>
        <a:bodyPr/>
        <a:lstStyle/>
        <a:p>
          <a:r>
            <a:rPr lang="en-GB" sz="2000" dirty="0"/>
            <a:t>All Provider Trusts to participate</a:t>
          </a:r>
        </a:p>
      </dgm:t>
    </dgm:pt>
    <dgm:pt modelId="{6A19D654-E432-4EE2-B837-D5D15A2709C0}" type="parTrans" cxnId="{A4656B83-3124-41CC-9FD6-E5BE13993748}">
      <dgm:prSet/>
      <dgm:spPr/>
      <dgm:t>
        <a:bodyPr/>
        <a:lstStyle/>
        <a:p>
          <a:endParaRPr lang="en-GB"/>
        </a:p>
      </dgm:t>
    </dgm:pt>
    <dgm:pt modelId="{6951E1A9-DCEE-435F-8126-FEB4C77E95E0}" type="sibTrans" cxnId="{A4656B83-3124-41CC-9FD6-E5BE13993748}">
      <dgm:prSet/>
      <dgm:spPr/>
      <dgm:t>
        <a:bodyPr/>
        <a:lstStyle/>
        <a:p>
          <a:endParaRPr lang="en-GB"/>
        </a:p>
      </dgm:t>
    </dgm:pt>
    <dgm:pt modelId="{0C233572-4025-41AA-850F-B49E47F5A408}" type="pres">
      <dgm:prSet presAssocID="{10DDE332-7835-45C0-8F61-8F1F9A09606D}" presName="diagram" presStyleCnt="0">
        <dgm:presLayoutVars>
          <dgm:dir/>
          <dgm:animLvl val="lvl"/>
          <dgm:resizeHandles val="exact"/>
        </dgm:presLayoutVars>
      </dgm:prSet>
      <dgm:spPr/>
    </dgm:pt>
    <dgm:pt modelId="{727303D0-8550-4C7D-A8A2-EE9904C0380C}" type="pres">
      <dgm:prSet presAssocID="{5430090A-7EB4-42C6-A191-6C70AB6B11DB}" presName="compNode" presStyleCnt="0"/>
      <dgm:spPr/>
    </dgm:pt>
    <dgm:pt modelId="{9D71893A-BD8C-4850-B24C-65A37F79F374}" type="pres">
      <dgm:prSet presAssocID="{5430090A-7EB4-42C6-A191-6C70AB6B11DB}" presName="childRect" presStyleLbl="bgAcc1" presStyleIdx="0" presStyleCnt="3" custScaleY="110439">
        <dgm:presLayoutVars>
          <dgm:bulletEnabled val="1"/>
        </dgm:presLayoutVars>
      </dgm:prSet>
      <dgm:spPr/>
    </dgm:pt>
    <dgm:pt modelId="{E8BFBDA4-CDD0-4446-A70A-AE0060F85027}" type="pres">
      <dgm:prSet presAssocID="{5430090A-7EB4-42C6-A191-6C70AB6B11DB}" presName="parentText" presStyleLbl="node1" presStyleIdx="0" presStyleCnt="0">
        <dgm:presLayoutVars>
          <dgm:chMax val="0"/>
          <dgm:bulletEnabled val="1"/>
        </dgm:presLayoutVars>
      </dgm:prSet>
      <dgm:spPr/>
    </dgm:pt>
    <dgm:pt modelId="{9EB32A37-7254-4492-88B1-CD4986ABF254}" type="pres">
      <dgm:prSet presAssocID="{5430090A-7EB4-42C6-A191-6C70AB6B11DB}" presName="parentRect" presStyleLbl="alignNode1" presStyleIdx="0" presStyleCnt="3"/>
      <dgm:spPr/>
    </dgm:pt>
    <dgm:pt modelId="{BFE8B570-00FF-4914-A018-2FC941392216}" type="pres">
      <dgm:prSet presAssocID="{5430090A-7EB4-42C6-A191-6C70AB6B11DB}" presName="adorn" presStyleLbl="fgAccFollowNode1" presStyleIdx="0" presStyleCnt="3" custLinFactNeighborX="-17633" custLinFactNeighborY="-1522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7BCCB78C-AF83-4E12-8EA3-9013437CD461}" type="pres">
      <dgm:prSet presAssocID="{B05A1CCF-E377-411E-90FF-6BB7B0192823}" presName="sibTrans" presStyleLbl="sibTrans2D1" presStyleIdx="0" presStyleCnt="0"/>
      <dgm:spPr/>
    </dgm:pt>
    <dgm:pt modelId="{15D57691-74DE-4776-AD28-0F19D566989C}" type="pres">
      <dgm:prSet presAssocID="{7265E568-C716-4E59-99BB-CCCB6781AF3A}" presName="compNode" presStyleCnt="0"/>
      <dgm:spPr/>
    </dgm:pt>
    <dgm:pt modelId="{31EC8DE1-3176-40D1-A805-922B56B7F0EB}" type="pres">
      <dgm:prSet presAssocID="{7265E568-C716-4E59-99BB-CCCB6781AF3A}" presName="childRect" presStyleLbl="bgAcc1" presStyleIdx="1" presStyleCnt="3" custScaleY="112696">
        <dgm:presLayoutVars>
          <dgm:bulletEnabled val="1"/>
        </dgm:presLayoutVars>
      </dgm:prSet>
      <dgm:spPr/>
    </dgm:pt>
    <dgm:pt modelId="{151822B2-C80A-461F-BDBA-8BAF5106498B}" type="pres">
      <dgm:prSet presAssocID="{7265E568-C716-4E59-99BB-CCCB6781AF3A}" presName="parentText" presStyleLbl="node1" presStyleIdx="0" presStyleCnt="0">
        <dgm:presLayoutVars>
          <dgm:chMax val="0"/>
          <dgm:bulletEnabled val="1"/>
        </dgm:presLayoutVars>
      </dgm:prSet>
      <dgm:spPr/>
    </dgm:pt>
    <dgm:pt modelId="{0C694317-2109-45F8-BF01-FBFEC68CBCDB}" type="pres">
      <dgm:prSet presAssocID="{7265E568-C716-4E59-99BB-CCCB6781AF3A}" presName="parentRect" presStyleLbl="alignNode1" presStyleIdx="1" presStyleCnt="3"/>
      <dgm:spPr/>
    </dgm:pt>
    <dgm:pt modelId="{BDB13853-9957-42CF-B333-9B424AA7E8CF}" type="pres">
      <dgm:prSet presAssocID="{7265E568-C716-4E59-99BB-CCCB6781AF3A}" presName="adorn" presStyleLbl="fgAccFollowNode1" presStyleIdx="1" presStyleCnt="3" custLinFactNeighborX="-14427" custLinFactNeighborY="-2083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ipboard Checked outline"/>
        </a:ext>
      </dgm:extLst>
    </dgm:pt>
    <dgm:pt modelId="{95B2420E-59D3-44C8-9834-1B5E891BF07F}" type="pres">
      <dgm:prSet presAssocID="{7CCBDB6A-1F9F-4530-8C9C-E9526E5E17D0}" presName="sibTrans" presStyleLbl="sibTrans2D1" presStyleIdx="0" presStyleCnt="0"/>
      <dgm:spPr/>
    </dgm:pt>
    <dgm:pt modelId="{E5101135-AD5E-45D1-9905-396779EF8EE6}" type="pres">
      <dgm:prSet presAssocID="{1E603E86-B8BB-4A9C-9595-2ED86243B0AA}" presName="compNode" presStyleCnt="0"/>
      <dgm:spPr/>
    </dgm:pt>
    <dgm:pt modelId="{03630295-E8CD-4326-AADE-ECAAB4088B17}" type="pres">
      <dgm:prSet presAssocID="{1E603E86-B8BB-4A9C-9595-2ED86243B0AA}" presName="childRect" presStyleLbl="bgAcc1" presStyleIdx="2" presStyleCnt="3" custScaleY="108183">
        <dgm:presLayoutVars>
          <dgm:bulletEnabled val="1"/>
        </dgm:presLayoutVars>
      </dgm:prSet>
      <dgm:spPr/>
    </dgm:pt>
    <dgm:pt modelId="{3C918B6F-DA58-4E08-92A3-C9E1D5EDDBB3}" type="pres">
      <dgm:prSet presAssocID="{1E603E86-B8BB-4A9C-9595-2ED86243B0AA}" presName="parentText" presStyleLbl="node1" presStyleIdx="0" presStyleCnt="0">
        <dgm:presLayoutVars>
          <dgm:chMax val="0"/>
          <dgm:bulletEnabled val="1"/>
        </dgm:presLayoutVars>
      </dgm:prSet>
      <dgm:spPr/>
    </dgm:pt>
    <dgm:pt modelId="{B891A430-FC06-4CE5-A243-1808607EE00E}" type="pres">
      <dgm:prSet presAssocID="{1E603E86-B8BB-4A9C-9595-2ED86243B0AA}" presName="parentRect" presStyleLbl="alignNode1" presStyleIdx="2" presStyleCnt="3"/>
      <dgm:spPr/>
    </dgm:pt>
    <dgm:pt modelId="{E36C540E-E2C6-486E-8D89-B4EDF702C3EE}" type="pres">
      <dgm:prSet presAssocID="{1E603E86-B8BB-4A9C-9595-2ED86243B0AA}" presName="adorn" presStyleLbl="fgAccFollowNode1" presStyleIdx="2" presStyleCnt="3" custLinFactNeighborX="-19236" custLinFactNeighborY="-1923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ument with solid fill"/>
        </a:ext>
      </dgm:extLst>
    </dgm:pt>
  </dgm:ptLst>
  <dgm:cxnLst>
    <dgm:cxn modelId="{A5EC2406-3BB5-4B5B-BBFC-6E70ECA0A93C}" type="presOf" srcId="{5430090A-7EB4-42C6-A191-6C70AB6B11DB}" destId="{E8BFBDA4-CDD0-4446-A70A-AE0060F85027}" srcOrd="0" destOrd="0" presId="urn:microsoft.com/office/officeart/2005/8/layout/bList2"/>
    <dgm:cxn modelId="{1AC52B1A-974F-4A7B-B2F8-BF5CB739974E}" type="presOf" srcId="{F4C5FE63-6FB9-4E0E-950C-9385E485B389}" destId="{31EC8DE1-3176-40D1-A805-922B56B7F0EB}" srcOrd="0" destOrd="0" presId="urn:microsoft.com/office/officeart/2005/8/layout/bList2"/>
    <dgm:cxn modelId="{4109B321-02BE-4600-96A5-DCA905C561C6}" srcId="{5430090A-7EB4-42C6-A191-6C70AB6B11DB}" destId="{1650E211-DC67-45B1-B0F5-05022461A8E0}" srcOrd="3" destOrd="0" parTransId="{B3927B26-8069-4173-8EFD-E7E404BFA1ED}" sibTransId="{B0900FFA-3CE6-430F-8FD5-A6F2DF71B84B}"/>
    <dgm:cxn modelId="{BD5A1A29-A7FD-4F19-9570-844C0BEE1D32}" srcId="{7265E568-C716-4E59-99BB-CCCB6781AF3A}" destId="{99C1BF84-EAB8-429A-8CB2-691B5F8FC1BA}" srcOrd="2" destOrd="0" parTransId="{CEA1C2BE-D3F0-444E-B6CA-517FB8BAD202}" sibTransId="{77ACE001-6816-443D-82FE-64BBC69DEFF4}"/>
    <dgm:cxn modelId="{E45C9F2A-C4A6-45AB-A3CF-630E95AAD590}" type="presOf" srcId="{668FDA0A-8822-46A7-8882-592CE0B4C4D5}" destId="{9D71893A-BD8C-4850-B24C-65A37F79F374}" srcOrd="0" destOrd="0" presId="urn:microsoft.com/office/officeart/2005/8/layout/bList2"/>
    <dgm:cxn modelId="{06077B2F-14ED-4E94-9A47-2043A60EA842}" type="presOf" srcId="{9D584C22-C65C-4C21-86EE-ED5ACAF48528}" destId="{31EC8DE1-3176-40D1-A805-922B56B7F0EB}" srcOrd="0" destOrd="1" presId="urn:microsoft.com/office/officeart/2005/8/layout/bList2"/>
    <dgm:cxn modelId="{EF49265B-CEA0-4444-BBBA-CA1E8BB94955}" srcId="{10DDE332-7835-45C0-8F61-8F1F9A09606D}" destId="{7265E568-C716-4E59-99BB-CCCB6781AF3A}" srcOrd="1" destOrd="0" parTransId="{94CB2E0D-87B9-48FA-9540-B617D2FBAE17}" sibTransId="{7CCBDB6A-1F9F-4530-8C9C-E9526E5E17D0}"/>
    <dgm:cxn modelId="{1027A75F-8577-4945-AB1D-EE07AD592A25}" srcId="{1E603E86-B8BB-4A9C-9595-2ED86243B0AA}" destId="{4DB844E8-A4F6-4C76-B6C4-A74433B3DF30}" srcOrd="1" destOrd="0" parTransId="{3971FA7E-66A4-441E-9939-C36DF1D00A06}" sibTransId="{8B03051B-1743-4DA8-BB9B-00DC5DD61474}"/>
    <dgm:cxn modelId="{9B75C345-2EF1-4AD7-B122-0B7014748D07}" type="presOf" srcId="{10DDE332-7835-45C0-8F61-8F1F9A09606D}" destId="{0C233572-4025-41AA-850F-B49E47F5A408}" srcOrd="0" destOrd="0" presId="urn:microsoft.com/office/officeart/2005/8/layout/bList2"/>
    <dgm:cxn modelId="{7831C448-9E0D-4E59-B273-CB736163CBD2}" srcId="{5430090A-7EB4-42C6-A191-6C70AB6B11DB}" destId="{3E5A7668-747A-425C-81AD-D0204AFEAF8C}" srcOrd="1" destOrd="0" parTransId="{C3BA6F4E-16EF-42E6-9518-4D191E5537B0}" sibTransId="{EC0320D2-F179-4F84-B61A-7C959D77A5D7}"/>
    <dgm:cxn modelId="{F43C3372-45A1-4C07-9C07-F7F91CC63AC7}" srcId="{10DDE332-7835-45C0-8F61-8F1F9A09606D}" destId="{1E603E86-B8BB-4A9C-9595-2ED86243B0AA}" srcOrd="2" destOrd="0" parTransId="{90585E07-783C-4D75-9187-E6F9D4865614}" sibTransId="{CD910A90-A875-4466-9E37-13A0B3E20D97}"/>
    <dgm:cxn modelId="{DB5C4674-AA95-4DA6-8733-693CE2D31B0B}" srcId="{7265E568-C716-4E59-99BB-CCCB6781AF3A}" destId="{9D584C22-C65C-4C21-86EE-ED5ACAF48528}" srcOrd="1" destOrd="0" parTransId="{D9D14E04-2A29-49E8-8FF0-D579720B9EB1}" sibTransId="{269F14F9-76A4-4696-81B5-98D51D0089A8}"/>
    <dgm:cxn modelId="{C8DB9A75-F2EE-4E04-99D3-EBF22BD88CA2}" type="presOf" srcId="{BDD52193-02F4-4775-9348-C63605056779}" destId="{31EC8DE1-3176-40D1-A805-922B56B7F0EB}" srcOrd="0" destOrd="3" presId="urn:microsoft.com/office/officeart/2005/8/layout/bList2"/>
    <dgm:cxn modelId="{E855747C-475E-4CCA-B300-ECEBCFA9BF22}" type="presOf" srcId="{7CCBDB6A-1F9F-4530-8C9C-E9526E5E17D0}" destId="{95B2420E-59D3-44C8-9834-1B5E891BF07F}" srcOrd="0" destOrd="0" presId="urn:microsoft.com/office/officeart/2005/8/layout/bList2"/>
    <dgm:cxn modelId="{FF11A381-1509-4B7E-AADC-4E008A3B9EDF}" srcId="{7265E568-C716-4E59-99BB-CCCB6781AF3A}" destId="{BDD52193-02F4-4775-9348-C63605056779}" srcOrd="3" destOrd="0" parTransId="{B2398DE7-5A5C-4390-B270-29DD93D6F4ED}" sibTransId="{F9F480DA-525D-4F37-9E26-6A96459E119E}"/>
    <dgm:cxn modelId="{A4656B83-3124-41CC-9FD6-E5BE13993748}" srcId="{5430090A-7EB4-42C6-A191-6C70AB6B11DB}" destId="{668FDA0A-8822-46A7-8882-592CE0B4C4D5}" srcOrd="0" destOrd="0" parTransId="{6A19D654-E432-4EE2-B837-D5D15A2709C0}" sibTransId="{6951E1A9-DCEE-435F-8126-FEB4C77E95E0}"/>
    <dgm:cxn modelId="{F843A388-E24F-4EAB-92B6-FF5A90EE6B29}" type="presOf" srcId="{32D28217-A6D9-409D-B171-E45B7AE01BD3}" destId="{03630295-E8CD-4326-AADE-ECAAB4088B17}" srcOrd="0" destOrd="0" presId="urn:microsoft.com/office/officeart/2005/8/layout/bList2"/>
    <dgm:cxn modelId="{19F96B8D-8DA0-41E6-96EA-00E31617FD42}" srcId="{5430090A-7EB4-42C6-A191-6C70AB6B11DB}" destId="{22EBA46F-16DE-46B9-9E58-AFADFB972446}" srcOrd="2" destOrd="0" parTransId="{5068EE34-B1D8-4E83-BF0E-BBD2A3774E52}" sibTransId="{8497BE3E-C8B1-4154-8170-56B7EAB40D93}"/>
    <dgm:cxn modelId="{1306FD91-1C18-42F5-A627-0814E7F2E06B}" type="presOf" srcId="{5430090A-7EB4-42C6-A191-6C70AB6B11DB}" destId="{9EB32A37-7254-4492-88B1-CD4986ABF254}" srcOrd="1" destOrd="0" presId="urn:microsoft.com/office/officeart/2005/8/layout/bList2"/>
    <dgm:cxn modelId="{C7EA9792-6330-4E47-ABCC-B4A46445F3DD}" type="presOf" srcId="{7265E568-C716-4E59-99BB-CCCB6781AF3A}" destId="{151822B2-C80A-461F-BDBA-8BAF5106498B}" srcOrd="0" destOrd="0" presId="urn:microsoft.com/office/officeart/2005/8/layout/bList2"/>
    <dgm:cxn modelId="{E97CDFA4-83F9-45F4-8FC3-5B8711F4A03B}" srcId="{7265E568-C716-4E59-99BB-CCCB6781AF3A}" destId="{F4C5FE63-6FB9-4E0E-950C-9385E485B389}" srcOrd="0" destOrd="0" parTransId="{B117954C-416D-4EBD-91D3-5175D50AD8ED}" sibTransId="{193618D7-9BEF-4E70-A613-009C9EC643D0}"/>
    <dgm:cxn modelId="{C9692AA5-77FE-49A0-919C-6BEBE5FE7D93}" srcId="{10DDE332-7835-45C0-8F61-8F1F9A09606D}" destId="{5430090A-7EB4-42C6-A191-6C70AB6B11DB}" srcOrd="0" destOrd="0" parTransId="{F77521B1-2B5A-482E-955B-2F231EC8E266}" sibTransId="{B05A1CCF-E377-411E-90FF-6BB7B0192823}"/>
    <dgm:cxn modelId="{266A9CA7-8F2F-40CE-8DBF-DE455FC18069}" type="presOf" srcId="{1E603E86-B8BB-4A9C-9595-2ED86243B0AA}" destId="{3C918B6F-DA58-4E08-92A3-C9E1D5EDDBB3}" srcOrd="0" destOrd="0" presId="urn:microsoft.com/office/officeart/2005/8/layout/bList2"/>
    <dgm:cxn modelId="{005BB4B1-F2DF-4013-8104-B602DAFCE9A6}" type="presOf" srcId="{22EBA46F-16DE-46B9-9E58-AFADFB972446}" destId="{9D71893A-BD8C-4850-B24C-65A37F79F374}" srcOrd="0" destOrd="2" presId="urn:microsoft.com/office/officeart/2005/8/layout/bList2"/>
    <dgm:cxn modelId="{2149AEBD-ED8E-4779-A6AC-AE5B82899BAE}" type="presOf" srcId="{B05A1CCF-E377-411E-90FF-6BB7B0192823}" destId="{7BCCB78C-AF83-4E12-8EA3-9013437CD461}" srcOrd="0" destOrd="0" presId="urn:microsoft.com/office/officeart/2005/8/layout/bList2"/>
    <dgm:cxn modelId="{4DE5DEBF-4728-44C1-9C59-0EE5C45C329D}" type="presOf" srcId="{99C1BF84-EAB8-429A-8CB2-691B5F8FC1BA}" destId="{31EC8DE1-3176-40D1-A805-922B56B7F0EB}" srcOrd="0" destOrd="2" presId="urn:microsoft.com/office/officeart/2005/8/layout/bList2"/>
    <dgm:cxn modelId="{F26578CE-6546-4CD4-A877-276279601F9B}" type="presOf" srcId="{7265E568-C716-4E59-99BB-CCCB6781AF3A}" destId="{0C694317-2109-45F8-BF01-FBFEC68CBCDB}" srcOrd="1" destOrd="0" presId="urn:microsoft.com/office/officeart/2005/8/layout/bList2"/>
    <dgm:cxn modelId="{C82D28D4-6617-4379-8F95-713F44904984}" type="presOf" srcId="{3E5A7668-747A-425C-81AD-D0204AFEAF8C}" destId="{9D71893A-BD8C-4850-B24C-65A37F79F374}" srcOrd="0" destOrd="1" presId="urn:microsoft.com/office/officeart/2005/8/layout/bList2"/>
    <dgm:cxn modelId="{0DABBEE6-4275-4BF2-8409-920BA7A27A0D}" type="presOf" srcId="{1650E211-DC67-45B1-B0F5-05022461A8E0}" destId="{9D71893A-BD8C-4850-B24C-65A37F79F374}" srcOrd="0" destOrd="3" presId="urn:microsoft.com/office/officeart/2005/8/layout/bList2"/>
    <dgm:cxn modelId="{BAB1FFE9-2065-418B-A8D9-EDD57C8E8EC9}" type="presOf" srcId="{1E603E86-B8BB-4A9C-9595-2ED86243B0AA}" destId="{B891A430-FC06-4CE5-A243-1808607EE00E}" srcOrd="1" destOrd="0" presId="urn:microsoft.com/office/officeart/2005/8/layout/bList2"/>
    <dgm:cxn modelId="{CCB870F1-AE47-4142-86A0-74C644BFDF69}" type="presOf" srcId="{4DB844E8-A4F6-4C76-B6C4-A74433B3DF30}" destId="{03630295-E8CD-4326-AADE-ECAAB4088B17}" srcOrd="0" destOrd="1" presId="urn:microsoft.com/office/officeart/2005/8/layout/bList2"/>
    <dgm:cxn modelId="{27D6FFFE-0AE6-4F04-980E-1895F268AC9C}" srcId="{1E603E86-B8BB-4A9C-9595-2ED86243B0AA}" destId="{32D28217-A6D9-409D-B171-E45B7AE01BD3}" srcOrd="0" destOrd="0" parTransId="{9E176C10-9A0C-4AA5-A891-97751A71C86B}" sibTransId="{3639588F-77B3-4FD4-AFDF-E031D577F801}"/>
    <dgm:cxn modelId="{55FD97FA-ED57-4DB5-B314-F7E07FC7585F}" type="presParOf" srcId="{0C233572-4025-41AA-850F-B49E47F5A408}" destId="{727303D0-8550-4C7D-A8A2-EE9904C0380C}" srcOrd="0" destOrd="0" presId="urn:microsoft.com/office/officeart/2005/8/layout/bList2"/>
    <dgm:cxn modelId="{257DD113-8EE5-40B0-A2F5-9A638AD42372}" type="presParOf" srcId="{727303D0-8550-4C7D-A8A2-EE9904C0380C}" destId="{9D71893A-BD8C-4850-B24C-65A37F79F374}" srcOrd="0" destOrd="0" presId="urn:microsoft.com/office/officeart/2005/8/layout/bList2"/>
    <dgm:cxn modelId="{37A2E0E2-DE3C-4E5A-AA95-CDA8713100AF}" type="presParOf" srcId="{727303D0-8550-4C7D-A8A2-EE9904C0380C}" destId="{E8BFBDA4-CDD0-4446-A70A-AE0060F85027}" srcOrd="1" destOrd="0" presId="urn:microsoft.com/office/officeart/2005/8/layout/bList2"/>
    <dgm:cxn modelId="{75F716A8-C1D0-4AF8-9D6E-04736F247C39}" type="presParOf" srcId="{727303D0-8550-4C7D-A8A2-EE9904C0380C}" destId="{9EB32A37-7254-4492-88B1-CD4986ABF254}" srcOrd="2" destOrd="0" presId="urn:microsoft.com/office/officeart/2005/8/layout/bList2"/>
    <dgm:cxn modelId="{AEC92F5F-0BD7-454E-BC05-3670DF0A99FF}" type="presParOf" srcId="{727303D0-8550-4C7D-A8A2-EE9904C0380C}" destId="{BFE8B570-00FF-4914-A018-2FC941392216}" srcOrd="3" destOrd="0" presId="urn:microsoft.com/office/officeart/2005/8/layout/bList2"/>
    <dgm:cxn modelId="{4998DF6B-0B4B-4A2B-A1F3-D75ACBF42A0D}" type="presParOf" srcId="{0C233572-4025-41AA-850F-B49E47F5A408}" destId="{7BCCB78C-AF83-4E12-8EA3-9013437CD461}" srcOrd="1" destOrd="0" presId="urn:microsoft.com/office/officeart/2005/8/layout/bList2"/>
    <dgm:cxn modelId="{EAB3A4ED-2CBC-4B29-A133-E6B8B8E8BA84}" type="presParOf" srcId="{0C233572-4025-41AA-850F-B49E47F5A408}" destId="{15D57691-74DE-4776-AD28-0F19D566989C}" srcOrd="2" destOrd="0" presId="urn:microsoft.com/office/officeart/2005/8/layout/bList2"/>
    <dgm:cxn modelId="{B93D4BEF-0A34-445C-97AC-2443BB7EA8C5}" type="presParOf" srcId="{15D57691-74DE-4776-AD28-0F19D566989C}" destId="{31EC8DE1-3176-40D1-A805-922B56B7F0EB}" srcOrd="0" destOrd="0" presId="urn:microsoft.com/office/officeart/2005/8/layout/bList2"/>
    <dgm:cxn modelId="{7E384776-A275-4FE2-A62B-2DA2FAA19F8E}" type="presParOf" srcId="{15D57691-74DE-4776-AD28-0F19D566989C}" destId="{151822B2-C80A-461F-BDBA-8BAF5106498B}" srcOrd="1" destOrd="0" presId="urn:microsoft.com/office/officeart/2005/8/layout/bList2"/>
    <dgm:cxn modelId="{6ABB6408-68C8-4042-9BBA-C47551A3776E}" type="presParOf" srcId="{15D57691-74DE-4776-AD28-0F19D566989C}" destId="{0C694317-2109-45F8-BF01-FBFEC68CBCDB}" srcOrd="2" destOrd="0" presId="urn:microsoft.com/office/officeart/2005/8/layout/bList2"/>
    <dgm:cxn modelId="{85269BDF-96F6-462F-A827-636A75B2C495}" type="presParOf" srcId="{15D57691-74DE-4776-AD28-0F19D566989C}" destId="{BDB13853-9957-42CF-B333-9B424AA7E8CF}" srcOrd="3" destOrd="0" presId="urn:microsoft.com/office/officeart/2005/8/layout/bList2"/>
    <dgm:cxn modelId="{93D96339-44AA-45D9-B0DC-AADE0561CAA1}" type="presParOf" srcId="{0C233572-4025-41AA-850F-B49E47F5A408}" destId="{95B2420E-59D3-44C8-9834-1B5E891BF07F}" srcOrd="3" destOrd="0" presId="urn:microsoft.com/office/officeart/2005/8/layout/bList2"/>
    <dgm:cxn modelId="{C29532C8-1F17-482B-BDAE-1C388A7BEB0F}" type="presParOf" srcId="{0C233572-4025-41AA-850F-B49E47F5A408}" destId="{E5101135-AD5E-45D1-9905-396779EF8EE6}" srcOrd="4" destOrd="0" presId="urn:microsoft.com/office/officeart/2005/8/layout/bList2"/>
    <dgm:cxn modelId="{C0E4058F-FC86-4A50-BE00-AA75E6EB239C}" type="presParOf" srcId="{E5101135-AD5E-45D1-9905-396779EF8EE6}" destId="{03630295-E8CD-4326-AADE-ECAAB4088B17}" srcOrd="0" destOrd="0" presId="urn:microsoft.com/office/officeart/2005/8/layout/bList2"/>
    <dgm:cxn modelId="{E8CBFDDB-8CA6-4831-8366-747240D3C86E}" type="presParOf" srcId="{E5101135-AD5E-45D1-9905-396779EF8EE6}" destId="{3C918B6F-DA58-4E08-92A3-C9E1D5EDDBB3}" srcOrd="1" destOrd="0" presId="urn:microsoft.com/office/officeart/2005/8/layout/bList2"/>
    <dgm:cxn modelId="{9F4BF626-86CB-44FC-9254-D0D98C9150AB}" type="presParOf" srcId="{E5101135-AD5E-45D1-9905-396779EF8EE6}" destId="{B891A430-FC06-4CE5-A243-1808607EE00E}" srcOrd="2" destOrd="0" presId="urn:microsoft.com/office/officeart/2005/8/layout/bList2"/>
    <dgm:cxn modelId="{F5081591-14E0-480C-998B-3D4933268581}" type="presParOf" srcId="{E5101135-AD5E-45D1-9905-396779EF8EE6}" destId="{E36C540E-E2C6-486E-8D89-B4EDF702C3EE}"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672076-7587-435B-AD0A-719FC6FB4D2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F93E3E35-36AA-49DF-8556-6220DAB24E56}">
      <dgm:prSet phldrT="[Text]"/>
      <dgm:spPr/>
      <dgm:t>
        <a:bodyPr/>
        <a:lstStyle/>
        <a:p>
          <a:r>
            <a:rPr lang="en-GB" dirty="0"/>
            <a:t>Process – Time/ effort vs outputs of MSD approach </a:t>
          </a:r>
        </a:p>
      </dgm:t>
    </dgm:pt>
    <dgm:pt modelId="{F1351A15-59A8-4BFE-BC3F-80502F1BD318}" type="parTrans" cxnId="{E83CCF6E-F938-4746-B237-0E080BB783D7}">
      <dgm:prSet/>
      <dgm:spPr/>
      <dgm:t>
        <a:bodyPr/>
        <a:lstStyle/>
        <a:p>
          <a:endParaRPr lang="en-GB"/>
        </a:p>
      </dgm:t>
    </dgm:pt>
    <dgm:pt modelId="{35A56ED3-E604-4D4F-B948-76F8183E21C2}" type="sibTrans" cxnId="{E83CCF6E-F938-4746-B237-0E080BB783D7}">
      <dgm:prSet/>
      <dgm:spPr/>
      <dgm:t>
        <a:bodyPr/>
        <a:lstStyle/>
        <a:p>
          <a:endParaRPr lang="en-GB"/>
        </a:p>
      </dgm:t>
    </dgm:pt>
    <dgm:pt modelId="{035F7260-622C-49F2-90C9-A4A66568C732}">
      <dgm:prSet phldrT="[Text]"/>
      <dgm:spPr/>
      <dgm:t>
        <a:bodyPr/>
        <a:lstStyle/>
        <a:p>
          <a:r>
            <a:rPr lang="en-GB" dirty="0"/>
            <a:t>Engagement – Good involvement from all SACT Teams and staff felt ‘recognised’ by the work</a:t>
          </a:r>
        </a:p>
      </dgm:t>
    </dgm:pt>
    <dgm:pt modelId="{F32B8FD2-60A0-4C08-95AB-F955EA6D03C8}" type="parTrans" cxnId="{CB0BDBBF-925F-4480-8FEF-B6ACDFF9022B}">
      <dgm:prSet/>
      <dgm:spPr/>
      <dgm:t>
        <a:bodyPr/>
        <a:lstStyle/>
        <a:p>
          <a:endParaRPr lang="en-GB"/>
        </a:p>
      </dgm:t>
    </dgm:pt>
    <dgm:pt modelId="{63BEC4BE-5604-4DD5-9DF7-BE6E500FB29C}" type="sibTrans" cxnId="{CB0BDBBF-925F-4480-8FEF-B6ACDFF9022B}">
      <dgm:prSet/>
      <dgm:spPr/>
      <dgm:t>
        <a:bodyPr/>
        <a:lstStyle/>
        <a:p>
          <a:endParaRPr lang="en-GB"/>
        </a:p>
      </dgm:t>
    </dgm:pt>
    <dgm:pt modelId="{54B3D17C-FE27-4572-85D9-21F1CE29B3BA}">
      <dgm:prSet phldrT="[Text]"/>
      <dgm:spPr/>
      <dgm:t>
        <a:bodyPr/>
        <a:lstStyle/>
        <a:p>
          <a:r>
            <a:rPr lang="en-GB" dirty="0"/>
            <a:t>Consider wider stakeholder engagement for any subsequent work – Management, Pharmacy (variable), Facilities &amp; Estates</a:t>
          </a:r>
        </a:p>
      </dgm:t>
    </dgm:pt>
    <dgm:pt modelId="{85624A01-9792-4DBD-939D-CC69A68D8B84}" type="parTrans" cxnId="{3D827882-8463-4FDB-994C-430C451B4F1C}">
      <dgm:prSet/>
      <dgm:spPr/>
      <dgm:t>
        <a:bodyPr/>
        <a:lstStyle/>
        <a:p>
          <a:endParaRPr lang="en-GB"/>
        </a:p>
      </dgm:t>
    </dgm:pt>
    <dgm:pt modelId="{FDEF43E7-E9D5-4A0E-B7D9-7A2FE8B4AE86}" type="sibTrans" cxnId="{3D827882-8463-4FDB-994C-430C451B4F1C}">
      <dgm:prSet/>
      <dgm:spPr/>
      <dgm:t>
        <a:bodyPr/>
        <a:lstStyle/>
        <a:p>
          <a:endParaRPr lang="en-GB"/>
        </a:p>
      </dgm:t>
    </dgm:pt>
    <dgm:pt modelId="{5F637163-45CE-482B-95F0-DDFCBF5194FB}">
      <dgm:prSet phldrT="[Text]"/>
      <dgm:spPr/>
      <dgm:t>
        <a:bodyPr/>
        <a:lstStyle/>
        <a:p>
          <a:r>
            <a:rPr lang="en-GB" dirty="0"/>
            <a:t>Data Assessment – Review existing SACT Dataset for usefulness going forward (with guidance from Funmi)</a:t>
          </a:r>
        </a:p>
      </dgm:t>
    </dgm:pt>
    <dgm:pt modelId="{AE62D118-48C5-473D-90D4-57E8660D2B51}" type="parTrans" cxnId="{D12FCB75-F073-4F47-8440-C8B67AFD2CD5}">
      <dgm:prSet/>
      <dgm:spPr/>
      <dgm:t>
        <a:bodyPr/>
        <a:lstStyle/>
        <a:p>
          <a:endParaRPr lang="en-GB"/>
        </a:p>
      </dgm:t>
    </dgm:pt>
    <dgm:pt modelId="{03608B7D-03A5-41E0-8FD9-3618A05970EC}" type="sibTrans" cxnId="{D12FCB75-F073-4F47-8440-C8B67AFD2CD5}">
      <dgm:prSet/>
      <dgm:spPr/>
      <dgm:t>
        <a:bodyPr/>
        <a:lstStyle/>
        <a:p>
          <a:endParaRPr lang="en-GB"/>
        </a:p>
      </dgm:t>
    </dgm:pt>
    <dgm:pt modelId="{0CB788A9-584C-4A04-94C7-D32F6F44AAD2}">
      <dgm:prSet phldrT="[Text]"/>
      <dgm:spPr/>
      <dgm:t>
        <a:bodyPr/>
        <a:lstStyle/>
        <a:p>
          <a:r>
            <a:rPr lang="en-GB" dirty="0"/>
            <a:t>Recognition that capacity assessment doesn’t currently include wait-times to start 1</a:t>
          </a:r>
          <a:r>
            <a:rPr lang="en-GB" baseline="30000" dirty="0"/>
            <a:t>st</a:t>
          </a:r>
          <a:r>
            <a:rPr lang="en-GB" dirty="0"/>
            <a:t> treatment - ‘hidden’ pressure </a:t>
          </a:r>
        </a:p>
      </dgm:t>
    </dgm:pt>
    <dgm:pt modelId="{FE030DFB-818F-4973-ABE7-AD6854E1A122}" type="parTrans" cxnId="{663A617B-3876-462F-AD98-E2B0650B6AB1}">
      <dgm:prSet/>
      <dgm:spPr/>
    </dgm:pt>
    <dgm:pt modelId="{147CD6E1-1679-4C11-8A48-8BDA75C95E53}" type="sibTrans" cxnId="{663A617B-3876-462F-AD98-E2B0650B6AB1}">
      <dgm:prSet/>
      <dgm:spPr/>
    </dgm:pt>
    <dgm:pt modelId="{BADEABB6-0836-4198-AA2E-4DA5F722F79E}" type="pres">
      <dgm:prSet presAssocID="{8F672076-7587-435B-AD0A-719FC6FB4D2B}" presName="Name0" presStyleCnt="0">
        <dgm:presLayoutVars>
          <dgm:chMax val="7"/>
          <dgm:chPref val="7"/>
          <dgm:dir/>
        </dgm:presLayoutVars>
      </dgm:prSet>
      <dgm:spPr/>
    </dgm:pt>
    <dgm:pt modelId="{F62D2DA7-515F-4A57-8A91-4B9FDDF25C8D}" type="pres">
      <dgm:prSet presAssocID="{8F672076-7587-435B-AD0A-719FC6FB4D2B}" presName="Name1" presStyleCnt="0"/>
      <dgm:spPr/>
    </dgm:pt>
    <dgm:pt modelId="{9F71DFBB-5A3E-4E8A-854F-240C6D879B37}" type="pres">
      <dgm:prSet presAssocID="{8F672076-7587-435B-AD0A-719FC6FB4D2B}" presName="cycle" presStyleCnt="0"/>
      <dgm:spPr/>
    </dgm:pt>
    <dgm:pt modelId="{CE70BDB4-0313-414A-90EA-89B6D276FBDC}" type="pres">
      <dgm:prSet presAssocID="{8F672076-7587-435B-AD0A-719FC6FB4D2B}" presName="srcNode" presStyleLbl="node1" presStyleIdx="0" presStyleCnt="5"/>
      <dgm:spPr/>
    </dgm:pt>
    <dgm:pt modelId="{E1FE4DA8-97A3-4D6F-8B72-2FABF7CEDE8E}" type="pres">
      <dgm:prSet presAssocID="{8F672076-7587-435B-AD0A-719FC6FB4D2B}" presName="conn" presStyleLbl="parChTrans1D2" presStyleIdx="0" presStyleCnt="1"/>
      <dgm:spPr/>
    </dgm:pt>
    <dgm:pt modelId="{F3B0937C-3280-492E-A434-0BC65D1F2D1F}" type="pres">
      <dgm:prSet presAssocID="{8F672076-7587-435B-AD0A-719FC6FB4D2B}" presName="extraNode" presStyleLbl="node1" presStyleIdx="0" presStyleCnt="5"/>
      <dgm:spPr/>
    </dgm:pt>
    <dgm:pt modelId="{9BB19392-D326-4ED5-AAD1-42C7F4138DB3}" type="pres">
      <dgm:prSet presAssocID="{8F672076-7587-435B-AD0A-719FC6FB4D2B}" presName="dstNode" presStyleLbl="node1" presStyleIdx="0" presStyleCnt="5"/>
      <dgm:spPr/>
    </dgm:pt>
    <dgm:pt modelId="{4BC85ABD-5FA0-464B-97E1-AD3997560427}" type="pres">
      <dgm:prSet presAssocID="{F93E3E35-36AA-49DF-8556-6220DAB24E56}" presName="text_1" presStyleLbl="node1" presStyleIdx="0" presStyleCnt="5">
        <dgm:presLayoutVars>
          <dgm:bulletEnabled val="1"/>
        </dgm:presLayoutVars>
      </dgm:prSet>
      <dgm:spPr/>
    </dgm:pt>
    <dgm:pt modelId="{5BDC0DF2-B55D-447D-96CF-DD37BE0BC90E}" type="pres">
      <dgm:prSet presAssocID="{F93E3E35-36AA-49DF-8556-6220DAB24E56}" presName="accent_1" presStyleCnt="0"/>
      <dgm:spPr/>
    </dgm:pt>
    <dgm:pt modelId="{1828BD66-75DE-4B5D-A3D1-9DB0E9727291}" type="pres">
      <dgm:prSet presAssocID="{F93E3E35-36AA-49DF-8556-6220DAB24E56}" presName="accentRepeatNode" presStyleLbl="solidFgAcc1" presStyleIdx="0" presStyleCnt="5"/>
      <dgm:spPr/>
    </dgm:pt>
    <dgm:pt modelId="{4A4CE524-D9BE-4222-B320-24DCD8F0C057}" type="pres">
      <dgm:prSet presAssocID="{035F7260-622C-49F2-90C9-A4A66568C732}" presName="text_2" presStyleLbl="node1" presStyleIdx="1" presStyleCnt="5">
        <dgm:presLayoutVars>
          <dgm:bulletEnabled val="1"/>
        </dgm:presLayoutVars>
      </dgm:prSet>
      <dgm:spPr/>
    </dgm:pt>
    <dgm:pt modelId="{1651931B-7AC3-4596-BB27-4A1DC7624DF9}" type="pres">
      <dgm:prSet presAssocID="{035F7260-622C-49F2-90C9-A4A66568C732}" presName="accent_2" presStyleCnt="0"/>
      <dgm:spPr/>
    </dgm:pt>
    <dgm:pt modelId="{36D35A5A-E440-4E2A-94A4-CE16938D7473}" type="pres">
      <dgm:prSet presAssocID="{035F7260-622C-49F2-90C9-A4A66568C732}" presName="accentRepeatNode" presStyleLbl="solidFgAcc1" presStyleIdx="1" presStyleCnt="5"/>
      <dgm:spPr/>
    </dgm:pt>
    <dgm:pt modelId="{E5142A2C-4807-4320-A856-4206066BB0AD}" type="pres">
      <dgm:prSet presAssocID="{54B3D17C-FE27-4572-85D9-21F1CE29B3BA}" presName="text_3" presStyleLbl="node1" presStyleIdx="2" presStyleCnt="5">
        <dgm:presLayoutVars>
          <dgm:bulletEnabled val="1"/>
        </dgm:presLayoutVars>
      </dgm:prSet>
      <dgm:spPr/>
    </dgm:pt>
    <dgm:pt modelId="{8CD3A4AA-5516-42E6-959F-7135B04D0871}" type="pres">
      <dgm:prSet presAssocID="{54B3D17C-FE27-4572-85D9-21F1CE29B3BA}" presName="accent_3" presStyleCnt="0"/>
      <dgm:spPr/>
    </dgm:pt>
    <dgm:pt modelId="{BD70AE5F-E79B-42CE-8079-650E4E75D380}" type="pres">
      <dgm:prSet presAssocID="{54B3D17C-FE27-4572-85D9-21F1CE29B3BA}" presName="accentRepeatNode" presStyleLbl="solidFgAcc1" presStyleIdx="2" presStyleCnt="5"/>
      <dgm:spPr/>
    </dgm:pt>
    <dgm:pt modelId="{F94243EF-DCCB-4EEC-ADCE-06D2137CACF9}" type="pres">
      <dgm:prSet presAssocID="{5F637163-45CE-482B-95F0-DDFCBF5194FB}" presName="text_4" presStyleLbl="node1" presStyleIdx="3" presStyleCnt="5">
        <dgm:presLayoutVars>
          <dgm:bulletEnabled val="1"/>
        </dgm:presLayoutVars>
      </dgm:prSet>
      <dgm:spPr/>
    </dgm:pt>
    <dgm:pt modelId="{36468A4E-360A-46E8-B060-F74CA6B9A648}" type="pres">
      <dgm:prSet presAssocID="{5F637163-45CE-482B-95F0-DDFCBF5194FB}" presName="accent_4" presStyleCnt="0"/>
      <dgm:spPr/>
    </dgm:pt>
    <dgm:pt modelId="{873814C3-95F6-432F-AC01-36DBDBDDCFDB}" type="pres">
      <dgm:prSet presAssocID="{5F637163-45CE-482B-95F0-DDFCBF5194FB}" presName="accentRepeatNode" presStyleLbl="solidFgAcc1" presStyleIdx="3" presStyleCnt="5"/>
      <dgm:spPr/>
    </dgm:pt>
    <dgm:pt modelId="{05CE5B79-AC4F-4E83-9B16-AEF3332F5DF6}" type="pres">
      <dgm:prSet presAssocID="{0CB788A9-584C-4A04-94C7-D32F6F44AAD2}" presName="text_5" presStyleLbl="node1" presStyleIdx="4" presStyleCnt="5">
        <dgm:presLayoutVars>
          <dgm:bulletEnabled val="1"/>
        </dgm:presLayoutVars>
      </dgm:prSet>
      <dgm:spPr/>
    </dgm:pt>
    <dgm:pt modelId="{306EDA8A-6BFB-49CD-92EC-B1FF39378B49}" type="pres">
      <dgm:prSet presAssocID="{0CB788A9-584C-4A04-94C7-D32F6F44AAD2}" presName="accent_5" presStyleCnt="0"/>
      <dgm:spPr/>
    </dgm:pt>
    <dgm:pt modelId="{C6C8F897-F949-4783-8614-93A7B2A0A1C7}" type="pres">
      <dgm:prSet presAssocID="{0CB788A9-584C-4A04-94C7-D32F6F44AAD2}" presName="accentRepeatNode" presStyleLbl="solidFgAcc1" presStyleIdx="4" presStyleCnt="5"/>
      <dgm:spPr/>
    </dgm:pt>
  </dgm:ptLst>
  <dgm:cxnLst>
    <dgm:cxn modelId="{8A34B218-666C-48E1-A33A-6EBFBD06DAB9}" type="presOf" srcId="{8F672076-7587-435B-AD0A-719FC6FB4D2B}" destId="{BADEABB6-0836-4198-AA2E-4DA5F722F79E}" srcOrd="0" destOrd="0" presId="urn:microsoft.com/office/officeart/2008/layout/VerticalCurvedList"/>
    <dgm:cxn modelId="{13CCB019-408B-445D-9280-E193DC9686E0}" type="presOf" srcId="{35A56ED3-E604-4D4F-B948-76F8183E21C2}" destId="{E1FE4DA8-97A3-4D6F-8B72-2FABF7CEDE8E}" srcOrd="0" destOrd="0" presId="urn:microsoft.com/office/officeart/2008/layout/VerticalCurvedList"/>
    <dgm:cxn modelId="{E83CCF6E-F938-4746-B237-0E080BB783D7}" srcId="{8F672076-7587-435B-AD0A-719FC6FB4D2B}" destId="{F93E3E35-36AA-49DF-8556-6220DAB24E56}" srcOrd="0" destOrd="0" parTransId="{F1351A15-59A8-4BFE-BC3F-80502F1BD318}" sibTransId="{35A56ED3-E604-4D4F-B948-76F8183E21C2}"/>
    <dgm:cxn modelId="{D12FCB75-F073-4F47-8440-C8B67AFD2CD5}" srcId="{8F672076-7587-435B-AD0A-719FC6FB4D2B}" destId="{5F637163-45CE-482B-95F0-DDFCBF5194FB}" srcOrd="3" destOrd="0" parTransId="{AE62D118-48C5-473D-90D4-57E8660D2B51}" sibTransId="{03608B7D-03A5-41E0-8FD9-3618A05970EC}"/>
    <dgm:cxn modelId="{14E19057-962E-49EC-AD99-DE05AF5FDCCD}" type="presOf" srcId="{F93E3E35-36AA-49DF-8556-6220DAB24E56}" destId="{4BC85ABD-5FA0-464B-97E1-AD3997560427}" srcOrd="0" destOrd="0" presId="urn:microsoft.com/office/officeart/2008/layout/VerticalCurvedList"/>
    <dgm:cxn modelId="{663A617B-3876-462F-AD98-E2B0650B6AB1}" srcId="{8F672076-7587-435B-AD0A-719FC6FB4D2B}" destId="{0CB788A9-584C-4A04-94C7-D32F6F44AAD2}" srcOrd="4" destOrd="0" parTransId="{FE030DFB-818F-4973-ABE7-AD6854E1A122}" sibTransId="{147CD6E1-1679-4C11-8A48-8BDA75C95E53}"/>
    <dgm:cxn modelId="{3D827882-8463-4FDB-994C-430C451B4F1C}" srcId="{8F672076-7587-435B-AD0A-719FC6FB4D2B}" destId="{54B3D17C-FE27-4572-85D9-21F1CE29B3BA}" srcOrd="2" destOrd="0" parTransId="{85624A01-9792-4DBD-939D-CC69A68D8B84}" sibTransId="{FDEF43E7-E9D5-4A0E-B7D9-7A2FE8B4AE86}"/>
    <dgm:cxn modelId="{F91764A8-918F-4120-A17E-EED86348759D}" type="presOf" srcId="{5F637163-45CE-482B-95F0-DDFCBF5194FB}" destId="{F94243EF-DCCB-4EEC-ADCE-06D2137CACF9}" srcOrd="0" destOrd="0" presId="urn:microsoft.com/office/officeart/2008/layout/VerticalCurvedList"/>
    <dgm:cxn modelId="{A29673AF-7290-46B1-AFCF-EC0FE68157B4}" type="presOf" srcId="{0CB788A9-584C-4A04-94C7-D32F6F44AAD2}" destId="{05CE5B79-AC4F-4E83-9B16-AEF3332F5DF6}" srcOrd="0" destOrd="0" presId="urn:microsoft.com/office/officeart/2008/layout/VerticalCurvedList"/>
    <dgm:cxn modelId="{CB0BDBBF-925F-4480-8FEF-B6ACDFF9022B}" srcId="{8F672076-7587-435B-AD0A-719FC6FB4D2B}" destId="{035F7260-622C-49F2-90C9-A4A66568C732}" srcOrd="1" destOrd="0" parTransId="{F32B8FD2-60A0-4C08-95AB-F955EA6D03C8}" sibTransId="{63BEC4BE-5604-4DD5-9DF7-BE6E500FB29C}"/>
    <dgm:cxn modelId="{9F18D1CC-E9B8-4107-8DAF-D12D01327C40}" type="presOf" srcId="{035F7260-622C-49F2-90C9-A4A66568C732}" destId="{4A4CE524-D9BE-4222-B320-24DCD8F0C057}" srcOrd="0" destOrd="0" presId="urn:microsoft.com/office/officeart/2008/layout/VerticalCurvedList"/>
    <dgm:cxn modelId="{CE46D4E4-DEE1-4A32-828A-10547D75A242}" type="presOf" srcId="{54B3D17C-FE27-4572-85D9-21F1CE29B3BA}" destId="{E5142A2C-4807-4320-A856-4206066BB0AD}" srcOrd="0" destOrd="0" presId="urn:microsoft.com/office/officeart/2008/layout/VerticalCurvedList"/>
    <dgm:cxn modelId="{CB1979A5-0732-4F72-AF44-DAF460DADD76}" type="presParOf" srcId="{BADEABB6-0836-4198-AA2E-4DA5F722F79E}" destId="{F62D2DA7-515F-4A57-8A91-4B9FDDF25C8D}" srcOrd="0" destOrd="0" presId="urn:microsoft.com/office/officeart/2008/layout/VerticalCurvedList"/>
    <dgm:cxn modelId="{D66C4D8A-2498-49E3-9953-15F9BA0B5299}" type="presParOf" srcId="{F62D2DA7-515F-4A57-8A91-4B9FDDF25C8D}" destId="{9F71DFBB-5A3E-4E8A-854F-240C6D879B37}" srcOrd="0" destOrd="0" presId="urn:microsoft.com/office/officeart/2008/layout/VerticalCurvedList"/>
    <dgm:cxn modelId="{3FD5862A-1E64-46D7-B541-56866D6BF79F}" type="presParOf" srcId="{9F71DFBB-5A3E-4E8A-854F-240C6D879B37}" destId="{CE70BDB4-0313-414A-90EA-89B6D276FBDC}" srcOrd="0" destOrd="0" presId="urn:microsoft.com/office/officeart/2008/layout/VerticalCurvedList"/>
    <dgm:cxn modelId="{33D18F43-23CB-4DC0-9FAD-8CC175DD1615}" type="presParOf" srcId="{9F71DFBB-5A3E-4E8A-854F-240C6D879B37}" destId="{E1FE4DA8-97A3-4D6F-8B72-2FABF7CEDE8E}" srcOrd="1" destOrd="0" presId="urn:microsoft.com/office/officeart/2008/layout/VerticalCurvedList"/>
    <dgm:cxn modelId="{81AC64A9-594F-4157-8BE8-059F293D7D74}" type="presParOf" srcId="{9F71DFBB-5A3E-4E8A-854F-240C6D879B37}" destId="{F3B0937C-3280-492E-A434-0BC65D1F2D1F}" srcOrd="2" destOrd="0" presId="urn:microsoft.com/office/officeart/2008/layout/VerticalCurvedList"/>
    <dgm:cxn modelId="{1E585BCF-0B13-4D2E-A6C1-12EBF37B4667}" type="presParOf" srcId="{9F71DFBB-5A3E-4E8A-854F-240C6D879B37}" destId="{9BB19392-D326-4ED5-AAD1-42C7F4138DB3}" srcOrd="3" destOrd="0" presId="urn:microsoft.com/office/officeart/2008/layout/VerticalCurvedList"/>
    <dgm:cxn modelId="{00911B41-E137-452F-8963-40FCEEF8212E}" type="presParOf" srcId="{F62D2DA7-515F-4A57-8A91-4B9FDDF25C8D}" destId="{4BC85ABD-5FA0-464B-97E1-AD3997560427}" srcOrd="1" destOrd="0" presId="urn:microsoft.com/office/officeart/2008/layout/VerticalCurvedList"/>
    <dgm:cxn modelId="{0FFD2DB2-9F49-4770-9D6A-F5FE5FF914A4}" type="presParOf" srcId="{F62D2DA7-515F-4A57-8A91-4B9FDDF25C8D}" destId="{5BDC0DF2-B55D-447D-96CF-DD37BE0BC90E}" srcOrd="2" destOrd="0" presId="urn:microsoft.com/office/officeart/2008/layout/VerticalCurvedList"/>
    <dgm:cxn modelId="{6C6C585C-1B6D-4B8E-9DE6-6230595E4226}" type="presParOf" srcId="{5BDC0DF2-B55D-447D-96CF-DD37BE0BC90E}" destId="{1828BD66-75DE-4B5D-A3D1-9DB0E9727291}" srcOrd="0" destOrd="0" presId="urn:microsoft.com/office/officeart/2008/layout/VerticalCurvedList"/>
    <dgm:cxn modelId="{581FDF2A-DD9C-46F5-9772-1BE1A5B878CA}" type="presParOf" srcId="{F62D2DA7-515F-4A57-8A91-4B9FDDF25C8D}" destId="{4A4CE524-D9BE-4222-B320-24DCD8F0C057}" srcOrd="3" destOrd="0" presId="urn:microsoft.com/office/officeart/2008/layout/VerticalCurvedList"/>
    <dgm:cxn modelId="{EDF423EA-4437-42B0-91F4-78300E374867}" type="presParOf" srcId="{F62D2DA7-515F-4A57-8A91-4B9FDDF25C8D}" destId="{1651931B-7AC3-4596-BB27-4A1DC7624DF9}" srcOrd="4" destOrd="0" presId="urn:microsoft.com/office/officeart/2008/layout/VerticalCurvedList"/>
    <dgm:cxn modelId="{B7DD4E91-B5F3-422A-B4BB-92E38CD82417}" type="presParOf" srcId="{1651931B-7AC3-4596-BB27-4A1DC7624DF9}" destId="{36D35A5A-E440-4E2A-94A4-CE16938D7473}" srcOrd="0" destOrd="0" presId="urn:microsoft.com/office/officeart/2008/layout/VerticalCurvedList"/>
    <dgm:cxn modelId="{17DCFE54-FF38-4592-8CD2-C5736F219F4E}" type="presParOf" srcId="{F62D2DA7-515F-4A57-8A91-4B9FDDF25C8D}" destId="{E5142A2C-4807-4320-A856-4206066BB0AD}" srcOrd="5" destOrd="0" presId="urn:microsoft.com/office/officeart/2008/layout/VerticalCurvedList"/>
    <dgm:cxn modelId="{2BCFC73B-6D8B-41A6-AD8B-D256FCA4FC19}" type="presParOf" srcId="{F62D2DA7-515F-4A57-8A91-4B9FDDF25C8D}" destId="{8CD3A4AA-5516-42E6-959F-7135B04D0871}" srcOrd="6" destOrd="0" presId="urn:microsoft.com/office/officeart/2008/layout/VerticalCurvedList"/>
    <dgm:cxn modelId="{44CAE517-4B43-4591-AD9C-4B0BABA5FCE3}" type="presParOf" srcId="{8CD3A4AA-5516-42E6-959F-7135B04D0871}" destId="{BD70AE5F-E79B-42CE-8079-650E4E75D380}" srcOrd="0" destOrd="0" presId="urn:microsoft.com/office/officeart/2008/layout/VerticalCurvedList"/>
    <dgm:cxn modelId="{EAFDF2C4-3E9B-4343-BDD6-0B7FF038965B}" type="presParOf" srcId="{F62D2DA7-515F-4A57-8A91-4B9FDDF25C8D}" destId="{F94243EF-DCCB-4EEC-ADCE-06D2137CACF9}" srcOrd="7" destOrd="0" presId="urn:microsoft.com/office/officeart/2008/layout/VerticalCurvedList"/>
    <dgm:cxn modelId="{3F6ACC78-ADDB-4AB3-958B-00CD26EA56E8}" type="presParOf" srcId="{F62D2DA7-515F-4A57-8A91-4B9FDDF25C8D}" destId="{36468A4E-360A-46E8-B060-F74CA6B9A648}" srcOrd="8" destOrd="0" presId="urn:microsoft.com/office/officeart/2008/layout/VerticalCurvedList"/>
    <dgm:cxn modelId="{F0E232D2-00CC-46DF-8257-707BD4F4D08C}" type="presParOf" srcId="{36468A4E-360A-46E8-B060-F74CA6B9A648}" destId="{873814C3-95F6-432F-AC01-36DBDBDDCFDB}" srcOrd="0" destOrd="0" presId="urn:microsoft.com/office/officeart/2008/layout/VerticalCurvedList"/>
    <dgm:cxn modelId="{07BEC3F0-5CD2-4C89-A573-48690AE1F92E}" type="presParOf" srcId="{F62D2DA7-515F-4A57-8A91-4B9FDDF25C8D}" destId="{05CE5B79-AC4F-4E83-9B16-AEF3332F5DF6}" srcOrd="9" destOrd="0" presId="urn:microsoft.com/office/officeart/2008/layout/VerticalCurvedList"/>
    <dgm:cxn modelId="{162CBDDC-D6E2-457C-9646-E9266C9204DA}" type="presParOf" srcId="{F62D2DA7-515F-4A57-8A91-4B9FDDF25C8D}" destId="{306EDA8A-6BFB-49CD-92EC-B1FF39378B49}" srcOrd="10" destOrd="0" presId="urn:microsoft.com/office/officeart/2008/layout/VerticalCurvedList"/>
    <dgm:cxn modelId="{4C049E9A-6AF9-4A53-860B-B1D7261CF8DB}" type="presParOf" srcId="{306EDA8A-6BFB-49CD-92EC-B1FF39378B49}" destId="{C6C8F897-F949-4783-8614-93A7B2A0A1C7}"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FC464E-1262-4B1B-80C4-50458F56E30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8C0F887F-6AEF-4EAA-980A-244E9F6E3E63}">
      <dgm:prSet phldrT="[Text]"/>
      <dgm:spPr/>
      <dgm:t>
        <a:bodyPr/>
        <a:lstStyle/>
        <a:p>
          <a:r>
            <a:rPr lang="en-GB" dirty="0"/>
            <a:t>Venous Access</a:t>
          </a:r>
        </a:p>
      </dgm:t>
    </dgm:pt>
    <dgm:pt modelId="{2920DADF-062F-4023-8B17-2C460A62BA4E}" type="parTrans" cxnId="{0CADA53B-CEBA-4505-8930-2B32F3B50C0E}">
      <dgm:prSet/>
      <dgm:spPr/>
      <dgm:t>
        <a:bodyPr/>
        <a:lstStyle/>
        <a:p>
          <a:endParaRPr lang="en-GB"/>
        </a:p>
      </dgm:t>
    </dgm:pt>
    <dgm:pt modelId="{A85DC6EE-A879-40AA-9C3E-32D1E4B99274}" type="sibTrans" cxnId="{0CADA53B-CEBA-4505-8930-2B32F3B50C0E}">
      <dgm:prSet/>
      <dgm:spPr/>
      <dgm:t>
        <a:bodyPr/>
        <a:lstStyle/>
        <a:p>
          <a:endParaRPr lang="en-GB"/>
        </a:p>
      </dgm:t>
    </dgm:pt>
    <dgm:pt modelId="{5B3B56F1-F279-4EDC-8646-A76B98DDC559}">
      <dgm:prSet phldrT="[Text]"/>
      <dgm:spPr/>
      <dgm:t>
        <a:bodyPr/>
        <a:lstStyle/>
        <a:p>
          <a:r>
            <a:rPr lang="en-GB" dirty="0"/>
            <a:t>Variable issues with venous access when patients attend for treatment – potential opportunity for improvement, training or equipment (warmers)</a:t>
          </a:r>
        </a:p>
      </dgm:t>
    </dgm:pt>
    <dgm:pt modelId="{7FE16055-3842-4ABC-836A-1F31A37B82A4}" type="parTrans" cxnId="{A351BF69-BF3A-4BCA-B0F9-9586DBEBC8D7}">
      <dgm:prSet/>
      <dgm:spPr/>
      <dgm:t>
        <a:bodyPr/>
        <a:lstStyle/>
        <a:p>
          <a:endParaRPr lang="en-GB"/>
        </a:p>
      </dgm:t>
    </dgm:pt>
    <dgm:pt modelId="{5DBE9483-5375-4733-8EED-99649CA7A778}" type="sibTrans" cxnId="{A351BF69-BF3A-4BCA-B0F9-9586DBEBC8D7}">
      <dgm:prSet/>
      <dgm:spPr/>
      <dgm:t>
        <a:bodyPr/>
        <a:lstStyle/>
        <a:p>
          <a:endParaRPr lang="en-GB"/>
        </a:p>
      </dgm:t>
    </dgm:pt>
    <dgm:pt modelId="{36B9DFA7-6486-43D6-9242-8F739128CE59}">
      <dgm:prSet phldrT="[Text]"/>
      <dgm:spPr/>
      <dgm:t>
        <a:bodyPr/>
        <a:lstStyle/>
        <a:p>
          <a:r>
            <a:rPr lang="en-GB" dirty="0"/>
            <a:t>Hypersensitivity</a:t>
          </a:r>
        </a:p>
      </dgm:t>
    </dgm:pt>
    <dgm:pt modelId="{63DD7E71-4801-4A0F-BADC-937365D51E7A}" type="parTrans" cxnId="{4E5C2CF6-16F7-49C6-ABA3-4C0FBC061A16}">
      <dgm:prSet/>
      <dgm:spPr/>
      <dgm:t>
        <a:bodyPr/>
        <a:lstStyle/>
        <a:p>
          <a:endParaRPr lang="en-GB"/>
        </a:p>
      </dgm:t>
    </dgm:pt>
    <dgm:pt modelId="{E137F72B-A0B9-4B14-9882-5E212B47654A}" type="sibTrans" cxnId="{4E5C2CF6-16F7-49C6-ABA3-4C0FBC061A16}">
      <dgm:prSet/>
      <dgm:spPr/>
      <dgm:t>
        <a:bodyPr/>
        <a:lstStyle/>
        <a:p>
          <a:endParaRPr lang="en-GB"/>
        </a:p>
      </dgm:t>
    </dgm:pt>
    <dgm:pt modelId="{5B2E7C6B-2D6F-4EE4-8663-EE0FD0071102}">
      <dgm:prSet phldrT="[Text]"/>
      <dgm:spPr/>
      <dgm:t>
        <a:bodyPr/>
        <a:lstStyle/>
        <a:p>
          <a:r>
            <a:rPr lang="en-GB" dirty="0"/>
            <a:t>Patient reaction to treatment can impact operational flow – potential opportunity for further training (e.g. SIM training) for more junior staff to help build skills and competency</a:t>
          </a:r>
        </a:p>
      </dgm:t>
    </dgm:pt>
    <dgm:pt modelId="{0BBDD697-0251-4083-8BC8-072AFC911665}" type="parTrans" cxnId="{50BDC23D-FD02-44E4-9140-2D76FFCC0979}">
      <dgm:prSet/>
      <dgm:spPr/>
      <dgm:t>
        <a:bodyPr/>
        <a:lstStyle/>
        <a:p>
          <a:endParaRPr lang="en-GB"/>
        </a:p>
      </dgm:t>
    </dgm:pt>
    <dgm:pt modelId="{051383DF-217C-4DB8-BBFA-B70AF2C65109}" type="sibTrans" cxnId="{50BDC23D-FD02-44E4-9140-2D76FFCC0979}">
      <dgm:prSet/>
      <dgm:spPr/>
      <dgm:t>
        <a:bodyPr/>
        <a:lstStyle/>
        <a:p>
          <a:endParaRPr lang="en-GB"/>
        </a:p>
      </dgm:t>
    </dgm:pt>
    <dgm:pt modelId="{48A6C8EF-C233-4B7D-9DC2-4ED4A1D38590}">
      <dgm:prSet phldrT="[Text]"/>
      <dgm:spPr/>
      <dgm:t>
        <a:bodyPr/>
        <a:lstStyle/>
        <a:p>
          <a:r>
            <a:rPr lang="en-GB" dirty="0"/>
            <a:t>Cancellation and Delay Processes</a:t>
          </a:r>
        </a:p>
      </dgm:t>
    </dgm:pt>
    <dgm:pt modelId="{ABB72478-E083-45DA-A423-43116760E6E9}" type="parTrans" cxnId="{63A7B7FC-9967-4BBB-95A0-1C3143B47FFA}">
      <dgm:prSet/>
      <dgm:spPr/>
      <dgm:t>
        <a:bodyPr/>
        <a:lstStyle/>
        <a:p>
          <a:endParaRPr lang="en-GB"/>
        </a:p>
      </dgm:t>
    </dgm:pt>
    <dgm:pt modelId="{54353855-26D6-466F-970D-BE1CCA70356F}" type="sibTrans" cxnId="{63A7B7FC-9967-4BBB-95A0-1C3143B47FFA}">
      <dgm:prSet/>
      <dgm:spPr/>
      <dgm:t>
        <a:bodyPr/>
        <a:lstStyle/>
        <a:p>
          <a:endParaRPr lang="en-GB"/>
        </a:p>
      </dgm:t>
    </dgm:pt>
    <dgm:pt modelId="{350DB2C1-7A54-4379-9774-9439B2865415}">
      <dgm:prSet phldrT="[Text]"/>
      <dgm:spPr/>
      <dgm:t>
        <a:bodyPr/>
        <a:lstStyle/>
        <a:p>
          <a:r>
            <a:rPr lang="en-GB" dirty="0"/>
            <a:t>Ensure these are streamlined, responsive and allow wherever possible for the re-utilisation of available capacity</a:t>
          </a:r>
        </a:p>
      </dgm:t>
    </dgm:pt>
    <dgm:pt modelId="{77B8E1FB-96AB-4267-B909-F5EB5BE12A50}" type="parTrans" cxnId="{5FDCEA89-2C39-403C-95AB-1816818F50AB}">
      <dgm:prSet/>
      <dgm:spPr/>
      <dgm:t>
        <a:bodyPr/>
        <a:lstStyle/>
        <a:p>
          <a:endParaRPr lang="en-GB"/>
        </a:p>
      </dgm:t>
    </dgm:pt>
    <dgm:pt modelId="{4D2D66B8-DEA2-48BC-A7A9-F34D8AFF2F80}" type="sibTrans" cxnId="{5FDCEA89-2C39-403C-95AB-1816818F50AB}">
      <dgm:prSet/>
      <dgm:spPr/>
      <dgm:t>
        <a:bodyPr/>
        <a:lstStyle/>
        <a:p>
          <a:endParaRPr lang="en-GB"/>
        </a:p>
      </dgm:t>
    </dgm:pt>
    <dgm:pt modelId="{1EE6C5B4-7D34-497A-ACFF-B76D4FB5AE57}">
      <dgm:prSet phldrT="[Text]"/>
      <dgm:spPr/>
      <dgm:t>
        <a:bodyPr/>
        <a:lstStyle/>
        <a:p>
          <a:r>
            <a:rPr lang="en-GB" dirty="0"/>
            <a:t>Patient Information</a:t>
          </a:r>
        </a:p>
      </dgm:t>
    </dgm:pt>
    <dgm:pt modelId="{719E4320-9973-4785-9EC1-4EE260B607D2}" type="parTrans" cxnId="{D80E22EB-3D6C-4FEC-B767-CAA44F3EA86C}">
      <dgm:prSet/>
      <dgm:spPr/>
      <dgm:t>
        <a:bodyPr/>
        <a:lstStyle/>
        <a:p>
          <a:endParaRPr lang="en-GB"/>
        </a:p>
      </dgm:t>
    </dgm:pt>
    <dgm:pt modelId="{EFFC03D0-C607-408E-92E0-C18A823306FC}" type="sibTrans" cxnId="{D80E22EB-3D6C-4FEC-B767-CAA44F3EA86C}">
      <dgm:prSet/>
      <dgm:spPr/>
      <dgm:t>
        <a:bodyPr/>
        <a:lstStyle/>
        <a:p>
          <a:endParaRPr lang="en-GB"/>
        </a:p>
      </dgm:t>
    </dgm:pt>
    <dgm:pt modelId="{A1337E0F-55B6-4ED6-A9A9-5CEF09A02761}">
      <dgm:prSet phldrT="[Text]"/>
      <dgm:spPr/>
      <dgm:t>
        <a:bodyPr/>
        <a:lstStyle/>
        <a:p>
          <a:r>
            <a:rPr lang="en-GB" dirty="0"/>
            <a:t>Ensure patient guidance is clear with regards to the practical arrangements for getting to clinic, challenges with parking and access, location, etc</a:t>
          </a:r>
        </a:p>
      </dgm:t>
    </dgm:pt>
    <dgm:pt modelId="{0443029D-E64F-4C55-9EFE-FDFDB7CCB50F}" type="parTrans" cxnId="{4DCF0CC6-99AB-4BFD-9821-419A935A0A99}">
      <dgm:prSet/>
      <dgm:spPr/>
      <dgm:t>
        <a:bodyPr/>
        <a:lstStyle/>
        <a:p>
          <a:endParaRPr lang="en-GB"/>
        </a:p>
      </dgm:t>
    </dgm:pt>
    <dgm:pt modelId="{F9A31383-5CC0-4273-A35A-5846AE217719}" type="sibTrans" cxnId="{4DCF0CC6-99AB-4BFD-9821-419A935A0A99}">
      <dgm:prSet/>
      <dgm:spPr/>
      <dgm:t>
        <a:bodyPr/>
        <a:lstStyle/>
        <a:p>
          <a:endParaRPr lang="en-GB"/>
        </a:p>
      </dgm:t>
    </dgm:pt>
    <dgm:pt modelId="{06DD3070-1188-4A92-B762-DE53800ED072}">
      <dgm:prSet phldrT="[Text]"/>
      <dgm:spPr/>
      <dgm:t>
        <a:bodyPr/>
        <a:lstStyle/>
        <a:p>
          <a:r>
            <a:rPr lang="en-GB" dirty="0"/>
            <a:t>Also ensure patients have easy access in the event of them becoming too unwell to attend clinic, who to contact if they have concerns, etc. </a:t>
          </a:r>
        </a:p>
      </dgm:t>
    </dgm:pt>
    <dgm:pt modelId="{E797EE6C-05A6-40DB-9F0F-474B74D7B91E}" type="parTrans" cxnId="{0412E049-FAF7-49E4-8A72-FB54C8A38ED3}">
      <dgm:prSet/>
      <dgm:spPr/>
      <dgm:t>
        <a:bodyPr/>
        <a:lstStyle/>
        <a:p>
          <a:endParaRPr lang="en-GB"/>
        </a:p>
      </dgm:t>
    </dgm:pt>
    <dgm:pt modelId="{CD7F8C53-9AA2-4709-9B62-F7ED994029E9}" type="sibTrans" cxnId="{0412E049-FAF7-49E4-8A72-FB54C8A38ED3}">
      <dgm:prSet/>
      <dgm:spPr/>
      <dgm:t>
        <a:bodyPr/>
        <a:lstStyle/>
        <a:p>
          <a:endParaRPr lang="en-GB"/>
        </a:p>
      </dgm:t>
    </dgm:pt>
    <dgm:pt modelId="{95C3D6FE-1797-4508-A23D-473416720007}">
      <dgm:prSet phldrT="[Text]"/>
      <dgm:spPr/>
      <dgm:t>
        <a:bodyPr/>
        <a:lstStyle/>
        <a:p>
          <a:r>
            <a:rPr lang="en-GB" dirty="0"/>
            <a:t>Maximise Use of Subcutaneous Treatments</a:t>
          </a:r>
        </a:p>
      </dgm:t>
    </dgm:pt>
    <dgm:pt modelId="{F637BF0A-7191-4AF0-83A2-AE0A7CA469FB}" type="parTrans" cxnId="{1E6673BB-210F-4073-97EC-B3ECF23A5815}">
      <dgm:prSet/>
      <dgm:spPr/>
      <dgm:t>
        <a:bodyPr/>
        <a:lstStyle/>
        <a:p>
          <a:endParaRPr lang="en-GB"/>
        </a:p>
      </dgm:t>
    </dgm:pt>
    <dgm:pt modelId="{0F1529BB-CE16-4327-8503-21D94B90DE10}" type="sibTrans" cxnId="{1E6673BB-210F-4073-97EC-B3ECF23A5815}">
      <dgm:prSet/>
      <dgm:spPr/>
      <dgm:t>
        <a:bodyPr/>
        <a:lstStyle/>
        <a:p>
          <a:endParaRPr lang="en-GB"/>
        </a:p>
      </dgm:t>
    </dgm:pt>
    <dgm:pt modelId="{56D26DFD-96DB-4221-9DF6-887BFE2A9C25}">
      <dgm:prSet phldrT="[Text]"/>
      <dgm:spPr/>
      <dgm:t>
        <a:bodyPr/>
        <a:lstStyle/>
        <a:p>
          <a:r>
            <a:rPr lang="en-GB" dirty="0"/>
            <a:t>Using information now available, and with Pharmacy input, asses the potential opportunity and impact of switching more treatments to </a:t>
          </a:r>
          <a:r>
            <a:rPr lang="en-GB" dirty="0" err="1"/>
            <a:t>subcut</a:t>
          </a:r>
          <a:r>
            <a:rPr lang="en-GB" dirty="0"/>
            <a:t> </a:t>
          </a:r>
        </a:p>
      </dgm:t>
    </dgm:pt>
    <dgm:pt modelId="{2A9D7AAD-57A6-4C31-AA99-AC94BE586618}" type="parTrans" cxnId="{249B72B9-AA77-4802-BA5F-79FC30569203}">
      <dgm:prSet/>
      <dgm:spPr/>
      <dgm:t>
        <a:bodyPr/>
        <a:lstStyle/>
        <a:p>
          <a:endParaRPr lang="en-GB"/>
        </a:p>
      </dgm:t>
    </dgm:pt>
    <dgm:pt modelId="{1B0CBC7D-6696-4DF3-B157-92DC33F1D40C}" type="sibTrans" cxnId="{249B72B9-AA77-4802-BA5F-79FC30569203}">
      <dgm:prSet/>
      <dgm:spPr/>
      <dgm:t>
        <a:bodyPr/>
        <a:lstStyle/>
        <a:p>
          <a:endParaRPr lang="en-GB"/>
        </a:p>
      </dgm:t>
    </dgm:pt>
    <dgm:pt modelId="{915E0E00-B5FC-49EE-B589-4DEAE7D862A2}">
      <dgm:prSet phldrT="[Text]"/>
      <dgm:spPr/>
      <dgm:t>
        <a:bodyPr/>
        <a:lstStyle/>
        <a:p>
          <a:r>
            <a:rPr lang="en-GB" dirty="0"/>
            <a:t>SACT Education</a:t>
          </a:r>
        </a:p>
      </dgm:t>
    </dgm:pt>
    <dgm:pt modelId="{9D9A6445-A2A3-4F3F-A8F5-02F16CA972DA}" type="parTrans" cxnId="{073D58B0-AE3F-48C0-BF9C-8ECA24A91F7F}">
      <dgm:prSet/>
      <dgm:spPr/>
      <dgm:t>
        <a:bodyPr/>
        <a:lstStyle/>
        <a:p>
          <a:endParaRPr lang="en-GB"/>
        </a:p>
      </dgm:t>
    </dgm:pt>
    <dgm:pt modelId="{FCBD74FC-89DB-42A6-AF9F-A3BA897DFEAE}" type="sibTrans" cxnId="{073D58B0-AE3F-48C0-BF9C-8ECA24A91F7F}">
      <dgm:prSet/>
      <dgm:spPr/>
      <dgm:t>
        <a:bodyPr/>
        <a:lstStyle/>
        <a:p>
          <a:endParaRPr lang="en-GB"/>
        </a:p>
      </dgm:t>
    </dgm:pt>
    <dgm:pt modelId="{5102CDAD-6471-4360-9CD0-47F2B5A45D52}">
      <dgm:prSet phldrT="[Text]"/>
      <dgm:spPr/>
      <dgm:t>
        <a:bodyPr/>
        <a:lstStyle/>
        <a:p>
          <a:r>
            <a:rPr lang="en-GB" dirty="0"/>
            <a:t>Further to the above, opportunity to consider more Alliance-wide resource and support for Education and Training, especially where Trust’s have limited in-house resource</a:t>
          </a:r>
        </a:p>
      </dgm:t>
    </dgm:pt>
    <dgm:pt modelId="{5911D3F9-7AB6-447A-923D-AF6A710B12B6}" type="parTrans" cxnId="{DD31B73E-D8E0-45F1-BF10-44CAFCD5D0A2}">
      <dgm:prSet/>
      <dgm:spPr/>
      <dgm:t>
        <a:bodyPr/>
        <a:lstStyle/>
        <a:p>
          <a:endParaRPr lang="en-GB"/>
        </a:p>
      </dgm:t>
    </dgm:pt>
    <dgm:pt modelId="{1C07BC9D-2F56-4C41-A752-E72E1AAA5C06}" type="sibTrans" cxnId="{DD31B73E-D8E0-45F1-BF10-44CAFCD5D0A2}">
      <dgm:prSet/>
      <dgm:spPr/>
      <dgm:t>
        <a:bodyPr/>
        <a:lstStyle/>
        <a:p>
          <a:endParaRPr lang="en-GB"/>
        </a:p>
      </dgm:t>
    </dgm:pt>
    <dgm:pt modelId="{35D220F4-EDF8-47BF-9476-429401FA9211}" type="pres">
      <dgm:prSet presAssocID="{15FC464E-1262-4B1B-80C4-50458F56E30B}" presName="linear" presStyleCnt="0">
        <dgm:presLayoutVars>
          <dgm:dir/>
          <dgm:animLvl val="lvl"/>
          <dgm:resizeHandles val="exact"/>
        </dgm:presLayoutVars>
      </dgm:prSet>
      <dgm:spPr/>
    </dgm:pt>
    <dgm:pt modelId="{9C0EF958-F61C-4F96-AC61-794036A43BF7}" type="pres">
      <dgm:prSet presAssocID="{8C0F887F-6AEF-4EAA-980A-244E9F6E3E63}" presName="parentLin" presStyleCnt="0"/>
      <dgm:spPr/>
    </dgm:pt>
    <dgm:pt modelId="{9AE2E5E6-A905-4A18-8683-5FC2082CAAC0}" type="pres">
      <dgm:prSet presAssocID="{8C0F887F-6AEF-4EAA-980A-244E9F6E3E63}" presName="parentLeftMargin" presStyleLbl="node1" presStyleIdx="0" presStyleCnt="6"/>
      <dgm:spPr/>
    </dgm:pt>
    <dgm:pt modelId="{3C77F33C-036E-4A5A-AC73-3A086FE4285D}" type="pres">
      <dgm:prSet presAssocID="{8C0F887F-6AEF-4EAA-980A-244E9F6E3E63}" presName="parentText" presStyleLbl="node1" presStyleIdx="0" presStyleCnt="6">
        <dgm:presLayoutVars>
          <dgm:chMax val="0"/>
          <dgm:bulletEnabled val="1"/>
        </dgm:presLayoutVars>
      </dgm:prSet>
      <dgm:spPr/>
    </dgm:pt>
    <dgm:pt modelId="{7CC3E71A-B173-4D84-B29C-F8DCEEE8D70C}" type="pres">
      <dgm:prSet presAssocID="{8C0F887F-6AEF-4EAA-980A-244E9F6E3E63}" presName="negativeSpace" presStyleCnt="0"/>
      <dgm:spPr/>
    </dgm:pt>
    <dgm:pt modelId="{87D7BEC3-0E80-4A04-8E8D-8DC944C22E5F}" type="pres">
      <dgm:prSet presAssocID="{8C0F887F-6AEF-4EAA-980A-244E9F6E3E63}" presName="childText" presStyleLbl="conFgAcc1" presStyleIdx="0" presStyleCnt="6">
        <dgm:presLayoutVars>
          <dgm:bulletEnabled val="1"/>
        </dgm:presLayoutVars>
      </dgm:prSet>
      <dgm:spPr/>
    </dgm:pt>
    <dgm:pt modelId="{F8073523-2096-43BD-83D5-1867648CAEE5}" type="pres">
      <dgm:prSet presAssocID="{A85DC6EE-A879-40AA-9C3E-32D1E4B99274}" presName="spaceBetweenRectangles" presStyleCnt="0"/>
      <dgm:spPr/>
    </dgm:pt>
    <dgm:pt modelId="{673CE209-4BE7-49BD-BEBA-FA30C7754A12}" type="pres">
      <dgm:prSet presAssocID="{36B9DFA7-6486-43D6-9242-8F739128CE59}" presName="parentLin" presStyleCnt="0"/>
      <dgm:spPr/>
    </dgm:pt>
    <dgm:pt modelId="{6083E855-D31F-488D-AF3F-49B69C174C37}" type="pres">
      <dgm:prSet presAssocID="{36B9DFA7-6486-43D6-9242-8F739128CE59}" presName="parentLeftMargin" presStyleLbl="node1" presStyleIdx="0" presStyleCnt="6"/>
      <dgm:spPr/>
    </dgm:pt>
    <dgm:pt modelId="{20A6FA7A-B36D-4260-917E-544A4A6E2280}" type="pres">
      <dgm:prSet presAssocID="{36B9DFA7-6486-43D6-9242-8F739128CE59}" presName="parentText" presStyleLbl="node1" presStyleIdx="1" presStyleCnt="6">
        <dgm:presLayoutVars>
          <dgm:chMax val="0"/>
          <dgm:bulletEnabled val="1"/>
        </dgm:presLayoutVars>
      </dgm:prSet>
      <dgm:spPr/>
    </dgm:pt>
    <dgm:pt modelId="{35CA9220-EAC1-479D-A9EA-F7E1263D3709}" type="pres">
      <dgm:prSet presAssocID="{36B9DFA7-6486-43D6-9242-8F739128CE59}" presName="negativeSpace" presStyleCnt="0"/>
      <dgm:spPr/>
    </dgm:pt>
    <dgm:pt modelId="{9F62E682-4575-45CD-9B10-A760E2AE0415}" type="pres">
      <dgm:prSet presAssocID="{36B9DFA7-6486-43D6-9242-8F739128CE59}" presName="childText" presStyleLbl="conFgAcc1" presStyleIdx="1" presStyleCnt="6">
        <dgm:presLayoutVars>
          <dgm:bulletEnabled val="1"/>
        </dgm:presLayoutVars>
      </dgm:prSet>
      <dgm:spPr/>
    </dgm:pt>
    <dgm:pt modelId="{A54AFCE2-E06D-41C2-8287-CC749CA423E5}" type="pres">
      <dgm:prSet presAssocID="{E137F72B-A0B9-4B14-9882-5E212B47654A}" presName="spaceBetweenRectangles" presStyleCnt="0"/>
      <dgm:spPr/>
    </dgm:pt>
    <dgm:pt modelId="{FC7EA15F-DC57-43BF-9A98-238A7D103FC7}" type="pres">
      <dgm:prSet presAssocID="{915E0E00-B5FC-49EE-B589-4DEAE7D862A2}" presName="parentLin" presStyleCnt="0"/>
      <dgm:spPr/>
    </dgm:pt>
    <dgm:pt modelId="{27BE1BB8-BEDE-4BB1-97FC-D06317AEF1C1}" type="pres">
      <dgm:prSet presAssocID="{915E0E00-B5FC-49EE-B589-4DEAE7D862A2}" presName="parentLeftMargin" presStyleLbl="node1" presStyleIdx="1" presStyleCnt="6"/>
      <dgm:spPr/>
    </dgm:pt>
    <dgm:pt modelId="{8844BF77-A64D-4623-9F9A-C29BD7D423D4}" type="pres">
      <dgm:prSet presAssocID="{915E0E00-B5FC-49EE-B589-4DEAE7D862A2}" presName="parentText" presStyleLbl="node1" presStyleIdx="2" presStyleCnt="6">
        <dgm:presLayoutVars>
          <dgm:chMax val="0"/>
          <dgm:bulletEnabled val="1"/>
        </dgm:presLayoutVars>
      </dgm:prSet>
      <dgm:spPr/>
    </dgm:pt>
    <dgm:pt modelId="{828A9322-6606-4B56-8CB5-A34159188B24}" type="pres">
      <dgm:prSet presAssocID="{915E0E00-B5FC-49EE-B589-4DEAE7D862A2}" presName="negativeSpace" presStyleCnt="0"/>
      <dgm:spPr/>
    </dgm:pt>
    <dgm:pt modelId="{D9105322-5AED-4A49-9807-AB96D5D7EB7F}" type="pres">
      <dgm:prSet presAssocID="{915E0E00-B5FC-49EE-B589-4DEAE7D862A2}" presName="childText" presStyleLbl="conFgAcc1" presStyleIdx="2" presStyleCnt="6" custLinFactNeighborX="-66950" custLinFactNeighborY="36619">
        <dgm:presLayoutVars>
          <dgm:bulletEnabled val="1"/>
        </dgm:presLayoutVars>
      </dgm:prSet>
      <dgm:spPr/>
    </dgm:pt>
    <dgm:pt modelId="{B63558DF-0B71-4989-B847-27C10886267B}" type="pres">
      <dgm:prSet presAssocID="{FCBD74FC-89DB-42A6-AF9F-A3BA897DFEAE}" presName="spaceBetweenRectangles" presStyleCnt="0"/>
      <dgm:spPr/>
    </dgm:pt>
    <dgm:pt modelId="{1022276D-0D27-4594-A3A3-80104E5F318D}" type="pres">
      <dgm:prSet presAssocID="{48A6C8EF-C233-4B7D-9DC2-4ED4A1D38590}" presName="parentLin" presStyleCnt="0"/>
      <dgm:spPr/>
    </dgm:pt>
    <dgm:pt modelId="{0046B1AF-EE97-4206-BC85-320F3B0CC28C}" type="pres">
      <dgm:prSet presAssocID="{48A6C8EF-C233-4B7D-9DC2-4ED4A1D38590}" presName="parentLeftMargin" presStyleLbl="node1" presStyleIdx="2" presStyleCnt="6"/>
      <dgm:spPr/>
    </dgm:pt>
    <dgm:pt modelId="{5DDC8939-8B04-44FD-8764-CA3830128CFC}" type="pres">
      <dgm:prSet presAssocID="{48A6C8EF-C233-4B7D-9DC2-4ED4A1D38590}" presName="parentText" presStyleLbl="node1" presStyleIdx="3" presStyleCnt="6">
        <dgm:presLayoutVars>
          <dgm:chMax val="0"/>
          <dgm:bulletEnabled val="1"/>
        </dgm:presLayoutVars>
      </dgm:prSet>
      <dgm:spPr/>
    </dgm:pt>
    <dgm:pt modelId="{72CECBF1-2F36-41C9-88A8-1C9DA88C83F8}" type="pres">
      <dgm:prSet presAssocID="{48A6C8EF-C233-4B7D-9DC2-4ED4A1D38590}" presName="negativeSpace" presStyleCnt="0"/>
      <dgm:spPr/>
    </dgm:pt>
    <dgm:pt modelId="{ABC40EA9-6C1F-4670-B151-640224691FE6}" type="pres">
      <dgm:prSet presAssocID="{48A6C8EF-C233-4B7D-9DC2-4ED4A1D38590}" presName="childText" presStyleLbl="conFgAcc1" presStyleIdx="3" presStyleCnt="6">
        <dgm:presLayoutVars>
          <dgm:bulletEnabled val="1"/>
        </dgm:presLayoutVars>
      </dgm:prSet>
      <dgm:spPr/>
    </dgm:pt>
    <dgm:pt modelId="{057EEBEA-F2E8-4ACD-AC6D-054D18137A09}" type="pres">
      <dgm:prSet presAssocID="{54353855-26D6-466F-970D-BE1CCA70356F}" presName="spaceBetweenRectangles" presStyleCnt="0"/>
      <dgm:spPr/>
    </dgm:pt>
    <dgm:pt modelId="{4F3E9F6A-92E3-4623-982C-E5531160A818}" type="pres">
      <dgm:prSet presAssocID="{95C3D6FE-1797-4508-A23D-473416720007}" presName="parentLin" presStyleCnt="0"/>
      <dgm:spPr/>
    </dgm:pt>
    <dgm:pt modelId="{2516EA88-6B01-4E91-839D-132B2E45E9E7}" type="pres">
      <dgm:prSet presAssocID="{95C3D6FE-1797-4508-A23D-473416720007}" presName="parentLeftMargin" presStyleLbl="node1" presStyleIdx="3" presStyleCnt="6"/>
      <dgm:spPr/>
    </dgm:pt>
    <dgm:pt modelId="{24E845C3-FC1C-4DD0-B900-F005DC9AD034}" type="pres">
      <dgm:prSet presAssocID="{95C3D6FE-1797-4508-A23D-473416720007}" presName="parentText" presStyleLbl="node1" presStyleIdx="4" presStyleCnt="6">
        <dgm:presLayoutVars>
          <dgm:chMax val="0"/>
          <dgm:bulletEnabled val="1"/>
        </dgm:presLayoutVars>
      </dgm:prSet>
      <dgm:spPr/>
    </dgm:pt>
    <dgm:pt modelId="{47B8AC96-7DEF-4BAA-BEDD-B54607FC91FA}" type="pres">
      <dgm:prSet presAssocID="{95C3D6FE-1797-4508-A23D-473416720007}" presName="negativeSpace" presStyleCnt="0"/>
      <dgm:spPr/>
    </dgm:pt>
    <dgm:pt modelId="{B2C2F747-DE43-41C1-915E-A6D1994DFACE}" type="pres">
      <dgm:prSet presAssocID="{95C3D6FE-1797-4508-A23D-473416720007}" presName="childText" presStyleLbl="conFgAcc1" presStyleIdx="4" presStyleCnt="6">
        <dgm:presLayoutVars>
          <dgm:bulletEnabled val="1"/>
        </dgm:presLayoutVars>
      </dgm:prSet>
      <dgm:spPr/>
    </dgm:pt>
    <dgm:pt modelId="{09141772-B063-44F0-8C54-ECA7AADE1E61}" type="pres">
      <dgm:prSet presAssocID="{0F1529BB-CE16-4327-8503-21D94B90DE10}" presName="spaceBetweenRectangles" presStyleCnt="0"/>
      <dgm:spPr/>
    </dgm:pt>
    <dgm:pt modelId="{D70205B8-3516-43BE-B87A-F832D946BCB8}" type="pres">
      <dgm:prSet presAssocID="{1EE6C5B4-7D34-497A-ACFF-B76D4FB5AE57}" presName="parentLin" presStyleCnt="0"/>
      <dgm:spPr/>
    </dgm:pt>
    <dgm:pt modelId="{E7C8387A-892F-40CC-8239-01C885F4AD20}" type="pres">
      <dgm:prSet presAssocID="{1EE6C5B4-7D34-497A-ACFF-B76D4FB5AE57}" presName="parentLeftMargin" presStyleLbl="node1" presStyleIdx="4" presStyleCnt="6"/>
      <dgm:spPr/>
    </dgm:pt>
    <dgm:pt modelId="{871B758F-A134-4126-BE94-074885B876F4}" type="pres">
      <dgm:prSet presAssocID="{1EE6C5B4-7D34-497A-ACFF-B76D4FB5AE57}" presName="parentText" presStyleLbl="node1" presStyleIdx="5" presStyleCnt="6">
        <dgm:presLayoutVars>
          <dgm:chMax val="0"/>
          <dgm:bulletEnabled val="1"/>
        </dgm:presLayoutVars>
      </dgm:prSet>
      <dgm:spPr/>
    </dgm:pt>
    <dgm:pt modelId="{42E8A319-A701-45FB-9CCF-B3EBFB2F5CFF}" type="pres">
      <dgm:prSet presAssocID="{1EE6C5B4-7D34-497A-ACFF-B76D4FB5AE57}" presName="negativeSpace" presStyleCnt="0"/>
      <dgm:spPr/>
    </dgm:pt>
    <dgm:pt modelId="{56BC1532-1549-413F-8F42-19AB00FB6853}" type="pres">
      <dgm:prSet presAssocID="{1EE6C5B4-7D34-497A-ACFF-B76D4FB5AE57}" presName="childText" presStyleLbl="conFgAcc1" presStyleIdx="5" presStyleCnt="6">
        <dgm:presLayoutVars>
          <dgm:bulletEnabled val="1"/>
        </dgm:presLayoutVars>
      </dgm:prSet>
      <dgm:spPr/>
    </dgm:pt>
  </dgm:ptLst>
  <dgm:cxnLst>
    <dgm:cxn modelId="{ABC1B30D-05E3-466A-B179-02B0787EF4E5}" type="presOf" srcId="{1EE6C5B4-7D34-497A-ACFF-B76D4FB5AE57}" destId="{E7C8387A-892F-40CC-8239-01C885F4AD20}" srcOrd="0" destOrd="0" presId="urn:microsoft.com/office/officeart/2005/8/layout/list1"/>
    <dgm:cxn modelId="{A3FDFD19-91D4-4336-87EA-44B5337A4B8C}" type="presOf" srcId="{A1337E0F-55B6-4ED6-A9A9-5CEF09A02761}" destId="{56BC1532-1549-413F-8F42-19AB00FB6853}" srcOrd="0" destOrd="0" presId="urn:microsoft.com/office/officeart/2005/8/layout/list1"/>
    <dgm:cxn modelId="{5BF43D1A-3473-4E5C-800C-68C2D072BE00}" type="presOf" srcId="{48A6C8EF-C233-4B7D-9DC2-4ED4A1D38590}" destId="{0046B1AF-EE97-4206-BC85-320F3B0CC28C}" srcOrd="0" destOrd="0" presId="urn:microsoft.com/office/officeart/2005/8/layout/list1"/>
    <dgm:cxn modelId="{2ADAC721-6AA3-4E64-8BE0-D9AB4C3942D7}" type="presOf" srcId="{1EE6C5B4-7D34-497A-ACFF-B76D4FB5AE57}" destId="{871B758F-A134-4126-BE94-074885B876F4}" srcOrd="1" destOrd="0" presId="urn:microsoft.com/office/officeart/2005/8/layout/list1"/>
    <dgm:cxn modelId="{43383D2E-F610-44E1-8DF1-237A21FDC215}" type="presOf" srcId="{8C0F887F-6AEF-4EAA-980A-244E9F6E3E63}" destId="{3C77F33C-036E-4A5A-AC73-3A086FE4285D}" srcOrd="1" destOrd="0" presId="urn:microsoft.com/office/officeart/2005/8/layout/list1"/>
    <dgm:cxn modelId="{0CADA53B-CEBA-4505-8930-2B32F3B50C0E}" srcId="{15FC464E-1262-4B1B-80C4-50458F56E30B}" destId="{8C0F887F-6AEF-4EAA-980A-244E9F6E3E63}" srcOrd="0" destOrd="0" parTransId="{2920DADF-062F-4023-8B17-2C460A62BA4E}" sibTransId="{A85DC6EE-A879-40AA-9C3E-32D1E4B99274}"/>
    <dgm:cxn modelId="{50BDC23D-FD02-44E4-9140-2D76FFCC0979}" srcId="{36B9DFA7-6486-43D6-9242-8F739128CE59}" destId="{5B2E7C6B-2D6F-4EE4-8663-EE0FD0071102}" srcOrd="0" destOrd="0" parTransId="{0BBDD697-0251-4083-8BC8-072AFC911665}" sibTransId="{051383DF-217C-4DB8-BBFA-B70AF2C65109}"/>
    <dgm:cxn modelId="{DD31B73E-D8E0-45F1-BF10-44CAFCD5D0A2}" srcId="{915E0E00-B5FC-49EE-B589-4DEAE7D862A2}" destId="{5102CDAD-6471-4360-9CD0-47F2B5A45D52}" srcOrd="0" destOrd="0" parTransId="{5911D3F9-7AB6-447A-923D-AF6A710B12B6}" sibTransId="{1C07BC9D-2F56-4C41-A752-E72E1AAA5C06}"/>
    <dgm:cxn modelId="{7D629F5D-5FA6-4661-87E0-E990DCB6AAEA}" type="presOf" srcId="{36B9DFA7-6486-43D6-9242-8F739128CE59}" destId="{20A6FA7A-B36D-4260-917E-544A4A6E2280}" srcOrd="1" destOrd="0" presId="urn:microsoft.com/office/officeart/2005/8/layout/list1"/>
    <dgm:cxn modelId="{E3FF4E65-898A-4F59-A5DE-7BBA90CB7459}" type="presOf" srcId="{350DB2C1-7A54-4379-9774-9439B2865415}" destId="{ABC40EA9-6C1F-4670-B151-640224691FE6}" srcOrd="0" destOrd="0" presId="urn:microsoft.com/office/officeart/2005/8/layout/list1"/>
    <dgm:cxn modelId="{98EF4366-7C50-4433-8CEE-9A001204A041}" type="presOf" srcId="{56D26DFD-96DB-4221-9DF6-887BFE2A9C25}" destId="{B2C2F747-DE43-41C1-915E-A6D1994DFACE}" srcOrd="0" destOrd="0" presId="urn:microsoft.com/office/officeart/2005/8/layout/list1"/>
    <dgm:cxn modelId="{A351BF69-BF3A-4BCA-B0F9-9586DBEBC8D7}" srcId="{8C0F887F-6AEF-4EAA-980A-244E9F6E3E63}" destId="{5B3B56F1-F279-4EDC-8646-A76B98DDC559}" srcOrd="0" destOrd="0" parTransId="{7FE16055-3842-4ABC-836A-1F31A37B82A4}" sibTransId="{5DBE9483-5375-4733-8EED-99649CA7A778}"/>
    <dgm:cxn modelId="{0412E049-FAF7-49E4-8A72-FB54C8A38ED3}" srcId="{1EE6C5B4-7D34-497A-ACFF-B76D4FB5AE57}" destId="{06DD3070-1188-4A92-B762-DE53800ED072}" srcOrd="1" destOrd="0" parTransId="{E797EE6C-05A6-40DB-9F0F-474B74D7B91E}" sibTransId="{CD7F8C53-9AA2-4709-9B62-F7ED994029E9}"/>
    <dgm:cxn modelId="{9443854F-19FE-406E-ADB3-AB56D31F43F0}" type="presOf" srcId="{06DD3070-1188-4A92-B762-DE53800ED072}" destId="{56BC1532-1549-413F-8F42-19AB00FB6853}" srcOrd="0" destOrd="1" presId="urn:microsoft.com/office/officeart/2005/8/layout/list1"/>
    <dgm:cxn modelId="{927F6F52-2E99-4558-BDE7-CABCCE1D9862}" type="presOf" srcId="{5102CDAD-6471-4360-9CD0-47F2B5A45D52}" destId="{D9105322-5AED-4A49-9807-AB96D5D7EB7F}" srcOrd="0" destOrd="0" presId="urn:microsoft.com/office/officeart/2005/8/layout/list1"/>
    <dgm:cxn modelId="{B840297D-E4BE-4217-8AFB-9C65655FBA07}" type="presOf" srcId="{48A6C8EF-C233-4B7D-9DC2-4ED4A1D38590}" destId="{5DDC8939-8B04-44FD-8764-CA3830128CFC}" srcOrd="1" destOrd="0" presId="urn:microsoft.com/office/officeart/2005/8/layout/list1"/>
    <dgm:cxn modelId="{5FDCEA89-2C39-403C-95AB-1816818F50AB}" srcId="{48A6C8EF-C233-4B7D-9DC2-4ED4A1D38590}" destId="{350DB2C1-7A54-4379-9774-9439B2865415}" srcOrd="0" destOrd="0" parTransId="{77B8E1FB-96AB-4267-B909-F5EB5BE12A50}" sibTransId="{4D2D66B8-DEA2-48BC-A7A9-F34D8AFF2F80}"/>
    <dgm:cxn modelId="{74DA0D9C-79F5-440D-9FF7-37D09F78142A}" type="presOf" srcId="{36B9DFA7-6486-43D6-9242-8F739128CE59}" destId="{6083E855-D31F-488D-AF3F-49B69C174C37}" srcOrd="0" destOrd="0" presId="urn:microsoft.com/office/officeart/2005/8/layout/list1"/>
    <dgm:cxn modelId="{C71DB69F-3BF5-44E1-9EC6-6E7A202F4203}" type="presOf" srcId="{5B2E7C6B-2D6F-4EE4-8663-EE0FD0071102}" destId="{9F62E682-4575-45CD-9B10-A760E2AE0415}" srcOrd="0" destOrd="0" presId="urn:microsoft.com/office/officeart/2005/8/layout/list1"/>
    <dgm:cxn modelId="{3C5C99AB-D98E-4962-9556-9B71C2539AA1}" type="presOf" srcId="{5B3B56F1-F279-4EDC-8646-A76B98DDC559}" destId="{87D7BEC3-0E80-4A04-8E8D-8DC944C22E5F}" srcOrd="0" destOrd="0" presId="urn:microsoft.com/office/officeart/2005/8/layout/list1"/>
    <dgm:cxn modelId="{140188AE-6EDA-4B4D-8706-635BC36FE0FA}" type="presOf" srcId="{915E0E00-B5FC-49EE-B589-4DEAE7D862A2}" destId="{8844BF77-A64D-4623-9F9A-C29BD7D423D4}" srcOrd="1" destOrd="0" presId="urn:microsoft.com/office/officeart/2005/8/layout/list1"/>
    <dgm:cxn modelId="{073D58B0-AE3F-48C0-BF9C-8ECA24A91F7F}" srcId="{15FC464E-1262-4B1B-80C4-50458F56E30B}" destId="{915E0E00-B5FC-49EE-B589-4DEAE7D862A2}" srcOrd="2" destOrd="0" parTransId="{9D9A6445-A2A3-4F3F-A8F5-02F16CA972DA}" sibTransId="{FCBD74FC-89DB-42A6-AF9F-A3BA897DFEAE}"/>
    <dgm:cxn modelId="{616EBEB6-5FE3-4A90-8AE9-1FFB152D68AF}" type="presOf" srcId="{915E0E00-B5FC-49EE-B589-4DEAE7D862A2}" destId="{27BE1BB8-BEDE-4BB1-97FC-D06317AEF1C1}" srcOrd="0" destOrd="0" presId="urn:microsoft.com/office/officeart/2005/8/layout/list1"/>
    <dgm:cxn modelId="{1AD0FBB7-70BF-4A17-8B76-EFC60FBB2089}" type="presOf" srcId="{95C3D6FE-1797-4508-A23D-473416720007}" destId="{24E845C3-FC1C-4DD0-B900-F005DC9AD034}" srcOrd="1" destOrd="0" presId="urn:microsoft.com/office/officeart/2005/8/layout/list1"/>
    <dgm:cxn modelId="{249B72B9-AA77-4802-BA5F-79FC30569203}" srcId="{95C3D6FE-1797-4508-A23D-473416720007}" destId="{56D26DFD-96DB-4221-9DF6-887BFE2A9C25}" srcOrd="0" destOrd="0" parTransId="{2A9D7AAD-57A6-4C31-AA99-AC94BE586618}" sibTransId="{1B0CBC7D-6696-4DF3-B157-92DC33F1D40C}"/>
    <dgm:cxn modelId="{1E6673BB-210F-4073-97EC-B3ECF23A5815}" srcId="{15FC464E-1262-4B1B-80C4-50458F56E30B}" destId="{95C3D6FE-1797-4508-A23D-473416720007}" srcOrd="4" destOrd="0" parTransId="{F637BF0A-7191-4AF0-83A2-AE0A7CA469FB}" sibTransId="{0F1529BB-CE16-4327-8503-21D94B90DE10}"/>
    <dgm:cxn modelId="{6B0203C1-0807-4DAC-BBB6-7226E4951096}" type="presOf" srcId="{8C0F887F-6AEF-4EAA-980A-244E9F6E3E63}" destId="{9AE2E5E6-A905-4A18-8683-5FC2082CAAC0}" srcOrd="0" destOrd="0" presId="urn:microsoft.com/office/officeart/2005/8/layout/list1"/>
    <dgm:cxn modelId="{DD1C90C4-9EB1-4ECE-9E01-574EB4DD30EA}" type="presOf" srcId="{95C3D6FE-1797-4508-A23D-473416720007}" destId="{2516EA88-6B01-4E91-839D-132B2E45E9E7}" srcOrd="0" destOrd="0" presId="urn:microsoft.com/office/officeart/2005/8/layout/list1"/>
    <dgm:cxn modelId="{4DCF0CC6-99AB-4BFD-9821-419A935A0A99}" srcId="{1EE6C5B4-7D34-497A-ACFF-B76D4FB5AE57}" destId="{A1337E0F-55B6-4ED6-A9A9-5CEF09A02761}" srcOrd="0" destOrd="0" parTransId="{0443029D-E64F-4C55-9EFE-FDFDB7CCB50F}" sibTransId="{F9A31383-5CC0-4273-A35A-5846AE217719}"/>
    <dgm:cxn modelId="{DDE34BE5-4F2F-455D-8D8E-61EF1C05B740}" type="presOf" srcId="{15FC464E-1262-4B1B-80C4-50458F56E30B}" destId="{35D220F4-EDF8-47BF-9476-429401FA9211}" srcOrd="0" destOrd="0" presId="urn:microsoft.com/office/officeart/2005/8/layout/list1"/>
    <dgm:cxn modelId="{D80E22EB-3D6C-4FEC-B767-CAA44F3EA86C}" srcId="{15FC464E-1262-4B1B-80C4-50458F56E30B}" destId="{1EE6C5B4-7D34-497A-ACFF-B76D4FB5AE57}" srcOrd="5" destOrd="0" parTransId="{719E4320-9973-4785-9EC1-4EE260B607D2}" sibTransId="{EFFC03D0-C607-408E-92E0-C18A823306FC}"/>
    <dgm:cxn modelId="{4E5C2CF6-16F7-49C6-ABA3-4C0FBC061A16}" srcId="{15FC464E-1262-4B1B-80C4-50458F56E30B}" destId="{36B9DFA7-6486-43D6-9242-8F739128CE59}" srcOrd="1" destOrd="0" parTransId="{63DD7E71-4801-4A0F-BADC-937365D51E7A}" sibTransId="{E137F72B-A0B9-4B14-9882-5E212B47654A}"/>
    <dgm:cxn modelId="{63A7B7FC-9967-4BBB-95A0-1C3143B47FFA}" srcId="{15FC464E-1262-4B1B-80C4-50458F56E30B}" destId="{48A6C8EF-C233-4B7D-9DC2-4ED4A1D38590}" srcOrd="3" destOrd="0" parTransId="{ABB72478-E083-45DA-A423-43116760E6E9}" sibTransId="{54353855-26D6-466F-970D-BE1CCA70356F}"/>
    <dgm:cxn modelId="{1F812D03-22A8-4589-B975-229DC06E596B}" type="presParOf" srcId="{35D220F4-EDF8-47BF-9476-429401FA9211}" destId="{9C0EF958-F61C-4F96-AC61-794036A43BF7}" srcOrd="0" destOrd="0" presId="urn:microsoft.com/office/officeart/2005/8/layout/list1"/>
    <dgm:cxn modelId="{EDDA15F9-EE9B-4864-91AA-4BC516176384}" type="presParOf" srcId="{9C0EF958-F61C-4F96-AC61-794036A43BF7}" destId="{9AE2E5E6-A905-4A18-8683-5FC2082CAAC0}" srcOrd="0" destOrd="0" presId="urn:microsoft.com/office/officeart/2005/8/layout/list1"/>
    <dgm:cxn modelId="{F439A9BD-C2F2-4F78-95D1-E43F3BEAE466}" type="presParOf" srcId="{9C0EF958-F61C-4F96-AC61-794036A43BF7}" destId="{3C77F33C-036E-4A5A-AC73-3A086FE4285D}" srcOrd="1" destOrd="0" presId="urn:microsoft.com/office/officeart/2005/8/layout/list1"/>
    <dgm:cxn modelId="{5FA4D5F9-F210-459B-85DB-7DC95D858BB6}" type="presParOf" srcId="{35D220F4-EDF8-47BF-9476-429401FA9211}" destId="{7CC3E71A-B173-4D84-B29C-F8DCEEE8D70C}" srcOrd="1" destOrd="0" presId="urn:microsoft.com/office/officeart/2005/8/layout/list1"/>
    <dgm:cxn modelId="{F8730A4B-0855-45F3-8FFA-5AF20C2C3CB5}" type="presParOf" srcId="{35D220F4-EDF8-47BF-9476-429401FA9211}" destId="{87D7BEC3-0E80-4A04-8E8D-8DC944C22E5F}" srcOrd="2" destOrd="0" presId="urn:microsoft.com/office/officeart/2005/8/layout/list1"/>
    <dgm:cxn modelId="{C228F0BD-E5B6-43E9-9D11-64EEF03709A2}" type="presParOf" srcId="{35D220F4-EDF8-47BF-9476-429401FA9211}" destId="{F8073523-2096-43BD-83D5-1867648CAEE5}" srcOrd="3" destOrd="0" presId="urn:microsoft.com/office/officeart/2005/8/layout/list1"/>
    <dgm:cxn modelId="{65E35CE7-4A89-4EA0-AF8A-AFB645D8AA62}" type="presParOf" srcId="{35D220F4-EDF8-47BF-9476-429401FA9211}" destId="{673CE209-4BE7-49BD-BEBA-FA30C7754A12}" srcOrd="4" destOrd="0" presId="urn:microsoft.com/office/officeart/2005/8/layout/list1"/>
    <dgm:cxn modelId="{DB17203F-2E20-4EB4-86A8-831575AD9C88}" type="presParOf" srcId="{673CE209-4BE7-49BD-BEBA-FA30C7754A12}" destId="{6083E855-D31F-488D-AF3F-49B69C174C37}" srcOrd="0" destOrd="0" presId="urn:microsoft.com/office/officeart/2005/8/layout/list1"/>
    <dgm:cxn modelId="{59EB5D83-2FCE-405F-8D8E-2DBD3E9D9679}" type="presParOf" srcId="{673CE209-4BE7-49BD-BEBA-FA30C7754A12}" destId="{20A6FA7A-B36D-4260-917E-544A4A6E2280}" srcOrd="1" destOrd="0" presId="urn:microsoft.com/office/officeart/2005/8/layout/list1"/>
    <dgm:cxn modelId="{1B05181A-6058-4DF2-80B3-8F253D3912FD}" type="presParOf" srcId="{35D220F4-EDF8-47BF-9476-429401FA9211}" destId="{35CA9220-EAC1-479D-A9EA-F7E1263D3709}" srcOrd="5" destOrd="0" presId="urn:microsoft.com/office/officeart/2005/8/layout/list1"/>
    <dgm:cxn modelId="{3ED53901-0036-4FA8-97A1-F6F2FA36A93B}" type="presParOf" srcId="{35D220F4-EDF8-47BF-9476-429401FA9211}" destId="{9F62E682-4575-45CD-9B10-A760E2AE0415}" srcOrd="6" destOrd="0" presId="urn:microsoft.com/office/officeart/2005/8/layout/list1"/>
    <dgm:cxn modelId="{A1936B7F-6471-4FA3-8B0E-52553618FF90}" type="presParOf" srcId="{35D220F4-EDF8-47BF-9476-429401FA9211}" destId="{A54AFCE2-E06D-41C2-8287-CC749CA423E5}" srcOrd="7" destOrd="0" presId="urn:microsoft.com/office/officeart/2005/8/layout/list1"/>
    <dgm:cxn modelId="{E66E8D47-BE9A-4B78-BC26-E0E1009375A5}" type="presParOf" srcId="{35D220F4-EDF8-47BF-9476-429401FA9211}" destId="{FC7EA15F-DC57-43BF-9A98-238A7D103FC7}" srcOrd="8" destOrd="0" presId="urn:microsoft.com/office/officeart/2005/8/layout/list1"/>
    <dgm:cxn modelId="{E3FE587C-4E37-4C7A-ABCB-033EE03A0C53}" type="presParOf" srcId="{FC7EA15F-DC57-43BF-9A98-238A7D103FC7}" destId="{27BE1BB8-BEDE-4BB1-97FC-D06317AEF1C1}" srcOrd="0" destOrd="0" presId="urn:microsoft.com/office/officeart/2005/8/layout/list1"/>
    <dgm:cxn modelId="{22144FB0-CE7B-4C71-A989-7B9F91B8ABF3}" type="presParOf" srcId="{FC7EA15F-DC57-43BF-9A98-238A7D103FC7}" destId="{8844BF77-A64D-4623-9F9A-C29BD7D423D4}" srcOrd="1" destOrd="0" presId="urn:microsoft.com/office/officeart/2005/8/layout/list1"/>
    <dgm:cxn modelId="{3F849A0E-619E-4DD1-9E18-69143E68F382}" type="presParOf" srcId="{35D220F4-EDF8-47BF-9476-429401FA9211}" destId="{828A9322-6606-4B56-8CB5-A34159188B24}" srcOrd="9" destOrd="0" presId="urn:microsoft.com/office/officeart/2005/8/layout/list1"/>
    <dgm:cxn modelId="{7D3C6EB0-8E35-4BE4-8936-892CC723FA34}" type="presParOf" srcId="{35D220F4-EDF8-47BF-9476-429401FA9211}" destId="{D9105322-5AED-4A49-9807-AB96D5D7EB7F}" srcOrd="10" destOrd="0" presId="urn:microsoft.com/office/officeart/2005/8/layout/list1"/>
    <dgm:cxn modelId="{6D4047CB-3FB7-404F-9F0B-71AB50C21080}" type="presParOf" srcId="{35D220F4-EDF8-47BF-9476-429401FA9211}" destId="{B63558DF-0B71-4989-B847-27C10886267B}" srcOrd="11" destOrd="0" presId="urn:microsoft.com/office/officeart/2005/8/layout/list1"/>
    <dgm:cxn modelId="{BEF227F1-41CA-40DD-97BA-4B70FEDB6005}" type="presParOf" srcId="{35D220F4-EDF8-47BF-9476-429401FA9211}" destId="{1022276D-0D27-4594-A3A3-80104E5F318D}" srcOrd="12" destOrd="0" presId="urn:microsoft.com/office/officeart/2005/8/layout/list1"/>
    <dgm:cxn modelId="{1CBB8176-53E9-443B-9E34-938C27B4E9CF}" type="presParOf" srcId="{1022276D-0D27-4594-A3A3-80104E5F318D}" destId="{0046B1AF-EE97-4206-BC85-320F3B0CC28C}" srcOrd="0" destOrd="0" presId="urn:microsoft.com/office/officeart/2005/8/layout/list1"/>
    <dgm:cxn modelId="{31EBF735-FF2F-45B7-BEF1-DA17EF757C48}" type="presParOf" srcId="{1022276D-0D27-4594-A3A3-80104E5F318D}" destId="{5DDC8939-8B04-44FD-8764-CA3830128CFC}" srcOrd="1" destOrd="0" presId="urn:microsoft.com/office/officeart/2005/8/layout/list1"/>
    <dgm:cxn modelId="{BE6A4022-0C55-44A4-A452-0DAE8B8BD764}" type="presParOf" srcId="{35D220F4-EDF8-47BF-9476-429401FA9211}" destId="{72CECBF1-2F36-41C9-88A8-1C9DA88C83F8}" srcOrd="13" destOrd="0" presId="urn:microsoft.com/office/officeart/2005/8/layout/list1"/>
    <dgm:cxn modelId="{4CF05449-5E6B-4D27-9E5D-930B9E776104}" type="presParOf" srcId="{35D220F4-EDF8-47BF-9476-429401FA9211}" destId="{ABC40EA9-6C1F-4670-B151-640224691FE6}" srcOrd="14" destOrd="0" presId="urn:microsoft.com/office/officeart/2005/8/layout/list1"/>
    <dgm:cxn modelId="{6C6ADD2F-E61E-4703-ABC6-DE42F6BC945F}" type="presParOf" srcId="{35D220F4-EDF8-47BF-9476-429401FA9211}" destId="{057EEBEA-F2E8-4ACD-AC6D-054D18137A09}" srcOrd="15" destOrd="0" presId="urn:microsoft.com/office/officeart/2005/8/layout/list1"/>
    <dgm:cxn modelId="{EBBB4292-5A5B-4BCB-AC5F-F7CF10AC887B}" type="presParOf" srcId="{35D220F4-EDF8-47BF-9476-429401FA9211}" destId="{4F3E9F6A-92E3-4623-982C-E5531160A818}" srcOrd="16" destOrd="0" presId="urn:microsoft.com/office/officeart/2005/8/layout/list1"/>
    <dgm:cxn modelId="{AD9F1607-7BC8-4AA6-AC62-24E71B6FA71E}" type="presParOf" srcId="{4F3E9F6A-92E3-4623-982C-E5531160A818}" destId="{2516EA88-6B01-4E91-839D-132B2E45E9E7}" srcOrd="0" destOrd="0" presId="urn:microsoft.com/office/officeart/2005/8/layout/list1"/>
    <dgm:cxn modelId="{8249648F-0C05-4B39-BD37-91A0DAA9C924}" type="presParOf" srcId="{4F3E9F6A-92E3-4623-982C-E5531160A818}" destId="{24E845C3-FC1C-4DD0-B900-F005DC9AD034}" srcOrd="1" destOrd="0" presId="urn:microsoft.com/office/officeart/2005/8/layout/list1"/>
    <dgm:cxn modelId="{3E549572-4F35-41F4-8F3F-0A8DC011E7A4}" type="presParOf" srcId="{35D220F4-EDF8-47BF-9476-429401FA9211}" destId="{47B8AC96-7DEF-4BAA-BEDD-B54607FC91FA}" srcOrd="17" destOrd="0" presId="urn:microsoft.com/office/officeart/2005/8/layout/list1"/>
    <dgm:cxn modelId="{5371463B-4B32-42C3-826E-3FAB8F777482}" type="presParOf" srcId="{35D220F4-EDF8-47BF-9476-429401FA9211}" destId="{B2C2F747-DE43-41C1-915E-A6D1994DFACE}" srcOrd="18" destOrd="0" presId="urn:microsoft.com/office/officeart/2005/8/layout/list1"/>
    <dgm:cxn modelId="{650D4348-1988-4666-A5D9-2BF8EDFAE7B4}" type="presParOf" srcId="{35D220F4-EDF8-47BF-9476-429401FA9211}" destId="{09141772-B063-44F0-8C54-ECA7AADE1E61}" srcOrd="19" destOrd="0" presId="urn:microsoft.com/office/officeart/2005/8/layout/list1"/>
    <dgm:cxn modelId="{E5BC46B3-7921-498D-8AAC-C55A83E0CBE0}" type="presParOf" srcId="{35D220F4-EDF8-47BF-9476-429401FA9211}" destId="{D70205B8-3516-43BE-B87A-F832D946BCB8}" srcOrd="20" destOrd="0" presId="urn:microsoft.com/office/officeart/2005/8/layout/list1"/>
    <dgm:cxn modelId="{2C042316-F73F-4D5A-9F0A-F4F18D0268E4}" type="presParOf" srcId="{D70205B8-3516-43BE-B87A-F832D946BCB8}" destId="{E7C8387A-892F-40CC-8239-01C885F4AD20}" srcOrd="0" destOrd="0" presId="urn:microsoft.com/office/officeart/2005/8/layout/list1"/>
    <dgm:cxn modelId="{ECD6873B-7F23-4DE9-AA95-60BB3B5F940A}" type="presParOf" srcId="{D70205B8-3516-43BE-B87A-F832D946BCB8}" destId="{871B758F-A134-4126-BE94-074885B876F4}" srcOrd="1" destOrd="0" presId="urn:microsoft.com/office/officeart/2005/8/layout/list1"/>
    <dgm:cxn modelId="{EA6A2EB6-775D-41CA-905E-7B443B8018A0}" type="presParOf" srcId="{35D220F4-EDF8-47BF-9476-429401FA9211}" destId="{42E8A319-A701-45FB-9CCF-B3EBFB2F5CFF}" srcOrd="21" destOrd="0" presId="urn:microsoft.com/office/officeart/2005/8/layout/list1"/>
    <dgm:cxn modelId="{B2F3BEC7-01CB-43B9-A7CA-F6EE1534DC4F}" type="presParOf" srcId="{35D220F4-EDF8-47BF-9476-429401FA9211}" destId="{56BC1532-1549-413F-8F42-19AB00FB6853}" srcOrd="22"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1893A-BD8C-4850-B24C-65A37F79F374}">
      <dsp:nvSpPr>
        <dsp:cNvPr id="0" name=""/>
        <dsp:cNvSpPr/>
      </dsp:nvSpPr>
      <dsp:spPr>
        <a:xfrm>
          <a:off x="10763" y="671112"/>
          <a:ext cx="4649064" cy="383270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All Provider Trusts to participate</a:t>
          </a:r>
        </a:p>
        <a:p>
          <a:pPr marL="228600" lvl="1" indent="-228600" algn="l" defTabSz="889000">
            <a:lnSpc>
              <a:spcPct val="90000"/>
            </a:lnSpc>
            <a:spcBef>
              <a:spcPct val="0"/>
            </a:spcBef>
            <a:spcAft>
              <a:spcPct val="15000"/>
            </a:spcAft>
            <a:buChar char="•"/>
          </a:pPr>
          <a:r>
            <a:rPr lang="en-GB" sz="2000" kern="1200" dirty="0"/>
            <a:t>Agreed timeframe for data in scope</a:t>
          </a:r>
        </a:p>
        <a:p>
          <a:pPr marL="228600" lvl="1" indent="-228600" algn="l" defTabSz="889000">
            <a:lnSpc>
              <a:spcPct val="90000"/>
            </a:lnSpc>
            <a:spcBef>
              <a:spcPct val="0"/>
            </a:spcBef>
            <a:spcAft>
              <a:spcPct val="15000"/>
            </a:spcAft>
            <a:buChar char="•"/>
          </a:pPr>
          <a:r>
            <a:rPr lang="en-GB" sz="2000" kern="1200" dirty="0"/>
            <a:t>Access to funding for staff time to support the work</a:t>
          </a:r>
        </a:p>
        <a:p>
          <a:pPr marL="228600" lvl="1" indent="-228600" algn="l" defTabSz="889000">
            <a:lnSpc>
              <a:spcPct val="90000"/>
            </a:lnSpc>
            <a:spcBef>
              <a:spcPct val="0"/>
            </a:spcBef>
            <a:spcAft>
              <a:spcPct val="15000"/>
            </a:spcAft>
            <a:buChar char="•"/>
          </a:pPr>
          <a:r>
            <a:rPr lang="en-GB" sz="2000" kern="1200" dirty="0"/>
            <a:t>All complete to same level dataset</a:t>
          </a:r>
        </a:p>
      </dsp:txBody>
      <dsp:txXfrm>
        <a:off x="100568" y="760917"/>
        <a:ext cx="4469454" cy="3742901"/>
      </dsp:txXfrm>
    </dsp:sp>
    <dsp:sp modelId="{9EB32A37-7254-4492-88B1-CD4986ABF254}">
      <dsp:nvSpPr>
        <dsp:cNvPr id="0" name=""/>
        <dsp:cNvSpPr/>
      </dsp:nvSpPr>
      <dsp:spPr>
        <a:xfrm>
          <a:off x="10763" y="4322679"/>
          <a:ext cx="4649064" cy="1492284"/>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GB" sz="2800" kern="1200" dirty="0"/>
            <a:t>Data</a:t>
          </a:r>
        </a:p>
      </dsp:txBody>
      <dsp:txXfrm>
        <a:off x="10763" y="4322679"/>
        <a:ext cx="3273989" cy="1492284"/>
      </dsp:txXfrm>
    </dsp:sp>
    <dsp:sp modelId="{BFE8B570-00FF-4914-A018-2FC941392216}">
      <dsp:nvSpPr>
        <dsp:cNvPr id="0" name=""/>
        <dsp:cNvSpPr/>
      </dsp:nvSpPr>
      <dsp:spPr>
        <a:xfrm>
          <a:off x="3129348" y="4311913"/>
          <a:ext cx="1627172" cy="162717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31EC8DE1-3176-40D1-A805-922B56B7F0EB}">
      <dsp:nvSpPr>
        <dsp:cNvPr id="0" name=""/>
        <dsp:cNvSpPr/>
      </dsp:nvSpPr>
      <dsp:spPr>
        <a:xfrm>
          <a:off x="5446561" y="651530"/>
          <a:ext cx="4649064" cy="391103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All Provider Trusts to participate</a:t>
          </a:r>
        </a:p>
        <a:p>
          <a:pPr marL="228600" lvl="1" indent="-228600" algn="l" defTabSz="889000">
            <a:lnSpc>
              <a:spcPct val="90000"/>
            </a:lnSpc>
            <a:spcBef>
              <a:spcPct val="0"/>
            </a:spcBef>
            <a:spcAft>
              <a:spcPct val="15000"/>
            </a:spcAft>
            <a:buChar char="•"/>
          </a:pPr>
          <a:r>
            <a:rPr lang="en-GB" sz="2000" kern="1200" dirty="0"/>
            <a:t>Agreed duration – e.g. several days repeated over 2 consecutive weeks – 2 or more full consecutive weeks</a:t>
          </a:r>
        </a:p>
        <a:p>
          <a:pPr marL="228600" lvl="1" indent="-228600" algn="l" defTabSz="889000">
            <a:lnSpc>
              <a:spcPct val="90000"/>
            </a:lnSpc>
            <a:spcBef>
              <a:spcPct val="0"/>
            </a:spcBef>
            <a:spcAft>
              <a:spcPct val="15000"/>
            </a:spcAft>
            <a:buChar char="•"/>
          </a:pPr>
          <a:r>
            <a:rPr lang="en-GB" sz="2000" kern="1200" dirty="0"/>
            <a:t>Access to funding for staff time to support the work</a:t>
          </a:r>
        </a:p>
        <a:p>
          <a:pPr marL="228600" lvl="1" indent="-228600" algn="l" defTabSz="889000">
            <a:lnSpc>
              <a:spcPct val="90000"/>
            </a:lnSpc>
            <a:spcBef>
              <a:spcPct val="0"/>
            </a:spcBef>
            <a:spcAft>
              <a:spcPct val="15000"/>
            </a:spcAft>
            <a:buChar char="•"/>
          </a:pPr>
          <a:r>
            <a:rPr lang="en-GB" sz="2000" kern="1200" dirty="0"/>
            <a:t>Option to have onsite support from Alliance Team</a:t>
          </a:r>
        </a:p>
      </dsp:txBody>
      <dsp:txXfrm>
        <a:off x="5538201" y="743170"/>
        <a:ext cx="4465784" cy="3819394"/>
      </dsp:txXfrm>
    </dsp:sp>
    <dsp:sp modelId="{0C694317-2109-45F8-BF01-FBFEC68CBCDB}">
      <dsp:nvSpPr>
        <dsp:cNvPr id="0" name=""/>
        <dsp:cNvSpPr/>
      </dsp:nvSpPr>
      <dsp:spPr>
        <a:xfrm>
          <a:off x="5446561" y="4342261"/>
          <a:ext cx="4649064" cy="1492284"/>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GB" sz="2800" kern="1200" dirty="0"/>
            <a:t>Time &amp; Motion Modelling</a:t>
          </a:r>
        </a:p>
      </dsp:txBody>
      <dsp:txXfrm>
        <a:off x="5446561" y="4342261"/>
        <a:ext cx="3273989" cy="1492284"/>
      </dsp:txXfrm>
    </dsp:sp>
    <dsp:sp modelId="{BDB13853-9957-42CF-B333-9B424AA7E8CF}">
      <dsp:nvSpPr>
        <dsp:cNvPr id="0" name=""/>
        <dsp:cNvSpPr/>
      </dsp:nvSpPr>
      <dsp:spPr>
        <a:xfrm>
          <a:off x="8617313" y="4240210"/>
          <a:ext cx="1627172" cy="162717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03630295-E8CD-4326-AADE-ECAAB4088B17}">
      <dsp:nvSpPr>
        <dsp:cNvPr id="0" name=""/>
        <dsp:cNvSpPr/>
      </dsp:nvSpPr>
      <dsp:spPr>
        <a:xfrm>
          <a:off x="10882359" y="690685"/>
          <a:ext cx="4649064" cy="375441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All Trusts to receive bespoke report and offer of Alliance/ MSD supported review meeting</a:t>
          </a:r>
        </a:p>
        <a:p>
          <a:pPr marL="228600" lvl="1" indent="-228600" algn="l" defTabSz="889000">
            <a:lnSpc>
              <a:spcPct val="90000"/>
            </a:lnSpc>
            <a:spcBef>
              <a:spcPct val="0"/>
            </a:spcBef>
            <a:spcAft>
              <a:spcPct val="15000"/>
            </a:spcAft>
            <a:buChar char="•"/>
          </a:pPr>
          <a:r>
            <a:rPr lang="en-GB" sz="2000" kern="1200" dirty="0"/>
            <a:t>Alliance to host workshop style session for all Trusts to share findings, review and agree next steps</a:t>
          </a:r>
        </a:p>
      </dsp:txBody>
      <dsp:txXfrm>
        <a:off x="10970329" y="778655"/>
        <a:ext cx="4473124" cy="3666443"/>
      </dsp:txXfrm>
    </dsp:sp>
    <dsp:sp modelId="{B891A430-FC06-4CE5-A243-1808607EE00E}">
      <dsp:nvSpPr>
        <dsp:cNvPr id="0" name=""/>
        <dsp:cNvSpPr/>
      </dsp:nvSpPr>
      <dsp:spPr>
        <a:xfrm>
          <a:off x="10882359" y="4303106"/>
          <a:ext cx="4649064" cy="149228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GB" sz="2800" kern="1200" dirty="0"/>
            <a:t>Reporting</a:t>
          </a:r>
        </a:p>
      </dsp:txBody>
      <dsp:txXfrm>
        <a:off x="10882359" y="4303106"/>
        <a:ext cx="3273989" cy="1492284"/>
      </dsp:txXfrm>
    </dsp:sp>
    <dsp:sp modelId="{E36C540E-E2C6-486E-8D89-B4EDF702C3EE}">
      <dsp:nvSpPr>
        <dsp:cNvPr id="0" name=""/>
        <dsp:cNvSpPr/>
      </dsp:nvSpPr>
      <dsp:spPr>
        <a:xfrm>
          <a:off x="13974860" y="4227139"/>
          <a:ext cx="1627172" cy="162717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E4DA8-97A3-4D6F-8B72-2FABF7CEDE8E}">
      <dsp:nvSpPr>
        <dsp:cNvPr id="0" name=""/>
        <dsp:cNvSpPr/>
      </dsp:nvSpPr>
      <dsp:spPr>
        <a:xfrm>
          <a:off x="-8487116" y="-1296213"/>
          <a:ext cx="10097158" cy="10097158"/>
        </a:xfrm>
        <a:prstGeom prst="blockArc">
          <a:avLst>
            <a:gd name="adj1" fmla="val 18900000"/>
            <a:gd name="adj2" fmla="val 2700000"/>
            <a:gd name="adj3" fmla="val 21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C85ABD-5FA0-464B-97E1-AD3997560427}">
      <dsp:nvSpPr>
        <dsp:cNvPr id="0" name=""/>
        <dsp:cNvSpPr/>
      </dsp:nvSpPr>
      <dsp:spPr>
        <a:xfrm>
          <a:off x="702482" y="468895"/>
          <a:ext cx="13882716" cy="9383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848" tIns="71120" rIns="71120" bIns="71120" numCol="1" spcCol="1270" anchor="ctr" anchorCtr="0">
          <a:noAutofit/>
        </a:bodyPr>
        <a:lstStyle/>
        <a:p>
          <a:pPr marL="0" lvl="0" indent="0" algn="l" defTabSz="1244600">
            <a:lnSpc>
              <a:spcPct val="90000"/>
            </a:lnSpc>
            <a:spcBef>
              <a:spcPct val="0"/>
            </a:spcBef>
            <a:spcAft>
              <a:spcPct val="35000"/>
            </a:spcAft>
            <a:buNone/>
          </a:pPr>
          <a:r>
            <a:rPr lang="en-GB" sz="2800" kern="1200" dirty="0"/>
            <a:t>Process – Time/ effort vs outputs of MSD approach </a:t>
          </a:r>
        </a:p>
      </dsp:txBody>
      <dsp:txXfrm>
        <a:off x="702482" y="468895"/>
        <a:ext cx="13882716" cy="938391"/>
      </dsp:txXfrm>
    </dsp:sp>
    <dsp:sp modelId="{1828BD66-75DE-4B5D-A3D1-9DB0E9727291}">
      <dsp:nvSpPr>
        <dsp:cNvPr id="0" name=""/>
        <dsp:cNvSpPr/>
      </dsp:nvSpPr>
      <dsp:spPr>
        <a:xfrm>
          <a:off x="115987" y="351596"/>
          <a:ext cx="1172989" cy="11729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4CE524-D9BE-4222-B320-24DCD8F0C057}">
      <dsp:nvSpPr>
        <dsp:cNvPr id="0" name=""/>
        <dsp:cNvSpPr/>
      </dsp:nvSpPr>
      <dsp:spPr>
        <a:xfrm>
          <a:off x="1374906" y="1876032"/>
          <a:ext cx="13210292" cy="9383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848" tIns="71120" rIns="71120" bIns="71120" numCol="1" spcCol="1270" anchor="ctr" anchorCtr="0">
          <a:noAutofit/>
        </a:bodyPr>
        <a:lstStyle/>
        <a:p>
          <a:pPr marL="0" lvl="0" indent="0" algn="l" defTabSz="1244600">
            <a:lnSpc>
              <a:spcPct val="90000"/>
            </a:lnSpc>
            <a:spcBef>
              <a:spcPct val="0"/>
            </a:spcBef>
            <a:spcAft>
              <a:spcPct val="35000"/>
            </a:spcAft>
            <a:buNone/>
          </a:pPr>
          <a:r>
            <a:rPr lang="en-GB" sz="2800" kern="1200" dirty="0"/>
            <a:t>Engagement – Good involvement from all SACT Teams and staff felt ‘recognised’ by the work</a:t>
          </a:r>
        </a:p>
      </dsp:txBody>
      <dsp:txXfrm>
        <a:off x="1374906" y="1876032"/>
        <a:ext cx="13210292" cy="938391"/>
      </dsp:txXfrm>
    </dsp:sp>
    <dsp:sp modelId="{36D35A5A-E440-4E2A-94A4-CE16938D7473}">
      <dsp:nvSpPr>
        <dsp:cNvPr id="0" name=""/>
        <dsp:cNvSpPr/>
      </dsp:nvSpPr>
      <dsp:spPr>
        <a:xfrm>
          <a:off x="788411" y="1758733"/>
          <a:ext cx="1172989" cy="11729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142A2C-4807-4320-A856-4206066BB0AD}">
      <dsp:nvSpPr>
        <dsp:cNvPr id="0" name=""/>
        <dsp:cNvSpPr/>
      </dsp:nvSpPr>
      <dsp:spPr>
        <a:xfrm>
          <a:off x="1581286" y="3283169"/>
          <a:ext cx="13003912" cy="9383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848" tIns="71120" rIns="71120" bIns="71120" numCol="1" spcCol="1270" anchor="ctr" anchorCtr="0">
          <a:noAutofit/>
        </a:bodyPr>
        <a:lstStyle/>
        <a:p>
          <a:pPr marL="0" lvl="0" indent="0" algn="l" defTabSz="1244600">
            <a:lnSpc>
              <a:spcPct val="90000"/>
            </a:lnSpc>
            <a:spcBef>
              <a:spcPct val="0"/>
            </a:spcBef>
            <a:spcAft>
              <a:spcPct val="35000"/>
            </a:spcAft>
            <a:buNone/>
          </a:pPr>
          <a:r>
            <a:rPr lang="en-GB" sz="2800" kern="1200" dirty="0"/>
            <a:t>Consider wider stakeholder engagement for any subsequent work – Management, Pharmacy (variable), Facilities &amp; Estates</a:t>
          </a:r>
        </a:p>
      </dsp:txBody>
      <dsp:txXfrm>
        <a:off x="1581286" y="3283169"/>
        <a:ext cx="13003912" cy="938391"/>
      </dsp:txXfrm>
    </dsp:sp>
    <dsp:sp modelId="{BD70AE5F-E79B-42CE-8079-650E4E75D380}">
      <dsp:nvSpPr>
        <dsp:cNvPr id="0" name=""/>
        <dsp:cNvSpPr/>
      </dsp:nvSpPr>
      <dsp:spPr>
        <a:xfrm>
          <a:off x="994791" y="3165870"/>
          <a:ext cx="1172989" cy="11729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4243EF-DCCB-4EEC-ADCE-06D2137CACF9}">
      <dsp:nvSpPr>
        <dsp:cNvPr id="0" name=""/>
        <dsp:cNvSpPr/>
      </dsp:nvSpPr>
      <dsp:spPr>
        <a:xfrm>
          <a:off x="1374906" y="4690306"/>
          <a:ext cx="13210292" cy="9383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848" tIns="71120" rIns="71120" bIns="71120" numCol="1" spcCol="1270" anchor="ctr" anchorCtr="0">
          <a:noAutofit/>
        </a:bodyPr>
        <a:lstStyle/>
        <a:p>
          <a:pPr marL="0" lvl="0" indent="0" algn="l" defTabSz="1244600">
            <a:lnSpc>
              <a:spcPct val="90000"/>
            </a:lnSpc>
            <a:spcBef>
              <a:spcPct val="0"/>
            </a:spcBef>
            <a:spcAft>
              <a:spcPct val="35000"/>
            </a:spcAft>
            <a:buNone/>
          </a:pPr>
          <a:r>
            <a:rPr lang="en-GB" sz="2800" kern="1200" dirty="0"/>
            <a:t>Data Assessment – Review existing SACT Dataset for usefulness going forward (with guidance from Funmi)</a:t>
          </a:r>
        </a:p>
      </dsp:txBody>
      <dsp:txXfrm>
        <a:off x="1374906" y="4690306"/>
        <a:ext cx="13210292" cy="938391"/>
      </dsp:txXfrm>
    </dsp:sp>
    <dsp:sp modelId="{873814C3-95F6-432F-AC01-36DBDBDDCFDB}">
      <dsp:nvSpPr>
        <dsp:cNvPr id="0" name=""/>
        <dsp:cNvSpPr/>
      </dsp:nvSpPr>
      <dsp:spPr>
        <a:xfrm>
          <a:off x="788411" y="4573007"/>
          <a:ext cx="1172989" cy="11729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CE5B79-AC4F-4E83-9B16-AEF3332F5DF6}">
      <dsp:nvSpPr>
        <dsp:cNvPr id="0" name=""/>
        <dsp:cNvSpPr/>
      </dsp:nvSpPr>
      <dsp:spPr>
        <a:xfrm>
          <a:off x="702482" y="6097443"/>
          <a:ext cx="13882716" cy="9383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4848" tIns="71120" rIns="71120" bIns="71120" numCol="1" spcCol="1270" anchor="ctr" anchorCtr="0">
          <a:noAutofit/>
        </a:bodyPr>
        <a:lstStyle/>
        <a:p>
          <a:pPr marL="0" lvl="0" indent="0" algn="l" defTabSz="1244600">
            <a:lnSpc>
              <a:spcPct val="90000"/>
            </a:lnSpc>
            <a:spcBef>
              <a:spcPct val="0"/>
            </a:spcBef>
            <a:spcAft>
              <a:spcPct val="35000"/>
            </a:spcAft>
            <a:buNone/>
          </a:pPr>
          <a:r>
            <a:rPr lang="en-GB" sz="2800" kern="1200" dirty="0"/>
            <a:t>Recognition that capacity assessment doesn’t currently include wait-times to start 1</a:t>
          </a:r>
          <a:r>
            <a:rPr lang="en-GB" sz="2800" kern="1200" baseline="30000" dirty="0"/>
            <a:t>st</a:t>
          </a:r>
          <a:r>
            <a:rPr lang="en-GB" sz="2800" kern="1200" dirty="0"/>
            <a:t> treatment - ‘hidden’ pressure </a:t>
          </a:r>
        </a:p>
      </dsp:txBody>
      <dsp:txXfrm>
        <a:off x="702482" y="6097443"/>
        <a:ext cx="13882716" cy="938391"/>
      </dsp:txXfrm>
    </dsp:sp>
    <dsp:sp modelId="{C6C8F897-F949-4783-8614-93A7B2A0A1C7}">
      <dsp:nvSpPr>
        <dsp:cNvPr id="0" name=""/>
        <dsp:cNvSpPr/>
      </dsp:nvSpPr>
      <dsp:spPr>
        <a:xfrm>
          <a:off x="115987" y="5980144"/>
          <a:ext cx="1172989" cy="117298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7BEC3-0E80-4A04-8E8D-8DC944C22E5F}">
      <dsp:nvSpPr>
        <dsp:cNvPr id="0" name=""/>
        <dsp:cNvSpPr/>
      </dsp:nvSpPr>
      <dsp:spPr>
        <a:xfrm>
          <a:off x="0" y="299631"/>
          <a:ext cx="15925800" cy="1020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6019" tIns="374904" rIns="1236019"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Variable issues with venous access when patients attend for treatment – potential opportunity for improvement, training or equipment (warmers)</a:t>
          </a:r>
        </a:p>
      </dsp:txBody>
      <dsp:txXfrm>
        <a:off x="0" y="299631"/>
        <a:ext cx="15925800" cy="1020600"/>
      </dsp:txXfrm>
    </dsp:sp>
    <dsp:sp modelId="{3C77F33C-036E-4A5A-AC73-3A086FE4285D}">
      <dsp:nvSpPr>
        <dsp:cNvPr id="0" name=""/>
        <dsp:cNvSpPr/>
      </dsp:nvSpPr>
      <dsp:spPr>
        <a:xfrm>
          <a:off x="796290" y="33951"/>
          <a:ext cx="1114806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370" tIns="0" rIns="421370" bIns="0" numCol="1" spcCol="1270" anchor="ctr" anchorCtr="0">
          <a:noAutofit/>
        </a:bodyPr>
        <a:lstStyle/>
        <a:p>
          <a:pPr marL="0" lvl="0" indent="0" algn="l" defTabSz="800100">
            <a:lnSpc>
              <a:spcPct val="90000"/>
            </a:lnSpc>
            <a:spcBef>
              <a:spcPct val="0"/>
            </a:spcBef>
            <a:spcAft>
              <a:spcPct val="35000"/>
            </a:spcAft>
            <a:buNone/>
          </a:pPr>
          <a:r>
            <a:rPr lang="en-GB" sz="1800" kern="1200" dirty="0"/>
            <a:t>Venous Access</a:t>
          </a:r>
        </a:p>
      </dsp:txBody>
      <dsp:txXfrm>
        <a:off x="822229" y="59890"/>
        <a:ext cx="11096182" cy="479482"/>
      </dsp:txXfrm>
    </dsp:sp>
    <dsp:sp modelId="{9F62E682-4575-45CD-9B10-A760E2AE0415}">
      <dsp:nvSpPr>
        <dsp:cNvPr id="0" name=""/>
        <dsp:cNvSpPr/>
      </dsp:nvSpPr>
      <dsp:spPr>
        <a:xfrm>
          <a:off x="0" y="1683111"/>
          <a:ext cx="15925800" cy="1020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6019" tIns="374904" rIns="1236019"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Patient reaction to treatment can impact operational flow – potential opportunity for further training (e.g. SIM training) for more junior staff to help build skills and competency</a:t>
          </a:r>
        </a:p>
      </dsp:txBody>
      <dsp:txXfrm>
        <a:off x="0" y="1683111"/>
        <a:ext cx="15925800" cy="1020600"/>
      </dsp:txXfrm>
    </dsp:sp>
    <dsp:sp modelId="{20A6FA7A-B36D-4260-917E-544A4A6E2280}">
      <dsp:nvSpPr>
        <dsp:cNvPr id="0" name=""/>
        <dsp:cNvSpPr/>
      </dsp:nvSpPr>
      <dsp:spPr>
        <a:xfrm>
          <a:off x="796290" y="1417431"/>
          <a:ext cx="1114806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370" tIns="0" rIns="421370" bIns="0" numCol="1" spcCol="1270" anchor="ctr" anchorCtr="0">
          <a:noAutofit/>
        </a:bodyPr>
        <a:lstStyle/>
        <a:p>
          <a:pPr marL="0" lvl="0" indent="0" algn="l" defTabSz="800100">
            <a:lnSpc>
              <a:spcPct val="90000"/>
            </a:lnSpc>
            <a:spcBef>
              <a:spcPct val="0"/>
            </a:spcBef>
            <a:spcAft>
              <a:spcPct val="35000"/>
            </a:spcAft>
            <a:buNone/>
          </a:pPr>
          <a:r>
            <a:rPr lang="en-GB" sz="1800" kern="1200" dirty="0"/>
            <a:t>Hypersensitivity</a:t>
          </a:r>
        </a:p>
      </dsp:txBody>
      <dsp:txXfrm>
        <a:off x="822229" y="1443370"/>
        <a:ext cx="11096182" cy="479482"/>
      </dsp:txXfrm>
    </dsp:sp>
    <dsp:sp modelId="{D9105322-5AED-4A49-9807-AB96D5D7EB7F}">
      <dsp:nvSpPr>
        <dsp:cNvPr id="0" name=""/>
        <dsp:cNvSpPr/>
      </dsp:nvSpPr>
      <dsp:spPr>
        <a:xfrm>
          <a:off x="0" y="3102185"/>
          <a:ext cx="15925800" cy="1020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6019" tIns="374904" rIns="1236019"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Further to the above, opportunity to consider more Alliance-wide resource and support for Education and Training, especially where Trust’s have limited in-house resource</a:t>
          </a:r>
        </a:p>
      </dsp:txBody>
      <dsp:txXfrm>
        <a:off x="0" y="3102185"/>
        <a:ext cx="15925800" cy="1020600"/>
      </dsp:txXfrm>
    </dsp:sp>
    <dsp:sp modelId="{8844BF77-A64D-4623-9F9A-C29BD7D423D4}">
      <dsp:nvSpPr>
        <dsp:cNvPr id="0" name=""/>
        <dsp:cNvSpPr/>
      </dsp:nvSpPr>
      <dsp:spPr>
        <a:xfrm>
          <a:off x="796290" y="2800912"/>
          <a:ext cx="1114806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370" tIns="0" rIns="421370" bIns="0" numCol="1" spcCol="1270" anchor="ctr" anchorCtr="0">
          <a:noAutofit/>
        </a:bodyPr>
        <a:lstStyle/>
        <a:p>
          <a:pPr marL="0" lvl="0" indent="0" algn="l" defTabSz="800100">
            <a:lnSpc>
              <a:spcPct val="90000"/>
            </a:lnSpc>
            <a:spcBef>
              <a:spcPct val="0"/>
            </a:spcBef>
            <a:spcAft>
              <a:spcPct val="35000"/>
            </a:spcAft>
            <a:buNone/>
          </a:pPr>
          <a:r>
            <a:rPr lang="en-GB" sz="1800" kern="1200" dirty="0"/>
            <a:t>SACT Education</a:t>
          </a:r>
        </a:p>
      </dsp:txBody>
      <dsp:txXfrm>
        <a:off x="822229" y="2826851"/>
        <a:ext cx="11096182" cy="479482"/>
      </dsp:txXfrm>
    </dsp:sp>
    <dsp:sp modelId="{ABC40EA9-6C1F-4670-B151-640224691FE6}">
      <dsp:nvSpPr>
        <dsp:cNvPr id="0" name=""/>
        <dsp:cNvSpPr/>
      </dsp:nvSpPr>
      <dsp:spPr>
        <a:xfrm>
          <a:off x="0" y="4450072"/>
          <a:ext cx="15925800" cy="765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6019" tIns="374904" rIns="1236019"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Ensure these are streamlined, responsive and allow wherever possible for the re-utilisation of available capacity</a:t>
          </a:r>
        </a:p>
      </dsp:txBody>
      <dsp:txXfrm>
        <a:off x="0" y="4450072"/>
        <a:ext cx="15925800" cy="765450"/>
      </dsp:txXfrm>
    </dsp:sp>
    <dsp:sp modelId="{5DDC8939-8B04-44FD-8764-CA3830128CFC}">
      <dsp:nvSpPr>
        <dsp:cNvPr id="0" name=""/>
        <dsp:cNvSpPr/>
      </dsp:nvSpPr>
      <dsp:spPr>
        <a:xfrm>
          <a:off x="796290" y="4184392"/>
          <a:ext cx="1114806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370" tIns="0" rIns="421370" bIns="0" numCol="1" spcCol="1270" anchor="ctr" anchorCtr="0">
          <a:noAutofit/>
        </a:bodyPr>
        <a:lstStyle/>
        <a:p>
          <a:pPr marL="0" lvl="0" indent="0" algn="l" defTabSz="800100">
            <a:lnSpc>
              <a:spcPct val="90000"/>
            </a:lnSpc>
            <a:spcBef>
              <a:spcPct val="0"/>
            </a:spcBef>
            <a:spcAft>
              <a:spcPct val="35000"/>
            </a:spcAft>
            <a:buNone/>
          </a:pPr>
          <a:r>
            <a:rPr lang="en-GB" sz="1800" kern="1200" dirty="0"/>
            <a:t>Cancellation and Delay Processes</a:t>
          </a:r>
        </a:p>
      </dsp:txBody>
      <dsp:txXfrm>
        <a:off x="822229" y="4210331"/>
        <a:ext cx="11096182" cy="479482"/>
      </dsp:txXfrm>
    </dsp:sp>
    <dsp:sp modelId="{B2C2F747-DE43-41C1-915E-A6D1994DFACE}">
      <dsp:nvSpPr>
        <dsp:cNvPr id="0" name=""/>
        <dsp:cNvSpPr/>
      </dsp:nvSpPr>
      <dsp:spPr>
        <a:xfrm>
          <a:off x="0" y="5578402"/>
          <a:ext cx="15925800" cy="765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6019" tIns="374904" rIns="1236019"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Using information now available, and with Pharmacy input, asses the potential opportunity and impact of switching more treatments to </a:t>
          </a:r>
          <a:r>
            <a:rPr lang="en-GB" sz="1800" kern="1200" dirty="0" err="1"/>
            <a:t>subcut</a:t>
          </a:r>
          <a:r>
            <a:rPr lang="en-GB" sz="1800" kern="1200" dirty="0"/>
            <a:t> </a:t>
          </a:r>
        </a:p>
      </dsp:txBody>
      <dsp:txXfrm>
        <a:off x="0" y="5578402"/>
        <a:ext cx="15925800" cy="765450"/>
      </dsp:txXfrm>
    </dsp:sp>
    <dsp:sp modelId="{24E845C3-FC1C-4DD0-B900-F005DC9AD034}">
      <dsp:nvSpPr>
        <dsp:cNvPr id="0" name=""/>
        <dsp:cNvSpPr/>
      </dsp:nvSpPr>
      <dsp:spPr>
        <a:xfrm>
          <a:off x="796290" y="5312722"/>
          <a:ext cx="1114806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370" tIns="0" rIns="421370" bIns="0" numCol="1" spcCol="1270" anchor="ctr" anchorCtr="0">
          <a:noAutofit/>
        </a:bodyPr>
        <a:lstStyle/>
        <a:p>
          <a:pPr marL="0" lvl="0" indent="0" algn="l" defTabSz="800100">
            <a:lnSpc>
              <a:spcPct val="90000"/>
            </a:lnSpc>
            <a:spcBef>
              <a:spcPct val="0"/>
            </a:spcBef>
            <a:spcAft>
              <a:spcPct val="35000"/>
            </a:spcAft>
            <a:buNone/>
          </a:pPr>
          <a:r>
            <a:rPr lang="en-GB" sz="1800" kern="1200" dirty="0"/>
            <a:t>Maximise Use of Subcutaneous Treatments</a:t>
          </a:r>
        </a:p>
      </dsp:txBody>
      <dsp:txXfrm>
        <a:off x="822229" y="5338661"/>
        <a:ext cx="11096182" cy="479482"/>
      </dsp:txXfrm>
    </dsp:sp>
    <dsp:sp modelId="{56BC1532-1549-413F-8F42-19AB00FB6853}">
      <dsp:nvSpPr>
        <dsp:cNvPr id="0" name=""/>
        <dsp:cNvSpPr/>
      </dsp:nvSpPr>
      <dsp:spPr>
        <a:xfrm>
          <a:off x="0" y="6706732"/>
          <a:ext cx="15925800" cy="1304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6019" tIns="374904" rIns="1236019"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Ensure patient guidance is clear with regards to the practical arrangements for getting to clinic, challenges with parking and access, location, etc</a:t>
          </a:r>
        </a:p>
        <a:p>
          <a:pPr marL="171450" lvl="1" indent="-171450" algn="l" defTabSz="800100">
            <a:lnSpc>
              <a:spcPct val="90000"/>
            </a:lnSpc>
            <a:spcBef>
              <a:spcPct val="0"/>
            </a:spcBef>
            <a:spcAft>
              <a:spcPct val="15000"/>
            </a:spcAft>
            <a:buChar char="•"/>
          </a:pPr>
          <a:r>
            <a:rPr lang="en-GB" sz="1800" kern="1200" dirty="0"/>
            <a:t>Also ensure patients have easy access in the event of them becoming too unwell to attend clinic, who to contact if they have concerns, etc. </a:t>
          </a:r>
        </a:p>
      </dsp:txBody>
      <dsp:txXfrm>
        <a:off x="0" y="6706732"/>
        <a:ext cx="15925800" cy="1304100"/>
      </dsp:txXfrm>
    </dsp:sp>
    <dsp:sp modelId="{871B758F-A134-4126-BE94-074885B876F4}">
      <dsp:nvSpPr>
        <dsp:cNvPr id="0" name=""/>
        <dsp:cNvSpPr/>
      </dsp:nvSpPr>
      <dsp:spPr>
        <a:xfrm>
          <a:off x="796290" y="6441052"/>
          <a:ext cx="1114806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370" tIns="0" rIns="421370" bIns="0" numCol="1" spcCol="1270" anchor="ctr" anchorCtr="0">
          <a:noAutofit/>
        </a:bodyPr>
        <a:lstStyle/>
        <a:p>
          <a:pPr marL="0" lvl="0" indent="0" algn="l" defTabSz="800100">
            <a:lnSpc>
              <a:spcPct val="90000"/>
            </a:lnSpc>
            <a:spcBef>
              <a:spcPct val="0"/>
            </a:spcBef>
            <a:spcAft>
              <a:spcPct val="35000"/>
            </a:spcAft>
            <a:buNone/>
          </a:pPr>
          <a:r>
            <a:rPr lang="en-GB" sz="1800" kern="1200" dirty="0"/>
            <a:t>Patient Information</a:t>
          </a:r>
        </a:p>
      </dsp:txBody>
      <dsp:txXfrm>
        <a:off x="822229" y="6466991"/>
        <a:ext cx="1109618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96D256-8543-42B9-AC08-EF4A07C500D4}" type="datetimeFigureOut">
              <a:rPr lang="en-GB" smtClean="0"/>
              <a:t>09/05/2025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FB8DC-0B69-4901-9E77-AB4B9E3F7DED}" type="slidenum">
              <a:rPr lang="en-GB" smtClean="0"/>
              <a:t>‹#›</a:t>
            </a:fld>
            <a:endParaRPr lang="en-GB"/>
          </a:p>
        </p:txBody>
      </p:sp>
    </p:spTree>
    <p:extLst>
      <p:ext uri="{BB962C8B-B14F-4D97-AF65-F5344CB8AC3E}">
        <p14:creationId xmlns:p14="http://schemas.microsoft.com/office/powerpoint/2010/main" val="30875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BFB8DC-0B69-4901-9E77-AB4B9E3F7DED}" type="slidenum">
              <a:rPr lang="en-GB" smtClean="0"/>
              <a:t>1</a:t>
            </a:fld>
            <a:endParaRPr lang="en-GB"/>
          </a:p>
        </p:txBody>
      </p:sp>
    </p:spTree>
    <p:extLst>
      <p:ext uri="{BB962C8B-B14F-4D97-AF65-F5344CB8AC3E}">
        <p14:creationId xmlns:p14="http://schemas.microsoft.com/office/powerpoint/2010/main" val="1167310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870180-25C8-4D73-B0C4-AF064CB4F9B4}" type="slidenum">
              <a:rPr lang="en-GB" smtClean="0"/>
              <a:t>3</a:t>
            </a:fld>
            <a:endParaRPr lang="en-GB"/>
          </a:p>
        </p:txBody>
      </p:sp>
    </p:spTree>
    <p:extLst>
      <p:ext uri="{BB962C8B-B14F-4D97-AF65-F5344CB8AC3E}">
        <p14:creationId xmlns:p14="http://schemas.microsoft.com/office/powerpoint/2010/main" val="117387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38E6E9-977F-4E21-8C94-8FCE13FF9671}" type="slidenum">
              <a:rPr lang="en-GB" smtClean="0"/>
              <a:t>7</a:t>
            </a:fld>
            <a:endParaRPr lang="en-GB"/>
          </a:p>
        </p:txBody>
      </p:sp>
    </p:spTree>
    <p:extLst>
      <p:ext uri="{BB962C8B-B14F-4D97-AF65-F5344CB8AC3E}">
        <p14:creationId xmlns:p14="http://schemas.microsoft.com/office/powerpoint/2010/main" val="2624215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38E6E9-977F-4E21-8C94-8FCE13FF9671}" type="slidenum">
              <a:rPr lang="en-GB" smtClean="0"/>
              <a:t>8</a:t>
            </a:fld>
            <a:endParaRPr lang="en-GB"/>
          </a:p>
        </p:txBody>
      </p:sp>
    </p:spTree>
    <p:extLst>
      <p:ext uri="{BB962C8B-B14F-4D97-AF65-F5344CB8AC3E}">
        <p14:creationId xmlns:p14="http://schemas.microsoft.com/office/powerpoint/2010/main" val="2624215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BFB8DC-0B69-4901-9E77-AB4B9E3F7DED}" type="slidenum">
              <a:rPr lang="en-GB" smtClean="0"/>
              <a:t>11</a:t>
            </a:fld>
            <a:endParaRPr lang="en-GB"/>
          </a:p>
        </p:txBody>
      </p:sp>
    </p:spTree>
    <p:extLst>
      <p:ext uri="{BB962C8B-B14F-4D97-AF65-F5344CB8AC3E}">
        <p14:creationId xmlns:p14="http://schemas.microsoft.com/office/powerpoint/2010/main" val="916614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BFB8DC-0B69-4901-9E77-AB4B9E3F7DED}" type="slidenum">
              <a:rPr lang="en-GB" smtClean="0"/>
              <a:t>12</a:t>
            </a:fld>
            <a:endParaRPr lang="en-GB"/>
          </a:p>
        </p:txBody>
      </p:sp>
    </p:spTree>
    <p:extLst>
      <p:ext uri="{BB962C8B-B14F-4D97-AF65-F5344CB8AC3E}">
        <p14:creationId xmlns:p14="http://schemas.microsoft.com/office/powerpoint/2010/main" val="2944462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BFB8DC-0B69-4901-9E77-AB4B9E3F7DED}" type="slidenum">
              <a:rPr lang="en-GB" smtClean="0"/>
              <a:t>13</a:t>
            </a:fld>
            <a:endParaRPr lang="en-GB"/>
          </a:p>
        </p:txBody>
      </p:sp>
    </p:spTree>
    <p:extLst>
      <p:ext uri="{BB962C8B-B14F-4D97-AF65-F5344CB8AC3E}">
        <p14:creationId xmlns:p14="http://schemas.microsoft.com/office/powerpoint/2010/main" val="2397066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BFB8DC-0B69-4901-9E77-AB4B9E3F7DED}" type="slidenum">
              <a:rPr lang="en-GB" smtClean="0"/>
              <a:t>14</a:t>
            </a:fld>
            <a:endParaRPr lang="en-GB"/>
          </a:p>
        </p:txBody>
      </p:sp>
    </p:spTree>
    <p:extLst>
      <p:ext uri="{BB962C8B-B14F-4D97-AF65-F5344CB8AC3E}">
        <p14:creationId xmlns:p14="http://schemas.microsoft.com/office/powerpoint/2010/main" val="504613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CE6FB-A905-2A8D-39CD-4D3F002C6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B99A1D-3D1D-F2C9-101F-9AA34FD3EB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3B6945-2B12-1C5D-503F-303090BDF0C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775FB14-A4C5-3D55-D8C7-1A5D5AFC47C5}"/>
              </a:ext>
            </a:extLst>
          </p:cNvPr>
          <p:cNvSpPr>
            <a:spLocks noGrp="1"/>
          </p:cNvSpPr>
          <p:nvPr>
            <p:ph type="sldNum" sz="quarter" idx="5"/>
          </p:nvPr>
        </p:nvSpPr>
        <p:spPr/>
        <p:txBody>
          <a:bodyPr/>
          <a:lstStyle/>
          <a:p>
            <a:fld id="{9EBFB8DC-0B69-4901-9E77-AB4B9E3F7DED}" type="slidenum">
              <a:rPr lang="en-GB" smtClean="0"/>
              <a:t>15</a:t>
            </a:fld>
            <a:endParaRPr lang="en-GB"/>
          </a:p>
        </p:txBody>
      </p:sp>
    </p:spTree>
    <p:extLst>
      <p:ext uri="{BB962C8B-B14F-4D97-AF65-F5344CB8AC3E}">
        <p14:creationId xmlns:p14="http://schemas.microsoft.com/office/powerpoint/2010/main" val="1193415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4.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png"/><Relationship Id="rId7" Type="http://schemas.openxmlformats.org/officeDocument/2006/relationships/diagramLayout" Target="../diagrams/layout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4.pn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endParaRPr lang="en-GB"/>
          </a:p>
        </p:txBody>
      </p:sp>
      <p:sp>
        <p:nvSpPr>
          <p:cNvPr id="3" name="Freeform 3"/>
          <p:cNvSpPr/>
          <p:nvPr/>
        </p:nvSpPr>
        <p:spPr>
          <a:xfrm>
            <a:off x="2549542" y="3052265"/>
            <a:ext cx="13188915" cy="2390315"/>
          </a:xfrm>
          <a:custGeom>
            <a:avLst/>
            <a:gdLst/>
            <a:ahLst/>
            <a:cxnLst/>
            <a:rect l="l" t="t" r="r" b="b"/>
            <a:pathLst>
              <a:path w="13188915" h="2390315">
                <a:moveTo>
                  <a:pt x="0" y="0"/>
                </a:moveTo>
                <a:lnTo>
                  <a:pt x="13188916" y="0"/>
                </a:lnTo>
                <a:lnTo>
                  <a:pt x="13188916" y="2390315"/>
                </a:lnTo>
                <a:lnTo>
                  <a:pt x="0" y="2390315"/>
                </a:lnTo>
                <a:lnTo>
                  <a:pt x="0" y="0"/>
                </a:lnTo>
                <a:close/>
              </a:path>
            </a:pathLst>
          </a:custGeom>
          <a:blipFill>
            <a:blip r:embed="rId4"/>
            <a:stretch>
              <a:fillRect/>
            </a:stretch>
          </a:blipFill>
        </p:spPr>
        <p:txBody>
          <a:bodyPr/>
          <a:lstStyle/>
          <a:p>
            <a:endParaRPr lang="en-GB"/>
          </a:p>
        </p:txBody>
      </p:sp>
      <p:sp>
        <p:nvSpPr>
          <p:cNvPr id="4" name="Freeform 4"/>
          <p:cNvSpPr/>
          <p:nvPr/>
        </p:nvSpPr>
        <p:spPr>
          <a:xfrm>
            <a:off x="5774118" y="5789224"/>
            <a:ext cx="6739764" cy="1221492"/>
          </a:xfrm>
          <a:custGeom>
            <a:avLst/>
            <a:gdLst/>
            <a:ahLst/>
            <a:cxnLst/>
            <a:rect l="l" t="t" r="r" b="b"/>
            <a:pathLst>
              <a:path w="6739764" h="1221492">
                <a:moveTo>
                  <a:pt x="0" y="0"/>
                </a:moveTo>
                <a:lnTo>
                  <a:pt x="6739764" y="0"/>
                </a:lnTo>
                <a:lnTo>
                  <a:pt x="6739764" y="1221492"/>
                </a:lnTo>
                <a:lnTo>
                  <a:pt x="0" y="1221492"/>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2362200" y="3238500"/>
            <a:ext cx="13807897" cy="1460208"/>
          </a:xfrm>
          <a:prstGeom prst="rect">
            <a:avLst/>
          </a:prstGeom>
        </p:spPr>
        <p:txBody>
          <a:bodyPr wrap="square" lIns="0" tIns="0" rIns="0" bIns="0" rtlCol="0" anchor="t">
            <a:spAutoFit/>
          </a:bodyPr>
          <a:lstStyle/>
          <a:p>
            <a:pPr algn="ctr">
              <a:lnSpc>
                <a:spcPts val="13185"/>
              </a:lnSpc>
            </a:pPr>
            <a:r>
              <a:rPr lang="en-US" sz="6000" dirty="0">
                <a:solidFill>
                  <a:srgbClr val="FFFFFF"/>
                </a:solidFill>
                <a:latin typeface="Frutiger"/>
                <a:ea typeface="Frutiger"/>
                <a:cs typeface="Frutiger"/>
                <a:sym typeface="Frutiger"/>
              </a:rPr>
              <a:t>SACT Demand and Capacity Update</a:t>
            </a:r>
          </a:p>
        </p:txBody>
      </p:sp>
      <p:sp>
        <p:nvSpPr>
          <p:cNvPr id="6" name="TextBox 6"/>
          <p:cNvSpPr txBox="1"/>
          <p:nvPr/>
        </p:nvSpPr>
        <p:spPr>
          <a:xfrm>
            <a:off x="7132457" y="5932103"/>
            <a:ext cx="4023086" cy="820866"/>
          </a:xfrm>
          <a:prstGeom prst="rect">
            <a:avLst/>
          </a:prstGeom>
        </p:spPr>
        <p:txBody>
          <a:bodyPr lIns="0" tIns="0" rIns="0" bIns="0" rtlCol="0" anchor="t">
            <a:spAutoFit/>
          </a:bodyPr>
          <a:lstStyle/>
          <a:p>
            <a:pPr algn="ctr">
              <a:lnSpc>
                <a:spcPts val="6930"/>
              </a:lnSpc>
            </a:pPr>
            <a:r>
              <a:rPr lang="en-US" sz="4950" dirty="0">
                <a:solidFill>
                  <a:srgbClr val="FFFFFF"/>
                </a:solidFill>
                <a:latin typeface="Frutiger"/>
                <a:ea typeface="Frutiger"/>
                <a:cs typeface="Frutiger"/>
                <a:sym typeface="Frutiger"/>
              </a:rPr>
              <a:t>May 2025</a:t>
            </a:r>
          </a:p>
        </p:txBody>
      </p:sp>
      <p:sp>
        <p:nvSpPr>
          <p:cNvPr id="7" name="Freeform 7"/>
          <p:cNvSpPr/>
          <p:nvPr/>
        </p:nvSpPr>
        <p:spPr>
          <a:xfrm>
            <a:off x="-250222" y="-236675"/>
            <a:ext cx="2107423" cy="208509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6"/>
            <a:stretch>
              <a:fillRect/>
            </a:stretch>
          </a:blipFill>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A342A0-1A45-0916-544D-3B06AD45FA77}"/>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14104927" y="16040"/>
            <a:ext cx="3332841" cy="1312243"/>
          </a:xfrm>
          <a:prstGeom prst="rect">
            <a:avLst/>
          </a:prstGeom>
        </p:spPr>
      </p:pic>
      <p:sp>
        <p:nvSpPr>
          <p:cNvPr id="3" name="Title 1">
            <a:extLst>
              <a:ext uri="{FF2B5EF4-FFF2-40B4-BE49-F238E27FC236}">
                <a16:creationId xmlns:a16="http://schemas.microsoft.com/office/drawing/2014/main" id="{851A6BEC-4DE9-FE1F-F1BF-3D5257DC56A9}"/>
              </a:ext>
            </a:extLst>
          </p:cNvPr>
          <p:cNvSpPr txBox="1"/>
          <p:nvPr/>
        </p:nvSpPr>
        <p:spPr>
          <a:xfrm>
            <a:off x="669261" y="616689"/>
            <a:ext cx="12430062" cy="442849"/>
          </a:xfrm>
          <a:prstGeom prst="rect">
            <a:avLst/>
          </a:prstGeom>
          <a:solidFill>
            <a:srgbClr val="D3EDF9"/>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70C0"/>
                </a:solidFill>
                <a:latin typeface="Arial"/>
                <a:cs typeface="Arial"/>
              </a:rPr>
              <a:t>SACT Capacity and Demand Project 2024-2025: Q4 Summary Report</a:t>
            </a:r>
            <a:endParaRPr lang="en-GB" sz="2200" b="1" dirty="0">
              <a:solidFill>
                <a:srgbClr val="0070C0"/>
              </a:solidFill>
              <a:latin typeface="Arial"/>
              <a:cs typeface="Arial"/>
            </a:endParaRPr>
          </a:p>
          <a:p>
            <a:pPr algn="l"/>
            <a:r>
              <a:rPr lang="en-GB" sz="2200" b="1" dirty="0">
                <a:solidFill>
                  <a:srgbClr val="0070C0"/>
                </a:solidFill>
                <a:latin typeface="Arial"/>
                <a:cs typeface="Arial"/>
              </a:rPr>
              <a:t> </a:t>
            </a:r>
          </a:p>
        </p:txBody>
      </p:sp>
      <p:graphicFrame>
        <p:nvGraphicFramePr>
          <p:cNvPr id="4" name="Table 3">
            <a:extLst>
              <a:ext uri="{FF2B5EF4-FFF2-40B4-BE49-F238E27FC236}">
                <a16:creationId xmlns:a16="http://schemas.microsoft.com/office/drawing/2014/main" id="{EF473317-5582-A1B5-86E8-08A5F68B15DF}"/>
              </a:ext>
            </a:extLst>
          </p:cNvPr>
          <p:cNvGraphicFramePr>
            <a:graphicFrameLocks noGrp="1"/>
          </p:cNvGraphicFramePr>
          <p:nvPr>
            <p:extLst>
              <p:ext uri="{D42A27DB-BD31-4B8C-83A1-F6EECF244321}">
                <p14:modId xmlns:p14="http://schemas.microsoft.com/office/powerpoint/2010/main" val="27331690"/>
              </p:ext>
            </p:extLst>
          </p:nvPr>
        </p:nvGraphicFramePr>
        <p:xfrm>
          <a:off x="660296" y="1612790"/>
          <a:ext cx="7938273" cy="1106504"/>
        </p:xfrm>
        <a:graphic>
          <a:graphicData uri="http://schemas.openxmlformats.org/drawingml/2006/table">
            <a:tbl>
              <a:tblPr firstRow="1" bandRow="1">
                <a:tableStyleId>{5C22544A-7EE6-4342-B048-85BDC9FD1C3A}</a:tableStyleId>
              </a:tblPr>
              <a:tblGrid>
                <a:gridCol w="7938273">
                  <a:extLst>
                    <a:ext uri="{9D8B030D-6E8A-4147-A177-3AD203B41FA5}">
                      <a16:colId xmlns:a16="http://schemas.microsoft.com/office/drawing/2014/main" val="283479455"/>
                    </a:ext>
                  </a:extLst>
                </a:gridCol>
              </a:tblGrid>
              <a:tr h="592015">
                <a:tc>
                  <a:txBody>
                    <a:bodyPr/>
                    <a:lstStyle/>
                    <a:p>
                      <a:r>
                        <a:rPr lang="en-GB" sz="2200" dirty="0"/>
                        <a:t>Provider Trust: </a:t>
                      </a:r>
                    </a:p>
                  </a:txBody>
                  <a:tcPr/>
                </a:tc>
                <a:extLst>
                  <a:ext uri="{0D108BD9-81ED-4DB2-BD59-A6C34878D82A}">
                    <a16:rowId xmlns:a16="http://schemas.microsoft.com/office/drawing/2014/main" val="1371321393"/>
                  </a:ext>
                </a:extLst>
              </a:tr>
              <a:tr h="514489">
                <a:tc>
                  <a:txBody>
                    <a:bodyPr/>
                    <a:lstStyle/>
                    <a:p>
                      <a:r>
                        <a:rPr lang="en-US" sz="2000" dirty="0"/>
                        <a:t>University Hospitals Bristol and Weston</a:t>
                      </a:r>
                      <a:endParaRPr lang="en-GB" sz="2000" dirty="0"/>
                    </a:p>
                  </a:txBody>
                  <a:tcPr/>
                </a:tc>
                <a:extLst>
                  <a:ext uri="{0D108BD9-81ED-4DB2-BD59-A6C34878D82A}">
                    <a16:rowId xmlns:a16="http://schemas.microsoft.com/office/drawing/2014/main" val="2031365118"/>
                  </a:ext>
                </a:extLst>
              </a:tr>
            </a:tbl>
          </a:graphicData>
        </a:graphic>
      </p:graphicFrame>
      <p:graphicFrame>
        <p:nvGraphicFramePr>
          <p:cNvPr id="5" name="Table 4">
            <a:extLst>
              <a:ext uri="{FF2B5EF4-FFF2-40B4-BE49-F238E27FC236}">
                <a16:creationId xmlns:a16="http://schemas.microsoft.com/office/drawing/2014/main" id="{60E7DFB9-E816-37B5-273F-07F9A5E65E4B}"/>
              </a:ext>
            </a:extLst>
          </p:cNvPr>
          <p:cNvGraphicFramePr>
            <a:graphicFrameLocks noGrp="1"/>
          </p:cNvGraphicFramePr>
          <p:nvPr>
            <p:extLst>
              <p:ext uri="{D42A27DB-BD31-4B8C-83A1-F6EECF244321}">
                <p14:modId xmlns:p14="http://schemas.microsoft.com/office/powerpoint/2010/main" val="2593313841"/>
              </p:ext>
            </p:extLst>
          </p:nvPr>
        </p:nvGraphicFramePr>
        <p:xfrm>
          <a:off x="8920035" y="1635249"/>
          <a:ext cx="8517733" cy="1084045"/>
        </p:xfrm>
        <a:graphic>
          <a:graphicData uri="http://schemas.openxmlformats.org/drawingml/2006/table">
            <a:tbl>
              <a:tblPr firstRow="1" bandRow="1">
                <a:tableStyleId>{5C22544A-7EE6-4342-B048-85BDC9FD1C3A}</a:tableStyleId>
              </a:tblPr>
              <a:tblGrid>
                <a:gridCol w="8517733">
                  <a:extLst>
                    <a:ext uri="{9D8B030D-6E8A-4147-A177-3AD203B41FA5}">
                      <a16:colId xmlns:a16="http://schemas.microsoft.com/office/drawing/2014/main" val="283479455"/>
                    </a:ext>
                  </a:extLst>
                </a:gridCol>
              </a:tblGrid>
              <a:tr h="579999">
                <a:tc>
                  <a:txBody>
                    <a:bodyPr/>
                    <a:lstStyle/>
                    <a:p>
                      <a:r>
                        <a:rPr lang="en-GB" sz="2200" dirty="0"/>
                        <a:t>SACT Lead Nurse/ Key Contact: </a:t>
                      </a:r>
                    </a:p>
                  </a:txBody>
                  <a:tcPr/>
                </a:tc>
                <a:extLst>
                  <a:ext uri="{0D108BD9-81ED-4DB2-BD59-A6C34878D82A}">
                    <a16:rowId xmlns:a16="http://schemas.microsoft.com/office/drawing/2014/main" val="1371321393"/>
                  </a:ext>
                </a:extLst>
              </a:tr>
              <a:tr h="504046">
                <a:tc>
                  <a:txBody>
                    <a:bodyPr/>
                    <a:lstStyle/>
                    <a:p>
                      <a:r>
                        <a:rPr lang="en-US" sz="2000" dirty="0"/>
                        <a:t>Sally Long</a:t>
                      </a:r>
                      <a:endParaRPr lang="en-GB" sz="2000" dirty="0"/>
                    </a:p>
                  </a:txBody>
                  <a:tcPr/>
                </a:tc>
                <a:extLst>
                  <a:ext uri="{0D108BD9-81ED-4DB2-BD59-A6C34878D82A}">
                    <a16:rowId xmlns:a16="http://schemas.microsoft.com/office/drawing/2014/main" val="2031365118"/>
                  </a:ext>
                </a:extLst>
              </a:tr>
            </a:tbl>
          </a:graphicData>
        </a:graphic>
      </p:graphicFrame>
      <p:graphicFrame>
        <p:nvGraphicFramePr>
          <p:cNvPr id="9" name="Table 8">
            <a:extLst>
              <a:ext uri="{FF2B5EF4-FFF2-40B4-BE49-F238E27FC236}">
                <a16:creationId xmlns:a16="http://schemas.microsoft.com/office/drawing/2014/main" id="{C196EF7F-FBC3-0273-84C3-127DEDCBBB9E}"/>
              </a:ext>
            </a:extLst>
          </p:cNvPr>
          <p:cNvGraphicFramePr>
            <a:graphicFrameLocks noGrp="1"/>
          </p:cNvGraphicFramePr>
          <p:nvPr>
            <p:extLst>
              <p:ext uri="{D42A27DB-BD31-4B8C-83A1-F6EECF244321}">
                <p14:modId xmlns:p14="http://schemas.microsoft.com/office/powerpoint/2010/main" val="1771300734"/>
              </p:ext>
            </p:extLst>
          </p:nvPr>
        </p:nvGraphicFramePr>
        <p:xfrm>
          <a:off x="660296" y="2816399"/>
          <a:ext cx="16777472" cy="2022301"/>
        </p:xfrm>
        <a:graphic>
          <a:graphicData uri="http://schemas.openxmlformats.org/drawingml/2006/table">
            <a:tbl>
              <a:tblPr firstRow="1" bandRow="1">
                <a:tableStyleId>{5C22544A-7EE6-4342-B048-85BDC9FD1C3A}</a:tableStyleId>
              </a:tblPr>
              <a:tblGrid>
                <a:gridCol w="16777472">
                  <a:extLst>
                    <a:ext uri="{9D8B030D-6E8A-4147-A177-3AD203B41FA5}">
                      <a16:colId xmlns:a16="http://schemas.microsoft.com/office/drawing/2014/main" val="283479455"/>
                    </a:ext>
                  </a:extLst>
                </a:gridCol>
              </a:tblGrid>
              <a:tr h="489281">
                <a:tc>
                  <a:txBody>
                    <a:bodyPr/>
                    <a:lstStyle/>
                    <a:p>
                      <a:r>
                        <a:rPr lang="en-GB" sz="2200" dirty="0"/>
                        <a:t>Summary of local aims for SACT Capacity and Demand project: </a:t>
                      </a:r>
                    </a:p>
                  </a:txBody>
                  <a:tcPr/>
                </a:tc>
                <a:extLst>
                  <a:ext uri="{0D108BD9-81ED-4DB2-BD59-A6C34878D82A}">
                    <a16:rowId xmlns:a16="http://schemas.microsoft.com/office/drawing/2014/main" val="1371321393"/>
                  </a:ext>
                </a:extLst>
              </a:tr>
              <a:tr h="1533020">
                <a:tc>
                  <a:txBody>
                    <a:bodyPr/>
                    <a:lstStyle/>
                    <a:p>
                      <a:pPr marL="342900" indent="-342900">
                        <a:buFont typeface="Arial" panose="020B0604020202020204" pitchFamily="34" charset="0"/>
                        <a:buChar char="•"/>
                      </a:pPr>
                      <a:r>
                        <a:rPr lang="en-GB" sz="2000" i="0" dirty="0"/>
                        <a:t>To review current capacity and chair utilisation of the main SACT day unit and identify the reasons and incidence of  any delays experienced by patients.</a:t>
                      </a:r>
                    </a:p>
                    <a:p>
                      <a:pPr marL="342900" indent="-342900">
                        <a:buFont typeface="Arial" panose="020B0604020202020204" pitchFamily="34" charset="0"/>
                        <a:buChar char="•"/>
                      </a:pPr>
                      <a:r>
                        <a:rPr lang="en-GB" sz="2000" i="0" dirty="0"/>
                        <a:t>To review the cancellations and delays that came into the unit  and the impact of these on any lost treatment slots. </a:t>
                      </a:r>
                    </a:p>
                    <a:p>
                      <a:pPr marL="342900" indent="-342900">
                        <a:buFont typeface="Arial" panose="020B0604020202020204" pitchFamily="34" charset="0"/>
                        <a:buChar char="•"/>
                      </a:pPr>
                      <a:r>
                        <a:rPr lang="en-GB" sz="2000" i="0" dirty="0"/>
                        <a:t>To make projections for future demand and growth required in chair and nursing capacity.</a:t>
                      </a:r>
                    </a:p>
                  </a:txBody>
                  <a:tcPr/>
                </a:tc>
                <a:extLst>
                  <a:ext uri="{0D108BD9-81ED-4DB2-BD59-A6C34878D82A}">
                    <a16:rowId xmlns:a16="http://schemas.microsoft.com/office/drawing/2014/main" val="2031365118"/>
                  </a:ext>
                </a:extLst>
              </a:tr>
            </a:tbl>
          </a:graphicData>
        </a:graphic>
      </p:graphicFrame>
      <p:graphicFrame>
        <p:nvGraphicFramePr>
          <p:cNvPr id="10" name="Table 9">
            <a:extLst>
              <a:ext uri="{FF2B5EF4-FFF2-40B4-BE49-F238E27FC236}">
                <a16:creationId xmlns:a16="http://schemas.microsoft.com/office/drawing/2014/main" id="{503376D9-F374-0D4F-85F4-6AF39C44E226}"/>
              </a:ext>
            </a:extLst>
          </p:cNvPr>
          <p:cNvGraphicFramePr>
            <a:graphicFrameLocks noGrp="1"/>
          </p:cNvGraphicFramePr>
          <p:nvPr>
            <p:extLst>
              <p:ext uri="{D42A27DB-BD31-4B8C-83A1-F6EECF244321}">
                <p14:modId xmlns:p14="http://schemas.microsoft.com/office/powerpoint/2010/main" val="1062918912"/>
              </p:ext>
            </p:extLst>
          </p:nvPr>
        </p:nvGraphicFramePr>
        <p:xfrm>
          <a:off x="660296" y="4935805"/>
          <a:ext cx="16768507" cy="2371573"/>
        </p:xfrm>
        <a:graphic>
          <a:graphicData uri="http://schemas.openxmlformats.org/drawingml/2006/table">
            <a:tbl>
              <a:tblPr firstRow="1" bandRow="1">
                <a:tableStyleId>{5C22544A-7EE6-4342-B048-85BDC9FD1C3A}</a:tableStyleId>
              </a:tblPr>
              <a:tblGrid>
                <a:gridCol w="16768507">
                  <a:extLst>
                    <a:ext uri="{9D8B030D-6E8A-4147-A177-3AD203B41FA5}">
                      <a16:colId xmlns:a16="http://schemas.microsoft.com/office/drawing/2014/main" val="283479455"/>
                    </a:ext>
                  </a:extLst>
                </a:gridCol>
              </a:tblGrid>
              <a:tr h="584729">
                <a:tc>
                  <a:txBody>
                    <a:bodyPr/>
                    <a:lstStyle/>
                    <a:p>
                      <a:r>
                        <a:rPr lang="en-GB" sz="2200" dirty="0"/>
                        <a:t>Feedback on the management and experience of participating in the SACT Capacity and Demand project:</a:t>
                      </a:r>
                    </a:p>
                  </a:txBody>
                  <a:tcPr/>
                </a:tc>
                <a:extLst>
                  <a:ext uri="{0D108BD9-81ED-4DB2-BD59-A6C34878D82A}">
                    <a16:rowId xmlns:a16="http://schemas.microsoft.com/office/drawing/2014/main" val="1371321393"/>
                  </a:ext>
                </a:extLst>
              </a:tr>
              <a:tr h="1786844">
                <a:tc>
                  <a:txBody>
                    <a:bodyPr/>
                    <a:lstStyle/>
                    <a:p>
                      <a:pPr marL="342900" indent="-342900">
                        <a:buFont typeface="Arial" panose="020B0604020202020204" pitchFamily="34" charset="0"/>
                        <a:buChar char="•"/>
                      </a:pPr>
                      <a:r>
                        <a:rPr lang="en-GB" sz="2000" i="0" dirty="0"/>
                        <a:t>It worked well to simplify the data collection and have very clear aims, and  to compare to the scheduled bookings to ensure that patients weren’t missed. We mainly looked at chair time and any reasons for delays, as well as cancellation data. We did gain some valuable data and information. </a:t>
                      </a:r>
                    </a:p>
                    <a:p>
                      <a:pPr marL="342900" indent="-342900">
                        <a:buFont typeface="Arial" panose="020B0604020202020204" pitchFamily="34" charset="0"/>
                        <a:buChar char="•"/>
                      </a:pPr>
                      <a:r>
                        <a:rPr lang="en-GB" sz="2000" i="0" dirty="0"/>
                        <a:t>The team did comment that it added to their workload, but we did manage to do the data collection without additional resource on the unit. </a:t>
                      </a:r>
                    </a:p>
                    <a:p>
                      <a:pPr marL="342900" indent="-342900">
                        <a:buFont typeface="Arial" panose="020B0604020202020204" pitchFamily="34" charset="0"/>
                        <a:buChar char="•"/>
                      </a:pPr>
                      <a:r>
                        <a:rPr lang="en-GB" sz="2000" i="0" dirty="0"/>
                        <a:t>We found that doing the second week of data collection was time consuming and didn’t really add much value. Data entry and analysis was also  time consuming. </a:t>
                      </a:r>
                    </a:p>
                  </a:txBody>
                  <a:tcPr/>
                </a:tc>
                <a:extLst>
                  <a:ext uri="{0D108BD9-81ED-4DB2-BD59-A6C34878D82A}">
                    <a16:rowId xmlns:a16="http://schemas.microsoft.com/office/drawing/2014/main" val="2031365118"/>
                  </a:ext>
                </a:extLst>
              </a:tr>
            </a:tbl>
          </a:graphicData>
        </a:graphic>
      </p:graphicFrame>
      <p:graphicFrame>
        <p:nvGraphicFramePr>
          <p:cNvPr id="11" name="Table 10">
            <a:extLst>
              <a:ext uri="{FF2B5EF4-FFF2-40B4-BE49-F238E27FC236}">
                <a16:creationId xmlns:a16="http://schemas.microsoft.com/office/drawing/2014/main" id="{692FE534-4464-3BEE-C81B-0CDCD1487CA8}"/>
              </a:ext>
            </a:extLst>
          </p:cNvPr>
          <p:cNvGraphicFramePr>
            <a:graphicFrameLocks noGrp="1"/>
          </p:cNvGraphicFramePr>
          <p:nvPr>
            <p:extLst>
              <p:ext uri="{D42A27DB-BD31-4B8C-83A1-F6EECF244321}">
                <p14:modId xmlns:p14="http://schemas.microsoft.com/office/powerpoint/2010/main" val="918846114"/>
              </p:ext>
            </p:extLst>
          </p:nvPr>
        </p:nvGraphicFramePr>
        <p:xfrm>
          <a:off x="637282" y="7404483"/>
          <a:ext cx="16777472" cy="2541423"/>
        </p:xfrm>
        <a:graphic>
          <a:graphicData uri="http://schemas.openxmlformats.org/drawingml/2006/table">
            <a:tbl>
              <a:tblPr firstRow="1" bandRow="1">
                <a:tableStyleId>{5C22544A-7EE6-4342-B048-85BDC9FD1C3A}</a:tableStyleId>
              </a:tblPr>
              <a:tblGrid>
                <a:gridCol w="16777472">
                  <a:extLst>
                    <a:ext uri="{9D8B030D-6E8A-4147-A177-3AD203B41FA5}">
                      <a16:colId xmlns:a16="http://schemas.microsoft.com/office/drawing/2014/main" val="283479455"/>
                    </a:ext>
                  </a:extLst>
                </a:gridCol>
              </a:tblGrid>
              <a:tr h="560373">
                <a:tc>
                  <a:txBody>
                    <a:bodyPr/>
                    <a:lstStyle/>
                    <a:p>
                      <a:r>
                        <a:rPr lang="en-GB" sz="2200" dirty="0"/>
                        <a:t>Summary of your intended aims and outcomes for the work:</a:t>
                      </a:r>
                    </a:p>
                  </a:txBody>
                  <a:tcPr/>
                </a:tc>
                <a:extLst>
                  <a:ext uri="{0D108BD9-81ED-4DB2-BD59-A6C34878D82A}">
                    <a16:rowId xmlns:a16="http://schemas.microsoft.com/office/drawing/2014/main" val="1371321393"/>
                  </a:ext>
                </a:extLst>
              </a:tr>
              <a:tr h="1981050">
                <a:tc>
                  <a:txBody>
                    <a:bodyPr/>
                    <a:lstStyle/>
                    <a:p>
                      <a:pPr marL="342900" indent="-342900">
                        <a:buFont typeface="Arial" panose="020B0604020202020204" pitchFamily="34" charset="0"/>
                        <a:buChar char="•"/>
                      </a:pPr>
                      <a:r>
                        <a:rPr lang="en-GB" sz="2000" i="0" dirty="0"/>
                        <a:t>Shared  with the  day unit team to report back to them the findings and recommendations. </a:t>
                      </a:r>
                    </a:p>
                    <a:p>
                      <a:pPr marL="342900" indent="-342900">
                        <a:buFont typeface="Arial" panose="020B0604020202020204" pitchFamily="34" charset="0"/>
                        <a:buChar char="•"/>
                      </a:pPr>
                      <a:r>
                        <a:rPr lang="en-GB" sz="2000" i="0" dirty="0"/>
                        <a:t>Presented the report  at SACT group, BHOC executive board and shared with senior leaders.</a:t>
                      </a:r>
                    </a:p>
                    <a:p>
                      <a:pPr marL="342900" indent="-342900">
                        <a:buFont typeface="Arial" panose="020B0604020202020204" pitchFamily="34" charset="0"/>
                        <a:buChar char="•"/>
                      </a:pPr>
                      <a:r>
                        <a:rPr lang="en-GB" sz="2000" i="0" dirty="0"/>
                        <a:t>The final report and recommendations will feed into  other work that is in progress to scope the  expansion of the satellite units and provide additional chair base and capacity. The data and report will provide valuable evidence for these proposals.</a:t>
                      </a:r>
                    </a:p>
                    <a:p>
                      <a:pPr marL="342900" indent="-342900">
                        <a:buFont typeface="Arial" panose="020B0604020202020204" pitchFamily="34" charset="0"/>
                        <a:buChar char="•"/>
                      </a:pPr>
                      <a:r>
                        <a:rPr lang="en-GB" sz="2000" i="0" dirty="0"/>
                        <a:t>Other productivity recommendations will be implemented, such as transitioning to subcutaneous formulations that become available in 2025.</a:t>
                      </a:r>
                    </a:p>
                  </a:txBody>
                  <a:tcPr/>
                </a:tc>
                <a:extLst>
                  <a:ext uri="{0D108BD9-81ED-4DB2-BD59-A6C34878D82A}">
                    <a16:rowId xmlns:a16="http://schemas.microsoft.com/office/drawing/2014/main" val="2031365118"/>
                  </a:ext>
                </a:extLst>
              </a:tr>
            </a:tbl>
          </a:graphicData>
        </a:graphic>
      </p:graphicFrame>
    </p:spTree>
    <p:extLst>
      <p:ext uri="{BB962C8B-B14F-4D97-AF65-F5344CB8AC3E}">
        <p14:creationId xmlns:p14="http://schemas.microsoft.com/office/powerpoint/2010/main" val="2140263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674BD-8B47-DF26-8D42-38C2AB2C86F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36D9239-032F-371E-3A80-8BD173512C46}"/>
              </a:ext>
            </a:extLst>
          </p:cNvPr>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endParaRPr lang="en-GB"/>
          </a:p>
        </p:txBody>
      </p:sp>
      <p:sp>
        <p:nvSpPr>
          <p:cNvPr id="3" name="Freeform 3">
            <a:extLst>
              <a:ext uri="{FF2B5EF4-FFF2-40B4-BE49-F238E27FC236}">
                <a16:creationId xmlns:a16="http://schemas.microsoft.com/office/drawing/2014/main" id="{CDA365C9-9E95-E7F6-E409-9484AF283E97}"/>
              </a:ext>
            </a:extLst>
          </p:cNvPr>
          <p:cNvSpPr/>
          <p:nvPr/>
        </p:nvSpPr>
        <p:spPr>
          <a:xfrm>
            <a:off x="1524000" y="104490"/>
            <a:ext cx="10820400" cy="1686736"/>
          </a:xfrm>
          <a:custGeom>
            <a:avLst/>
            <a:gdLst/>
            <a:ahLst/>
            <a:cxnLst/>
            <a:rect l="l" t="t" r="r" b="b"/>
            <a:pathLst>
              <a:path w="9306815" h="1686736">
                <a:moveTo>
                  <a:pt x="0" y="0"/>
                </a:moveTo>
                <a:lnTo>
                  <a:pt x="9306815" y="0"/>
                </a:lnTo>
                <a:lnTo>
                  <a:pt x="9306815" y="1686736"/>
                </a:lnTo>
                <a:lnTo>
                  <a:pt x="0" y="1686736"/>
                </a:lnTo>
                <a:lnTo>
                  <a:pt x="0" y="0"/>
                </a:lnTo>
                <a:close/>
              </a:path>
            </a:pathLst>
          </a:custGeom>
          <a:blipFill>
            <a:blip r:embed="rId4"/>
            <a:stretch>
              <a:fillRect/>
            </a:stretch>
          </a:blipFill>
        </p:spPr>
        <p:txBody>
          <a:bodyPr/>
          <a:lstStyle/>
          <a:p>
            <a:endParaRPr lang="en-GB" dirty="0"/>
          </a:p>
        </p:txBody>
      </p:sp>
      <p:sp>
        <p:nvSpPr>
          <p:cNvPr id="4" name="TextBox 4">
            <a:extLst>
              <a:ext uri="{FF2B5EF4-FFF2-40B4-BE49-F238E27FC236}">
                <a16:creationId xmlns:a16="http://schemas.microsoft.com/office/drawing/2014/main" id="{5B04287F-146C-3F33-4DCB-044DE77A6704}"/>
              </a:ext>
            </a:extLst>
          </p:cNvPr>
          <p:cNvSpPr txBox="1"/>
          <p:nvPr/>
        </p:nvSpPr>
        <p:spPr>
          <a:xfrm>
            <a:off x="1612072" y="371876"/>
            <a:ext cx="7531928" cy="867995"/>
          </a:xfrm>
          <a:prstGeom prst="rect">
            <a:avLst/>
          </a:prstGeom>
        </p:spPr>
        <p:txBody>
          <a:bodyPr wrap="square" lIns="0" tIns="0" rIns="0" bIns="0" rtlCol="0" anchor="t">
            <a:spAutoFit/>
          </a:bodyPr>
          <a:lstStyle/>
          <a:p>
            <a:pPr algn="ctr">
              <a:lnSpc>
                <a:spcPts val="7310"/>
              </a:lnSpc>
            </a:pPr>
            <a:r>
              <a:rPr lang="en-US" sz="5221" dirty="0">
                <a:solidFill>
                  <a:srgbClr val="FFFFFF"/>
                </a:solidFill>
                <a:latin typeface="Frutiger"/>
                <a:ea typeface="Frutiger"/>
                <a:cs typeface="Frutiger"/>
                <a:sym typeface="Frutiger"/>
              </a:rPr>
              <a:t>Provider Status</a:t>
            </a:r>
          </a:p>
        </p:txBody>
      </p:sp>
      <p:sp>
        <p:nvSpPr>
          <p:cNvPr id="5" name="Freeform 5">
            <a:extLst>
              <a:ext uri="{FF2B5EF4-FFF2-40B4-BE49-F238E27FC236}">
                <a16:creationId xmlns:a16="http://schemas.microsoft.com/office/drawing/2014/main" id="{D608A69A-2E22-E85F-7945-F5980880A5FD}"/>
              </a:ext>
            </a:extLst>
          </p:cNvPr>
          <p:cNvSpPr/>
          <p:nvPr/>
        </p:nvSpPr>
        <p:spPr>
          <a:xfrm>
            <a:off x="-250222" y="-236675"/>
            <a:ext cx="2107423" cy="208509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endParaRPr lang="en-GB"/>
          </a:p>
        </p:txBody>
      </p:sp>
      <p:graphicFrame>
        <p:nvGraphicFramePr>
          <p:cNvPr id="6" name="Content Placeholder 3">
            <a:extLst>
              <a:ext uri="{FF2B5EF4-FFF2-40B4-BE49-F238E27FC236}">
                <a16:creationId xmlns:a16="http://schemas.microsoft.com/office/drawing/2014/main" id="{DE45D2F4-763B-7ADB-0BEE-A135C6FF6F8C}"/>
              </a:ext>
            </a:extLst>
          </p:cNvPr>
          <p:cNvGraphicFramePr>
            <a:graphicFrameLocks/>
          </p:cNvGraphicFramePr>
          <p:nvPr>
            <p:extLst>
              <p:ext uri="{D42A27DB-BD31-4B8C-83A1-F6EECF244321}">
                <p14:modId xmlns:p14="http://schemas.microsoft.com/office/powerpoint/2010/main" val="2557859394"/>
              </p:ext>
            </p:extLst>
          </p:nvPr>
        </p:nvGraphicFramePr>
        <p:xfrm>
          <a:off x="304800" y="2095501"/>
          <a:ext cx="17144999" cy="7982523"/>
        </p:xfrm>
        <a:graphic>
          <a:graphicData uri="http://schemas.openxmlformats.org/drawingml/2006/table">
            <a:tbl>
              <a:tblPr firstRow="1" firstCol="1" bandRow="1">
                <a:tableStyleId>{5C22544A-7EE6-4342-B048-85BDC9FD1C3A}</a:tableStyleId>
              </a:tblPr>
              <a:tblGrid>
                <a:gridCol w="1998969">
                  <a:extLst>
                    <a:ext uri="{9D8B030D-6E8A-4147-A177-3AD203B41FA5}">
                      <a16:colId xmlns:a16="http://schemas.microsoft.com/office/drawing/2014/main" val="3913366127"/>
                    </a:ext>
                  </a:extLst>
                </a:gridCol>
                <a:gridCol w="2320660">
                  <a:extLst>
                    <a:ext uri="{9D8B030D-6E8A-4147-A177-3AD203B41FA5}">
                      <a16:colId xmlns:a16="http://schemas.microsoft.com/office/drawing/2014/main" val="639060959"/>
                    </a:ext>
                  </a:extLst>
                </a:gridCol>
                <a:gridCol w="2543277">
                  <a:extLst>
                    <a:ext uri="{9D8B030D-6E8A-4147-A177-3AD203B41FA5}">
                      <a16:colId xmlns:a16="http://schemas.microsoft.com/office/drawing/2014/main" val="3148278902"/>
                    </a:ext>
                  </a:extLst>
                </a:gridCol>
                <a:gridCol w="2640152">
                  <a:extLst>
                    <a:ext uri="{9D8B030D-6E8A-4147-A177-3AD203B41FA5}">
                      <a16:colId xmlns:a16="http://schemas.microsoft.com/office/drawing/2014/main" val="925788328"/>
                    </a:ext>
                  </a:extLst>
                </a:gridCol>
                <a:gridCol w="2336987">
                  <a:extLst>
                    <a:ext uri="{9D8B030D-6E8A-4147-A177-3AD203B41FA5}">
                      <a16:colId xmlns:a16="http://schemas.microsoft.com/office/drawing/2014/main" val="3558479042"/>
                    </a:ext>
                  </a:extLst>
                </a:gridCol>
                <a:gridCol w="2713240">
                  <a:extLst>
                    <a:ext uri="{9D8B030D-6E8A-4147-A177-3AD203B41FA5}">
                      <a16:colId xmlns:a16="http://schemas.microsoft.com/office/drawing/2014/main" val="4207508076"/>
                    </a:ext>
                  </a:extLst>
                </a:gridCol>
                <a:gridCol w="2591714">
                  <a:extLst>
                    <a:ext uri="{9D8B030D-6E8A-4147-A177-3AD203B41FA5}">
                      <a16:colId xmlns:a16="http://schemas.microsoft.com/office/drawing/2014/main" val="4071037780"/>
                    </a:ext>
                  </a:extLst>
                </a:gridCol>
              </a:tblGrid>
              <a:tr h="510916">
                <a:tc>
                  <a:txBody>
                    <a:bodyPr/>
                    <a:lstStyle/>
                    <a:p>
                      <a:r>
                        <a:rPr lang="en-GB" sz="2000">
                          <a:effectLst/>
                          <a:latin typeface="+mn-lt"/>
                        </a:rPr>
                        <a:t> </a:t>
                      </a:r>
                      <a:endParaRPr lang="en-GB" sz="2000">
                        <a:effectLst/>
                        <a:latin typeface="+mn-lt"/>
                        <a:ea typeface="Aptos" panose="020B0004020202020204" pitchFamily="34" charset="0"/>
                        <a:cs typeface="Aptos" panose="020B0004020202020204" pitchFamily="34" charset="0"/>
                      </a:endParaRPr>
                    </a:p>
                  </a:txBody>
                  <a:tcPr marL="101251" marR="101251" marT="0" marB="0"/>
                </a:tc>
                <a:tc>
                  <a:txBody>
                    <a:bodyPr/>
                    <a:lstStyle/>
                    <a:p>
                      <a:r>
                        <a:rPr lang="en-GB" sz="2000">
                          <a:effectLst/>
                          <a:latin typeface="+mn-lt"/>
                        </a:rPr>
                        <a:t>UHBW</a:t>
                      </a:r>
                      <a:endParaRPr lang="en-GB" sz="2000">
                        <a:effectLst/>
                        <a:latin typeface="+mn-lt"/>
                        <a:ea typeface="Aptos" panose="020B0004020202020204" pitchFamily="34" charset="0"/>
                        <a:cs typeface="Aptos" panose="020B0004020202020204" pitchFamily="34" charset="0"/>
                      </a:endParaRPr>
                    </a:p>
                  </a:txBody>
                  <a:tcPr marL="101251" marR="101251" marT="0" marB="0"/>
                </a:tc>
                <a:tc>
                  <a:txBody>
                    <a:bodyPr/>
                    <a:lstStyle/>
                    <a:p>
                      <a:r>
                        <a:rPr lang="en-GB" sz="2000">
                          <a:effectLst/>
                          <a:latin typeface="+mn-lt"/>
                        </a:rPr>
                        <a:t>RUH</a:t>
                      </a:r>
                      <a:endParaRPr lang="en-GB" sz="2000">
                        <a:effectLst/>
                        <a:latin typeface="+mn-lt"/>
                        <a:ea typeface="Aptos" panose="020B0004020202020204" pitchFamily="34" charset="0"/>
                        <a:cs typeface="Aptos" panose="020B0004020202020204" pitchFamily="34" charset="0"/>
                      </a:endParaRPr>
                    </a:p>
                  </a:txBody>
                  <a:tcPr marL="101251" marR="101251" marT="0" marB="0"/>
                </a:tc>
                <a:tc>
                  <a:txBody>
                    <a:bodyPr/>
                    <a:lstStyle/>
                    <a:p>
                      <a:r>
                        <a:rPr lang="en-GB" sz="2000">
                          <a:effectLst/>
                          <a:latin typeface="+mn-lt"/>
                        </a:rPr>
                        <a:t>GHT</a:t>
                      </a:r>
                      <a:endParaRPr lang="en-GB" sz="2000">
                        <a:effectLst/>
                        <a:latin typeface="+mn-lt"/>
                        <a:ea typeface="Aptos" panose="020B0004020202020204" pitchFamily="34" charset="0"/>
                        <a:cs typeface="Aptos" panose="020B0004020202020204" pitchFamily="34" charset="0"/>
                      </a:endParaRPr>
                    </a:p>
                  </a:txBody>
                  <a:tcPr marL="101251" marR="101251" marT="0" marB="0"/>
                </a:tc>
                <a:tc>
                  <a:txBody>
                    <a:bodyPr/>
                    <a:lstStyle/>
                    <a:p>
                      <a:r>
                        <a:rPr lang="en-GB" sz="2000">
                          <a:effectLst/>
                          <a:latin typeface="+mn-lt"/>
                        </a:rPr>
                        <a:t>Salisbury</a:t>
                      </a:r>
                      <a:endParaRPr lang="en-GB" sz="2000">
                        <a:effectLst/>
                        <a:latin typeface="+mn-lt"/>
                        <a:ea typeface="Aptos" panose="020B0004020202020204" pitchFamily="34" charset="0"/>
                        <a:cs typeface="Aptos" panose="020B0004020202020204" pitchFamily="34" charset="0"/>
                      </a:endParaRPr>
                    </a:p>
                  </a:txBody>
                  <a:tcPr marL="101251" marR="101251" marT="0" marB="0"/>
                </a:tc>
                <a:tc>
                  <a:txBody>
                    <a:bodyPr/>
                    <a:lstStyle/>
                    <a:p>
                      <a:r>
                        <a:rPr lang="en-GB" sz="2000">
                          <a:effectLst/>
                          <a:latin typeface="+mn-lt"/>
                        </a:rPr>
                        <a:t>Somerset</a:t>
                      </a:r>
                      <a:endParaRPr lang="en-GB" sz="2000">
                        <a:effectLst/>
                        <a:latin typeface="+mn-lt"/>
                        <a:ea typeface="Aptos" panose="020B0004020202020204" pitchFamily="34" charset="0"/>
                        <a:cs typeface="Aptos" panose="020B0004020202020204" pitchFamily="34" charset="0"/>
                      </a:endParaRPr>
                    </a:p>
                  </a:txBody>
                  <a:tcPr marL="101251" marR="101251" marT="0" marB="0"/>
                </a:tc>
                <a:tc>
                  <a:txBody>
                    <a:bodyPr/>
                    <a:lstStyle/>
                    <a:p>
                      <a:r>
                        <a:rPr lang="en-GB" sz="2000">
                          <a:effectLst/>
                          <a:latin typeface="+mn-lt"/>
                        </a:rPr>
                        <a:t>NBT</a:t>
                      </a:r>
                      <a:endParaRPr lang="en-GB" sz="2000">
                        <a:effectLst/>
                        <a:latin typeface="+mn-lt"/>
                        <a:ea typeface="Aptos" panose="020B0004020202020204" pitchFamily="34" charset="0"/>
                        <a:cs typeface="Aptos" panose="020B0004020202020204" pitchFamily="34" charset="0"/>
                      </a:endParaRPr>
                    </a:p>
                  </a:txBody>
                  <a:tcPr marL="101251" marR="101251" marT="0" marB="0"/>
                </a:tc>
                <a:extLst>
                  <a:ext uri="{0D108BD9-81ED-4DB2-BD59-A6C34878D82A}">
                    <a16:rowId xmlns:a16="http://schemas.microsoft.com/office/drawing/2014/main" val="1380963233"/>
                  </a:ext>
                </a:extLst>
              </a:tr>
              <a:tr h="1788008">
                <a:tc>
                  <a:txBody>
                    <a:bodyPr/>
                    <a:lstStyle/>
                    <a:p>
                      <a:r>
                        <a:rPr lang="en-GB" sz="2000">
                          <a:effectLst/>
                          <a:latin typeface="+mn-lt"/>
                        </a:rPr>
                        <a:t>Core metrics</a:t>
                      </a:r>
                      <a:endParaRPr lang="en-GB" sz="2000">
                        <a:effectLst/>
                        <a:latin typeface="+mn-lt"/>
                        <a:ea typeface="Aptos" panose="020B0004020202020204" pitchFamily="34" charset="0"/>
                        <a:cs typeface="Aptos" panose="020B0004020202020204" pitchFamily="34" charset="0"/>
                      </a:endParaRPr>
                    </a:p>
                  </a:txBody>
                  <a:tcPr marL="101251" marR="101251" marT="0" marB="0"/>
                </a:tc>
                <a:tc>
                  <a:txBody>
                    <a:bodyPr/>
                    <a:lstStyle/>
                    <a:p>
                      <a:r>
                        <a:rPr lang="en-GB" sz="2000">
                          <a:effectLst/>
                          <a:latin typeface="+mn-lt"/>
                        </a:rPr>
                        <a:t>Complete</a:t>
                      </a:r>
                      <a:endParaRPr lang="en-GB" sz="2000">
                        <a:effectLst/>
                        <a:latin typeface="+mn-lt"/>
                        <a:ea typeface="Aptos" panose="020B0004020202020204" pitchFamily="34" charset="0"/>
                        <a:cs typeface="Aptos" panose="020B0004020202020204" pitchFamily="34" charset="0"/>
                      </a:endParaRPr>
                    </a:p>
                  </a:txBody>
                  <a:tcPr marL="101251" marR="101251" marT="0" marB="0"/>
                </a:tc>
                <a:tc>
                  <a:txBody>
                    <a:bodyPr/>
                    <a:lstStyle/>
                    <a:p>
                      <a:r>
                        <a:rPr lang="en-GB" sz="2000" dirty="0">
                          <a:effectLst/>
                          <a:latin typeface="+mn-lt"/>
                        </a:rPr>
                        <a:t>Complete – queries re Workforce outstanding</a:t>
                      </a:r>
                    </a:p>
                    <a:p>
                      <a:r>
                        <a:rPr lang="en-GB" sz="2000" dirty="0">
                          <a:effectLst/>
                          <a:latin typeface="+mn-lt"/>
                        </a:rPr>
                        <a:t> </a:t>
                      </a:r>
                      <a:endParaRPr lang="en-GB" sz="2000" dirty="0">
                        <a:effectLst/>
                        <a:latin typeface="+mn-lt"/>
                        <a:ea typeface="Aptos" panose="020B0004020202020204" pitchFamily="34" charset="0"/>
                        <a:cs typeface="Aptos" panose="020B0004020202020204" pitchFamily="34" charset="0"/>
                      </a:endParaRPr>
                    </a:p>
                  </a:txBody>
                  <a:tcPr marL="101251" marR="101251" marT="0" marB="0"/>
                </a:tc>
                <a:tc>
                  <a:txBody>
                    <a:bodyPr/>
                    <a:lstStyle/>
                    <a:p>
                      <a:r>
                        <a:rPr lang="en-GB" sz="2000" dirty="0">
                          <a:effectLst/>
                          <a:latin typeface="+mn-lt"/>
                        </a:rPr>
                        <a:t>Pending </a:t>
                      </a:r>
                      <a:endParaRPr lang="en-GB" sz="2000" dirty="0">
                        <a:effectLst/>
                        <a:latin typeface="+mn-lt"/>
                        <a:ea typeface="Aptos" panose="020B0004020202020204" pitchFamily="34" charset="0"/>
                        <a:cs typeface="Aptos" panose="020B0004020202020204" pitchFamily="34" charset="0"/>
                      </a:endParaRPr>
                    </a:p>
                  </a:txBody>
                  <a:tcPr marL="101251" marR="101251" marT="0" marB="0"/>
                </a:tc>
                <a:tc>
                  <a:txBody>
                    <a:bodyPr/>
                    <a:lstStyle/>
                    <a:p>
                      <a:r>
                        <a:rPr lang="en-GB" sz="2000">
                          <a:effectLst/>
                          <a:latin typeface="+mn-lt"/>
                        </a:rPr>
                        <a:t>Complete</a:t>
                      </a:r>
                      <a:endParaRPr lang="en-GB" sz="2000">
                        <a:effectLst/>
                        <a:latin typeface="+mn-lt"/>
                        <a:ea typeface="Aptos" panose="020B0004020202020204" pitchFamily="34" charset="0"/>
                        <a:cs typeface="Aptos" panose="020B0004020202020204" pitchFamily="34" charset="0"/>
                      </a:endParaRPr>
                    </a:p>
                  </a:txBody>
                  <a:tcPr marL="101251" marR="101251" marT="0" marB="0"/>
                </a:tc>
                <a:tc>
                  <a:txBody>
                    <a:bodyPr/>
                    <a:lstStyle/>
                    <a:p>
                      <a:r>
                        <a:rPr lang="en-GB" sz="2000">
                          <a:effectLst/>
                          <a:latin typeface="+mn-lt"/>
                        </a:rPr>
                        <a:t>Complete</a:t>
                      </a:r>
                      <a:endParaRPr lang="en-GB" sz="2000">
                        <a:effectLst/>
                        <a:latin typeface="+mn-lt"/>
                        <a:ea typeface="Aptos" panose="020B0004020202020204" pitchFamily="34" charset="0"/>
                        <a:cs typeface="Aptos" panose="020B0004020202020204" pitchFamily="34" charset="0"/>
                      </a:endParaRPr>
                    </a:p>
                  </a:txBody>
                  <a:tcPr marL="101251" marR="101251" marT="0" marB="0"/>
                </a:tc>
                <a:tc>
                  <a:txBody>
                    <a:bodyPr/>
                    <a:lstStyle/>
                    <a:p>
                      <a:r>
                        <a:rPr lang="en-GB" sz="2000" dirty="0">
                          <a:effectLst/>
                          <a:latin typeface="+mn-lt"/>
                        </a:rPr>
                        <a:t>Complete – pending MSD review</a:t>
                      </a:r>
                      <a:endParaRPr lang="en-GB" sz="2000" dirty="0">
                        <a:effectLst/>
                        <a:latin typeface="+mn-lt"/>
                        <a:ea typeface="Aptos" panose="020B0004020202020204" pitchFamily="34" charset="0"/>
                        <a:cs typeface="Aptos" panose="020B0004020202020204" pitchFamily="34" charset="0"/>
                      </a:endParaRPr>
                    </a:p>
                  </a:txBody>
                  <a:tcPr marL="101251" marR="101251" marT="0" marB="0"/>
                </a:tc>
                <a:extLst>
                  <a:ext uri="{0D108BD9-81ED-4DB2-BD59-A6C34878D82A}">
                    <a16:rowId xmlns:a16="http://schemas.microsoft.com/office/drawing/2014/main" val="547027489"/>
                  </a:ext>
                </a:extLst>
              </a:tr>
              <a:tr h="2189603">
                <a:tc>
                  <a:txBody>
                    <a:bodyPr/>
                    <a:lstStyle/>
                    <a:p>
                      <a:r>
                        <a:rPr lang="en-GB" sz="2000" dirty="0">
                          <a:effectLst/>
                          <a:latin typeface="+mn-lt"/>
                        </a:rPr>
                        <a:t>Time &amp; Motion</a:t>
                      </a:r>
                      <a:endParaRPr lang="en-GB" sz="2000" dirty="0">
                        <a:effectLst/>
                        <a:latin typeface="+mn-lt"/>
                        <a:ea typeface="Aptos" panose="020B0004020202020204" pitchFamily="34" charset="0"/>
                        <a:cs typeface="Aptos" panose="020B0004020202020204" pitchFamily="34" charset="0"/>
                      </a:endParaRPr>
                    </a:p>
                  </a:txBody>
                  <a:tcPr marL="101251" marR="101251" marT="0" marB="0"/>
                </a:tc>
                <a:tc>
                  <a:txBody>
                    <a:bodyPr/>
                    <a:lstStyle/>
                    <a:p>
                      <a:r>
                        <a:rPr lang="en-GB" sz="2000" dirty="0">
                          <a:effectLst/>
                          <a:latin typeface="+mn-lt"/>
                        </a:rPr>
                        <a:t>Complete</a:t>
                      </a:r>
                      <a:endParaRPr lang="en-GB" sz="2000" dirty="0">
                        <a:effectLst/>
                        <a:latin typeface="+mn-lt"/>
                        <a:ea typeface="Aptos" panose="020B0004020202020204" pitchFamily="34" charset="0"/>
                        <a:cs typeface="Aptos" panose="020B0004020202020204" pitchFamily="34" charset="0"/>
                      </a:endParaRPr>
                    </a:p>
                  </a:txBody>
                  <a:tcPr marL="101251" marR="101251" marT="0" marB="0"/>
                </a:tc>
                <a:tc>
                  <a:txBody>
                    <a:bodyPr/>
                    <a:lstStyle/>
                    <a:p>
                      <a:r>
                        <a:rPr lang="en-GB" sz="2000" dirty="0">
                          <a:effectLst/>
                          <a:latin typeface="+mn-lt"/>
                        </a:rPr>
                        <a:t>Complete </a:t>
                      </a:r>
                      <a:endParaRPr lang="en-GB" sz="2000" dirty="0">
                        <a:effectLst/>
                        <a:latin typeface="+mn-lt"/>
                        <a:ea typeface="Aptos" panose="020B0004020202020204" pitchFamily="34" charset="0"/>
                        <a:cs typeface="Aptos" panose="020B0004020202020204" pitchFamily="34" charset="0"/>
                      </a:endParaRPr>
                    </a:p>
                  </a:txBody>
                  <a:tcPr marL="101251" marR="101251" marT="0" marB="0"/>
                </a:tc>
                <a:tc>
                  <a:txBody>
                    <a:bodyPr/>
                    <a:lstStyle/>
                    <a:p>
                      <a:r>
                        <a:rPr lang="en-GB" sz="2000" dirty="0">
                          <a:effectLst/>
                          <a:latin typeface="+mn-lt"/>
                        </a:rPr>
                        <a:t>Complete, all data now being collated</a:t>
                      </a:r>
                    </a:p>
                  </a:txBody>
                  <a:tcPr marL="101251" marR="101251" marT="0" marB="0"/>
                </a:tc>
                <a:tc>
                  <a:txBody>
                    <a:bodyPr/>
                    <a:lstStyle/>
                    <a:p>
                      <a:r>
                        <a:rPr lang="en-GB" sz="2000" dirty="0">
                          <a:effectLst/>
                          <a:latin typeface="+mn-lt"/>
                        </a:rPr>
                        <a:t>Complete</a:t>
                      </a:r>
                      <a:endParaRPr lang="en-GB" sz="2000" dirty="0">
                        <a:effectLst/>
                        <a:latin typeface="+mn-lt"/>
                        <a:ea typeface="Aptos" panose="020B0004020202020204" pitchFamily="34" charset="0"/>
                        <a:cs typeface="Aptos" panose="020B0004020202020204" pitchFamily="34" charset="0"/>
                      </a:endParaRPr>
                    </a:p>
                  </a:txBody>
                  <a:tcPr marL="101251" marR="101251" marT="0" marB="0"/>
                </a:tc>
                <a:tc>
                  <a:txBody>
                    <a:bodyPr/>
                    <a:lstStyle/>
                    <a:p>
                      <a:r>
                        <a:rPr lang="en-GB" sz="2000" dirty="0">
                          <a:effectLst/>
                          <a:latin typeface="+mn-lt"/>
                        </a:rPr>
                        <a:t>Complete, all data now being collated (Taunton complete/ Yeovil TBC)</a:t>
                      </a:r>
                    </a:p>
                    <a:p>
                      <a:endParaRPr lang="en-GB" sz="2000" dirty="0">
                        <a:effectLst/>
                        <a:latin typeface="+mn-lt"/>
                        <a:ea typeface="Aptos" panose="020B0004020202020204" pitchFamily="34" charset="0"/>
                        <a:cs typeface="Aptos" panose="020B0004020202020204" pitchFamily="34" charset="0"/>
                      </a:endParaRPr>
                    </a:p>
                  </a:txBody>
                  <a:tcPr marL="101251" marR="101251" marT="0" marB="0"/>
                </a:tc>
                <a:tc>
                  <a:txBody>
                    <a:bodyPr/>
                    <a:lstStyle/>
                    <a:p>
                      <a:r>
                        <a:rPr lang="en-GB" sz="2000" dirty="0">
                          <a:effectLst/>
                          <a:latin typeface="+mn-lt"/>
                        </a:rPr>
                        <a:t>Not being undertaken – recently reviewed capacity and +2 Chairs in planning to be opened</a:t>
                      </a:r>
                      <a:endParaRPr lang="en-GB" sz="2000" dirty="0">
                        <a:effectLst/>
                        <a:latin typeface="+mn-lt"/>
                        <a:ea typeface="Aptos" panose="020B0004020202020204" pitchFamily="34" charset="0"/>
                        <a:cs typeface="Aptos" panose="020B0004020202020204" pitchFamily="34" charset="0"/>
                      </a:endParaRPr>
                    </a:p>
                  </a:txBody>
                  <a:tcPr marL="101251" marR="101251" marT="0" marB="0"/>
                </a:tc>
                <a:extLst>
                  <a:ext uri="{0D108BD9-81ED-4DB2-BD59-A6C34878D82A}">
                    <a16:rowId xmlns:a16="http://schemas.microsoft.com/office/drawing/2014/main" val="746686727"/>
                  </a:ext>
                </a:extLst>
              </a:tr>
              <a:tr h="1746998">
                <a:tc>
                  <a:txBody>
                    <a:bodyPr/>
                    <a:lstStyle/>
                    <a:p>
                      <a:r>
                        <a:rPr lang="en-GB" sz="2000" dirty="0">
                          <a:effectLst/>
                          <a:latin typeface="+mn-lt"/>
                        </a:rPr>
                        <a:t>MSD Report</a:t>
                      </a:r>
                      <a:endParaRPr lang="en-GB" sz="2000" dirty="0">
                        <a:effectLst/>
                        <a:latin typeface="+mn-lt"/>
                        <a:ea typeface="Aptos" panose="020B0004020202020204" pitchFamily="34" charset="0"/>
                        <a:cs typeface="Aptos" panose="020B0004020202020204" pitchFamily="34" charset="0"/>
                      </a:endParaRPr>
                    </a:p>
                  </a:txBody>
                  <a:tcPr marL="101251" marR="101251" marT="0" marB="0"/>
                </a:tc>
                <a:tc>
                  <a:txBody>
                    <a:bodyPr/>
                    <a:lstStyle/>
                    <a:p>
                      <a:r>
                        <a:rPr lang="en-GB" sz="2000" dirty="0">
                          <a:effectLst/>
                          <a:latin typeface="+mn-lt"/>
                        </a:rPr>
                        <a:t>Complete</a:t>
                      </a:r>
                      <a:endParaRPr lang="en-GB" sz="2000" dirty="0">
                        <a:effectLst/>
                        <a:latin typeface="+mn-lt"/>
                        <a:ea typeface="Aptos" panose="020B0004020202020204" pitchFamily="34" charset="0"/>
                        <a:cs typeface="Aptos" panose="020B0004020202020204" pitchFamily="34" charset="0"/>
                      </a:endParaRPr>
                    </a:p>
                  </a:txBody>
                  <a:tcPr marL="101251" marR="101251" marT="0" marB="0"/>
                </a:tc>
                <a:tc>
                  <a:txBody>
                    <a:bodyPr/>
                    <a:lstStyle/>
                    <a:p>
                      <a:r>
                        <a:rPr lang="en-GB" sz="2000" dirty="0">
                          <a:effectLst/>
                          <a:latin typeface="+mn-lt"/>
                        </a:rPr>
                        <a:t>Complete</a:t>
                      </a:r>
                      <a:endParaRPr lang="en-GB" sz="2000" dirty="0">
                        <a:effectLst/>
                        <a:latin typeface="+mn-lt"/>
                        <a:ea typeface="Aptos" panose="020B0004020202020204" pitchFamily="34" charset="0"/>
                        <a:cs typeface="Aptos" panose="020B0004020202020204" pitchFamily="34" charset="0"/>
                      </a:endParaRPr>
                    </a:p>
                  </a:txBody>
                  <a:tcPr marL="101251" marR="101251" marT="0" marB="0"/>
                </a:tc>
                <a:tc>
                  <a:txBody>
                    <a:bodyPr/>
                    <a:lstStyle/>
                    <a:p>
                      <a:r>
                        <a:rPr lang="en-GB" sz="2000" dirty="0">
                          <a:effectLst/>
                          <a:latin typeface="+mn-lt"/>
                        </a:rPr>
                        <a:t>Pending </a:t>
                      </a:r>
                      <a:endParaRPr lang="en-GB" sz="2000" dirty="0">
                        <a:effectLst/>
                        <a:latin typeface="+mn-lt"/>
                        <a:ea typeface="Aptos" panose="020B0004020202020204" pitchFamily="34" charset="0"/>
                        <a:cs typeface="Aptos" panose="020B0004020202020204" pitchFamily="34" charset="0"/>
                      </a:endParaRPr>
                    </a:p>
                  </a:txBody>
                  <a:tcPr marL="101251" marR="101251" marT="0" marB="0"/>
                </a:tc>
                <a:tc>
                  <a:txBody>
                    <a:bodyPr/>
                    <a:lstStyle/>
                    <a:p>
                      <a:r>
                        <a:rPr lang="en-GB" sz="2000" dirty="0">
                          <a:effectLst/>
                          <a:latin typeface="+mn-lt"/>
                          <a:ea typeface="Aptos" panose="020B0004020202020204" pitchFamily="34" charset="0"/>
                          <a:cs typeface="Aptos" panose="020B0004020202020204" pitchFamily="34" charset="0"/>
                        </a:rPr>
                        <a:t>Complete – Initial review meeting held</a:t>
                      </a:r>
                    </a:p>
                  </a:txBody>
                  <a:tcPr marL="101251" marR="101251" marT="0" marB="0"/>
                </a:tc>
                <a:tc>
                  <a:txBody>
                    <a:bodyPr/>
                    <a:lstStyle/>
                    <a:p>
                      <a:r>
                        <a:rPr lang="en-GB" sz="2000" dirty="0">
                          <a:effectLst/>
                          <a:latin typeface="+mn-lt"/>
                        </a:rPr>
                        <a:t>Pending – final queries in progress</a:t>
                      </a:r>
                      <a:endParaRPr lang="en-GB" sz="2000" dirty="0">
                        <a:effectLst/>
                        <a:latin typeface="+mn-lt"/>
                        <a:ea typeface="Aptos" panose="020B0004020202020204" pitchFamily="34" charset="0"/>
                        <a:cs typeface="Aptos" panose="020B0004020202020204" pitchFamily="34" charset="0"/>
                      </a:endParaRPr>
                    </a:p>
                  </a:txBody>
                  <a:tcPr marL="101251" marR="101251" marT="0" marB="0"/>
                </a:tc>
                <a:tc>
                  <a:txBody>
                    <a:bodyPr/>
                    <a:lstStyle/>
                    <a:p>
                      <a:r>
                        <a:rPr lang="en-GB" sz="2000" dirty="0">
                          <a:effectLst/>
                          <a:latin typeface="+mn-lt"/>
                        </a:rPr>
                        <a:t>N/A</a:t>
                      </a:r>
                      <a:endParaRPr lang="en-GB" sz="2000" dirty="0">
                        <a:effectLst/>
                        <a:latin typeface="+mn-lt"/>
                        <a:ea typeface="Aptos" panose="020B0004020202020204" pitchFamily="34" charset="0"/>
                        <a:cs typeface="Aptos" panose="020B0004020202020204" pitchFamily="34" charset="0"/>
                      </a:endParaRPr>
                    </a:p>
                  </a:txBody>
                  <a:tcPr marL="101251" marR="101251" marT="0" marB="0"/>
                </a:tc>
                <a:extLst>
                  <a:ext uri="{0D108BD9-81ED-4DB2-BD59-A6C34878D82A}">
                    <a16:rowId xmlns:a16="http://schemas.microsoft.com/office/drawing/2014/main" val="126999724"/>
                  </a:ext>
                </a:extLst>
              </a:tr>
              <a:tr h="1746998">
                <a:tc>
                  <a:txBody>
                    <a:bodyPr/>
                    <a:lstStyle/>
                    <a:p>
                      <a:r>
                        <a:rPr lang="en-GB" sz="2000" dirty="0">
                          <a:effectLst/>
                          <a:latin typeface="+mn-lt"/>
                          <a:ea typeface="Aptos" panose="020B0004020202020204" pitchFamily="34" charset="0"/>
                          <a:cs typeface="Aptos" panose="020B0004020202020204" pitchFamily="34" charset="0"/>
                        </a:rPr>
                        <a:t>Findings</a:t>
                      </a:r>
                    </a:p>
                  </a:txBody>
                  <a:tcPr marL="101251" marR="101251" marT="0" marB="0"/>
                </a:tc>
                <a:tc>
                  <a:txBody>
                    <a:bodyPr/>
                    <a:lstStyle/>
                    <a:p>
                      <a:r>
                        <a:rPr lang="en-GB" sz="2000" dirty="0">
                          <a:effectLst/>
                          <a:latin typeface="+mn-lt"/>
                          <a:ea typeface="Aptos" panose="020B0004020202020204" pitchFamily="34" charset="0"/>
                          <a:cs typeface="Aptos" panose="020B0004020202020204" pitchFamily="34" charset="0"/>
                        </a:rPr>
                        <a:t>Need for improved use of delay and  deferral capacity</a:t>
                      </a:r>
                    </a:p>
                  </a:txBody>
                  <a:tcPr marL="101251" marR="101251" marT="0" marB="0"/>
                </a:tc>
                <a:tc>
                  <a:txBody>
                    <a:bodyPr/>
                    <a:lstStyle/>
                    <a:p>
                      <a:r>
                        <a:rPr lang="en-GB" sz="2000" dirty="0">
                          <a:effectLst/>
                          <a:latin typeface="+mn-lt"/>
                          <a:ea typeface="Aptos" panose="020B0004020202020204" pitchFamily="34" charset="0"/>
                          <a:cs typeface="Aptos" panose="020B0004020202020204" pitchFamily="34" charset="0"/>
                        </a:rPr>
                        <a:t>Reliance upon use of ‘unstaffed’ chairs/ capacity to maintain operational flow</a:t>
                      </a:r>
                    </a:p>
                  </a:txBody>
                  <a:tcPr marL="101251" marR="101251" marT="0" marB="0"/>
                </a:tc>
                <a:tc>
                  <a:txBody>
                    <a:bodyPr/>
                    <a:lstStyle/>
                    <a:p>
                      <a:r>
                        <a:rPr lang="en-GB" sz="2000" dirty="0">
                          <a:effectLst/>
                          <a:latin typeface="+mn-lt"/>
                          <a:ea typeface="Aptos" panose="020B0004020202020204" pitchFamily="34" charset="0"/>
                          <a:cs typeface="Aptos" panose="020B0004020202020204" pitchFamily="34" charset="0"/>
                        </a:rPr>
                        <a:t>Pending</a:t>
                      </a:r>
                    </a:p>
                  </a:txBody>
                  <a:tcPr marL="101251" marR="101251" marT="0" marB="0"/>
                </a:tc>
                <a:tc>
                  <a:txBody>
                    <a:bodyPr/>
                    <a:lstStyle/>
                    <a:p>
                      <a:r>
                        <a:rPr lang="en-GB" sz="2000" dirty="0">
                          <a:effectLst/>
                          <a:latin typeface="+mn-lt"/>
                          <a:ea typeface="Aptos" panose="020B0004020202020204" pitchFamily="34" charset="0"/>
                          <a:cs typeface="Aptos" panose="020B0004020202020204" pitchFamily="34" charset="0"/>
                        </a:rPr>
                        <a:t>Pharmacy operational pressures creating delays </a:t>
                      </a:r>
                    </a:p>
                  </a:txBody>
                  <a:tcPr marL="101251" marR="101251" marT="0" marB="0"/>
                </a:tc>
                <a:tc>
                  <a:txBody>
                    <a:bodyPr/>
                    <a:lstStyle/>
                    <a:p>
                      <a:r>
                        <a:rPr lang="en-GB" sz="2000" dirty="0">
                          <a:effectLst/>
                          <a:latin typeface="+mn-lt"/>
                          <a:ea typeface="Aptos" panose="020B0004020202020204" pitchFamily="34" charset="0"/>
                          <a:cs typeface="Aptos" panose="020B0004020202020204" pitchFamily="34" charset="0"/>
                        </a:rPr>
                        <a:t>Pending</a:t>
                      </a:r>
                    </a:p>
                  </a:txBody>
                  <a:tcPr marL="101251" marR="101251" marT="0" marB="0"/>
                </a:tc>
                <a:tc>
                  <a:txBody>
                    <a:bodyPr/>
                    <a:lstStyle/>
                    <a:p>
                      <a:r>
                        <a:rPr lang="en-GB" sz="2000" dirty="0">
                          <a:effectLst/>
                          <a:latin typeface="+mn-lt"/>
                          <a:ea typeface="Aptos" panose="020B0004020202020204" pitchFamily="34" charset="0"/>
                          <a:cs typeface="Aptos" panose="020B0004020202020204" pitchFamily="34" charset="0"/>
                        </a:rPr>
                        <a:t>N/A</a:t>
                      </a:r>
                    </a:p>
                  </a:txBody>
                  <a:tcPr marL="101251" marR="101251" marT="0" marB="0"/>
                </a:tc>
                <a:extLst>
                  <a:ext uri="{0D108BD9-81ED-4DB2-BD59-A6C34878D82A}">
                    <a16:rowId xmlns:a16="http://schemas.microsoft.com/office/drawing/2014/main" val="2024845736"/>
                  </a:ext>
                </a:extLst>
              </a:tr>
            </a:tbl>
          </a:graphicData>
        </a:graphic>
      </p:graphicFrame>
    </p:spTree>
    <p:extLst>
      <p:ext uri="{BB962C8B-B14F-4D97-AF65-F5344CB8AC3E}">
        <p14:creationId xmlns:p14="http://schemas.microsoft.com/office/powerpoint/2010/main" val="2201963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endParaRPr lang="en-GB"/>
          </a:p>
        </p:txBody>
      </p:sp>
      <p:sp>
        <p:nvSpPr>
          <p:cNvPr id="3" name="Freeform 3"/>
          <p:cNvSpPr/>
          <p:nvPr/>
        </p:nvSpPr>
        <p:spPr>
          <a:xfrm>
            <a:off x="1704975" y="920175"/>
            <a:ext cx="9306815" cy="1686736"/>
          </a:xfrm>
          <a:custGeom>
            <a:avLst/>
            <a:gdLst/>
            <a:ahLst/>
            <a:cxnLst/>
            <a:rect l="l" t="t" r="r" b="b"/>
            <a:pathLst>
              <a:path w="9306815" h="1686736">
                <a:moveTo>
                  <a:pt x="0" y="0"/>
                </a:moveTo>
                <a:lnTo>
                  <a:pt x="9306815" y="0"/>
                </a:lnTo>
                <a:lnTo>
                  <a:pt x="9306815" y="1686736"/>
                </a:lnTo>
                <a:lnTo>
                  <a:pt x="0" y="1686736"/>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1786382" y="1181100"/>
            <a:ext cx="9144000" cy="867995"/>
          </a:xfrm>
          <a:prstGeom prst="rect">
            <a:avLst/>
          </a:prstGeom>
        </p:spPr>
        <p:txBody>
          <a:bodyPr wrap="square" lIns="0" tIns="0" rIns="0" bIns="0" rtlCol="0" anchor="t">
            <a:spAutoFit/>
          </a:bodyPr>
          <a:lstStyle/>
          <a:p>
            <a:pPr algn="ctr">
              <a:lnSpc>
                <a:spcPts val="7310"/>
              </a:lnSpc>
            </a:pPr>
            <a:r>
              <a:rPr lang="en-US" sz="5221" dirty="0">
                <a:solidFill>
                  <a:srgbClr val="FFFFFF"/>
                </a:solidFill>
                <a:latin typeface="Frutiger"/>
                <a:ea typeface="Frutiger"/>
                <a:cs typeface="Frutiger"/>
                <a:sym typeface="Frutiger"/>
              </a:rPr>
              <a:t>Overview – Project Approach</a:t>
            </a:r>
          </a:p>
        </p:txBody>
      </p:sp>
      <p:sp>
        <p:nvSpPr>
          <p:cNvPr id="5" name="Freeform 5"/>
          <p:cNvSpPr/>
          <p:nvPr/>
        </p:nvSpPr>
        <p:spPr>
          <a:xfrm>
            <a:off x="-250222" y="-236675"/>
            <a:ext cx="2107423" cy="208509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endParaRPr lang="en-GB"/>
          </a:p>
        </p:txBody>
      </p:sp>
      <p:graphicFrame>
        <p:nvGraphicFramePr>
          <p:cNvPr id="7" name="Diagram 6">
            <a:extLst>
              <a:ext uri="{FF2B5EF4-FFF2-40B4-BE49-F238E27FC236}">
                <a16:creationId xmlns:a16="http://schemas.microsoft.com/office/drawing/2014/main" id="{07D6A879-F4F1-4FBE-7E7E-F1B4D58D53A9}"/>
              </a:ext>
            </a:extLst>
          </p:cNvPr>
          <p:cNvGraphicFramePr/>
          <p:nvPr>
            <p:extLst>
              <p:ext uri="{D42A27DB-BD31-4B8C-83A1-F6EECF244321}">
                <p14:modId xmlns:p14="http://schemas.microsoft.com/office/powerpoint/2010/main" val="1350973575"/>
              </p:ext>
            </p:extLst>
          </p:nvPr>
        </p:nvGraphicFramePr>
        <p:xfrm>
          <a:off x="807971" y="2631987"/>
          <a:ext cx="14694728" cy="750473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8DD51-5C74-D2F3-8409-EBF564C3104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3110745-1779-440A-1B6A-5AE31462F0DF}"/>
              </a:ext>
            </a:extLst>
          </p:cNvPr>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endParaRPr lang="en-GB"/>
          </a:p>
        </p:txBody>
      </p:sp>
      <p:sp>
        <p:nvSpPr>
          <p:cNvPr id="3" name="Freeform 3">
            <a:extLst>
              <a:ext uri="{FF2B5EF4-FFF2-40B4-BE49-F238E27FC236}">
                <a16:creationId xmlns:a16="http://schemas.microsoft.com/office/drawing/2014/main" id="{6D65DD3A-E92B-3E47-9AAC-BA3E1857DE61}"/>
              </a:ext>
            </a:extLst>
          </p:cNvPr>
          <p:cNvSpPr/>
          <p:nvPr/>
        </p:nvSpPr>
        <p:spPr>
          <a:xfrm>
            <a:off x="1647293" y="209958"/>
            <a:ext cx="9306815" cy="1686736"/>
          </a:xfrm>
          <a:custGeom>
            <a:avLst/>
            <a:gdLst/>
            <a:ahLst/>
            <a:cxnLst/>
            <a:rect l="l" t="t" r="r" b="b"/>
            <a:pathLst>
              <a:path w="9306815" h="1686736">
                <a:moveTo>
                  <a:pt x="0" y="0"/>
                </a:moveTo>
                <a:lnTo>
                  <a:pt x="9306815" y="0"/>
                </a:lnTo>
                <a:lnTo>
                  <a:pt x="9306815" y="1686736"/>
                </a:lnTo>
                <a:lnTo>
                  <a:pt x="0" y="1686736"/>
                </a:lnTo>
                <a:lnTo>
                  <a:pt x="0" y="0"/>
                </a:lnTo>
                <a:close/>
              </a:path>
            </a:pathLst>
          </a:custGeom>
          <a:blipFill>
            <a:blip r:embed="rId4"/>
            <a:stretch>
              <a:fillRect/>
            </a:stretch>
          </a:blipFill>
        </p:spPr>
        <p:txBody>
          <a:bodyPr/>
          <a:lstStyle/>
          <a:p>
            <a:endParaRPr lang="en-GB"/>
          </a:p>
        </p:txBody>
      </p:sp>
      <p:sp>
        <p:nvSpPr>
          <p:cNvPr id="4" name="TextBox 4">
            <a:extLst>
              <a:ext uri="{FF2B5EF4-FFF2-40B4-BE49-F238E27FC236}">
                <a16:creationId xmlns:a16="http://schemas.microsoft.com/office/drawing/2014/main" id="{CC36BD4C-1617-31F0-7F2E-AC0C3BBFC981}"/>
              </a:ext>
            </a:extLst>
          </p:cNvPr>
          <p:cNvSpPr txBox="1"/>
          <p:nvPr/>
        </p:nvSpPr>
        <p:spPr>
          <a:xfrm>
            <a:off x="843830" y="371876"/>
            <a:ext cx="10058400" cy="867995"/>
          </a:xfrm>
          <a:prstGeom prst="rect">
            <a:avLst/>
          </a:prstGeom>
        </p:spPr>
        <p:txBody>
          <a:bodyPr wrap="square" lIns="0" tIns="0" rIns="0" bIns="0" rtlCol="0" anchor="t">
            <a:spAutoFit/>
          </a:bodyPr>
          <a:lstStyle/>
          <a:p>
            <a:pPr algn="ctr">
              <a:lnSpc>
                <a:spcPts val="7310"/>
              </a:lnSpc>
            </a:pPr>
            <a:r>
              <a:rPr lang="en-US" sz="5221" dirty="0">
                <a:solidFill>
                  <a:srgbClr val="FFFFFF"/>
                </a:solidFill>
                <a:latin typeface="Frutiger"/>
                <a:ea typeface="Frutiger"/>
                <a:cs typeface="Frutiger"/>
                <a:sym typeface="Frutiger"/>
              </a:rPr>
              <a:t>Insights &amp; Opportunities</a:t>
            </a:r>
          </a:p>
        </p:txBody>
      </p:sp>
      <p:sp>
        <p:nvSpPr>
          <p:cNvPr id="5" name="Freeform 5">
            <a:extLst>
              <a:ext uri="{FF2B5EF4-FFF2-40B4-BE49-F238E27FC236}">
                <a16:creationId xmlns:a16="http://schemas.microsoft.com/office/drawing/2014/main" id="{CE7E96C5-4BFA-6603-33F1-401B96EDBFAC}"/>
              </a:ext>
            </a:extLst>
          </p:cNvPr>
          <p:cNvSpPr/>
          <p:nvPr/>
        </p:nvSpPr>
        <p:spPr>
          <a:xfrm>
            <a:off x="-250222" y="-236675"/>
            <a:ext cx="2107423" cy="208509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endParaRPr lang="en-GB"/>
          </a:p>
        </p:txBody>
      </p:sp>
      <p:graphicFrame>
        <p:nvGraphicFramePr>
          <p:cNvPr id="7" name="Diagram 6">
            <a:extLst>
              <a:ext uri="{FF2B5EF4-FFF2-40B4-BE49-F238E27FC236}">
                <a16:creationId xmlns:a16="http://schemas.microsoft.com/office/drawing/2014/main" id="{6EEF20B8-ED7A-57BF-F064-91F03A9D66BA}"/>
              </a:ext>
            </a:extLst>
          </p:cNvPr>
          <p:cNvGraphicFramePr/>
          <p:nvPr>
            <p:extLst>
              <p:ext uri="{D42A27DB-BD31-4B8C-83A1-F6EECF244321}">
                <p14:modId xmlns:p14="http://schemas.microsoft.com/office/powerpoint/2010/main" val="3340455303"/>
              </p:ext>
            </p:extLst>
          </p:nvPr>
        </p:nvGraphicFramePr>
        <p:xfrm>
          <a:off x="609600" y="2041314"/>
          <a:ext cx="15925800" cy="80447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26380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E6C39-DF81-21F0-358C-106BEB32EF6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2BBE608-6DAB-0967-2C5A-C2E0804607A8}"/>
              </a:ext>
            </a:extLst>
          </p:cNvPr>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endParaRPr lang="en-GB"/>
          </a:p>
        </p:txBody>
      </p:sp>
      <p:sp>
        <p:nvSpPr>
          <p:cNvPr id="3" name="Freeform 3">
            <a:extLst>
              <a:ext uri="{FF2B5EF4-FFF2-40B4-BE49-F238E27FC236}">
                <a16:creationId xmlns:a16="http://schemas.microsoft.com/office/drawing/2014/main" id="{BDE30772-18C9-D61D-F54A-A5619C370C0C}"/>
              </a:ext>
            </a:extLst>
          </p:cNvPr>
          <p:cNvSpPr/>
          <p:nvPr/>
        </p:nvSpPr>
        <p:spPr>
          <a:xfrm>
            <a:off x="1857201" y="446568"/>
            <a:ext cx="9306815" cy="1686736"/>
          </a:xfrm>
          <a:custGeom>
            <a:avLst/>
            <a:gdLst/>
            <a:ahLst/>
            <a:cxnLst/>
            <a:rect l="l" t="t" r="r" b="b"/>
            <a:pathLst>
              <a:path w="9306815" h="1686736">
                <a:moveTo>
                  <a:pt x="0" y="0"/>
                </a:moveTo>
                <a:lnTo>
                  <a:pt x="9306815" y="0"/>
                </a:lnTo>
                <a:lnTo>
                  <a:pt x="9306815" y="1686736"/>
                </a:lnTo>
                <a:lnTo>
                  <a:pt x="0" y="1686736"/>
                </a:lnTo>
                <a:lnTo>
                  <a:pt x="0" y="0"/>
                </a:lnTo>
                <a:close/>
              </a:path>
            </a:pathLst>
          </a:custGeom>
          <a:blipFill>
            <a:blip r:embed="rId4"/>
            <a:stretch>
              <a:fillRect/>
            </a:stretch>
          </a:blipFill>
        </p:spPr>
        <p:txBody>
          <a:bodyPr/>
          <a:lstStyle/>
          <a:p>
            <a:endParaRPr lang="en-GB"/>
          </a:p>
        </p:txBody>
      </p:sp>
      <p:sp>
        <p:nvSpPr>
          <p:cNvPr id="4" name="TextBox 4">
            <a:extLst>
              <a:ext uri="{FF2B5EF4-FFF2-40B4-BE49-F238E27FC236}">
                <a16:creationId xmlns:a16="http://schemas.microsoft.com/office/drawing/2014/main" id="{6DBB4F7C-AF6D-D30C-BD1C-B2D4A763C61D}"/>
              </a:ext>
            </a:extLst>
          </p:cNvPr>
          <p:cNvSpPr txBox="1"/>
          <p:nvPr/>
        </p:nvSpPr>
        <p:spPr>
          <a:xfrm>
            <a:off x="685800" y="1028699"/>
            <a:ext cx="10058400" cy="867995"/>
          </a:xfrm>
          <a:prstGeom prst="rect">
            <a:avLst/>
          </a:prstGeom>
        </p:spPr>
        <p:txBody>
          <a:bodyPr wrap="square" lIns="0" tIns="0" rIns="0" bIns="0" rtlCol="0" anchor="t">
            <a:spAutoFit/>
          </a:bodyPr>
          <a:lstStyle/>
          <a:p>
            <a:pPr algn="ctr">
              <a:lnSpc>
                <a:spcPts val="7310"/>
              </a:lnSpc>
            </a:pPr>
            <a:r>
              <a:rPr lang="en-US" sz="5221" dirty="0">
                <a:solidFill>
                  <a:srgbClr val="FFFFFF"/>
                </a:solidFill>
                <a:latin typeface="Frutiger"/>
                <a:ea typeface="Frutiger"/>
                <a:cs typeface="Frutiger"/>
                <a:sym typeface="Frutiger"/>
              </a:rPr>
              <a:t>Next Steps</a:t>
            </a:r>
          </a:p>
        </p:txBody>
      </p:sp>
      <p:sp>
        <p:nvSpPr>
          <p:cNvPr id="5" name="Freeform 5">
            <a:extLst>
              <a:ext uri="{FF2B5EF4-FFF2-40B4-BE49-F238E27FC236}">
                <a16:creationId xmlns:a16="http://schemas.microsoft.com/office/drawing/2014/main" id="{BA24B047-27D0-2AE1-073E-3871C172E01E}"/>
              </a:ext>
            </a:extLst>
          </p:cNvPr>
          <p:cNvSpPr/>
          <p:nvPr/>
        </p:nvSpPr>
        <p:spPr>
          <a:xfrm>
            <a:off x="-250222" y="-236675"/>
            <a:ext cx="2107423" cy="208509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endParaRPr lang="en-GB"/>
          </a:p>
        </p:txBody>
      </p:sp>
      <p:sp>
        <p:nvSpPr>
          <p:cNvPr id="8" name="TextBox 7">
            <a:extLst>
              <a:ext uri="{FF2B5EF4-FFF2-40B4-BE49-F238E27FC236}">
                <a16:creationId xmlns:a16="http://schemas.microsoft.com/office/drawing/2014/main" id="{B8267B38-D0C7-9C5A-E182-AF2DE1A5B039}"/>
              </a:ext>
            </a:extLst>
          </p:cNvPr>
          <p:cNvSpPr txBox="1"/>
          <p:nvPr/>
        </p:nvSpPr>
        <p:spPr>
          <a:xfrm>
            <a:off x="990600" y="2765860"/>
            <a:ext cx="15621000" cy="6463308"/>
          </a:xfrm>
          <a:prstGeom prst="rect">
            <a:avLst/>
          </a:prstGeom>
          <a:noFill/>
        </p:spPr>
        <p:txBody>
          <a:bodyPr wrap="square">
            <a:spAutoFit/>
          </a:bodyPr>
          <a:lstStyle/>
          <a:p>
            <a:pPr marL="285750" lvl="0" indent="-285750">
              <a:buFont typeface="Arial" panose="020B0604020202020204" pitchFamily="34" charset="0"/>
              <a:buChar char="•"/>
            </a:pPr>
            <a:r>
              <a:rPr lang="en-GB" sz="4000" dirty="0"/>
              <a:t>SACT CAG – Review and guidance on areas of work to carry forward </a:t>
            </a:r>
          </a:p>
          <a:p>
            <a:pPr marL="285750" lvl="0" indent="-285750">
              <a:buFont typeface="Arial" panose="020B0604020202020204" pitchFamily="34" charset="0"/>
              <a:buChar char="•"/>
            </a:pPr>
            <a:endParaRPr lang="en-GB" sz="4000" dirty="0"/>
          </a:p>
          <a:p>
            <a:pPr marL="285750" lvl="0" indent="-285750">
              <a:buFont typeface="Arial" panose="020B0604020202020204" pitchFamily="34" charset="0"/>
              <a:buChar char="•"/>
            </a:pPr>
            <a:r>
              <a:rPr lang="en-GB" sz="4000" dirty="0"/>
              <a:t>Consider Lived Experience involvement in improvement work </a:t>
            </a:r>
          </a:p>
          <a:p>
            <a:pPr marL="285750" lvl="0" indent="-285750">
              <a:buFont typeface="Arial" panose="020B0604020202020204" pitchFamily="34" charset="0"/>
              <a:buChar char="•"/>
            </a:pPr>
            <a:endParaRPr lang="en-GB" sz="4000" dirty="0"/>
          </a:p>
          <a:p>
            <a:pPr marL="285750" lvl="0" indent="-285750">
              <a:buFont typeface="Arial" panose="020B0604020202020204" pitchFamily="34" charset="0"/>
              <a:buChar char="•"/>
            </a:pPr>
            <a:r>
              <a:rPr lang="en-GB" sz="4000" dirty="0"/>
              <a:t>Provider Trust level reporting/ discussions with Alliance/ MSD Support </a:t>
            </a:r>
          </a:p>
          <a:p>
            <a:pPr marL="285750" lvl="0" indent="-285750">
              <a:buFont typeface="Arial" panose="020B0604020202020204" pitchFamily="34" charset="0"/>
              <a:buChar char="•"/>
            </a:pPr>
            <a:endParaRPr lang="en-GB" sz="4000" dirty="0"/>
          </a:p>
          <a:p>
            <a:pPr marL="285750" lvl="0" indent="-285750">
              <a:buFont typeface="Arial" panose="020B0604020202020204" pitchFamily="34" charset="0"/>
              <a:buChar char="•"/>
            </a:pPr>
            <a:r>
              <a:rPr lang="en-GB" sz="4000" dirty="0"/>
              <a:t>Ensure each Provider has an improvement plan (MSD modelling options) with evaluation arrangements and monitor/ revisit in 25/26</a:t>
            </a:r>
          </a:p>
          <a:p>
            <a:pPr marL="285750" lvl="0" indent="-285750">
              <a:buFont typeface="Arial" panose="020B0604020202020204" pitchFamily="34" charset="0"/>
              <a:buChar char="•"/>
            </a:pPr>
            <a:endParaRPr lang="en-GB" sz="4000" dirty="0"/>
          </a:p>
          <a:p>
            <a:pPr lvl="0"/>
            <a:r>
              <a:rPr lang="en-GB" dirty="0"/>
              <a:t> </a:t>
            </a:r>
          </a:p>
          <a:p>
            <a:pPr lvl="0"/>
            <a:endParaRPr lang="en-GB" dirty="0"/>
          </a:p>
          <a:p>
            <a:pPr lvl="0"/>
            <a:endParaRPr lang="en-GB" dirty="0"/>
          </a:p>
        </p:txBody>
      </p:sp>
    </p:spTree>
    <p:extLst>
      <p:ext uri="{BB962C8B-B14F-4D97-AF65-F5344CB8AC3E}">
        <p14:creationId xmlns:p14="http://schemas.microsoft.com/office/powerpoint/2010/main" val="3605177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7F29C-FE54-AF30-F40D-C442DA5B1D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40921D5-B05E-0897-ACC1-F377D5597222}"/>
              </a:ext>
            </a:extLst>
          </p:cNvPr>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endParaRPr lang="en-GB"/>
          </a:p>
        </p:txBody>
      </p:sp>
      <p:sp>
        <p:nvSpPr>
          <p:cNvPr id="3" name="Freeform 3">
            <a:extLst>
              <a:ext uri="{FF2B5EF4-FFF2-40B4-BE49-F238E27FC236}">
                <a16:creationId xmlns:a16="http://schemas.microsoft.com/office/drawing/2014/main" id="{6BBBCE9B-2A00-8D95-78C0-1490DADFCCE9}"/>
              </a:ext>
            </a:extLst>
          </p:cNvPr>
          <p:cNvSpPr/>
          <p:nvPr/>
        </p:nvSpPr>
        <p:spPr>
          <a:xfrm>
            <a:off x="2549542" y="3052265"/>
            <a:ext cx="13188915" cy="2390315"/>
          </a:xfrm>
          <a:custGeom>
            <a:avLst/>
            <a:gdLst/>
            <a:ahLst/>
            <a:cxnLst/>
            <a:rect l="l" t="t" r="r" b="b"/>
            <a:pathLst>
              <a:path w="13188915" h="2390315">
                <a:moveTo>
                  <a:pt x="0" y="0"/>
                </a:moveTo>
                <a:lnTo>
                  <a:pt x="13188916" y="0"/>
                </a:lnTo>
                <a:lnTo>
                  <a:pt x="13188916" y="2390315"/>
                </a:lnTo>
                <a:lnTo>
                  <a:pt x="0" y="2390315"/>
                </a:lnTo>
                <a:lnTo>
                  <a:pt x="0" y="0"/>
                </a:lnTo>
                <a:close/>
              </a:path>
            </a:pathLst>
          </a:custGeom>
          <a:blipFill>
            <a:blip r:embed="rId4"/>
            <a:stretch>
              <a:fillRect/>
            </a:stretch>
          </a:blipFill>
        </p:spPr>
        <p:txBody>
          <a:bodyPr/>
          <a:lstStyle/>
          <a:p>
            <a:endParaRPr lang="en-GB" dirty="0"/>
          </a:p>
        </p:txBody>
      </p:sp>
      <p:sp>
        <p:nvSpPr>
          <p:cNvPr id="5" name="TextBox 5">
            <a:extLst>
              <a:ext uri="{FF2B5EF4-FFF2-40B4-BE49-F238E27FC236}">
                <a16:creationId xmlns:a16="http://schemas.microsoft.com/office/drawing/2014/main" id="{2A53EF30-3159-2DA6-04B4-CEE2D9E47BBC}"/>
              </a:ext>
            </a:extLst>
          </p:cNvPr>
          <p:cNvSpPr txBox="1"/>
          <p:nvPr/>
        </p:nvSpPr>
        <p:spPr>
          <a:xfrm>
            <a:off x="2362200" y="3238500"/>
            <a:ext cx="13807897" cy="1460208"/>
          </a:xfrm>
          <a:prstGeom prst="rect">
            <a:avLst/>
          </a:prstGeom>
        </p:spPr>
        <p:txBody>
          <a:bodyPr wrap="square" lIns="0" tIns="0" rIns="0" bIns="0" rtlCol="0" anchor="t">
            <a:spAutoFit/>
          </a:bodyPr>
          <a:lstStyle/>
          <a:p>
            <a:pPr algn="ctr">
              <a:lnSpc>
                <a:spcPts val="13185"/>
              </a:lnSpc>
            </a:pPr>
            <a:r>
              <a:rPr lang="en-US" sz="6000" dirty="0">
                <a:solidFill>
                  <a:srgbClr val="FFFFFF"/>
                </a:solidFill>
                <a:latin typeface="Frutiger"/>
                <a:ea typeface="Frutiger"/>
                <a:cs typeface="Frutiger"/>
                <a:sym typeface="Frutiger"/>
              </a:rPr>
              <a:t>UHBW Reporting Summary</a:t>
            </a:r>
          </a:p>
        </p:txBody>
      </p:sp>
      <p:sp>
        <p:nvSpPr>
          <p:cNvPr id="7" name="Freeform 7">
            <a:extLst>
              <a:ext uri="{FF2B5EF4-FFF2-40B4-BE49-F238E27FC236}">
                <a16:creationId xmlns:a16="http://schemas.microsoft.com/office/drawing/2014/main" id="{8BE424AC-B14C-F4C4-A22C-57733D1B28CA}"/>
              </a:ext>
            </a:extLst>
          </p:cNvPr>
          <p:cNvSpPr/>
          <p:nvPr/>
        </p:nvSpPr>
        <p:spPr>
          <a:xfrm>
            <a:off x="-250222" y="-236675"/>
            <a:ext cx="2107423" cy="208509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endParaRPr lang="en-GB"/>
          </a:p>
        </p:txBody>
      </p:sp>
    </p:spTree>
    <p:extLst>
      <p:ext uri="{BB962C8B-B14F-4D97-AF65-F5344CB8AC3E}">
        <p14:creationId xmlns:p14="http://schemas.microsoft.com/office/powerpoint/2010/main" val="2854221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F35F-5E38-B9C2-4F43-B5ADFA5E64A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DCF06B2-30D1-DBF8-0CEF-9A361C48057C}"/>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15335999" y="0"/>
            <a:ext cx="2916000" cy="1080000"/>
          </a:xfrm>
          <a:prstGeom prst="rect">
            <a:avLst/>
          </a:prstGeom>
        </p:spPr>
      </p:pic>
      <p:pic>
        <p:nvPicPr>
          <p:cNvPr id="2" name="Picture 1">
            <a:extLst>
              <a:ext uri="{FF2B5EF4-FFF2-40B4-BE49-F238E27FC236}">
                <a16:creationId xmlns:a16="http://schemas.microsoft.com/office/drawing/2014/main" id="{FC2772AA-892D-14ED-50DD-3425CE8B8431}"/>
              </a:ext>
            </a:extLst>
          </p:cNvPr>
          <p:cNvPicPr/>
          <p:nvPr/>
        </p:nvPicPr>
        <p:blipFill>
          <a:blip r:embed="rId3">
            <a:extLst>
              <a:ext uri="{28A0092B-C50C-407E-A947-70E740481C1C}">
                <a14:useLocalDpi xmlns:a14="http://schemas.microsoft.com/office/drawing/2010/main" val="0"/>
              </a:ext>
            </a:extLst>
          </a:blip>
          <a:stretch>
            <a:fillRect/>
          </a:stretch>
        </p:blipFill>
        <p:spPr>
          <a:xfrm>
            <a:off x="-64168" y="9378238"/>
            <a:ext cx="11344275" cy="942975"/>
          </a:xfrm>
          <a:prstGeom prst="rect">
            <a:avLst/>
          </a:prstGeom>
        </p:spPr>
      </p:pic>
      <p:pic>
        <p:nvPicPr>
          <p:cNvPr id="4" name="Picture 3">
            <a:extLst>
              <a:ext uri="{FF2B5EF4-FFF2-40B4-BE49-F238E27FC236}">
                <a16:creationId xmlns:a16="http://schemas.microsoft.com/office/drawing/2014/main" id="{AE87AFF7-D5DA-D216-7E68-F5F8F5E811B2}"/>
              </a:ext>
            </a:extLst>
          </p:cNvPr>
          <p:cNvPicPr>
            <a:picLocks noChangeAspect="1"/>
          </p:cNvPicPr>
          <p:nvPr/>
        </p:nvPicPr>
        <p:blipFill>
          <a:blip r:embed="rId4"/>
          <a:stretch>
            <a:fillRect/>
          </a:stretch>
        </p:blipFill>
        <p:spPr>
          <a:xfrm>
            <a:off x="1447800" y="1310617"/>
            <a:ext cx="12873037" cy="8101239"/>
          </a:xfrm>
          <a:prstGeom prst="rect">
            <a:avLst/>
          </a:prstGeom>
        </p:spPr>
      </p:pic>
      <p:sp>
        <p:nvSpPr>
          <p:cNvPr id="5" name="Title 1">
            <a:extLst>
              <a:ext uri="{FF2B5EF4-FFF2-40B4-BE49-F238E27FC236}">
                <a16:creationId xmlns:a16="http://schemas.microsoft.com/office/drawing/2014/main" id="{87D5995A-3E4D-F3E5-B758-1C3C3A2AC252}"/>
              </a:ext>
            </a:extLst>
          </p:cNvPr>
          <p:cNvSpPr txBox="1">
            <a:spLocks/>
          </p:cNvSpPr>
          <p:nvPr/>
        </p:nvSpPr>
        <p:spPr>
          <a:xfrm>
            <a:off x="1447800" y="342900"/>
            <a:ext cx="10515600" cy="1325563"/>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7300" b="1" dirty="0">
                <a:solidFill>
                  <a:schemeClr val="accent1"/>
                </a:solidFill>
                <a:latin typeface="Aptos" panose="020B0004020202020204" pitchFamily="34" charset="0"/>
                <a:cs typeface="Arial" panose="020B0604020202020204" pitchFamily="34" charset="0"/>
              </a:rPr>
              <a:t>UHBW Core Service Info (BHOC Site): </a:t>
            </a:r>
            <a:br>
              <a:rPr lang="en-GB" b="1" dirty="0">
                <a:solidFill>
                  <a:schemeClr val="accent1"/>
                </a:solidFill>
                <a:latin typeface="Aptos" panose="020B0004020202020204" pitchFamily="34" charset="0"/>
                <a:cs typeface="Arial" panose="020B0604020202020204" pitchFamily="34" charset="0"/>
              </a:rPr>
            </a:br>
            <a:br>
              <a:rPr lang="en-GB" b="1" dirty="0">
                <a:solidFill>
                  <a:schemeClr val="accent1"/>
                </a:solidFill>
                <a:latin typeface="Aptos" panose="020B00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1915409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00E3FD-6CE6-1EC6-C930-0CAA2D9D503C}"/>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64168" y="9378238"/>
            <a:ext cx="11344275" cy="942975"/>
          </a:xfrm>
          <a:prstGeom prst="rect">
            <a:avLst/>
          </a:prstGeom>
        </p:spPr>
      </p:pic>
      <p:pic>
        <p:nvPicPr>
          <p:cNvPr id="8" name="Picture 7">
            <a:extLst>
              <a:ext uri="{FF2B5EF4-FFF2-40B4-BE49-F238E27FC236}">
                <a16:creationId xmlns:a16="http://schemas.microsoft.com/office/drawing/2014/main" id="{FD9E2F00-645C-2D25-3F77-4458AC93B550}"/>
              </a:ext>
            </a:extLst>
          </p:cNvPr>
          <p:cNvPicPr preferRelativeResize="0">
            <a:picLocks/>
          </p:cNvPicPr>
          <p:nvPr/>
        </p:nvPicPr>
        <p:blipFill>
          <a:blip r:embed="rId3">
            <a:extLst>
              <a:ext uri="{28A0092B-C50C-407E-A947-70E740481C1C}">
                <a14:useLocalDpi xmlns:a14="http://schemas.microsoft.com/office/drawing/2010/main" val="0"/>
              </a:ext>
            </a:extLst>
          </a:blip>
          <a:srcRect/>
          <a:stretch/>
        </p:blipFill>
        <p:spPr>
          <a:xfrm>
            <a:off x="15335999" y="0"/>
            <a:ext cx="2916000" cy="1080000"/>
          </a:xfrm>
          <a:prstGeom prst="rect">
            <a:avLst/>
          </a:prstGeom>
        </p:spPr>
      </p:pic>
      <p:sp>
        <p:nvSpPr>
          <p:cNvPr id="2" name="Title 1">
            <a:extLst>
              <a:ext uri="{FF2B5EF4-FFF2-40B4-BE49-F238E27FC236}">
                <a16:creationId xmlns:a16="http://schemas.microsoft.com/office/drawing/2014/main" id="{08794D10-4AE8-4936-4D3F-7A81B3DFFD58}"/>
              </a:ext>
            </a:extLst>
          </p:cNvPr>
          <p:cNvSpPr txBox="1">
            <a:spLocks/>
          </p:cNvSpPr>
          <p:nvPr/>
        </p:nvSpPr>
        <p:spPr>
          <a:xfrm>
            <a:off x="914400" y="455961"/>
            <a:ext cx="10515600" cy="1325563"/>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7300" b="1" dirty="0">
                <a:solidFill>
                  <a:schemeClr val="accent1"/>
                </a:solidFill>
                <a:latin typeface="Aptos" panose="020B0004020202020204" pitchFamily="34" charset="0"/>
                <a:cs typeface="Arial" panose="020B0604020202020204" pitchFamily="34" charset="0"/>
              </a:rPr>
              <a:t>UHBW Time &amp; Motion Template:  </a:t>
            </a:r>
            <a:br>
              <a:rPr lang="en-GB" b="1" dirty="0">
                <a:solidFill>
                  <a:schemeClr val="accent1"/>
                </a:solidFill>
                <a:latin typeface="Aptos" panose="020B0004020202020204" pitchFamily="34" charset="0"/>
                <a:cs typeface="Arial" panose="020B0604020202020204" pitchFamily="34" charset="0"/>
              </a:rPr>
            </a:br>
            <a:br>
              <a:rPr lang="en-GB" b="1" dirty="0">
                <a:solidFill>
                  <a:schemeClr val="accent1"/>
                </a:solidFill>
                <a:latin typeface="Aptos" panose="020B0004020202020204" pitchFamily="34" charset="0"/>
                <a:cs typeface="Arial" panose="020B0604020202020204" pitchFamily="34" charset="0"/>
              </a:rPr>
            </a:br>
            <a:endParaRPr lang="en-GB" dirty="0"/>
          </a:p>
        </p:txBody>
      </p:sp>
      <p:pic>
        <p:nvPicPr>
          <p:cNvPr id="5" name="Picture 4">
            <a:extLst>
              <a:ext uri="{FF2B5EF4-FFF2-40B4-BE49-F238E27FC236}">
                <a16:creationId xmlns:a16="http://schemas.microsoft.com/office/drawing/2014/main" id="{E214C008-942B-3583-632D-FB22C213C08D}"/>
              </a:ext>
            </a:extLst>
          </p:cNvPr>
          <p:cNvPicPr>
            <a:picLocks noChangeAspect="1"/>
          </p:cNvPicPr>
          <p:nvPr/>
        </p:nvPicPr>
        <p:blipFill>
          <a:blip r:embed="rId4"/>
          <a:stretch>
            <a:fillRect/>
          </a:stretch>
        </p:blipFill>
        <p:spPr>
          <a:xfrm>
            <a:off x="990600" y="1118742"/>
            <a:ext cx="6019799" cy="8593401"/>
          </a:xfrm>
          <a:prstGeom prst="rect">
            <a:avLst/>
          </a:prstGeom>
        </p:spPr>
      </p:pic>
    </p:spTree>
    <p:extLst>
      <p:ext uri="{BB962C8B-B14F-4D97-AF65-F5344CB8AC3E}">
        <p14:creationId xmlns:p14="http://schemas.microsoft.com/office/powerpoint/2010/main" val="2059246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9E2F00-645C-2D25-3F77-4458AC93B550}"/>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15335999" y="0"/>
            <a:ext cx="2916000" cy="1080000"/>
          </a:xfrm>
          <a:prstGeom prst="rect">
            <a:avLst/>
          </a:prstGeom>
        </p:spPr>
      </p:pic>
      <p:pic>
        <p:nvPicPr>
          <p:cNvPr id="2" name="Picture 1">
            <a:extLst>
              <a:ext uri="{FF2B5EF4-FFF2-40B4-BE49-F238E27FC236}">
                <a16:creationId xmlns:a16="http://schemas.microsoft.com/office/drawing/2014/main" id="{9AB52971-758A-4AC3-E9FE-2D34F19FB98F}"/>
              </a:ext>
            </a:extLst>
          </p:cNvPr>
          <p:cNvPicPr/>
          <p:nvPr/>
        </p:nvPicPr>
        <p:blipFill>
          <a:blip r:embed="rId3">
            <a:extLst>
              <a:ext uri="{28A0092B-C50C-407E-A947-70E740481C1C}">
                <a14:useLocalDpi xmlns:a14="http://schemas.microsoft.com/office/drawing/2010/main" val="0"/>
              </a:ext>
            </a:extLst>
          </a:blip>
          <a:stretch>
            <a:fillRect/>
          </a:stretch>
        </p:blipFill>
        <p:spPr>
          <a:xfrm>
            <a:off x="-64168" y="9378238"/>
            <a:ext cx="11344275" cy="942975"/>
          </a:xfrm>
          <a:prstGeom prst="rect">
            <a:avLst/>
          </a:prstGeom>
        </p:spPr>
      </p:pic>
      <p:pic>
        <p:nvPicPr>
          <p:cNvPr id="4" name="Picture 3">
            <a:extLst>
              <a:ext uri="{FF2B5EF4-FFF2-40B4-BE49-F238E27FC236}">
                <a16:creationId xmlns:a16="http://schemas.microsoft.com/office/drawing/2014/main" id="{9CCC7432-3C9D-4F8A-87DA-0799202CC8A1}"/>
              </a:ext>
            </a:extLst>
          </p:cNvPr>
          <p:cNvPicPr>
            <a:picLocks noChangeAspect="1"/>
          </p:cNvPicPr>
          <p:nvPr/>
        </p:nvPicPr>
        <p:blipFill>
          <a:blip r:embed="rId4"/>
          <a:stretch>
            <a:fillRect/>
          </a:stretch>
        </p:blipFill>
        <p:spPr>
          <a:xfrm>
            <a:off x="395287" y="1929688"/>
            <a:ext cx="17497425" cy="7448550"/>
          </a:xfrm>
          <a:prstGeom prst="rect">
            <a:avLst/>
          </a:prstGeom>
        </p:spPr>
      </p:pic>
      <p:sp>
        <p:nvSpPr>
          <p:cNvPr id="5" name="Title 1">
            <a:extLst>
              <a:ext uri="{FF2B5EF4-FFF2-40B4-BE49-F238E27FC236}">
                <a16:creationId xmlns:a16="http://schemas.microsoft.com/office/drawing/2014/main" id="{A9F9D5DA-482D-DB45-3B50-D5BFEBD60DBE}"/>
              </a:ext>
            </a:extLst>
          </p:cNvPr>
          <p:cNvSpPr txBox="1">
            <a:spLocks/>
          </p:cNvSpPr>
          <p:nvPr/>
        </p:nvSpPr>
        <p:spPr>
          <a:xfrm>
            <a:off x="764507" y="540000"/>
            <a:ext cx="10515600" cy="1325563"/>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7300" b="1" dirty="0">
                <a:solidFill>
                  <a:schemeClr val="accent1"/>
                </a:solidFill>
                <a:latin typeface="Aptos" panose="020B0004020202020204" pitchFamily="34" charset="0"/>
                <a:cs typeface="Arial" panose="020B0604020202020204" pitchFamily="34" charset="0"/>
              </a:rPr>
              <a:t>UHBW Time and Motion Records: </a:t>
            </a:r>
            <a:br>
              <a:rPr lang="en-GB" b="1" dirty="0">
                <a:solidFill>
                  <a:schemeClr val="accent1"/>
                </a:solidFill>
                <a:latin typeface="Aptos" panose="020B0004020202020204" pitchFamily="34" charset="0"/>
                <a:cs typeface="Arial" panose="020B0604020202020204" pitchFamily="34" charset="0"/>
              </a:rPr>
            </a:br>
            <a:br>
              <a:rPr lang="en-GB" b="1" dirty="0">
                <a:solidFill>
                  <a:schemeClr val="accent1"/>
                </a:solidFill>
                <a:latin typeface="Aptos" panose="020B00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2543751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504EA-BDF5-96BB-AB8C-9FE59BD177D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1F23D9F-BBE5-9358-6459-4A7E10D6DE15}"/>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15335999" y="0"/>
            <a:ext cx="2916000" cy="1080000"/>
          </a:xfrm>
          <a:prstGeom prst="rect">
            <a:avLst/>
          </a:prstGeom>
        </p:spPr>
      </p:pic>
      <p:pic>
        <p:nvPicPr>
          <p:cNvPr id="2" name="Picture 1">
            <a:extLst>
              <a:ext uri="{FF2B5EF4-FFF2-40B4-BE49-F238E27FC236}">
                <a16:creationId xmlns:a16="http://schemas.microsoft.com/office/drawing/2014/main" id="{09B367A6-47AF-8FD0-24A0-A66D6426FB3C}"/>
              </a:ext>
            </a:extLst>
          </p:cNvPr>
          <p:cNvPicPr/>
          <p:nvPr/>
        </p:nvPicPr>
        <p:blipFill>
          <a:blip r:embed="rId3">
            <a:extLst>
              <a:ext uri="{28A0092B-C50C-407E-A947-70E740481C1C}">
                <a14:useLocalDpi xmlns:a14="http://schemas.microsoft.com/office/drawing/2010/main" val="0"/>
              </a:ext>
            </a:extLst>
          </a:blip>
          <a:stretch>
            <a:fillRect/>
          </a:stretch>
        </p:blipFill>
        <p:spPr>
          <a:xfrm>
            <a:off x="-64168" y="9378238"/>
            <a:ext cx="11344275" cy="942975"/>
          </a:xfrm>
          <a:prstGeom prst="rect">
            <a:avLst/>
          </a:prstGeom>
        </p:spPr>
      </p:pic>
      <p:pic>
        <p:nvPicPr>
          <p:cNvPr id="4" name="Picture 3">
            <a:extLst>
              <a:ext uri="{FF2B5EF4-FFF2-40B4-BE49-F238E27FC236}">
                <a16:creationId xmlns:a16="http://schemas.microsoft.com/office/drawing/2014/main" id="{65814664-4587-8542-F1FE-A8A513FF0664}"/>
              </a:ext>
            </a:extLst>
          </p:cNvPr>
          <p:cNvPicPr>
            <a:picLocks noChangeAspect="1"/>
          </p:cNvPicPr>
          <p:nvPr/>
        </p:nvPicPr>
        <p:blipFill>
          <a:blip r:embed="rId4"/>
          <a:stretch>
            <a:fillRect/>
          </a:stretch>
        </p:blipFill>
        <p:spPr>
          <a:xfrm>
            <a:off x="555208" y="1068794"/>
            <a:ext cx="7074436" cy="4114800"/>
          </a:xfrm>
          <a:prstGeom prst="rect">
            <a:avLst/>
          </a:prstGeom>
        </p:spPr>
      </p:pic>
      <p:pic>
        <p:nvPicPr>
          <p:cNvPr id="6" name="Picture 5">
            <a:extLst>
              <a:ext uri="{FF2B5EF4-FFF2-40B4-BE49-F238E27FC236}">
                <a16:creationId xmlns:a16="http://schemas.microsoft.com/office/drawing/2014/main" id="{1D658D1F-016E-1CDF-A89A-468CAA599C03}"/>
              </a:ext>
            </a:extLst>
          </p:cNvPr>
          <p:cNvPicPr>
            <a:picLocks noChangeAspect="1"/>
          </p:cNvPicPr>
          <p:nvPr/>
        </p:nvPicPr>
        <p:blipFill>
          <a:blip r:embed="rId5"/>
          <a:stretch>
            <a:fillRect/>
          </a:stretch>
        </p:blipFill>
        <p:spPr>
          <a:xfrm>
            <a:off x="7894737" y="1080000"/>
            <a:ext cx="7409886" cy="4114800"/>
          </a:xfrm>
          <a:prstGeom prst="rect">
            <a:avLst/>
          </a:prstGeom>
        </p:spPr>
      </p:pic>
      <p:pic>
        <p:nvPicPr>
          <p:cNvPr id="9" name="Picture 8">
            <a:extLst>
              <a:ext uri="{FF2B5EF4-FFF2-40B4-BE49-F238E27FC236}">
                <a16:creationId xmlns:a16="http://schemas.microsoft.com/office/drawing/2014/main" id="{F728931D-41BB-3E18-9286-B965C1AE2268}"/>
              </a:ext>
            </a:extLst>
          </p:cNvPr>
          <p:cNvPicPr>
            <a:picLocks noChangeAspect="1"/>
          </p:cNvPicPr>
          <p:nvPr/>
        </p:nvPicPr>
        <p:blipFill>
          <a:blip r:embed="rId6"/>
          <a:stretch>
            <a:fillRect/>
          </a:stretch>
        </p:blipFill>
        <p:spPr>
          <a:xfrm>
            <a:off x="511593" y="5372100"/>
            <a:ext cx="7118051" cy="4114800"/>
          </a:xfrm>
          <a:prstGeom prst="rect">
            <a:avLst/>
          </a:prstGeom>
        </p:spPr>
      </p:pic>
      <p:pic>
        <p:nvPicPr>
          <p:cNvPr id="11" name="Picture 10">
            <a:extLst>
              <a:ext uri="{FF2B5EF4-FFF2-40B4-BE49-F238E27FC236}">
                <a16:creationId xmlns:a16="http://schemas.microsoft.com/office/drawing/2014/main" id="{4FFA0F0D-4618-96BA-D8B1-84FE1BEC4D91}"/>
              </a:ext>
            </a:extLst>
          </p:cNvPr>
          <p:cNvPicPr>
            <a:picLocks noChangeAspect="1"/>
          </p:cNvPicPr>
          <p:nvPr/>
        </p:nvPicPr>
        <p:blipFill>
          <a:blip r:embed="rId7"/>
          <a:stretch>
            <a:fillRect/>
          </a:stretch>
        </p:blipFill>
        <p:spPr>
          <a:xfrm>
            <a:off x="7894737" y="5401235"/>
            <a:ext cx="7409886" cy="4087585"/>
          </a:xfrm>
          <a:prstGeom prst="rect">
            <a:avLst/>
          </a:prstGeom>
        </p:spPr>
      </p:pic>
      <p:sp>
        <p:nvSpPr>
          <p:cNvPr id="12" name="Title 1">
            <a:extLst>
              <a:ext uri="{FF2B5EF4-FFF2-40B4-BE49-F238E27FC236}">
                <a16:creationId xmlns:a16="http://schemas.microsoft.com/office/drawing/2014/main" id="{7F3E71D6-D0D6-C0F9-13FD-651182CE61E0}"/>
              </a:ext>
            </a:extLst>
          </p:cNvPr>
          <p:cNvSpPr txBox="1">
            <a:spLocks/>
          </p:cNvSpPr>
          <p:nvPr/>
        </p:nvSpPr>
        <p:spPr>
          <a:xfrm>
            <a:off x="559690" y="300554"/>
            <a:ext cx="10515600" cy="1325563"/>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7300" b="1" dirty="0">
                <a:solidFill>
                  <a:schemeClr val="accent1"/>
                </a:solidFill>
                <a:latin typeface="Aptos" panose="020B0004020202020204" pitchFamily="34" charset="0"/>
                <a:cs typeface="Arial" panose="020B0604020202020204" pitchFamily="34" charset="0"/>
              </a:rPr>
              <a:t>UHBW Outputs: </a:t>
            </a:r>
            <a:br>
              <a:rPr lang="en-GB" b="1" dirty="0">
                <a:solidFill>
                  <a:schemeClr val="accent1"/>
                </a:solidFill>
                <a:latin typeface="Aptos" panose="020B0004020202020204" pitchFamily="34" charset="0"/>
                <a:cs typeface="Arial" panose="020B0604020202020204" pitchFamily="34" charset="0"/>
              </a:rPr>
            </a:br>
            <a:br>
              <a:rPr lang="en-GB" b="1" dirty="0">
                <a:solidFill>
                  <a:schemeClr val="accent1"/>
                </a:solidFill>
                <a:latin typeface="Aptos" panose="020B00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3644027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BAA0F-52CB-A99A-45CF-D16E1904C2F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237D3C7-BF55-0B71-C7B8-2C6276382C3E}"/>
              </a:ext>
            </a:extLst>
          </p:cNvPr>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2"/>
            <a:stretch>
              <a:fillRect t="-11858" b="-11858"/>
            </a:stretch>
          </a:blipFill>
        </p:spPr>
        <p:txBody>
          <a:bodyPr/>
          <a:lstStyle/>
          <a:p>
            <a:endParaRPr lang="en-GB"/>
          </a:p>
        </p:txBody>
      </p:sp>
      <p:sp>
        <p:nvSpPr>
          <p:cNvPr id="3" name="Freeform 3">
            <a:extLst>
              <a:ext uri="{FF2B5EF4-FFF2-40B4-BE49-F238E27FC236}">
                <a16:creationId xmlns:a16="http://schemas.microsoft.com/office/drawing/2014/main" id="{8D48F293-6675-DA2A-D30E-8B9B17A92FF4}"/>
              </a:ext>
            </a:extLst>
          </p:cNvPr>
          <p:cNvSpPr/>
          <p:nvPr/>
        </p:nvSpPr>
        <p:spPr>
          <a:xfrm>
            <a:off x="2054238" y="374448"/>
            <a:ext cx="9306815" cy="1686736"/>
          </a:xfrm>
          <a:custGeom>
            <a:avLst/>
            <a:gdLst/>
            <a:ahLst/>
            <a:cxnLst/>
            <a:rect l="l" t="t" r="r" b="b"/>
            <a:pathLst>
              <a:path w="9306815" h="1686736">
                <a:moveTo>
                  <a:pt x="0" y="0"/>
                </a:moveTo>
                <a:lnTo>
                  <a:pt x="9306815" y="0"/>
                </a:lnTo>
                <a:lnTo>
                  <a:pt x="9306815" y="1686736"/>
                </a:lnTo>
                <a:lnTo>
                  <a:pt x="0" y="1686736"/>
                </a:lnTo>
                <a:lnTo>
                  <a:pt x="0" y="0"/>
                </a:lnTo>
                <a:close/>
              </a:path>
            </a:pathLst>
          </a:custGeom>
          <a:blipFill>
            <a:blip r:embed="rId3"/>
            <a:stretch>
              <a:fillRect/>
            </a:stretch>
          </a:blipFill>
        </p:spPr>
        <p:txBody>
          <a:bodyPr/>
          <a:lstStyle/>
          <a:p>
            <a:r>
              <a:rPr lang="en-GB" sz="4800" b="1" dirty="0">
                <a:solidFill>
                  <a:schemeClr val="bg1"/>
                </a:solidFill>
                <a:latin typeface="Aptos" panose="020B0004020202020204" pitchFamily="34" charset="0"/>
                <a:cs typeface="Arial"/>
              </a:rPr>
              <a:t>Overview of SACT Capacity and </a:t>
            </a:r>
            <a:br>
              <a:rPr lang="en-GB" sz="4800" b="1" dirty="0">
                <a:solidFill>
                  <a:schemeClr val="bg1"/>
                </a:solidFill>
                <a:latin typeface="Aptos" panose="020B0004020202020204" pitchFamily="34" charset="0"/>
                <a:cs typeface="Arial"/>
              </a:rPr>
            </a:br>
            <a:r>
              <a:rPr lang="en-GB" sz="4800" b="1" dirty="0">
                <a:solidFill>
                  <a:schemeClr val="bg1"/>
                </a:solidFill>
                <a:latin typeface="Aptos" panose="020B0004020202020204" pitchFamily="34" charset="0"/>
                <a:cs typeface="Arial"/>
              </a:rPr>
              <a:t>Demand modelling requirement</a:t>
            </a:r>
            <a:endParaRPr lang="en-GB" sz="4800" dirty="0">
              <a:solidFill>
                <a:schemeClr val="bg1"/>
              </a:solidFill>
            </a:endParaRPr>
          </a:p>
        </p:txBody>
      </p:sp>
      <p:sp>
        <p:nvSpPr>
          <p:cNvPr id="5" name="Freeform 5">
            <a:extLst>
              <a:ext uri="{FF2B5EF4-FFF2-40B4-BE49-F238E27FC236}">
                <a16:creationId xmlns:a16="http://schemas.microsoft.com/office/drawing/2014/main" id="{CB6D9562-3B0B-F0CE-8704-FEF5B2DAA198}"/>
              </a:ext>
            </a:extLst>
          </p:cNvPr>
          <p:cNvSpPr/>
          <p:nvPr/>
        </p:nvSpPr>
        <p:spPr>
          <a:xfrm>
            <a:off x="-250222" y="-236675"/>
            <a:ext cx="2107423" cy="208509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4"/>
            <a:stretch>
              <a:fillRect/>
            </a:stretch>
          </a:blipFill>
        </p:spPr>
        <p:txBody>
          <a:bodyPr/>
          <a:lstStyle/>
          <a:p>
            <a:endParaRPr lang="en-GB"/>
          </a:p>
        </p:txBody>
      </p:sp>
      <p:sp>
        <p:nvSpPr>
          <p:cNvPr id="7" name="Subtitle 2">
            <a:extLst>
              <a:ext uri="{FF2B5EF4-FFF2-40B4-BE49-F238E27FC236}">
                <a16:creationId xmlns:a16="http://schemas.microsoft.com/office/drawing/2014/main" id="{182D800A-A726-E7B5-6812-975EB071FB6C}"/>
              </a:ext>
            </a:extLst>
          </p:cNvPr>
          <p:cNvSpPr txBox="1">
            <a:spLocks/>
          </p:cNvSpPr>
          <p:nvPr/>
        </p:nvSpPr>
        <p:spPr>
          <a:xfrm>
            <a:off x="839348" y="2324100"/>
            <a:ext cx="16170810" cy="7007561"/>
          </a:xfrm>
          <a:prstGeom prst="rect">
            <a:avLst/>
          </a:prstGeom>
        </p:spPr>
        <p:txBody>
          <a:bodyPr vert="horz" lIns="137160" tIns="68580" rIns="137160" bIns="685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0000"/>
              </a:lnSpc>
              <a:spcBef>
                <a:spcPts val="0"/>
              </a:spcBef>
              <a:defRPr/>
            </a:pPr>
            <a:r>
              <a:rPr lang="en-GB" sz="3600" dirty="0">
                <a:latin typeface="Aptos" panose="020B0004020202020204" pitchFamily="34" charset="0"/>
                <a:cs typeface="Arial"/>
              </a:rPr>
              <a:t>National Cancer Alliance Planning Pack requirement for all Alliances in 2024/25 </a:t>
            </a:r>
          </a:p>
          <a:p>
            <a:pPr marL="0" indent="0" defTabSz="685800">
              <a:lnSpc>
                <a:spcPct val="100000"/>
              </a:lnSpc>
              <a:spcBef>
                <a:spcPts val="0"/>
              </a:spcBef>
              <a:buNone/>
              <a:defRPr/>
            </a:pPr>
            <a:endParaRPr lang="en-GB" sz="3600" i="1" dirty="0">
              <a:latin typeface="Aptos" panose="020B0004020202020204" pitchFamily="34" charset="0"/>
              <a:ea typeface="Calibri" panose="020F0502020204030204" pitchFamily="34" charset="0"/>
              <a:cs typeface="Arial"/>
            </a:endParaRPr>
          </a:p>
          <a:p>
            <a:pPr marL="0" indent="0" defTabSz="685800">
              <a:lnSpc>
                <a:spcPct val="100000"/>
              </a:lnSpc>
              <a:spcBef>
                <a:spcPts val="0"/>
              </a:spcBef>
              <a:buNone/>
              <a:defRPr/>
            </a:pPr>
            <a:r>
              <a:rPr lang="en-GB" sz="3600" i="1" dirty="0">
                <a:latin typeface="Aptos" panose="020B0004020202020204" pitchFamily="34" charset="0"/>
                <a:ea typeface="Calibri" panose="020F0502020204030204" pitchFamily="34" charset="0"/>
                <a:cs typeface="Arial"/>
              </a:rPr>
              <a:t>	</a:t>
            </a:r>
            <a:r>
              <a:rPr lang="en-GB" sz="3600" i="1" dirty="0">
                <a:latin typeface="Aptos" panose="020B0004020202020204" pitchFamily="34" charset="0"/>
                <a:ea typeface="Calibri" panose="020F0502020204030204" pitchFamily="34" charset="0"/>
              </a:rPr>
              <a:t>SACT delivery remains a challenge across the country. Cancer Alliance to 	lead a bi-annual evaluation of demand and capacity across the footprint that 	will enable Alliances to identify any challenges to delivery. </a:t>
            </a:r>
          </a:p>
          <a:p>
            <a:pPr lvl="1" indent="0" defTabSz="685800">
              <a:lnSpc>
                <a:spcPct val="100000"/>
              </a:lnSpc>
              <a:spcBef>
                <a:spcPts val="0"/>
              </a:spcBef>
              <a:buNone/>
              <a:defRPr/>
            </a:pPr>
            <a:endParaRPr lang="en-GB" sz="3600" i="1" dirty="0">
              <a:latin typeface="Aptos" panose="020B0004020202020204" pitchFamily="34" charset="0"/>
              <a:cs typeface="Arial"/>
            </a:endParaRPr>
          </a:p>
          <a:p>
            <a:r>
              <a:rPr lang="en-GB" sz="3600" dirty="0">
                <a:latin typeface="Aptos" panose="020B0004020202020204" pitchFamily="34" charset="0"/>
              </a:rPr>
              <a:t>Carry out demand and capacity assessment of SACT services </a:t>
            </a:r>
          </a:p>
          <a:p>
            <a:endParaRPr lang="en-GB" sz="3600" dirty="0">
              <a:latin typeface="Aptos" panose="020B0004020202020204" pitchFamily="34" charset="0"/>
            </a:endParaRPr>
          </a:p>
          <a:p>
            <a:r>
              <a:rPr lang="en-GB" sz="3600" dirty="0">
                <a:latin typeface="Aptos" panose="020B0004020202020204" pitchFamily="34" charset="0"/>
              </a:rPr>
              <a:t>Identify any challenges to SACT delivery and escalate appropriately – e.g. variation in Oncology DNA rates across our geography</a:t>
            </a:r>
          </a:p>
          <a:p>
            <a:endParaRPr lang="en-GB" sz="3600" dirty="0">
              <a:latin typeface="Aptos" panose="020B0004020202020204" pitchFamily="34" charset="0"/>
            </a:endParaRPr>
          </a:p>
          <a:p>
            <a:r>
              <a:rPr lang="en-GB" sz="3600" dirty="0">
                <a:latin typeface="Aptos" panose="020B0004020202020204" pitchFamily="34" charset="0"/>
              </a:rPr>
              <a:t>Share good practices and challenges within the region and with other Cancer Alliances.</a:t>
            </a:r>
          </a:p>
        </p:txBody>
      </p:sp>
    </p:spTree>
    <p:extLst>
      <p:ext uri="{BB962C8B-B14F-4D97-AF65-F5344CB8AC3E}">
        <p14:creationId xmlns:p14="http://schemas.microsoft.com/office/powerpoint/2010/main" val="3078122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84ABF-5CE8-0FDF-1A2D-3605B20BC03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6A4344C-7656-451F-83F2-543B5D7DC284}"/>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15335999" y="0"/>
            <a:ext cx="2916000" cy="1080000"/>
          </a:xfrm>
          <a:prstGeom prst="rect">
            <a:avLst/>
          </a:prstGeom>
        </p:spPr>
      </p:pic>
      <p:pic>
        <p:nvPicPr>
          <p:cNvPr id="2" name="Picture 1">
            <a:extLst>
              <a:ext uri="{FF2B5EF4-FFF2-40B4-BE49-F238E27FC236}">
                <a16:creationId xmlns:a16="http://schemas.microsoft.com/office/drawing/2014/main" id="{3C699044-DEB4-9E73-1BEB-BA87E8C3A219}"/>
              </a:ext>
            </a:extLst>
          </p:cNvPr>
          <p:cNvPicPr/>
          <p:nvPr/>
        </p:nvPicPr>
        <p:blipFill>
          <a:blip r:embed="rId3">
            <a:extLst>
              <a:ext uri="{28A0092B-C50C-407E-A947-70E740481C1C}">
                <a14:useLocalDpi xmlns:a14="http://schemas.microsoft.com/office/drawing/2010/main" val="0"/>
              </a:ext>
            </a:extLst>
          </a:blip>
          <a:stretch>
            <a:fillRect/>
          </a:stretch>
        </p:blipFill>
        <p:spPr>
          <a:xfrm>
            <a:off x="-64168" y="9378238"/>
            <a:ext cx="11344275" cy="942975"/>
          </a:xfrm>
          <a:prstGeom prst="rect">
            <a:avLst/>
          </a:prstGeom>
        </p:spPr>
      </p:pic>
      <p:pic>
        <p:nvPicPr>
          <p:cNvPr id="4" name="Picture 3">
            <a:extLst>
              <a:ext uri="{FF2B5EF4-FFF2-40B4-BE49-F238E27FC236}">
                <a16:creationId xmlns:a16="http://schemas.microsoft.com/office/drawing/2014/main" id="{C0DA085C-F2CF-C177-9D79-6B73FD31D1E4}"/>
              </a:ext>
            </a:extLst>
          </p:cNvPr>
          <p:cNvPicPr>
            <a:picLocks noChangeAspect="1"/>
          </p:cNvPicPr>
          <p:nvPr/>
        </p:nvPicPr>
        <p:blipFill>
          <a:blip r:embed="rId4"/>
          <a:stretch>
            <a:fillRect/>
          </a:stretch>
        </p:blipFill>
        <p:spPr>
          <a:xfrm>
            <a:off x="807369" y="1275479"/>
            <a:ext cx="9184356" cy="6296025"/>
          </a:xfrm>
          <a:prstGeom prst="rect">
            <a:avLst/>
          </a:prstGeom>
        </p:spPr>
      </p:pic>
      <p:pic>
        <p:nvPicPr>
          <p:cNvPr id="6" name="Picture 5">
            <a:extLst>
              <a:ext uri="{FF2B5EF4-FFF2-40B4-BE49-F238E27FC236}">
                <a16:creationId xmlns:a16="http://schemas.microsoft.com/office/drawing/2014/main" id="{1693430A-EA9D-E1B8-6201-8E5349AFCD8B}"/>
              </a:ext>
            </a:extLst>
          </p:cNvPr>
          <p:cNvPicPr>
            <a:picLocks noChangeAspect="1"/>
          </p:cNvPicPr>
          <p:nvPr/>
        </p:nvPicPr>
        <p:blipFill>
          <a:blip r:embed="rId5"/>
          <a:srcRect b="17085"/>
          <a:stretch/>
        </p:blipFill>
        <p:spPr>
          <a:xfrm>
            <a:off x="807369" y="7368554"/>
            <a:ext cx="9184356" cy="2156052"/>
          </a:xfrm>
          <a:prstGeom prst="rect">
            <a:avLst/>
          </a:prstGeom>
        </p:spPr>
      </p:pic>
      <p:sp>
        <p:nvSpPr>
          <p:cNvPr id="7" name="Title 1">
            <a:extLst>
              <a:ext uri="{FF2B5EF4-FFF2-40B4-BE49-F238E27FC236}">
                <a16:creationId xmlns:a16="http://schemas.microsoft.com/office/drawing/2014/main" id="{4963F372-ABB3-9608-2D2E-2096BB53BA7D}"/>
              </a:ext>
            </a:extLst>
          </p:cNvPr>
          <p:cNvSpPr txBox="1">
            <a:spLocks/>
          </p:cNvSpPr>
          <p:nvPr/>
        </p:nvSpPr>
        <p:spPr>
          <a:xfrm>
            <a:off x="807369" y="342900"/>
            <a:ext cx="10515600" cy="1325563"/>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7300" b="1" dirty="0">
                <a:solidFill>
                  <a:schemeClr val="accent1"/>
                </a:solidFill>
                <a:latin typeface="Aptos" panose="020B0004020202020204" pitchFamily="34" charset="0"/>
                <a:cs typeface="Arial" panose="020B0604020202020204" pitchFamily="34" charset="0"/>
              </a:rPr>
              <a:t>UHBW Outputs: </a:t>
            </a:r>
            <a:br>
              <a:rPr lang="en-GB" b="1" dirty="0">
                <a:solidFill>
                  <a:schemeClr val="accent1"/>
                </a:solidFill>
                <a:latin typeface="Aptos" panose="020B0004020202020204" pitchFamily="34" charset="0"/>
                <a:cs typeface="Arial" panose="020B0604020202020204" pitchFamily="34" charset="0"/>
              </a:rPr>
            </a:br>
            <a:br>
              <a:rPr lang="en-GB" b="1" dirty="0">
                <a:solidFill>
                  <a:schemeClr val="accent1"/>
                </a:solidFill>
                <a:latin typeface="Aptos" panose="020B00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3525201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4EBE0E7-5903-5833-E7FD-43FD0E89CA72}"/>
              </a:ext>
            </a:extLst>
          </p:cNvPr>
          <p:cNvSpPr/>
          <p:nvPr/>
        </p:nvSpPr>
        <p:spPr>
          <a:xfrm>
            <a:off x="1874642" y="881746"/>
            <a:ext cx="14538717" cy="869048"/>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lIns="111443" tIns="55722" rIns="111443" bIns="55722" rtlCol="0" anchor="ctr"/>
          <a:lstStyle/>
          <a:p>
            <a:pPr algn="ctr"/>
            <a:r>
              <a:rPr lang="en-GB" sz="1500" b="1">
                <a:solidFill>
                  <a:schemeClr val="bg1"/>
                </a:solidFill>
                <a:latin typeface="Arial" panose="020B0604020202020204" pitchFamily="34" charset="0"/>
                <a:cs typeface="Arial" panose="020B0604020202020204" pitchFamily="34" charset="0"/>
              </a:rPr>
              <a:t>Two core ambitions for cancer: </a:t>
            </a:r>
            <a:r>
              <a:rPr lang="en-GB" sz="1500">
                <a:solidFill>
                  <a:schemeClr val="bg1"/>
                </a:solidFill>
                <a:latin typeface="Arial" panose="020B0604020202020204" pitchFamily="34" charset="0"/>
                <a:ea typeface="Calibri"/>
                <a:cs typeface="Arial" panose="020B0604020202020204" pitchFamily="34" charset="0"/>
              </a:rPr>
              <a:t>​</a:t>
            </a:r>
            <a:br>
              <a:rPr lang="en-GB" sz="1500">
                <a:solidFill>
                  <a:schemeClr val="bg1"/>
                </a:solidFill>
                <a:latin typeface="Arial" panose="020B0604020202020204" pitchFamily="34" charset="0"/>
                <a:ea typeface="Calibri"/>
                <a:cs typeface="Arial" panose="020B0604020202020204" pitchFamily="34" charset="0"/>
              </a:rPr>
            </a:br>
            <a:r>
              <a:rPr lang="en-GB" sz="1500" b="1">
                <a:solidFill>
                  <a:schemeClr val="bg1"/>
                </a:solidFill>
                <a:latin typeface="Arial" panose="020B0604020202020204" pitchFamily="34" charset="0"/>
                <a:cs typeface="Arial" panose="020B0604020202020204" pitchFamily="34" charset="0"/>
              </a:rPr>
              <a:t>55,000 more people would survive their cancer for at least 5 years by 2028; and,</a:t>
            </a:r>
            <a:r>
              <a:rPr lang="en-GB" sz="1500">
                <a:solidFill>
                  <a:schemeClr val="bg1"/>
                </a:solidFill>
                <a:latin typeface="Arial" panose="020B0604020202020204" pitchFamily="34" charset="0"/>
                <a:ea typeface="Calibri"/>
                <a:cs typeface="Arial" panose="020B0604020202020204" pitchFamily="34" charset="0"/>
              </a:rPr>
              <a:t>​</a:t>
            </a:r>
            <a:br>
              <a:rPr lang="en-GB" sz="1500">
                <a:solidFill>
                  <a:schemeClr val="bg1"/>
                </a:solidFill>
                <a:latin typeface="Arial" panose="020B0604020202020204" pitchFamily="34" charset="0"/>
                <a:ea typeface="Calibri"/>
                <a:cs typeface="Arial" panose="020B0604020202020204" pitchFamily="34" charset="0"/>
              </a:rPr>
            </a:br>
            <a:r>
              <a:rPr lang="en-GB" sz="1500" b="1">
                <a:solidFill>
                  <a:schemeClr val="bg1"/>
                </a:solidFill>
                <a:latin typeface="Arial" panose="020B0604020202020204" pitchFamily="34" charset="0"/>
                <a:cs typeface="Arial" panose="020B0604020202020204" pitchFamily="34" charset="0"/>
              </a:rPr>
              <a:t>75% of cancers would be diagnosed at stages 1 and 2 by 2028.</a:t>
            </a:r>
            <a:r>
              <a:rPr lang="en-GB" sz="1500">
                <a:solidFill>
                  <a:schemeClr val="bg1"/>
                </a:solidFill>
                <a:latin typeface="Arial" panose="020B0604020202020204" pitchFamily="34" charset="0"/>
                <a:ea typeface="Calibri"/>
                <a:cs typeface="Arial" panose="020B0604020202020204" pitchFamily="34" charset="0"/>
              </a:rPr>
              <a:t>​</a:t>
            </a:r>
          </a:p>
        </p:txBody>
      </p:sp>
      <p:sp>
        <p:nvSpPr>
          <p:cNvPr id="9" name="Rectangle: Rounded Corners 8">
            <a:extLst>
              <a:ext uri="{FF2B5EF4-FFF2-40B4-BE49-F238E27FC236}">
                <a16:creationId xmlns:a16="http://schemas.microsoft.com/office/drawing/2014/main" id="{D547AED8-683B-974A-20CC-43099E616794}"/>
              </a:ext>
            </a:extLst>
          </p:cNvPr>
          <p:cNvSpPr/>
          <p:nvPr/>
        </p:nvSpPr>
        <p:spPr>
          <a:xfrm>
            <a:off x="1896080" y="1883010"/>
            <a:ext cx="14538717" cy="449154"/>
          </a:xfrm>
          <a:prstGeom prst="roundRect">
            <a:avLst/>
          </a:prstGeom>
          <a:solidFill>
            <a:srgbClr val="3BA99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195"/>
          </a:p>
        </p:txBody>
      </p:sp>
      <p:sp>
        <p:nvSpPr>
          <p:cNvPr id="10" name="Rectangle: Rounded Corners 9">
            <a:extLst>
              <a:ext uri="{FF2B5EF4-FFF2-40B4-BE49-F238E27FC236}">
                <a16:creationId xmlns:a16="http://schemas.microsoft.com/office/drawing/2014/main" id="{E37139D9-CEA3-5638-5C5D-731BD9B91D17}"/>
              </a:ext>
            </a:extLst>
          </p:cNvPr>
          <p:cNvSpPr/>
          <p:nvPr/>
        </p:nvSpPr>
        <p:spPr>
          <a:xfrm>
            <a:off x="1876167" y="2407914"/>
            <a:ext cx="3547053" cy="6069300"/>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195"/>
          </a:p>
        </p:txBody>
      </p:sp>
      <p:sp>
        <p:nvSpPr>
          <p:cNvPr id="11" name="Rectangle: Rounded Corners 10">
            <a:extLst>
              <a:ext uri="{FF2B5EF4-FFF2-40B4-BE49-F238E27FC236}">
                <a16:creationId xmlns:a16="http://schemas.microsoft.com/office/drawing/2014/main" id="{12FC6D1A-976E-C989-E89D-12DEB38D2513}"/>
              </a:ext>
            </a:extLst>
          </p:cNvPr>
          <p:cNvSpPr/>
          <p:nvPr/>
        </p:nvSpPr>
        <p:spPr>
          <a:xfrm>
            <a:off x="5619221" y="2432834"/>
            <a:ext cx="3383769" cy="6014873"/>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195"/>
          </a:p>
        </p:txBody>
      </p:sp>
      <p:sp>
        <p:nvSpPr>
          <p:cNvPr id="12" name="Rectangle: Rounded Corners 11">
            <a:extLst>
              <a:ext uri="{FF2B5EF4-FFF2-40B4-BE49-F238E27FC236}">
                <a16:creationId xmlns:a16="http://schemas.microsoft.com/office/drawing/2014/main" id="{036A87F1-49EC-741E-FD25-28313A26CBC9}"/>
              </a:ext>
            </a:extLst>
          </p:cNvPr>
          <p:cNvSpPr/>
          <p:nvPr/>
        </p:nvSpPr>
        <p:spPr>
          <a:xfrm>
            <a:off x="9306542" y="2437150"/>
            <a:ext cx="3420054" cy="6051158"/>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195"/>
          </a:p>
        </p:txBody>
      </p:sp>
      <p:sp>
        <p:nvSpPr>
          <p:cNvPr id="13" name="Rectangle: Rounded Corners 12">
            <a:extLst>
              <a:ext uri="{FF2B5EF4-FFF2-40B4-BE49-F238E27FC236}">
                <a16:creationId xmlns:a16="http://schemas.microsoft.com/office/drawing/2014/main" id="{199AFD08-77EF-1C79-C663-621688C70317}"/>
              </a:ext>
            </a:extLst>
          </p:cNvPr>
          <p:cNvSpPr/>
          <p:nvPr/>
        </p:nvSpPr>
        <p:spPr>
          <a:xfrm>
            <a:off x="13027717" y="2473484"/>
            <a:ext cx="3347483" cy="6033014"/>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11443" tIns="55722" rIns="111443" bIns="55722" rtlCol="0" anchor="ctr"/>
          <a:lstStyle/>
          <a:p>
            <a:pPr marL="348258" indent="-348258" algn="ctr">
              <a:buFont typeface="Arial"/>
              <a:buChar char="•"/>
            </a:pPr>
            <a:r>
              <a:rPr lang="en-GB" sz="1463" b="1">
                <a:solidFill>
                  <a:srgbClr val="000000"/>
                </a:solidFill>
                <a:latin typeface="Arial"/>
                <a:cs typeface="Arial"/>
              </a:rPr>
              <a:t>Building capacity and expertise</a:t>
            </a:r>
            <a:r>
              <a:rPr lang="en-GB" sz="1463">
                <a:solidFill>
                  <a:srgbClr val="000000"/>
                </a:solidFill>
                <a:latin typeface="Arial"/>
                <a:cs typeface="Arial"/>
              </a:rPr>
              <a:t>  </a:t>
            </a:r>
            <a:endParaRPr lang="en-GB" sz="2195">
              <a:cs typeface="Calibri" panose="020F0502020204030204"/>
            </a:endParaRPr>
          </a:p>
        </p:txBody>
      </p:sp>
      <p:sp>
        <p:nvSpPr>
          <p:cNvPr id="16" name="Rectangle: Rounded Corners 15">
            <a:extLst>
              <a:ext uri="{FF2B5EF4-FFF2-40B4-BE49-F238E27FC236}">
                <a16:creationId xmlns:a16="http://schemas.microsoft.com/office/drawing/2014/main" id="{FF259C4D-978D-3908-0399-BE21F5F2B81E}"/>
              </a:ext>
            </a:extLst>
          </p:cNvPr>
          <p:cNvSpPr/>
          <p:nvPr/>
        </p:nvSpPr>
        <p:spPr>
          <a:xfrm>
            <a:off x="1961252" y="3348987"/>
            <a:ext cx="3367797" cy="4970685"/>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111443" tIns="55722" rIns="111443" bIns="55722" rtlCol="0" anchor="t"/>
          <a:lstStyle/>
          <a:p>
            <a:r>
              <a:rPr lang="en-US" sz="1050" b="1" u="sng" dirty="0">
                <a:solidFill>
                  <a:schemeClr val="bg1"/>
                </a:solidFill>
                <a:latin typeface="Arial" panose="020B0604020202020204" pitchFamily="34" charset="0"/>
                <a:cs typeface="Arial" panose="020B0604020202020204" pitchFamily="34" charset="0"/>
              </a:rPr>
              <a:t>Operational Performance </a:t>
            </a:r>
          </a:p>
          <a:p>
            <a:r>
              <a:rPr lang="en-GB" sz="1050" dirty="0">
                <a:latin typeface="Arial" panose="020B0604020202020204" pitchFamily="34" charset="0"/>
                <a:cs typeface="Arial" panose="020B0604020202020204" pitchFamily="34" charset="0"/>
              </a:rPr>
              <a:t>Develop and deliver an Operational Performance Improvement Plan which will contribute to an improvement in Cancer Waiting Times performance across the three standards: Faster Diagnosis, 31 day DTT and 62 day Standards</a:t>
            </a:r>
          </a:p>
          <a:p>
            <a:pPr marL="257175" indent="-257175">
              <a:buFont typeface="Arial" panose="020B0604020202020204" pitchFamily="34" charset="0"/>
              <a:buChar char="•"/>
            </a:pPr>
            <a:r>
              <a:rPr lang="en-GB" sz="1050" dirty="0">
                <a:solidFill>
                  <a:schemeClr val="bg1"/>
                </a:solidFill>
                <a:latin typeface="Arial" panose="020B0604020202020204" pitchFamily="34" charset="0"/>
                <a:cs typeface="Arial" panose="020B0604020202020204" pitchFamily="34" charset="0"/>
              </a:rPr>
              <a:t>Improvement plans for tumour sites where 62d performance is in the bottom quartile</a:t>
            </a:r>
          </a:p>
          <a:p>
            <a:pPr marL="257175" indent="-257175">
              <a:buFont typeface="Arial" panose="020B0604020202020204" pitchFamily="34" charset="0"/>
              <a:buChar char="•"/>
            </a:pPr>
            <a:r>
              <a:rPr lang="en-GB" sz="1050" dirty="0">
                <a:solidFill>
                  <a:schemeClr val="bg1"/>
                </a:solidFill>
                <a:latin typeface="Arial" panose="020B0604020202020204" pitchFamily="34" charset="0"/>
                <a:cs typeface="Arial" panose="020B0604020202020204" pitchFamily="34" charset="0"/>
              </a:rPr>
              <a:t>Actions where waiting more than 31d</a:t>
            </a:r>
          </a:p>
          <a:p>
            <a:pPr marL="257175" indent="-257175">
              <a:buFont typeface="Arial" panose="020B0604020202020204" pitchFamily="34" charset="0"/>
              <a:buChar char="•"/>
            </a:pPr>
            <a:r>
              <a:rPr lang="en-GB" sz="1050" dirty="0">
                <a:solidFill>
                  <a:schemeClr val="bg1"/>
                </a:solidFill>
                <a:latin typeface="Arial" panose="020B0604020202020204" pitchFamily="34" charset="0"/>
                <a:cs typeface="Arial" panose="020B0604020202020204" pitchFamily="34" charset="0"/>
              </a:rPr>
              <a:t>Lung 62d pathway performance </a:t>
            </a:r>
          </a:p>
          <a:p>
            <a:pPr marL="257175" indent="-257175">
              <a:buFont typeface="Arial" panose="020B0604020202020204" pitchFamily="34" charset="0"/>
              <a:buChar char="•"/>
            </a:pPr>
            <a:r>
              <a:rPr lang="en-GB" sz="1050" dirty="0">
                <a:solidFill>
                  <a:schemeClr val="bg1"/>
                </a:solidFill>
                <a:latin typeface="Arial" panose="020B0604020202020204" pitchFamily="34" charset="0"/>
                <a:cs typeface="Arial" panose="020B0604020202020204" pitchFamily="34" charset="0"/>
              </a:rPr>
              <a:t>Seasonality plans (including continued focus on skin)</a:t>
            </a:r>
            <a:endParaRPr lang="en-US" sz="1050" dirty="0">
              <a:solidFill>
                <a:schemeClr val="bg1"/>
              </a:solidFill>
              <a:latin typeface="Arial" panose="020B0604020202020204" pitchFamily="34" charset="0"/>
              <a:cs typeface="Arial" panose="020B0604020202020204" pitchFamily="34" charset="0"/>
            </a:endParaRPr>
          </a:p>
          <a:p>
            <a:endParaRPr lang="en-US" sz="1050" b="1" dirty="0">
              <a:solidFill>
                <a:schemeClr val="bg1"/>
              </a:solidFill>
              <a:latin typeface="Arial"/>
              <a:cs typeface="Arial"/>
            </a:endParaRPr>
          </a:p>
          <a:p>
            <a:r>
              <a:rPr lang="en-US" sz="1050" b="1" u="sng" dirty="0">
                <a:solidFill>
                  <a:schemeClr val="bg1"/>
                </a:solidFill>
                <a:latin typeface="Arial"/>
                <a:cs typeface="Arial"/>
              </a:rPr>
              <a:t>Faster Diagnosis (FDS)</a:t>
            </a:r>
          </a:p>
          <a:p>
            <a:r>
              <a:rPr lang="en-US" sz="1050" dirty="0">
                <a:solidFill>
                  <a:schemeClr val="bg1"/>
                </a:solidFill>
                <a:latin typeface="Arial"/>
                <a:cs typeface="Arial"/>
              </a:rPr>
              <a:t>Achieving the faster diagnosis standard by March 2026</a:t>
            </a:r>
          </a:p>
          <a:p>
            <a:r>
              <a:rPr lang="en-US" sz="1050" dirty="0">
                <a:solidFill>
                  <a:schemeClr val="bg1"/>
                </a:solidFill>
                <a:latin typeface="Arial"/>
                <a:cs typeface="Arial"/>
              </a:rPr>
              <a:t>Reducing the FDS gap between cancer versus non-cancer</a:t>
            </a:r>
          </a:p>
          <a:p>
            <a:endParaRPr lang="en-US" sz="1050" b="1" dirty="0">
              <a:solidFill>
                <a:schemeClr val="bg1"/>
              </a:solidFill>
              <a:latin typeface="Arial"/>
              <a:cs typeface="Arial"/>
            </a:endParaRPr>
          </a:p>
          <a:p>
            <a:r>
              <a:rPr lang="en-US" sz="1050" b="1" dirty="0">
                <a:solidFill>
                  <a:schemeClr val="bg1"/>
                </a:solidFill>
                <a:latin typeface="Arial"/>
                <a:cs typeface="Arial"/>
              </a:rPr>
              <a:t>Priority Pathways</a:t>
            </a:r>
          </a:p>
          <a:p>
            <a:pPr marL="257175" indent="-257175">
              <a:buFont typeface="Arial" panose="020B0604020202020204" pitchFamily="34" charset="0"/>
              <a:buChar char="•"/>
            </a:pPr>
            <a:r>
              <a:rPr lang="en-US" sz="1050" dirty="0">
                <a:solidFill>
                  <a:schemeClr val="bg1"/>
                </a:solidFill>
                <a:latin typeface="Arial"/>
                <a:cs typeface="Arial"/>
              </a:rPr>
              <a:t>Urology (</a:t>
            </a:r>
            <a:r>
              <a:rPr lang="en-US" sz="1050" dirty="0" err="1">
                <a:solidFill>
                  <a:schemeClr val="bg1"/>
                </a:solidFill>
                <a:latin typeface="Arial"/>
                <a:cs typeface="Arial"/>
              </a:rPr>
              <a:t>inc</a:t>
            </a:r>
            <a:r>
              <a:rPr lang="en-US" sz="1050" dirty="0">
                <a:solidFill>
                  <a:schemeClr val="bg1"/>
                </a:solidFill>
                <a:latin typeface="Arial"/>
                <a:cs typeface="Arial"/>
              </a:rPr>
              <a:t> bladder and kidney)</a:t>
            </a:r>
          </a:p>
          <a:p>
            <a:pPr marL="257175" indent="-257175">
              <a:buFont typeface="Arial" panose="020B0604020202020204" pitchFamily="34" charset="0"/>
              <a:buChar char="•"/>
            </a:pPr>
            <a:r>
              <a:rPr lang="en-US" sz="1050" dirty="0" err="1">
                <a:solidFill>
                  <a:schemeClr val="bg1"/>
                </a:solidFill>
                <a:latin typeface="Arial"/>
                <a:cs typeface="Arial"/>
              </a:rPr>
              <a:t>Gynaecology</a:t>
            </a:r>
            <a:r>
              <a:rPr lang="en-US" sz="1050" dirty="0">
                <a:solidFill>
                  <a:schemeClr val="bg1"/>
                </a:solidFill>
                <a:latin typeface="Arial"/>
                <a:cs typeface="Arial"/>
              </a:rPr>
              <a:t> </a:t>
            </a:r>
          </a:p>
          <a:p>
            <a:pPr marL="257175" indent="-257175">
              <a:buFont typeface="Arial" panose="020B0604020202020204" pitchFamily="34" charset="0"/>
              <a:buChar char="•"/>
            </a:pPr>
            <a:r>
              <a:rPr lang="en-US" sz="1050" dirty="0">
                <a:solidFill>
                  <a:schemeClr val="bg1"/>
                </a:solidFill>
                <a:latin typeface="Arial"/>
                <a:cs typeface="Arial"/>
              </a:rPr>
              <a:t>Breast</a:t>
            </a:r>
          </a:p>
          <a:p>
            <a:pPr marL="257175" indent="-257175">
              <a:buFont typeface="Arial" panose="020B0604020202020204" pitchFamily="34" charset="0"/>
              <a:buChar char="•"/>
            </a:pPr>
            <a:r>
              <a:rPr lang="en-US" sz="1050" dirty="0">
                <a:solidFill>
                  <a:schemeClr val="bg1"/>
                </a:solidFill>
                <a:latin typeface="Arial"/>
                <a:cs typeface="Arial"/>
              </a:rPr>
              <a:t>Skin</a:t>
            </a:r>
          </a:p>
          <a:p>
            <a:pPr marL="257175" indent="-257175">
              <a:buFont typeface="Arial" panose="020B0604020202020204" pitchFamily="34" charset="0"/>
              <a:buChar char="•"/>
            </a:pPr>
            <a:r>
              <a:rPr lang="en-US" sz="1050" dirty="0">
                <a:solidFill>
                  <a:schemeClr val="bg1"/>
                </a:solidFill>
                <a:latin typeface="Arial"/>
                <a:cs typeface="Arial"/>
              </a:rPr>
              <a:t>Head and neck</a:t>
            </a:r>
          </a:p>
          <a:p>
            <a:pPr marL="257175" indent="-257175">
              <a:buFont typeface="Arial" panose="020B0604020202020204" pitchFamily="34" charset="0"/>
              <a:buChar char="•"/>
            </a:pPr>
            <a:r>
              <a:rPr lang="en-US" sz="1050" dirty="0">
                <a:solidFill>
                  <a:schemeClr val="bg1"/>
                </a:solidFill>
                <a:latin typeface="Arial"/>
                <a:cs typeface="Arial"/>
              </a:rPr>
              <a:t>Locally – lower gastrointestinal</a:t>
            </a:r>
            <a:endParaRPr lang="en-GB" sz="1050" dirty="0">
              <a:latin typeface="Arial"/>
              <a:ea typeface="Calibri"/>
              <a:cs typeface="Calibri"/>
            </a:endParaRPr>
          </a:p>
        </p:txBody>
      </p:sp>
      <p:sp>
        <p:nvSpPr>
          <p:cNvPr id="2" name="Rectangle: Rounded Corners 1">
            <a:extLst>
              <a:ext uri="{FF2B5EF4-FFF2-40B4-BE49-F238E27FC236}">
                <a16:creationId xmlns:a16="http://schemas.microsoft.com/office/drawing/2014/main" id="{B3AD2DE1-9F98-74AB-9C4E-339D77C57F13}"/>
              </a:ext>
            </a:extLst>
          </p:cNvPr>
          <p:cNvSpPr/>
          <p:nvPr/>
        </p:nvSpPr>
        <p:spPr>
          <a:xfrm>
            <a:off x="1836480" y="8716466"/>
            <a:ext cx="14538717" cy="869048"/>
          </a:xfrm>
          <a:prstGeom prst="roundRect">
            <a:avLst/>
          </a:prstGeom>
          <a:solidFill>
            <a:srgbClr val="7030A0">
              <a:alpha val="8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195"/>
          </a:p>
        </p:txBody>
      </p:sp>
      <p:sp>
        <p:nvSpPr>
          <p:cNvPr id="3" name="TextBox 2">
            <a:extLst>
              <a:ext uri="{FF2B5EF4-FFF2-40B4-BE49-F238E27FC236}">
                <a16:creationId xmlns:a16="http://schemas.microsoft.com/office/drawing/2014/main" id="{AA050FE3-9585-5405-DD13-BF33EAC40AC5}"/>
              </a:ext>
            </a:extLst>
          </p:cNvPr>
          <p:cNvSpPr txBox="1"/>
          <p:nvPr/>
        </p:nvSpPr>
        <p:spPr>
          <a:xfrm>
            <a:off x="3072164" y="7868"/>
            <a:ext cx="11940267" cy="978154"/>
          </a:xfrm>
          <a:prstGeom prst="rect">
            <a:avLst/>
          </a:prstGeom>
          <a:noFill/>
        </p:spPr>
        <p:txBody>
          <a:bodyPr rot="0" spcFirstLastPara="0" vertOverflow="overflow" horzOverflow="overflow" vert="horz" wrap="square" lIns="111443" tIns="55722" rIns="111443" bIns="55722" numCol="1" spcCol="0" rtlCol="0" fromWordArt="0" anchor="t" anchorCtr="0" forceAA="0" compatLnSpc="1">
            <a:prstTxWarp prst="textNoShape">
              <a:avLst/>
            </a:prstTxWarp>
            <a:spAutoFit/>
          </a:bodyPr>
          <a:lstStyle/>
          <a:p>
            <a:pPr algn="ctr"/>
            <a:r>
              <a:rPr lang="en-US" sz="2925" b="1">
                <a:latin typeface="Arial"/>
                <a:ea typeface="Calibri"/>
                <a:cs typeface="Calibri"/>
              </a:rPr>
              <a:t>SWAG Cancer Alliance Plan on a Page </a:t>
            </a:r>
            <a:endParaRPr lang="en-US" sz="2925" b="1">
              <a:latin typeface="Arial"/>
              <a:ea typeface="Calibri"/>
              <a:cs typeface="Arial"/>
            </a:endParaRPr>
          </a:p>
          <a:p>
            <a:pPr algn="ctr"/>
            <a:r>
              <a:rPr lang="en-US" sz="2700" b="1">
                <a:latin typeface="Arial"/>
                <a:ea typeface="Calibri"/>
                <a:cs typeface="Calibri"/>
              </a:rPr>
              <a:t>2025-2026</a:t>
            </a:r>
            <a:endParaRPr lang="en-US" sz="2700" b="1">
              <a:latin typeface="Arial"/>
              <a:cs typeface="Arial"/>
            </a:endParaRPr>
          </a:p>
        </p:txBody>
      </p:sp>
      <p:sp>
        <p:nvSpPr>
          <p:cNvPr id="4" name="TextBox 3">
            <a:extLst>
              <a:ext uri="{FF2B5EF4-FFF2-40B4-BE49-F238E27FC236}">
                <a16:creationId xmlns:a16="http://schemas.microsoft.com/office/drawing/2014/main" id="{9F53F36F-3A0E-F17D-D40D-2950CB48292D}"/>
              </a:ext>
            </a:extLst>
          </p:cNvPr>
          <p:cNvSpPr txBox="1"/>
          <p:nvPr/>
        </p:nvSpPr>
        <p:spPr>
          <a:xfrm>
            <a:off x="7897070" y="1874857"/>
            <a:ext cx="2818946" cy="450317"/>
          </a:xfrm>
          <a:prstGeom prst="rect">
            <a:avLst/>
          </a:prstGeom>
          <a:noFill/>
        </p:spPr>
        <p:txBody>
          <a:bodyPr rot="0" spcFirstLastPara="0" vertOverflow="overflow" horzOverflow="overflow" vert="horz" wrap="square" lIns="111443" tIns="55722" rIns="111443" bIns="55722" numCol="1" spcCol="0" rtlCol="0" fromWordArt="0" anchor="t" anchorCtr="0" forceAA="0" compatLnSpc="1">
            <a:prstTxWarp prst="textNoShape">
              <a:avLst/>
            </a:prstTxWarp>
            <a:spAutoFit/>
          </a:bodyPr>
          <a:lstStyle/>
          <a:p>
            <a:r>
              <a:rPr lang="en-US" sz="2195" b="1">
                <a:solidFill>
                  <a:schemeClr val="bg1"/>
                </a:solidFill>
                <a:ea typeface="Calibri"/>
                <a:cs typeface="Calibri"/>
              </a:rPr>
              <a:t>Work </a:t>
            </a:r>
            <a:r>
              <a:rPr lang="en-US" sz="2195" b="1" err="1">
                <a:solidFill>
                  <a:schemeClr val="bg1"/>
                </a:solidFill>
                <a:ea typeface="Calibri"/>
                <a:cs typeface="Calibri"/>
              </a:rPr>
              <a:t>Programmes</a:t>
            </a:r>
            <a:endParaRPr lang="en-US" sz="2195" b="1">
              <a:solidFill>
                <a:schemeClr val="bg1"/>
              </a:solidFill>
            </a:endParaRPr>
          </a:p>
        </p:txBody>
      </p:sp>
      <p:sp>
        <p:nvSpPr>
          <p:cNvPr id="5" name="TextBox 13">
            <a:extLst>
              <a:ext uri="{FF2B5EF4-FFF2-40B4-BE49-F238E27FC236}">
                <a16:creationId xmlns:a16="http://schemas.microsoft.com/office/drawing/2014/main" id="{13A2FE7D-9447-B0FC-7269-CF97A2476F12}"/>
              </a:ext>
            </a:extLst>
          </p:cNvPr>
          <p:cNvSpPr txBox="1"/>
          <p:nvPr/>
        </p:nvSpPr>
        <p:spPr>
          <a:xfrm rot="20160000">
            <a:off x="1743479" y="8821094"/>
            <a:ext cx="1447304" cy="450317"/>
          </a:xfrm>
          <a:prstGeom prst="rect">
            <a:avLst/>
          </a:prstGeom>
          <a:noFill/>
        </p:spPr>
        <p:txBody>
          <a:bodyPr rot="0" spcFirstLastPara="0" vert="horz" wrap="square" lIns="111443" tIns="55722" rIns="111443" bIns="55722"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195" b="1">
                <a:solidFill>
                  <a:schemeClr val="bg1"/>
                </a:solidFill>
                <a:ea typeface="Calibri"/>
                <a:cs typeface="Calibri"/>
              </a:rPr>
              <a:t>ENABLERS</a:t>
            </a:r>
          </a:p>
        </p:txBody>
      </p:sp>
      <p:pic>
        <p:nvPicPr>
          <p:cNvPr id="6" name="Graphic 18" descr="Remote work outline">
            <a:extLst>
              <a:ext uri="{FF2B5EF4-FFF2-40B4-BE49-F238E27FC236}">
                <a16:creationId xmlns:a16="http://schemas.microsoft.com/office/drawing/2014/main" id="{E5032259-AE2E-907E-624C-6B758A6F21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7118" y="8663371"/>
            <a:ext cx="1114425" cy="993026"/>
          </a:xfrm>
          <a:prstGeom prst="rect">
            <a:avLst/>
          </a:prstGeom>
        </p:spPr>
      </p:pic>
      <p:sp>
        <p:nvSpPr>
          <p:cNvPr id="7" name="TextBox 1">
            <a:extLst>
              <a:ext uri="{FF2B5EF4-FFF2-40B4-BE49-F238E27FC236}">
                <a16:creationId xmlns:a16="http://schemas.microsoft.com/office/drawing/2014/main" id="{728EE210-232A-6627-A3A7-8E015BD3C5C4}"/>
              </a:ext>
            </a:extLst>
          </p:cNvPr>
          <p:cNvSpPr txBox="1"/>
          <p:nvPr/>
        </p:nvSpPr>
        <p:spPr>
          <a:xfrm>
            <a:off x="2935672" y="8929740"/>
            <a:ext cx="1604096" cy="412614"/>
          </a:xfrm>
          <a:prstGeom prst="rect">
            <a:avLst/>
          </a:prstGeom>
          <a:noFill/>
        </p:spPr>
        <p:txBody>
          <a:bodyPr rot="0" spcFirstLastPara="0" vert="horz" wrap="square" lIns="111443" tIns="55722" rIns="111443" bIns="55722"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950" b="1">
                <a:solidFill>
                  <a:schemeClr val="bg1"/>
                </a:solidFill>
                <a:ea typeface="Calibri"/>
                <a:cs typeface="Calibri"/>
              </a:rPr>
              <a:t>Workforce</a:t>
            </a:r>
          </a:p>
        </p:txBody>
      </p:sp>
      <p:pic>
        <p:nvPicPr>
          <p:cNvPr id="27" name="Graphic 17" descr="Hospital outline">
            <a:extLst>
              <a:ext uri="{FF2B5EF4-FFF2-40B4-BE49-F238E27FC236}">
                <a16:creationId xmlns:a16="http://schemas.microsoft.com/office/drawing/2014/main" id="{390365B7-E547-6648-DB0D-C70DF66215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534525" y="8633672"/>
            <a:ext cx="1114425" cy="1054122"/>
          </a:xfrm>
          <a:prstGeom prst="rect">
            <a:avLst/>
          </a:prstGeom>
        </p:spPr>
      </p:pic>
      <p:pic>
        <p:nvPicPr>
          <p:cNvPr id="28" name="Graphic 19" descr="Cloud Computing outline">
            <a:extLst>
              <a:ext uri="{FF2B5EF4-FFF2-40B4-BE49-F238E27FC236}">
                <a16:creationId xmlns:a16="http://schemas.microsoft.com/office/drawing/2014/main" id="{4E7825B0-E0F2-E12F-DB8D-BFC39B62A1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354074" y="8771705"/>
            <a:ext cx="897330" cy="897330"/>
          </a:xfrm>
          <a:prstGeom prst="rect">
            <a:avLst/>
          </a:prstGeom>
        </p:spPr>
      </p:pic>
      <p:pic>
        <p:nvPicPr>
          <p:cNvPr id="29" name="Graphic 20" descr="Meeting outline">
            <a:extLst>
              <a:ext uri="{FF2B5EF4-FFF2-40B4-BE49-F238E27FC236}">
                <a16:creationId xmlns:a16="http://schemas.microsoft.com/office/drawing/2014/main" id="{E2A85282-F3BD-0136-49FA-31DAD3A323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12112" y="8525126"/>
            <a:ext cx="905451" cy="1072302"/>
          </a:xfrm>
          <a:prstGeom prst="rect">
            <a:avLst/>
          </a:prstGeom>
        </p:spPr>
      </p:pic>
      <p:sp>
        <p:nvSpPr>
          <p:cNvPr id="30" name="TextBox 2">
            <a:extLst>
              <a:ext uri="{FF2B5EF4-FFF2-40B4-BE49-F238E27FC236}">
                <a16:creationId xmlns:a16="http://schemas.microsoft.com/office/drawing/2014/main" id="{C59957F9-1DFA-1EF9-63A8-D175D5E50C1F}"/>
              </a:ext>
            </a:extLst>
          </p:cNvPr>
          <p:cNvSpPr txBox="1"/>
          <p:nvPr/>
        </p:nvSpPr>
        <p:spPr>
          <a:xfrm>
            <a:off x="5663597" y="8760945"/>
            <a:ext cx="3383745" cy="750399"/>
          </a:xfrm>
          <a:prstGeom prst="rect">
            <a:avLst/>
          </a:prstGeom>
          <a:noFill/>
        </p:spPr>
        <p:txBody>
          <a:bodyPr rot="0" spcFirstLastPara="0" vert="horz" wrap="square" lIns="111443" tIns="55722" rIns="111443" bIns="55722"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950" b="1">
                <a:solidFill>
                  <a:schemeClr val="bg1"/>
                </a:solidFill>
                <a:ea typeface="Calibri"/>
                <a:cs typeface="Calibri"/>
              </a:rPr>
              <a:t>Patient involvement and  engagement</a:t>
            </a:r>
            <a:r>
              <a:rPr lang="en-US" sz="2195" b="1">
                <a:solidFill>
                  <a:schemeClr val="bg1"/>
                </a:solidFill>
                <a:ea typeface="Calibri"/>
                <a:cs typeface="Calibri"/>
              </a:rPr>
              <a:t> </a:t>
            </a:r>
          </a:p>
        </p:txBody>
      </p:sp>
      <p:sp>
        <p:nvSpPr>
          <p:cNvPr id="31" name="TextBox 4">
            <a:extLst>
              <a:ext uri="{FF2B5EF4-FFF2-40B4-BE49-F238E27FC236}">
                <a16:creationId xmlns:a16="http://schemas.microsoft.com/office/drawing/2014/main" id="{03227585-B663-3474-D8C1-DBB30FBDAE5F}"/>
              </a:ext>
            </a:extLst>
          </p:cNvPr>
          <p:cNvSpPr txBox="1"/>
          <p:nvPr/>
        </p:nvSpPr>
        <p:spPr>
          <a:xfrm>
            <a:off x="9589725" y="8771705"/>
            <a:ext cx="3039339" cy="712697"/>
          </a:xfrm>
          <a:prstGeom prst="rect">
            <a:avLst/>
          </a:prstGeom>
          <a:noFill/>
        </p:spPr>
        <p:txBody>
          <a:bodyPr rot="0" spcFirstLastPara="0" vert="horz" wrap="square" lIns="111443" tIns="55722" rIns="111443" bIns="55722"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950" b="1">
                <a:solidFill>
                  <a:schemeClr val="bg1"/>
                </a:solidFill>
                <a:ea typeface="Calibri"/>
                <a:cs typeface="Calibri"/>
              </a:rPr>
              <a:t>Clinical Advisory Groups &amp; Relevant Networks</a:t>
            </a:r>
          </a:p>
        </p:txBody>
      </p:sp>
      <p:sp>
        <p:nvSpPr>
          <p:cNvPr id="32" name="TextBox 5">
            <a:extLst>
              <a:ext uri="{FF2B5EF4-FFF2-40B4-BE49-F238E27FC236}">
                <a16:creationId xmlns:a16="http://schemas.microsoft.com/office/drawing/2014/main" id="{D4628083-35B3-F9A3-D736-96827C35A43E}"/>
              </a:ext>
            </a:extLst>
          </p:cNvPr>
          <p:cNvSpPr txBox="1"/>
          <p:nvPr/>
        </p:nvSpPr>
        <p:spPr>
          <a:xfrm>
            <a:off x="13648950" y="8798454"/>
            <a:ext cx="1684500" cy="712697"/>
          </a:xfrm>
          <a:prstGeom prst="rect">
            <a:avLst/>
          </a:prstGeom>
          <a:noFill/>
        </p:spPr>
        <p:txBody>
          <a:bodyPr rot="0" spcFirstLastPara="0" vert="horz" wrap="square" lIns="111443" tIns="55722" rIns="111443" bIns="55722"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950" b="1">
                <a:solidFill>
                  <a:schemeClr val="bg1"/>
                </a:solidFill>
                <a:ea typeface="Calibri"/>
                <a:cs typeface="Calibri"/>
              </a:rPr>
              <a:t>Digital &amp; Diagnostics</a:t>
            </a:r>
          </a:p>
        </p:txBody>
      </p:sp>
      <p:sp>
        <p:nvSpPr>
          <p:cNvPr id="14" name="Rectangle: Rounded Corners 13">
            <a:extLst>
              <a:ext uri="{FF2B5EF4-FFF2-40B4-BE49-F238E27FC236}">
                <a16:creationId xmlns:a16="http://schemas.microsoft.com/office/drawing/2014/main" id="{5DDF1E4F-225A-2754-4961-73C0146C4F06}"/>
              </a:ext>
            </a:extLst>
          </p:cNvPr>
          <p:cNvSpPr/>
          <p:nvPr/>
        </p:nvSpPr>
        <p:spPr>
          <a:xfrm>
            <a:off x="2062893" y="2656743"/>
            <a:ext cx="3173601" cy="534702"/>
          </a:xfrm>
          <a:prstGeom prst="roundRect">
            <a:avLst/>
          </a:prstGeom>
          <a:solidFill>
            <a:schemeClr val="accent4">
              <a:lumMod val="75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111443" tIns="55722" rIns="111443" bIns="55722"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114425" eaLnBrk="0" fontAlgn="base" hangingPunct="0">
              <a:spcBef>
                <a:spcPct val="0"/>
              </a:spcBef>
              <a:spcAft>
                <a:spcPct val="0"/>
              </a:spcAft>
            </a:pPr>
            <a:r>
              <a:rPr lang="en-US" altLang="en-US" sz="1341" b="1">
                <a:solidFill>
                  <a:schemeClr val="bg1"/>
                </a:solidFill>
                <a:latin typeface="Arial"/>
                <a:cs typeface="Arial"/>
              </a:rPr>
              <a:t>Sustainable Operational performance and Faster Diagnosis</a:t>
            </a:r>
          </a:p>
        </p:txBody>
      </p:sp>
      <p:sp>
        <p:nvSpPr>
          <p:cNvPr id="34" name="Rectangle: Rounded Corners 33">
            <a:extLst>
              <a:ext uri="{FF2B5EF4-FFF2-40B4-BE49-F238E27FC236}">
                <a16:creationId xmlns:a16="http://schemas.microsoft.com/office/drawing/2014/main" id="{1C154D1C-606B-35DA-6E93-C207001AC777}"/>
              </a:ext>
            </a:extLst>
          </p:cNvPr>
          <p:cNvSpPr/>
          <p:nvPr/>
        </p:nvSpPr>
        <p:spPr>
          <a:xfrm>
            <a:off x="13151507" y="2647439"/>
            <a:ext cx="3099897" cy="549444"/>
          </a:xfrm>
          <a:prstGeom prst="roundRect">
            <a:avLst/>
          </a:prstGeom>
          <a:solidFill>
            <a:schemeClr val="accent4">
              <a:lumMod val="75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111443" tIns="55722" rIns="111443" bIns="55722"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114425">
              <a:spcBef>
                <a:spcPct val="0"/>
              </a:spcBef>
              <a:spcAft>
                <a:spcPct val="0"/>
              </a:spcAft>
            </a:pPr>
            <a:r>
              <a:rPr lang="en-US" altLang="en-US" sz="1275" b="1">
                <a:solidFill>
                  <a:schemeClr val="bg1"/>
                </a:solidFill>
                <a:latin typeface="Arial"/>
                <a:cs typeface="Arial"/>
              </a:rPr>
              <a:t>Cross-cutting</a:t>
            </a:r>
            <a:endParaRPr lang="en-US" sz="1275">
              <a:solidFill>
                <a:schemeClr val="bg1"/>
              </a:solidFill>
              <a:latin typeface="Arial"/>
              <a:ea typeface="Calibri"/>
              <a:cs typeface="Calibri"/>
            </a:endParaRPr>
          </a:p>
        </p:txBody>
      </p:sp>
      <p:sp>
        <p:nvSpPr>
          <p:cNvPr id="35" name="Rectangle: Rounded Corners 34">
            <a:extLst>
              <a:ext uri="{FF2B5EF4-FFF2-40B4-BE49-F238E27FC236}">
                <a16:creationId xmlns:a16="http://schemas.microsoft.com/office/drawing/2014/main" id="{B9BECA23-4557-61B2-12B5-72F97A127090}"/>
              </a:ext>
            </a:extLst>
          </p:cNvPr>
          <p:cNvSpPr/>
          <p:nvPr/>
        </p:nvSpPr>
        <p:spPr>
          <a:xfrm>
            <a:off x="9451880" y="2646747"/>
            <a:ext cx="3129378" cy="549444"/>
          </a:xfrm>
          <a:prstGeom prst="roundRect">
            <a:avLst/>
          </a:prstGeom>
          <a:solidFill>
            <a:schemeClr val="accent4">
              <a:lumMod val="75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111443" tIns="55722" rIns="111443" bIns="55722"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endParaRPr lang="en-US" altLang="en-US" sz="1341" b="1">
              <a:solidFill>
                <a:schemeClr val="bg1"/>
              </a:solidFill>
              <a:latin typeface="Arial"/>
              <a:cs typeface="Arial"/>
            </a:endParaRPr>
          </a:p>
          <a:p>
            <a:pPr algn="ctr">
              <a:spcBef>
                <a:spcPct val="0"/>
              </a:spcBef>
              <a:spcAft>
                <a:spcPct val="0"/>
              </a:spcAft>
            </a:pPr>
            <a:r>
              <a:rPr lang="en-US" altLang="en-US" sz="1275" b="1">
                <a:solidFill>
                  <a:schemeClr val="bg1"/>
                </a:solidFill>
                <a:latin typeface="Arial"/>
                <a:cs typeface="Arial"/>
              </a:rPr>
              <a:t>Treatments and Care</a:t>
            </a:r>
            <a:endParaRPr lang="en-US" sz="1275">
              <a:solidFill>
                <a:schemeClr val="bg1"/>
              </a:solidFill>
              <a:latin typeface="Arial"/>
              <a:ea typeface="Calibri"/>
              <a:cs typeface="Calibri"/>
            </a:endParaRPr>
          </a:p>
          <a:p>
            <a:pPr algn="ctr">
              <a:spcBef>
                <a:spcPct val="0"/>
              </a:spcBef>
              <a:spcAft>
                <a:spcPct val="0"/>
              </a:spcAft>
            </a:pPr>
            <a:r>
              <a:rPr lang="en-US" sz="975">
                <a:solidFill>
                  <a:schemeClr val="bg1"/>
                </a:solidFill>
                <a:latin typeface="Calibri"/>
                <a:ea typeface="Calibri"/>
                <a:cs typeface="Calibri"/>
              </a:rPr>
              <a:t> </a:t>
            </a:r>
            <a:endParaRPr lang="en-US" sz="975">
              <a:solidFill>
                <a:schemeClr val="bg1"/>
              </a:solidFill>
              <a:ea typeface="Calibri"/>
              <a:cs typeface="Calibri"/>
            </a:endParaRPr>
          </a:p>
        </p:txBody>
      </p:sp>
      <p:sp>
        <p:nvSpPr>
          <p:cNvPr id="36" name="Rectangle: Rounded Corners 35">
            <a:extLst>
              <a:ext uri="{FF2B5EF4-FFF2-40B4-BE49-F238E27FC236}">
                <a16:creationId xmlns:a16="http://schemas.microsoft.com/office/drawing/2014/main" id="{74C3014E-EEAF-F88D-6529-372D51F4F303}"/>
              </a:ext>
            </a:extLst>
          </p:cNvPr>
          <p:cNvSpPr/>
          <p:nvPr/>
        </p:nvSpPr>
        <p:spPr>
          <a:xfrm>
            <a:off x="5739047" y="2662237"/>
            <a:ext cx="3144119" cy="534704"/>
          </a:xfrm>
          <a:prstGeom prst="roundRect">
            <a:avLst/>
          </a:prstGeom>
          <a:solidFill>
            <a:schemeClr val="accent4">
              <a:lumMod val="75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111443" tIns="55722" rIns="111443" bIns="55722"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en-US" altLang="en-US" sz="1275" b="1">
                <a:solidFill>
                  <a:schemeClr val="bg1"/>
                </a:solidFill>
                <a:latin typeface="Arial"/>
                <a:cs typeface="Arial"/>
              </a:rPr>
              <a:t>Early Diagnosis</a:t>
            </a:r>
            <a:endParaRPr lang="en-US" sz="1275">
              <a:solidFill>
                <a:schemeClr val="bg1"/>
              </a:solidFill>
              <a:latin typeface="Arial"/>
              <a:ea typeface="Calibri"/>
              <a:cs typeface="Calibri"/>
            </a:endParaRPr>
          </a:p>
        </p:txBody>
      </p:sp>
      <p:sp>
        <p:nvSpPr>
          <p:cNvPr id="38" name="Rectangle: Rounded Corners 37">
            <a:extLst>
              <a:ext uri="{FF2B5EF4-FFF2-40B4-BE49-F238E27FC236}">
                <a16:creationId xmlns:a16="http://schemas.microsoft.com/office/drawing/2014/main" id="{B42916CF-DCA5-D79E-1046-5117537E6009}"/>
              </a:ext>
            </a:extLst>
          </p:cNvPr>
          <p:cNvSpPr/>
          <p:nvPr/>
        </p:nvSpPr>
        <p:spPr>
          <a:xfrm>
            <a:off x="9404074" y="3368937"/>
            <a:ext cx="3224993" cy="5078769"/>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111443" tIns="55722" rIns="111443" bIns="55722" rtlCol="0" anchor="t"/>
          <a:lstStyle/>
          <a:p>
            <a:r>
              <a:rPr lang="en-GB" sz="1050" b="1" u="sng">
                <a:solidFill>
                  <a:schemeClr val="bg1"/>
                </a:solidFill>
                <a:latin typeface="Arial"/>
                <a:ea typeface="Calibri"/>
                <a:cs typeface="Arial"/>
              </a:rPr>
              <a:t>SACT</a:t>
            </a:r>
            <a:r>
              <a:rPr lang="en-GB" sz="1050">
                <a:solidFill>
                  <a:schemeClr val="bg1"/>
                </a:solidFill>
                <a:latin typeface="Arial"/>
                <a:ea typeface="Calibri"/>
                <a:cs typeface="Arial"/>
              </a:rPr>
              <a:t>: Continue to evaluate demand and capacity of SACT services</a:t>
            </a:r>
          </a:p>
          <a:p>
            <a:endParaRPr lang="en-GB" sz="1050">
              <a:solidFill>
                <a:schemeClr val="bg1"/>
              </a:solidFill>
              <a:latin typeface="Arial"/>
              <a:ea typeface="Calibri"/>
              <a:cs typeface="Arial"/>
            </a:endParaRPr>
          </a:p>
          <a:p>
            <a:endParaRPr lang="en-GB" sz="1050">
              <a:solidFill>
                <a:schemeClr val="bg1"/>
              </a:solidFill>
              <a:latin typeface="Arial"/>
              <a:ea typeface="Calibri"/>
              <a:cs typeface="Arial"/>
            </a:endParaRPr>
          </a:p>
          <a:p>
            <a:r>
              <a:rPr lang="en-GB" sz="1050" b="1" u="sng">
                <a:solidFill>
                  <a:schemeClr val="bg1"/>
                </a:solidFill>
                <a:latin typeface="Arial"/>
                <a:ea typeface="Calibri"/>
                <a:cs typeface="Arial"/>
              </a:rPr>
              <a:t>Treatment Variation </a:t>
            </a:r>
            <a:r>
              <a:rPr lang="en-GB" sz="1050">
                <a:solidFill>
                  <a:schemeClr val="bg1"/>
                </a:solidFill>
                <a:latin typeface="Arial"/>
                <a:ea typeface="Calibri"/>
                <a:cs typeface="Arial"/>
              </a:rPr>
              <a:t>– priority recommendations from clinical audit/GIRFT reports to reduce variation in treatment:</a:t>
            </a:r>
          </a:p>
          <a:p>
            <a:pPr marL="257175" indent="-257175">
              <a:buFont typeface="Arial" panose="020B0604020202020204" pitchFamily="34" charset="0"/>
              <a:buChar char="•"/>
            </a:pPr>
            <a:r>
              <a:rPr lang="en-GB" sz="1050" b="1">
                <a:solidFill>
                  <a:schemeClr val="bg1"/>
                </a:solidFill>
                <a:latin typeface="Arial"/>
                <a:ea typeface="Calibri"/>
                <a:cs typeface="Arial"/>
              </a:rPr>
              <a:t>Lung</a:t>
            </a:r>
          </a:p>
          <a:p>
            <a:pPr marL="257175" indent="-257175">
              <a:buFont typeface="Arial" panose="020B0604020202020204" pitchFamily="34" charset="0"/>
              <a:buChar char="•"/>
            </a:pPr>
            <a:r>
              <a:rPr lang="en-GB" sz="1050" b="1">
                <a:solidFill>
                  <a:schemeClr val="bg1"/>
                </a:solidFill>
                <a:latin typeface="Arial"/>
                <a:ea typeface="Calibri"/>
                <a:cs typeface="Arial"/>
              </a:rPr>
              <a:t>Bowel</a:t>
            </a:r>
          </a:p>
          <a:p>
            <a:pPr marL="257175" indent="-257175">
              <a:buFont typeface="Arial" panose="020B0604020202020204" pitchFamily="34" charset="0"/>
              <a:buChar char="•"/>
            </a:pPr>
            <a:r>
              <a:rPr lang="en-GB" sz="1050" b="1">
                <a:solidFill>
                  <a:schemeClr val="bg1"/>
                </a:solidFill>
                <a:latin typeface="Arial"/>
                <a:ea typeface="Calibri"/>
                <a:cs typeface="Arial"/>
              </a:rPr>
              <a:t>Oesophageal</a:t>
            </a:r>
          </a:p>
          <a:p>
            <a:pPr marL="257175" indent="-257175">
              <a:buFont typeface="Arial" panose="020B0604020202020204" pitchFamily="34" charset="0"/>
              <a:buChar char="•"/>
            </a:pPr>
            <a:r>
              <a:rPr lang="en-GB" sz="1050" b="1">
                <a:solidFill>
                  <a:schemeClr val="bg1"/>
                </a:solidFill>
                <a:latin typeface="Arial"/>
                <a:ea typeface="Calibri"/>
                <a:cs typeface="Arial"/>
              </a:rPr>
              <a:t>Ovarian (new)</a:t>
            </a:r>
          </a:p>
          <a:p>
            <a:pPr marL="257175" indent="-257175">
              <a:buFont typeface="Arial" panose="020B0604020202020204" pitchFamily="34" charset="0"/>
              <a:buChar char="•"/>
            </a:pPr>
            <a:r>
              <a:rPr lang="en-GB" sz="1050" b="1">
                <a:solidFill>
                  <a:schemeClr val="bg1"/>
                </a:solidFill>
                <a:latin typeface="Arial"/>
                <a:ea typeface="Calibri"/>
                <a:cs typeface="Arial"/>
              </a:rPr>
              <a:t>Primary breast (new)</a:t>
            </a:r>
          </a:p>
          <a:p>
            <a:pPr marL="257175" indent="-257175">
              <a:buFont typeface="Arial" panose="020B0604020202020204" pitchFamily="34" charset="0"/>
              <a:buChar char="•"/>
            </a:pPr>
            <a:r>
              <a:rPr lang="en-GB" sz="1050" b="1">
                <a:solidFill>
                  <a:schemeClr val="bg1"/>
                </a:solidFill>
                <a:latin typeface="Arial"/>
                <a:ea typeface="Calibri"/>
                <a:cs typeface="Arial"/>
              </a:rPr>
              <a:t>Pancreatic (new)</a:t>
            </a:r>
          </a:p>
          <a:p>
            <a:pPr marL="257175" indent="-257175">
              <a:buFont typeface="Arial" panose="020B0604020202020204" pitchFamily="34" charset="0"/>
              <a:buChar char="•"/>
            </a:pPr>
            <a:r>
              <a:rPr lang="en-GB" sz="1050" b="1">
                <a:solidFill>
                  <a:schemeClr val="bg1"/>
                </a:solidFill>
                <a:latin typeface="Arial"/>
                <a:ea typeface="Calibri"/>
                <a:cs typeface="Arial"/>
              </a:rPr>
              <a:t>Non-</a:t>
            </a:r>
            <a:r>
              <a:rPr lang="en-GB" sz="1050" b="1" err="1">
                <a:solidFill>
                  <a:schemeClr val="bg1"/>
                </a:solidFill>
                <a:latin typeface="Arial"/>
                <a:ea typeface="Calibri"/>
                <a:cs typeface="Arial"/>
              </a:rPr>
              <a:t>Hodgkins</a:t>
            </a:r>
            <a:r>
              <a:rPr lang="en-GB" sz="1050" b="1">
                <a:solidFill>
                  <a:schemeClr val="bg1"/>
                </a:solidFill>
                <a:latin typeface="Arial"/>
                <a:ea typeface="Calibri"/>
                <a:cs typeface="Arial"/>
              </a:rPr>
              <a:t> Lymphoma (new)</a:t>
            </a:r>
          </a:p>
          <a:p>
            <a:pPr marL="257175" indent="-257175">
              <a:buFont typeface="Arial" panose="020B0604020202020204" pitchFamily="34" charset="0"/>
              <a:buChar char="•"/>
            </a:pPr>
            <a:endParaRPr lang="en-GB" sz="1050" b="1">
              <a:solidFill>
                <a:schemeClr val="bg1"/>
              </a:solidFill>
              <a:latin typeface="Arial"/>
              <a:ea typeface="Calibri"/>
              <a:cs typeface="Arial"/>
            </a:endParaRPr>
          </a:p>
          <a:p>
            <a:pPr algn="l" rtl="0" fontAlgn="base"/>
            <a:r>
              <a:rPr lang="en-GB" sz="1050" b="1" u="sng">
                <a:solidFill>
                  <a:srgbClr val="FFFFFF"/>
                </a:solidFill>
                <a:latin typeface="Arial" panose="020B0604020202020204" pitchFamily="34" charset="0"/>
              </a:rPr>
              <a:t>Living with and beyond cancer (LWBC) </a:t>
            </a:r>
          </a:p>
          <a:p>
            <a:pPr marL="257175" indent="-257175" fontAlgn="base">
              <a:buFont typeface="Arial" panose="020B0604020202020204" pitchFamily="34" charset="0"/>
              <a:buChar char="•"/>
            </a:pPr>
            <a:r>
              <a:rPr lang="en-GB" sz="1050">
                <a:solidFill>
                  <a:srgbClr val="FFFFFF"/>
                </a:solidFill>
                <a:latin typeface="Arial" panose="020B0604020202020204" pitchFamily="34" charset="0"/>
              </a:rPr>
              <a:t>Complete the embedding of local agreements for PCS and PSFU pathways, including digital tracking and monitoring</a:t>
            </a:r>
          </a:p>
          <a:p>
            <a:pPr marL="257175" indent="-257175" fontAlgn="base">
              <a:buFont typeface="Arial" panose="020B0604020202020204" pitchFamily="34" charset="0"/>
              <a:buChar char="•"/>
            </a:pPr>
            <a:r>
              <a:rPr lang="en-GB" sz="1050">
                <a:solidFill>
                  <a:srgbClr val="FFFFFF"/>
                </a:solidFill>
                <a:latin typeface="Arial" panose="020B0604020202020204" pitchFamily="34" charset="0"/>
              </a:rPr>
              <a:t>Deliver co-produced improvement plans for sustainable commissioning and delivery for:</a:t>
            </a:r>
          </a:p>
          <a:p>
            <a:pPr marL="257175" indent="-257175" fontAlgn="base">
              <a:buFont typeface="Arial" panose="020B0604020202020204" pitchFamily="34" charset="0"/>
              <a:buChar char="•"/>
            </a:pPr>
            <a:r>
              <a:rPr lang="en-GB" sz="1050">
                <a:solidFill>
                  <a:srgbClr val="FFFFFF"/>
                </a:solidFill>
                <a:latin typeface="Arial" panose="020B0604020202020204" pitchFamily="34" charset="0"/>
              </a:rPr>
              <a:t>a) psychological support</a:t>
            </a:r>
          </a:p>
          <a:p>
            <a:pPr marL="257175" indent="-257175" fontAlgn="base">
              <a:buFont typeface="Arial" panose="020B0604020202020204" pitchFamily="34" charset="0"/>
              <a:buChar char="•"/>
            </a:pPr>
            <a:r>
              <a:rPr lang="en-GB" sz="1050">
                <a:solidFill>
                  <a:srgbClr val="FFFFFF"/>
                </a:solidFill>
                <a:latin typeface="Arial" panose="020B0604020202020204" pitchFamily="34" charset="0"/>
              </a:rPr>
              <a:t>b) cancer prehabilitation</a:t>
            </a:r>
          </a:p>
          <a:p>
            <a:pPr marL="257175" indent="-257175" fontAlgn="base">
              <a:buFont typeface="Arial" panose="020B0604020202020204" pitchFamily="34" charset="0"/>
              <a:buChar char="•"/>
            </a:pPr>
            <a:r>
              <a:rPr lang="en-GB" sz="1050">
                <a:solidFill>
                  <a:srgbClr val="FFFFFF"/>
                </a:solidFill>
                <a:latin typeface="Arial" panose="020B0604020202020204" pitchFamily="34" charset="0"/>
              </a:rPr>
              <a:t>c) behaviour change and interventions to increase physical activity</a:t>
            </a:r>
            <a:endParaRPr lang="en-US" sz="1050">
              <a:solidFill>
                <a:srgbClr val="000000"/>
              </a:solidFill>
              <a:latin typeface="Arial" panose="020B0604020202020204" pitchFamily="34" charset="0"/>
            </a:endParaRPr>
          </a:p>
          <a:p>
            <a:pPr marL="257175" indent="-257175">
              <a:buFont typeface="Arial" panose="020B0604020202020204" pitchFamily="34" charset="0"/>
              <a:buChar char="•"/>
            </a:pPr>
            <a:endParaRPr lang="en-GB" sz="1050" b="1">
              <a:latin typeface="Arial"/>
              <a:ea typeface="Calibri"/>
              <a:cs typeface="Calibri"/>
            </a:endParaRPr>
          </a:p>
        </p:txBody>
      </p:sp>
      <p:sp>
        <p:nvSpPr>
          <p:cNvPr id="15" name="Rectangle: Rounded Corners 14">
            <a:extLst>
              <a:ext uri="{FF2B5EF4-FFF2-40B4-BE49-F238E27FC236}">
                <a16:creationId xmlns:a16="http://schemas.microsoft.com/office/drawing/2014/main" id="{5BE6C247-5F25-611C-2784-435320EAB1B3}"/>
              </a:ext>
            </a:extLst>
          </p:cNvPr>
          <p:cNvSpPr/>
          <p:nvPr/>
        </p:nvSpPr>
        <p:spPr>
          <a:xfrm>
            <a:off x="5692563" y="3368938"/>
            <a:ext cx="3237081" cy="4970429"/>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111443" tIns="55722" rIns="111443" bIns="55722"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08598" indent="-208598">
              <a:buFont typeface="Arial"/>
              <a:buChar char="•"/>
            </a:pPr>
            <a:endParaRPr lang="en-GB" sz="1050">
              <a:latin typeface="Arial"/>
              <a:ea typeface="Calibri"/>
              <a:cs typeface="Arial"/>
            </a:endParaRPr>
          </a:p>
          <a:p>
            <a:pPr marL="208598" indent="-208598">
              <a:buFont typeface="Arial"/>
              <a:buChar char="•"/>
            </a:pPr>
            <a:r>
              <a:rPr lang="en-GB" sz="1050" b="1" u="sng">
                <a:solidFill>
                  <a:schemeClr val="bg1"/>
                </a:solidFill>
                <a:latin typeface="Arial"/>
                <a:ea typeface="Calibri"/>
                <a:cs typeface="Arial"/>
              </a:rPr>
              <a:t>Timely presentation </a:t>
            </a:r>
            <a:r>
              <a:rPr lang="en-GB" sz="1050">
                <a:solidFill>
                  <a:schemeClr val="bg1"/>
                </a:solidFill>
                <a:latin typeface="Arial"/>
                <a:ea typeface="Calibri"/>
                <a:cs typeface="Arial"/>
              </a:rPr>
              <a:t>– local campaigns and community engagement activity to increase symptom knowledge and encourage earlier presentation</a:t>
            </a:r>
          </a:p>
          <a:p>
            <a:pPr marL="208598" indent="-208598">
              <a:buFont typeface="Arial"/>
              <a:buChar char="•"/>
            </a:pPr>
            <a:r>
              <a:rPr lang="en-GB" sz="1050" b="1" u="sng">
                <a:solidFill>
                  <a:schemeClr val="bg1"/>
                </a:solidFill>
                <a:latin typeface="Arial"/>
                <a:ea typeface="Calibri"/>
                <a:cs typeface="Arial"/>
              </a:rPr>
              <a:t>Primary care </a:t>
            </a:r>
            <a:r>
              <a:rPr lang="en-GB" sz="1050">
                <a:solidFill>
                  <a:schemeClr val="bg1"/>
                </a:solidFill>
                <a:latin typeface="Arial"/>
                <a:ea typeface="Calibri"/>
                <a:cs typeface="Arial"/>
              </a:rPr>
              <a:t>– work with Primary Care Networks and other primary care stakeholders to promote consistent implementation of NG12 guidance</a:t>
            </a:r>
          </a:p>
          <a:p>
            <a:pPr marL="208598" indent="-208598">
              <a:buFont typeface="Arial"/>
              <a:buChar char="•"/>
            </a:pPr>
            <a:r>
              <a:rPr lang="en-GB" sz="1050" b="1" u="sng">
                <a:solidFill>
                  <a:schemeClr val="bg1"/>
                </a:solidFill>
                <a:latin typeface="Arial"/>
                <a:ea typeface="Calibri"/>
                <a:cs typeface="Arial"/>
              </a:rPr>
              <a:t>Local Innovation </a:t>
            </a:r>
            <a:r>
              <a:rPr lang="en-GB" sz="1050" b="1">
                <a:solidFill>
                  <a:schemeClr val="bg1"/>
                </a:solidFill>
                <a:latin typeface="Arial"/>
                <a:ea typeface="Calibri"/>
                <a:cs typeface="Arial"/>
              </a:rPr>
              <a:t>– Identify, fund, support and share learning from real world implementation and evaluation of new locally developed innovations, or promising innovations from other localities</a:t>
            </a:r>
          </a:p>
          <a:p>
            <a:pPr marL="208598" indent="-208598">
              <a:buFont typeface="Arial"/>
              <a:buChar char="•"/>
            </a:pPr>
            <a:r>
              <a:rPr lang="en-GB" sz="1050" b="1" u="sng">
                <a:solidFill>
                  <a:schemeClr val="bg1"/>
                </a:solidFill>
                <a:latin typeface="Arial"/>
                <a:ea typeface="Calibri"/>
                <a:cs typeface="Arial"/>
              </a:rPr>
              <a:t>Screening </a:t>
            </a:r>
            <a:r>
              <a:rPr lang="en-GB" sz="1050">
                <a:solidFill>
                  <a:schemeClr val="bg1"/>
                </a:solidFill>
                <a:latin typeface="Arial"/>
                <a:ea typeface="Calibri"/>
                <a:cs typeface="Arial"/>
              </a:rPr>
              <a:t>– Work with NHSE Regional Public Health and Commissioning teams and local partner to develop plans to increase uptake and coverage of the NHS screening programmes and encourage uptake of HPV vaccination</a:t>
            </a:r>
          </a:p>
          <a:p>
            <a:pPr marL="208598" indent="-208598">
              <a:buFont typeface="Arial"/>
              <a:buChar char="•"/>
            </a:pPr>
            <a:r>
              <a:rPr lang="en-GB" sz="1050" b="1" u="sng">
                <a:latin typeface="Arial"/>
                <a:ea typeface="Calibri"/>
                <a:cs typeface="Arial"/>
              </a:rPr>
              <a:t>Optimise use of </a:t>
            </a:r>
            <a:r>
              <a:rPr lang="en-GB" sz="1050" b="1" u="sng" err="1">
                <a:latin typeface="Arial"/>
                <a:ea typeface="Calibri"/>
                <a:cs typeface="Arial"/>
              </a:rPr>
              <a:t>qFIT</a:t>
            </a:r>
            <a:r>
              <a:rPr lang="en-GB" sz="1050">
                <a:latin typeface="Arial"/>
                <a:ea typeface="Calibri"/>
                <a:cs typeface="Arial"/>
              </a:rPr>
              <a:t>, ensuring it is being used to inform use of colonoscopy, and to identify and address themes for FIT test rejections. </a:t>
            </a:r>
            <a:endParaRPr lang="en-GB" sz="1050">
              <a:solidFill>
                <a:schemeClr val="bg1"/>
              </a:solidFill>
              <a:latin typeface="Arial"/>
              <a:ea typeface="Calibri"/>
              <a:cs typeface="Arial"/>
            </a:endParaRPr>
          </a:p>
          <a:p>
            <a:pPr marL="208598" indent="-208598">
              <a:buFont typeface="Arial"/>
              <a:buChar char="•"/>
            </a:pPr>
            <a:r>
              <a:rPr lang="en-GB" sz="1050" b="1" u="sng">
                <a:solidFill>
                  <a:schemeClr val="bg1"/>
                </a:solidFill>
                <a:latin typeface="Arial"/>
                <a:ea typeface="Calibri"/>
                <a:cs typeface="Arial"/>
              </a:rPr>
              <a:t>Targeted Early Diagnosis programmes</a:t>
            </a:r>
          </a:p>
          <a:p>
            <a:pPr marL="894398" lvl="1" indent="-208598">
              <a:buFont typeface="Arial"/>
              <a:buChar char="•"/>
            </a:pPr>
            <a:r>
              <a:rPr lang="en-GB" sz="1050">
                <a:solidFill>
                  <a:schemeClr val="bg1"/>
                </a:solidFill>
                <a:latin typeface="Arial"/>
                <a:ea typeface="Calibri"/>
                <a:cs typeface="Arial"/>
              </a:rPr>
              <a:t>Lung cancer screening</a:t>
            </a:r>
          </a:p>
          <a:p>
            <a:pPr marL="894398" lvl="1" indent="-208598">
              <a:buFont typeface="Arial"/>
              <a:buChar char="•"/>
            </a:pPr>
            <a:r>
              <a:rPr lang="en-GB" sz="1050">
                <a:solidFill>
                  <a:schemeClr val="bg1"/>
                </a:solidFill>
                <a:latin typeface="Arial"/>
                <a:ea typeface="Calibri"/>
                <a:cs typeface="Arial"/>
              </a:rPr>
              <a:t>Pancreatic cancer case finding</a:t>
            </a:r>
          </a:p>
          <a:p>
            <a:pPr marL="894398" lvl="1" indent="-208598">
              <a:buFont typeface="Arial"/>
              <a:buChar char="•"/>
            </a:pPr>
            <a:r>
              <a:rPr lang="en-GB" sz="1050">
                <a:solidFill>
                  <a:schemeClr val="bg1"/>
                </a:solidFill>
                <a:latin typeface="Arial"/>
                <a:ea typeface="Calibri"/>
                <a:cs typeface="Arial"/>
              </a:rPr>
              <a:t>Liver surveillance</a:t>
            </a:r>
          </a:p>
          <a:p>
            <a:pPr marL="208598" indent="-208598">
              <a:buFont typeface="Arial"/>
              <a:buChar char="•"/>
            </a:pPr>
            <a:endParaRPr lang="en-GB" sz="1050">
              <a:solidFill>
                <a:schemeClr val="bg1"/>
              </a:solidFill>
              <a:latin typeface="Arial"/>
              <a:ea typeface="Calibri"/>
              <a:cs typeface="Arial"/>
            </a:endParaRPr>
          </a:p>
        </p:txBody>
      </p:sp>
      <p:sp>
        <p:nvSpPr>
          <p:cNvPr id="17" name="Rectangle: Rounded Corners 16">
            <a:extLst>
              <a:ext uri="{FF2B5EF4-FFF2-40B4-BE49-F238E27FC236}">
                <a16:creationId xmlns:a16="http://schemas.microsoft.com/office/drawing/2014/main" id="{4DA05283-3AEF-0200-6216-CEA8329F0482}"/>
              </a:ext>
            </a:extLst>
          </p:cNvPr>
          <p:cNvSpPr/>
          <p:nvPr/>
        </p:nvSpPr>
        <p:spPr>
          <a:xfrm>
            <a:off x="13197867" y="3403934"/>
            <a:ext cx="3084750" cy="5043771"/>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111443" tIns="55722" rIns="111443" bIns="55722"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u="sng">
                <a:solidFill>
                  <a:schemeClr val="bg1"/>
                </a:solidFill>
                <a:latin typeface="Arial"/>
                <a:cs typeface="Arial"/>
              </a:rPr>
              <a:t>Patient Engagement &amp; Involvemen</a:t>
            </a:r>
            <a:r>
              <a:rPr lang="en-US" sz="1050" u="sng">
                <a:solidFill>
                  <a:schemeClr val="bg1"/>
                </a:solidFill>
                <a:latin typeface="Arial"/>
                <a:cs typeface="Arial"/>
              </a:rPr>
              <a:t>t</a:t>
            </a:r>
            <a:endParaRPr lang="en-US" sz="1050" u="sng">
              <a:solidFill>
                <a:schemeClr val="bg1"/>
              </a:solidFill>
              <a:latin typeface="Arial"/>
              <a:cs typeface="Calibri"/>
            </a:endParaRPr>
          </a:p>
          <a:p>
            <a:pPr marL="257175" indent="-257175">
              <a:buFont typeface="Arial" panose="020B0604020202020204" pitchFamily="34" charset="0"/>
              <a:buChar char="•"/>
            </a:pPr>
            <a:r>
              <a:rPr lang="en-GB" sz="1050">
                <a:solidFill>
                  <a:schemeClr val="bg1"/>
                </a:solidFill>
                <a:latin typeface="Arial"/>
                <a:cs typeface="Arial"/>
              </a:rPr>
              <a:t>Use and encourage insight and feedback (CPES) to inform service improvements</a:t>
            </a:r>
          </a:p>
          <a:p>
            <a:pPr marL="257175" indent="-257175">
              <a:buFont typeface="Arial" panose="020B0604020202020204" pitchFamily="34" charset="0"/>
              <a:buChar char="•"/>
            </a:pPr>
            <a:r>
              <a:rPr lang="en-GB" sz="1050">
                <a:solidFill>
                  <a:schemeClr val="bg1"/>
                </a:solidFill>
                <a:latin typeface="Arial"/>
                <a:cs typeface="Arial"/>
              </a:rPr>
              <a:t>Maintain a comprehensive approach to community and public engagement</a:t>
            </a:r>
          </a:p>
          <a:p>
            <a:r>
              <a:rPr lang="en-GB" sz="1050">
                <a:solidFill>
                  <a:schemeClr val="bg1"/>
                </a:solidFill>
                <a:latin typeface="Arial"/>
                <a:cs typeface="Arial"/>
              </a:rPr>
              <a:t>  </a:t>
            </a:r>
            <a:endParaRPr lang="en-US" sz="1050">
              <a:solidFill>
                <a:schemeClr val="bg1"/>
              </a:solidFill>
              <a:latin typeface="Arial"/>
              <a:cs typeface="Arial"/>
            </a:endParaRPr>
          </a:p>
          <a:p>
            <a:r>
              <a:rPr lang="en-US" sz="1050" b="1" u="sng">
                <a:solidFill>
                  <a:schemeClr val="bg1"/>
                </a:solidFill>
                <a:latin typeface="Arial"/>
                <a:cs typeface="Arial"/>
              </a:rPr>
              <a:t>Alliance Development</a:t>
            </a:r>
          </a:p>
          <a:p>
            <a:pPr marL="208598" indent="-208598">
              <a:buFont typeface="Arial"/>
              <a:buChar char="•"/>
            </a:pPr>
            <a:r>
              <a:rPr lang="en-GB" sz="1050">
                <a:solidFill>
                  <a:schemeClr val="bg1"/>
                </a:solidFill>
                <a:latin typeface="Arial"/>
                <a:cs typeface="Arial"/>
              </a:rPr>
              <a:t>Strengthening Leadership and Culture</a:t>
            </a:r>
            <a:endParaRPr lang="en-US" sz="1050">
              <a:solidFill>
                <a:schemeClr val="bg1"/>
              </a:solidFill>
              <a:latin typeface="Arial"/>
              <a:cs typeface="Arial"/>
            </a:endParaRPr>
          </a:p>
          <a:p>
            <a:pPr marL="208598" indent="-208598">
              <a:buFont typeface="Arial"/>
              <a:buChar char="•"/>
            </a:pPr>
            <a:r>
              <a:rPr lang="en-GB" sz="1050">
                <a:solidFill>
                  <a:schemeClr val="bg1"/>
                </a:solidFill>
                <a:latin typeface="Arial"/>
                <a:cs typeface="Arial"/>
              </a:rPr>
              <a:t>Developing a robust communication and Stakeholder engagement Plan</a:t>
            </a:r>
            <a:endParaRPr lang="en-US" sz="1050">
              <a:solidFill>
                <a:schemeClr val="bg1"/>
              </a:solidFill>
              <a:latin typeface="Arial"/>
              <a:cs typeface="Arial"/>
            </a:endParaRPr>
          </a:p>
          <a:p>
            <a:endParaRPr lang="en-US" sz="1050">
              <a:solidFill>
                <a:schemeClr val="bg1"/>
              </a:solidFill>
              <a:latin typeface="Arial"/>
              <a:cs typeface="Arial"/>
            </a:endParaRPr>
          </a:p>
          <a:p>
            <a:pPr>
              <a:buFont typeface="Arial"/>
            </a:pPr>
            <a:r>
              <a:rPr lang="en-US" sz="1050" b="1" u="sng">
                <a:solidFill>
                  <a:schemeClr val="bg1"/>
                </a:solidFill>
                <a:latin typeface="Arial"/>
                <a:cs typeface="Arial"/>
              </a:rPr>
              <a:t>Health Inequalities</a:t>
            </a:r>
            <a:endParaRPr lang="en-US" sz="1050" b="1" u="sng">
              <a:solidFill>
                <a:schemeClr val="bg1"/>
              </a:solidFill>
              <a:latin typeface="Arial"/>
              <a:cs typeface="Calibri"/>
            </a:endParaRPr>
          </a:p>
          <a:p>
            <a:r>
              <a:rPr lang="en-GB" sz="1050">
                <a:solidFill>
                  <a:schemeClr val="bg1"/>
                </a:solidFill>
                <a:latin typeface="Arial"/>
                <a:cs typeface="Arial"/>
              </a:rPr>
              <a:t>Ensure that diverse voices of local communities are heard and integrated into all work programmes </a:t>
            </a:r>
            <a:endParaRPr lang="en-US" sz="1050">
              <a:solidFill>
                <a:schemeClr val="bg1"/>
              </a:solidFill>
              <a:latin typeface="Arial"/>
              <a:cs typeface="Arial"/>
            </a:endParaRPr>
          </a:p>
          <a:p>
            <a:endParaRPr lang="en-US" sz="1050">
              <a:solidFill>
                <a:schemeClr val="bg1"/>
              </a:solidFill>
              <a:latin typeface="Arial"/>
              <a:cs typeface="Arial"/>
            </a:endParaRPr>
          </a:p>
          <a:p>
            <a:r>
              <a:rPr lang="en-US" sz="1050" b="1" u="sng">
                <a:solidFill>
                  <a:schemeClr val="bg1"/>
                </a:solidFill>
                <a:latin typeface="Arial"/>
                <a:cs typeface="Arial"/>
              </a:rPr>
              <a:t>Workforce</a:t>
            </a:r>
            <a:endParaRPr lang="en-GB" sz="1050" u="sng">
              <a:solidFill>
                <a:schemeClr val="bg1"/>
              </a:solidFill>
              <a:latin typeface="Arial"/>
              <a:cs typeface="Calibri" panose="020F0502020204030204"/>
            </a:endParaRPr>
          </a:p>
          <a:p>
            <a:pPr marL="208598" indent="-208598">
              <a:buFont typeface="Arial"/>
              <a:buChar char="•"/>
            </a:pPr>
            <a:r>
              <a:rPr lang="en-GB" sz="1050">
                <a:solidFill>
                  <a:schemeClr val="bg1"/>
                </a:solidFill>
                <a:latin typeface="Arial"/>
                <a:cs typeface="Arial"/>
              </a:rPr>
              <a:t>Facilitate the implementation of the ACCEND in providers for non-medical cancer workforce . </a:t>
            </a:r>
          </a:p>
          <a:p>
            <a:pPr marL="208598" indent="-208598">
              <a:buFont typeface="Arial"/>
              <a:buChar char="•"/>
            </a:pPr>
            <a:r>
              <a:rPr lang="en-GB" sz="1050">
                <a:solidFill>
                  <a:schemeClr val="bg1"/>
                </a:solidFill>
                <a:latin typeface="Arial"/>
                <a:cs typeface="Arial"/>
              </a:rPr>
              <a:t>Continue to deliver priority recommendations identified throughout the SWAG Workforce Strategy </a:t>
            </a:r>
          </a:p>
          <a:p>
            <a:pPr marL="208598" indent="-208598">
              <a:buFont typeface="Arial"/>
              <a:buChar char="•"/>
            </a:pPr>
            <a:r>
              <a:rPr lang="en-GB" sz="1050">
                <a:solidFill>
                  <a:schemeClr val="bg1"/>
                </a:solidFill>
                <a:latin typeface="Arial"/>
                <a:cs typeface="Arial"/>
              </a:rPr>
              <a:t>Development of SWAG multi-professional educational resources available </a:t>
            </a:r>
          </a:p>
          <a:p>
            <a:pPr marL="208598" indent="-208598">
              <a:buFont typeface="Arial"/>
              <a:buChar char="•"/>
            </a:pPr>
            <a:r>
              <a:rPr lang="en-GB" sz="1050">
                <a:solidFill>
                  <a:schemeClr val="bg1"/>
                </a:solidFill>
                <a:latin typeface="Arial"/>
                <a:cs typeface="Arial"/>
              </a:rPr>
              <a:t>Supporting new roles and ways of working</a:t>
            </a:r>
            <a:endParaRPr lang="en-GB" sz="2700">
              <a:solidFill>
                <a:schemeClr val="bg1"/>
              </a:solidFill>
              <a:latin typeface="Arial"/>
              <a:cs typeface="Arial"/>
            </a:endParaRPr>
          </a:p>
        </p:txBody>
      </p:sp>
      <p:pic>
        <p:nvPicPr>
          <p:cNvPr id="1026" name="Picture 2">
            <a:extLst>
              <a:ext uri="{FF2B5EF4-FFF2-40B4-BE49-F238E27FC236}">
                <a16:creationId xmlns:a16="http://schemas.microsoft.com/office/drawing/2014/main" id="{752ABF76-613B-7BC2-46CB-88EF4697EE8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6340" y="9511151"/>
            <a:ext cx="11050257" cy="810317"/>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2" descr="A black background with blue text&#10;&#10;AI-generated content may be incorrect.">
            <a:extLst>
              <a:ext uri="{FF2B5EF4-FFF2-40B4-BE49-F238E27FC236}">
                <a16:creationId xmlns:a16="http://schemas.microsoft.com/office/drawing/2014/main" id="{84363DFC-8466-7453-D94F-10A91ED88852}"/>
              </a:ext>
            </a:extLst>
          </p:cNvPr>
          <p:cNvSpPr/>
          <p:nvPr/>
        </p:nvSpPr>
        <p:spPr>
          <a:xfrm>
            <a:off x="14999519" y="98364"/>
            <a:ext cx="3097400" cy="846723"/>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12"/>
            <a:stretch>
              <a:fillRect t="-11858" b="-11858"/>
            </a:stretch>
          </a:blipFill>
        </p:spPr>
        <p:txBody>
          <a:bodyPr/>
          <a:lstStyle/>
          <a:p>
            <a:endParaRPr lang="en-GB" sz="2700"/>
          </a:p>
        </p:txBody>
      </p:sp>
    </p:spTree>
    <p:extLst>
      <p:ext uri="{BB962C8B-B14F-4D97-AF65-F5344CB8AC3E}">
        <p14:creationId xmlns:p14="http://schemas.microsoft.com/office/powerpoint/2010/main" val="343724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395154-7CB0-1546-1321-8E7DCC2C228B}"/>
              </a:ext>
            </a:extLst>
          </p:cNvPr>
          <p:cNvPicPr>
            <a:picLocks noChangeAspect="1"/>
          </p:cNvPicPr>
          <p:nvPr/>
        </p:nvPicPr>
        <p:blipFill>
          <a:blip r:embed="rId2"/>
          <a:stretch>
            <a:fillRect/>
          </a:stretch>
        </p:blipFill>
        <p:spPr>
          <a:xfrm>
            <a:off x="1308824" y="284802"/>
            <a:ext cx="13218503" cy="9717396"/>
          </a:xfrm>
          <a:prstGeom prst="rect">
            <a:avLst/>
          </a:prstGeom>
        </p:spPr>
      </p:pic>
      <p:pic>
        <p:nvPicPr>
          <p:cNvPr id="4" name="Content Placeholder 5" descr="A picture containing graphical user interface&#10;&#10;Description automatically generated">
            <a:extLst>
              <a:ext uri="{FF2B5EF4-FFF2-40B4-BE49-F238E27FC236}">
                <a16:creationId xmlns:a16="http://schemas.microsoft.com/office/drawing/2014/main" id="{4196F932-3EE0-41A6-EEE3-2461166D9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0923" y="284802"/>
            <a:ext cx="2743206" cy="1120143"/>
          </a:xfrm>
          <a:prstGeom prst="rect">
            <a:avLst/>
          </a:prstGeom>
        </p:spPr>
      </p:pic>
    </p:spTree>
    <p:extLst>
      <p:ext uri="{BB962C8B-B14F-4D97-AF65-F5344CB8AC3E}">
        <p14:creationId xmlns:p14="http://schemas.microsoft.com/office/powerpoint/2010/main" val="3911768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3CA2D-1AAC-290B-9536-052F2CC191A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EFA57CA-B2B4-B61C-6A50-8780F095B57C}"/>
              </a:ext>
            </a:extLst>
          </p:cNvPr>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2"/>
            <a:stretch>
              <a:fillRect t="-11858" b="-11858"/>
            </a:stretch>
          </a:blipFill>
        </p:spPr>
        <p:txBody>
          <a:bodyPr/>
          <a:lstStyle/>
          <a:p>
            <a:endParaRPr lang="en-GB"/>
          </a:p>
        </p:txBody>
      </p:sp>
      <p:sp>
        <p:nvSpPr>
          <p:cNvPr id="3" name="Freeform 3">
            <a:extLst>
              <a:ext uri="{FF2B5EF4-FFF2-40B4-BE49-F238E27FC236}">
                <a16:creationId xmlns:a16="http://schemas.microsoft.com/office/drawing/2014/main" id="{A45EF801-0813-DC31-6F32-C23B9C14704D}"/>
              </a:ext>
            </a:extLst>
          </p:cNvPr>
          <p:cNvSpPr/>
          <p:nvPr/>
        </p:nvSpPr>
        <p:spPr>
          <a:xfrm>
            <a:off x="1938989" y="647700"/>
            <a:ext cx="9306815" cy="1686736"/>
          </a:xfrm>
          <a:custGeom>
            <a:avLst/>
            <a:gdLst/>
            <a:ahLst/>
            <a:cxnLst/>
            <a:rect l="l" t="t" r="r" b="b"/>
            <a:pathLst>
              <a:path w="9306815" h="1686736">
                <a:moveTo>
                  <a:pt x="0" y="0"/>
                </a:moveTo>
                <a:lnTo>
                  <a:pt x="9306815" y="0"/>
                </a:lnTo>
                <a:lnTo>
                  <a:pt x="9306815" y="1686736"/>
                </a:lnTo>
                <a:lnTo>
                  <a:pt x="0" y="1686736"/>
                </a:lnTo>
                <a:lnTo>
                  <a:pt x="0" y="0"/>
                </a:lnTo>
                <a:close/>
              </a:path>
            </a:pathLst>
          </a:custGeom>
          <a:blipFill>
            <a:blip r:embed="rId3"/>
            <a:stretch>
              <a:fillRect/>
            </a:stretch>
          </a:blipFill>
        </p:spPr>
        <p:txBody>
          <a:bodyPr/>
          <a:lstStyle/>
          <a:p>
            <a:endParaRPr lang="en-GB" dirty="0"/>
          </a:p>
        </p:txBody>
      </p:sp>
      <p:sp>
        <p:nvSpPr>
          <p:cNvPr id="4" name="TextBox 4">
            <a:extLst>
              <a:ext uri="{FF2B5EF4-FFF2-40B4-BE49-F238E27FC236}">
                <a16:creationId xmlns:a16="http://schemas.microsoft.com/office/drawing/2014/main" id="{73D4367A-BB1A-7C4E-C5B7-E26E4D8B3464}"/>
              </a:ext>
            </a:extLst>
          </p:cNvPr>
          <p:cNvSpPr txBox="1"/>
          <p:nvPr/>
        </p:nvSpPr>
        <p:spPr>
          <a:xfrm>
            <a:off x="1839996" y="944285"/>
            <a:ext cx="7532604" cy="867995"/>
          </a:xfrm>
          <a:prstGeom prst="rect">
            <a:avLst/>
          </a:prstGeom>
        </p:spPr>
        <p:txBody>
          <a:bodyPr wrap="square" lIns="0" tIns="0" rIns="0" bIns="0" rtlCol="0" anchor="t">
            <a:spAutoFit/>
          </a:bodyPr>
          <a:lstStyle/>
          <a:p>
            <a:pPr algn="ctr">
              <a:lnSpc>
                <a:spcPts val="7310"/>
              </a:lnSpc>
            </a:pPr>
            <a:r>
              <a:rPr lang="en-US" sz="5221" dirty="0">
                <a:solidFill>
                  <a:srgbClr val="FFFFFF"/>
                </a:solidFill>
                <a:latin typeface="Frutiger"/>
                <a:ea typeface="Frutiger"/>
                <a:cs typeface="Frutiger"/>
                <a:sym typeface="Frutiger"/>
              </a:rPr>
              <a:t>Process Planned</a:t>
            </a:r>
          </a:p>
        </p:txBody>
      </p:sp>
      <p:sp>
        <p:nvSpPr>
          <p:cNvPr id="5" name="Freeform 5">
            <a:extLst>
              <a:ext uri="{FF2B5EF4-FFF2-40B4-BE49-F238E27FC236}">
                <a16:creationId xmlns:a16="http://schemas.microsoft.com/office/drawing/2014/main" id="{ED6EDDA1-96BC-B6EF-978B-44E573D5084B}"/>
              </a:ext>
            </a:extLst>
          </p:cNvPr>
          <p:cNvSpPr/>
          <p:nvPr/>
        </p:nvSpPr>
        <p:spPr>
          <a:xfrm>
            <a:off x="-250222" y="-236675"/>
            <a:ext cx="2107423" cy="208509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4"/>
            <a:stretch>
              <a:fillRect/>
            </a:stretch>
          </a:blipFill>
        </p:spPr>
        <p:txBody>
          <a:bodyPr/>
          <a:lstStyle/>
          <a:p>
            <a:endParaRPr lang="en-GB"/>
          </a:p>
        </p:txBody>
      </p:sp>
      <p:graphicFrame>
        <p:nvGraphicFramePr>
          <p:cNvPr id="6" name="Diagram 5">
            <a:extLst>
              <a:ext uri="{FF2B5EF4-FFF2-40B4-BE49-F238E27FC236}">
                <a16:creationId xmlns:a16="http://schemas.microsoft.com/office/drawing/2014/main" id="{CDC086A8-946E-0A4D-815D-69D9E04D40A4}"/>
              </a:ext>
            </a:extLst>
          </p:cNvPr>
          <p:cNvGraphicFramePr/>
          <p:nvPr/>
        </p:nvGraphicFramePr>
        <p:xfrm>
          <a:off x="1447800" y="2631564"/>
          <a:ext cx="15925800" cy="685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96976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D4A78-F71D-A8B8-0944-80CD1983785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58B0A04-D81D-2B9D-0B49-AA5968551302}"/>
              </a:ext>
            </a:extLst>
          </p:cNvPr>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2"/>
            <a:stretch>
              <a:fillRect t="-11858" b="-11858"/>
            </a:stretch>
          </a:blipFill>
        </p:spPr>
        <p:txBody>
          <a:bodyPr/>
          <a:lstStyle/>
          <a:p>
            <a:endParaRPr lang="en-GB"/>
          </a:p>
        </p:txBody>
      </p:sp>
      <p:sp>
        <p:nvSpPr>
          <p:cNvPr id="3" name="Freeform 3">
            <a:extLst>
              <a:ext uri="{FF2B5EF4-FFF2-40B4-BE49-F238E27FC236}">
                <a16:creationId xmlns:a16="http://schemas.microsoft.com/office/drawing/2014/main" id="{2492D038-E51C-8A33-DE01-788B69A59A61}"/>
              </a:ext>
            </a:extLst>
          </p:cNvPr>
          <p:cNvSpPr/>
          <p:nvPr/>
        </p:nvSpPr>
        <p:spPr>
          <a:xfrm>
            <a:off x="2054238" y="374448"/>
            <a:ext cx="9306815" cy="1686736"/>
          </a:xfrm>
          <a:custGeom>
            <a:avLst/>
            <a:gdLst/>
            <a:ahLst/>
            <a:cxnLst/>
            <a:rect l="l" t="t" r="r" b="b"/>
            <a:pathLst>
              <a:path w="9306815" h="1686736">
                <a:moveTo>
                  <a:pt x="0" y="0"/>
                </a:moveTo>
                <a:lnTo>
                  <a:pt x="9306815" y="0"/>
                </a:lnTo>
                <a:lnTo>
                  <a:pt x="9306815" y="1686736"/>
                </a:lnTo>
                <a:lnTo>
                  <a:pt x="0" y="1686736"/>
                </a:lnTo>
                <a:lnTo>
                  <a:pt x="0" y="0"/>
                </a:lnTo>
                <a:close/>
              </a:path>
            </a:pathLst>
          </a:custGeom>
          <a:blipFill>
            <a:blip r:embed="rId3"/>
            <a:stretch>
              <a:fillRect/>
            </a:stretch>
          </a:blipFill>
        </p:spPr>
        <p:txBody>
          <a:bodyPr/>
          <a:lstStyle/>
          <a:p>
            <a:endParaRPr lang="en-GB"/>
          </a:p>
        </p:txBody>
      </p:sp>
      <p:sp>
        <p:nvSpPr>
          <p:cNvPr id="4" name="TextBox 4">
            <a:extLst>
              <a:ext uri="{FF2B5EF4-FFF2-40B4-BE49-F238E27FC236}">
                <a16:creationId xmlns:a16="http://schemas.microsoft.com/office/drawing/2014/main" id="{EA499C25-7C27-8E5B-F85A-FF5C13697299}"/>
              </a:ext>
            </a:extLst>
          </p:cNvPr>
          <p:cNvSpPr txBox="1"/>
          <p:nvPr/>
        </p:nvSpPr>
        <p:spPr>
          <a:xfrm>
            <a:off x="1857201" y="594701"/>
            <a:ext cx="6541328" cy="867995"/>
          </a:xfrm>
          <a:prstGeom prst="rect">
            <a:avLst/>
          </a:prstGeom>
        </p:spPr>
        <p:txBody>
          <a:bodyPr wrap="square" lIns="0" tIns="0" rIns="0" bIns="0" rtlCol="0" anchor="t">
            <a:spAutoFit/>
          </a:bodyPr>
          <a:lstStyle/>
          <a:p>
            <a:pPr algn="ctr">
              <a:lnSpc>
                <a:spcPts val="7310"/>
              </a:lnSpc>
            </a:pPr>
            <a:r>
              <a:rPr lang="en-US" sz="5221" dirty="0">
                <a:solidFill>
                  <a:srgbClr val="FFFFFF"/>
                </a:solidFill>
                <a:latin typeface="Frutiger"/>
                <a:ea typeface="Frutiger"/>
                <a:cs typeface="Frutiger"/>
                <a:sym typeface="Frutiger"/>
              </a:rPr>
              <a:t>Process - Actual</a:t>
            </a:r>
          </a:p>
        </p:txBody>
      </p:sp>
      <p:sp>
        <p:nvSpPr>
          <p:cNvPr id="5" name="Freeform 5">
            <a:extLst>
              <a:ext uri="{FF2B5EF4-FFF2-40B4-BE49-F238E27FC236}">
                <a16:creationId xmlns:a16="http://schemas.microsoft.com/office/drawing/2014/main" id="{6F6010A0-BF0C-C6EA-0199-2E8B57374370}"/>
              </a:ext>
            </a:extLst>
          </p:cNvPr>
          <p:cNvSpPr/>
          <p:nvPr/>
        </p:nvSpPr>
        <p:spPr>
          <a:xfrm>
            <a:off x="-250222" y="-236675"/>
            <a:ext cx="2107423" cy="208509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4"/>
            <a:stretch>
              <a:fillRect/>
            </a:stretch>
          </a:blipFill>
        </p:spPr>
        <p:txBody>
          <a:bodyPr/>
          <a:lstStyle/>
          <a:p>
            <a:endParaRPr lang="en-GB"/>
          </a:p>
        </p:txBody>
      </p:sp>
      <p:pic>
        <p:nvPicPr>
          <p:cNvPr id="6" name="Picture 5">
            <a:extLst>
              <a:ext uri="{FF2B5EF4-FFF2-40B4-BE49-F238E27FC236}">
                <a16:creationId xmlns:a16="http://schemas.microsoft.com/office/drawing/2014/main" id="{25A85619-0B2B-0BDE-D92B-3138A4FCC00C}"/>
              </a:ext>
            </a:extLst>
          </p:cNvPr>
          <p:cNvPicPr>
            <a:picLocks noChangeAspect="1"/>
          </p:cNvPicPr>
          <p:nvPr/>
        </p:nvPicPr>
        <p:blipFill>
          <a:blip r:embed="rId5"/>
          <a:stretch>
            <a:fillRect/>
          </a:stretch>
        </p:blipFill>
        <p:spPr>
          <a:xfrm>
            <a:off x="2017921" y="2079882"/>
            <a:ext cx="14252158" cy="8016840"/>
          </a:xfrm>
          <a:prstGeom prst="rect">
            <a:avLst/>
          </a:prstGeom>
        </p:spPr>
      </p:pic>
    </p:spTree>
    <p:extLst>
      <p:ext uri="{BB962C8B-B14F-4D97-AF65-F5344CB8AC3E}">
        <p14:creationId xmlns:p14="http://schemas.microsoft.com/office/powerpoint/2010/main" val="3149202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A342A0-1A45-0916-544D-3B06AD45FA77}"/>
              </a:ext>
            </a:extLst>
          </p:cNvPr>
          <p:cNvPicPr preferRelativeResize="0"/>
          <p:nvPr/>
        </p:nvPicPr>
        <p:blipFill>
          <a:blip r:embed="rId3">
            <a:extLst>
              <a:ext uri="{28A0092B-C50C-407E-A947-70E740481C1C}">
                <a14:useLocalDpi xmlns:a14="http://schemas.microsoft.com/office/drawing/2010/main" val="0"/>
              </a:ext>
            </a:extLst>
          </a:blip>
          <a:srcRect/>
          <a:stretch/>
        </p:blipFill>
        <p:spPr>
          <a:xfrm>
            <a:off x="14104927" y="16040"/>
            <a:ext cx="3332841" cy="1312243"/>
          </a:xfrm>
          <a:prstGeom prst="rect">
            <a:avLst/>
          </a:prstGeom>
        </p:spPr>
      </p:pic>
      <p:sp>
        <p:nvSpPr>
          <p:cNvPr id="3" name="Title 1">
            <a:extLst>
              <a:ext uri="{FF2B5EF4-FFF2-40B4-BE49-F238E27FC236}">
                <a16:creationId xmlns:a16="http://schemas.microsoft.com/office/drawing/2014/main" id="{851A6BEC-4DE9-FE1F-F1BF-3D5257DC56A9}"/>
              </a:ext>
            </a:extLst>
          </p:cNvPr>
          <p:cNvSpPr txBox="1"/>
          <p:nvPr/>
        </p:nvSpPr>
        <p:spPr>
          <a:xfrm>
            <a:off x="660296" y="668531"/>
            <a:ext cx="12430062" cy="442849"/>
          </a:xfrm>
          <a:prstGeom prst="rect">
            <a:avLst/>
          </a:prstGeom>
          <a:solidFill>
            <a:srgbClr val="D3EDF9"/>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70C0"/>
                </a:solidFill>
                <a:latin typeface="Arial"/>
                <a:cs typeface="Arial"/>
              </a:rPr>
              <a:t>SACT Capacity and Demand Project 2024-2025: Q4 Summary Report</a:t>
            </a:r>
            <a:endParaRPr lang="en-GB" sz="2200" b="1" dirty="0">
              <a:solidFill>
                <a:srgbClr val="0070C0"/>
              </a:solidFill>
              <a:latin typeface="Arial"/>
              <a:cs typeface="Arial"/>
            </a:endParaRPr>
          </a:p>
          <a:p>
            <a:pPr algn="l"/>
            <a:r>
              <a:rPr lang="en-GB" sz="2200" b="1" dirty="0">
                <a:solidFill>
                  <a:srgbClr val="0070C0"/>
                </a:solidFill>
                <a:latin typeface="Arial"/>
                <a:cs typeface="Arial"/>
              </a:rPr>
              <a:t> </a:t>
            </a:r>
          </a:p>
        </p:txBody>
      </p:sp>
      <p:graphicFrame>
        <p:nvGraphicFramePr>
          <p:cNvPr id="4" name="Table 3">
            <a:extLst>
              <a:ext uri="{FF2B5EF4-FFF2-40B4-BE49-F238E27FC236}">
                <a16:creationId xmlns:a16="http://schemas.microsoft.com/office/drawing/2014/main" id="{EF473317-5582-A1B5-86E8-08A5F68B15DF}"/>
              </a:ext>
            </a:extLst>
          </p:cNvPr>
          <p:cNvGraphicFramePr>
            <a:graphicFrameLocks noGrp="1"/>
          </p:cNvGraphicFramePr>
          <p:nvPr>
            <p:extLst>
              <p:ext uri="{D42A27DB-BD31-4B8C-83A1-F6EECF244321}">
                <p14:modId xmlns:p14="http://schemas.microsoft.com/office/powerpoint/2010/main" val="491340717"/>
              </p:ext>
            </p:extLst>
          </p:nvPr>
        </p:nvGraphicFramePr>
        <p:xfrm>
          <a:off x="660296" y="1612791"/>
          <a:ext cx="7938273" cy="1084044"/>
        </p:xfrm>
        <a:graphic>
          <a:graphicData uri="http://schemas.openxmlformats.org/drawingml/2006/table">
            <a:tbl>
              <a:tblPr firstRow="1" bandRow="1">
                <a:tableStyleId>{5C22544A-7EE6-4342-B048-85BDC9FD1C3A}</a:tableStyleId>
              </a:tblPr>
              <a:tblGrid>
                <a:gridCol w="7938273">
                  <a:extLst>
                    <a:ext uri="{9D8B030D-6E8A-4147-A177-3AD203B41FA5}">
                      <a16:colId xmlns:a16="http://schemas.microsoft.com/office/drawing/2014/main" val="283479455"/>
                    </a:ext>
                  </a:extLst>
                </a:gridCol>
              </a:tblGrid>
              <a:tr h="583716">
                <a:tc>
                  <a:txBody>
                    <a:bodyPr/>
                    <a:lstStyle/>
                    <a:p>
                      <a:r>
                        <a:rPr lang="en-GB" sz="2200" dirty="0"/>
                        <a:t>Provider Trust: </a:t>
                      </a:r>
                    </a:p>
                  </a:txBody>
                  <a:tcPr/>
                </a:tc>
                <a:extLst>
                  <a:ext uri="{0D108BD9-81ED-4DB2-BD59-A6C34878D82A}">
                    <a16:rowId xmlns:a16="http://schemas.microsoft.com/office/drawing/2014/main" val="1371321393"/>
                  </a:ext>
                </a:extLst>
              </a:tr>
              <a:tr h="500328">
                <a:tc>
                  <a:txBody>
                    <a:bodyPr/>
                    <a:lstStyle/>
                    <a:p>
                      <a:r>
                        <a:rPr lang="en-GB" sz="2000" dirty="0"/>
                        <a:t>Gloucester Hospitals Foundation Trust</a:t>
                      </a:r>
                    </a:p>
                  </a:txBody>
                  <a:tcPr/>
                </a:tc>
                <a:extLst>
                  <a:ext uri="{0D108BD9-81ED-4DB2-BD59-A6C34878D82A}">
                    <a16:rowId xmlns:a16="http://schemas.microsoft.com/office/drawing/2014/main" val="2031365118"/>
                  </a:ext>
                </a:extLst>
              </a:tr>
            </a:tbl>
          </a:graphicData>
        </a:graphic>
      </p:graphicFrame>
      <p:graphicFrame>
        <p:nvGraphicFramePr>
          <p:cNvPr id="5" name="Table 4">
            <a:extLst>
              <a:ext uri="{FF2B5EF4-FFF2-40B4-BE49-F238E27FC236}">
                <a16:creationId xmlns:a16="http://schemas.microsoft.com/office/drawing/2014/main" id="{60E7DFB9-E816-37B5-273F-07F9A5E65E4B}"/>
              </a:ext>
            </a:extLst>
          </p:cNvPr>
          <p:cNvGraphicFramePr>
            <a:graphicFrameLocks noGrp="1"/>
          </p:cNvGraphicFramePr>
          <p:nvPr>
            <p:extLst>
              <p:ext uri="{D42A27DB-BD31-4B8C-83A1-F6EECF244321}">
                <p14:modId xmlns:p14="http://schemas.microsoft.com/office/powerpoint/2010/main" val="1980499470"/>
              </p:ext>
            </p:extLst>
          </p:nvPr>
        </p:nvGraphicFramePr>
        <p:xfrm>
          <a:off x="8831491" y="1622769"/>
          <a:ext cx="8606277" cy="1084045"/>
        </p:xfrm>
        <a:graphic>
          <a:graphicData uri="http://schemas.openxmlformats.org/drawingml/2006/table">
            <a:tbl>
              <a:tblPr firstRow="1" bandRow="1">
                <a:tableStyleId>{5C22544A-7EE6-4342-B048-85BDC9FD1C3A}</a:tableStyleId>
              </a:tblPr>
              <a:tblGrid>
                <a:gridCol w="8606277">
                  <a:extLst>
                    <a:ext uri="{9D8B030D-6E8A-4147-A177-3AD203B41FA5}">
                      <a16:colId xmlns:a16="http://schemas.microsoft.com/office/drawing/2014/main" val="283479455"/>
                    </a:ext>
                  </a:extLst>
                </a:gridCol>
              </a:tblGrid>
              <a:tr h="579999">
                <a:tc>
                  <a:txBody>
                    <a:bodyPr/>
                    <a:lstStyle/>
                    <a:p>
                      <a:r>
                        <a:rPr lang="en-GB" sz="2200" dirty="0"/>
                        <a:t>SACT Lead Nurse/ Key Contact: </a:t>
                      </a:r>
                    </a:p>
                  </a:txBody>
                  <a:tcPr/>
                </a:tc>
                <a:extLst>
                  <a:ext uri="{0D108BD9-81ED-4DB2-BD59-A6C34878D82A}">
                    <a16:rowId xmlns:a16="http://schemas.microsoft.com/office/drawing/2014/main" val="1371321393"/>
                  </a:ext>
                </a:extLst>
              </a:tr>
              <a:tr h="504046">
                <a:tc>
                  <a:txBody>
                    <a:bodyPr/>
                    <a:lstStyle/>
                    <a:p>
                      <a:r>
                        <a:rPr lang="en-GB" sz="2000" dirty="0"/>
                        <a:t>Julie McNally/Cat Harker/ Josh Peet</a:t>
                      </a:r>
                    </a:p>
                  </a:txBody>
                  <a:tcPr/>
                </a:tc>
                <a:extLst>
                  <a:ext uri="{0D108BD9-81ED-4DB2-BD59-A6C34878D82A}">
                    <a16:rowId xmlns:a16="http://schemas.microsoft.com/office/drawing/2014/main" val="2031365118"/>
                  </a:ext>
                </a:extLst>
              </a:tr>
            </a:tbl>
          </a:graphicData>
        </a:graphic>
      </p:graphicFrame>
      <p:graphicFrame>
        <p:nvGraphicFramePr>
          <p:cNvPr id="9" name="Table 8">
            <a:extLst>
              <a:ext uri="{FF2B5EF4-FFF2-40B4-BE49-F238E27FC236}">
                <a16:creationId xmlns:a16="http://schemas.microsoft.com/office/drawing/2014/main" id="{C196EF7F-FBC3-0273-84C3-127DEDCBBB9E}"/>
              </a:ext>
            </a:extLst>
          </p:cNvPr>
          <p:cNvGraphicFramePr>
            <a:graphicFrameLocks noGrp="1"/>
          </p:cNvGraphicFramePr>
          <p:nvPr>
            <p:extLst>
              <p:ext uri="{D42A27DB-BD31-4B8C-83A1-F6EECF244321}">
                <p14:modId xmlns:p14="http://schemas.microsoft.com/office/powerpoint/2010/main" val="1167362002"/>
              </p:ext>
            </p:extLst>
          </p:nvPr>
        </p:nvGraphicFramePr>
        <p:xfrm>
          <a:off x="660296" y="2744436"/>
          <a:ext cx="16777472" cy="2210692"/>
        </p:xfrm>
        <a:graphic>
          <a:graphicData uri="http://schemas.openxmlformats.org/drawingml/2006/table">
            <a:tbl>
              <a:tblPr firstRow="1" bandRow="1">
                <a:tableStyleId>{5C22544A-7EE6-4342-B048-85BDC9FD1C3A}</a:tableStyleId>
              </a:tblPr>
              <a:tblGrid>
                <a:gridCol w="16777472">
                  <a:extLst>
                    <a:ext uri="{9D8B030D-6E8A-4147-A177-3AD203B41FA5}">
                      <a16:colId xmlns:a16="http://schemas.microsoft.com/office/drawing/2014/main" val="283479455"/>
                    </a:ext>
                  </a:extLst>
                </a:gridCol>
              </a:tblGrid>
              <a:tr h="323122">
                <a:tc>
                  <a:txBody>
                    <a:bodyPr/>
                    <a:lstStyle/>
                    <a:p>
                      <a:pPr>
                        <a:buFontTx/>
                        <a:buNone/>
                      </a:pPr>
                      <a:r>
                        <a:rPr lang="en-GB" sz="2000" i="0" dirty="0"/>
                        <a:t>Summary of local aims for SACT Capacity and Demand project: </a:t>
                      </a:r>
                    </a:p>
                  </a:txBody>
                  <a:tcPr/>
                </a:tc>
                <a:extLst>
                  <a:ext uri="{0D108BD9-81ED-4DB2-BD59-A6C34878D82A}">
                    <a16:rowId xmlns:a16="http://schemas.microsoft.com/office/drawing/2014/main" val="1371321393"/>
                  </a:ext>
                </a:extLst>
              </a:tr>
              <a:tr h="1814452">
                <a:tc>
                  <a:txBody>
                    <a:bodyPr/>
                    <a:lstStyle/>
                    <a:p>
                      <a:pPr marL="342900" indent="-342900">
                        <a:buFont typeface="Arial" panose="020B0604020202020204" pitchFamily="34" charset="0"/>
                        <a:buChar char="•"/>
                      </a:pPr>
                      <a:r>
                        <a:rPr lang="en-GB" sz="2000" i="0" dirty="0"/>
                        <a:t>Impact of on the day delays to capacity </a:t>
                      </a:r>
                    </a:p>
                    <a:p>
                      <a:pPr marL="342900" indent="-342900">
                        <a:buFont typeface="Arial" panose="020B0604020202020204" pitchFamily="34" charset="0"/>
                        <a:buChar char="•"/>
                      </a:pPr>
                      <a:r>
                        <a:rPr lang="en-GB" sz="2000" i="0" dirty="0"/>
                        <a:t>Impact of late deliveries from off site pharmacy on day unit timings</a:t>
                      </a:r>
                    </a:p>
                    <a:p>
                      <a:pPr marL="342900" indent="-342900">
                        <a:buFont typeface="Arial" panose="020B0604020202020204" pitchFamily="34" charset="0"/>
                        <a:buChar char="•"/>
                      </a:pPr>
                      <a:r>
                        <a:rPr lang="en-GB" sz="2000" i="0" dirty="0"/>
                        <a:t>Review to check if scheduling timings of treatment are correct/ representative of those currently used </a:t>
                      </a:r>
                    </a:p>
                    <a:p>
                      <a:pPr marL="342900" indent="-342900">
                        <a:buFont typeface="Arial" panose="020B0604020202020204" pitchFamily="34" charset="0"/>
                        <a:buChar char="•"/>
                      </a:pPr>
                      <a:r>
                        <a:rPr lang="en-GB" sz="2000" i="0" dirty="0"/>
                        <a:t>Assess delays on the unit of response to STAR bleep</a:t>
                      </a:r>
                    </a:p>
                    <a:p>
                      <a:pPr marL="342900" indent="-342900">
                        <a:buFont typeface="Arial" panose="020B0604020202020204" pitchFamily="34" charset="0"/>
                        <a:buChar char="•"/>
                      </a:pPr>
                      <a:r>
                        <a:rPr lang="en-GB" sz="2000" i="0" dirty="0"/>
                        <a:t>Use data to create robust picture of demand and capacity in support of workforce business case</a:t>
                      </a:r>
                    </a:p>
                  </a:txBody>
                  <a:tcPr/>
                </a:tc>
                <a:extLst>
                  <a:ext uri="{0D108BD9-81ED-4DB2-BD59-A6C34878D82A}">
                    <a16:rowId xmlns:a16="http://schemas.microsoft.com/office/drawing/2014/main" val="2031365118"/>
                  </a:ext>
                </a:extLst>
              </a:tr>
            </a:tbl>
          </a:graphicData>
        </a:graphic>
      </p:graphicFrame>
      <p:graphicFrame>
        <p:nvGraphicFramePr>
          <p:cNvPr id="10" name="Table 9">
            <a:extLst>
              <a:ext uri="{FF2B5EF4-FFF2-40B4-BE49-F238E27FC236}">
                <a16:creationId xmlns:a16="http://schemas.microsoft.com/office/drawing/2014/main" id="{503376D9-F374-0D4F-85F4-6AF39C44E226}"/>
              </a:ext>
            </a:extLst>
          </p:cNvPr>
          <p:cNvGraphicFramePr>
            <a:graphicFrameLocks noGrp="1"/>
          </p:cNvGraphicFramePr>
          <p:nvPr>
            <p:extLst>
              <p:ext uri="{D42A27DB-BD31-4B8C-83A1-F6EECF244321}">
                <p14:modId xmlns:p14="http://schemas.microsoft.com/office/powerpoint/2010/main" val="1701494302"/>
              </p:ext>
            </p:extLst>
          </p:nvPr>
        </p:nvGraphicFramePr>
        <p:xfrm>
          <a:off x="660296" y="4867836"/>
          <a:ext cx="16777472" cy="2500704"/>
        </p:xfrm>
        <a:graphic>
          <a:graphicData uri="http://schemas.openxmlformats.org/drawingml/2006/table">
            <a:tbl>
              <a:tblPr firstRow="1" bandRow="1">
                <a:tableStyleId>{5C22544A-7EE6-4342-B048-85BDC9FD1C3A}</a:tableStyleId>
              </a:tblPr>
              <a:tblGrid>
                <a:gridCol w="16777472">
                  <a:extLst>
                    <a:ext uri="{9D8B030D-6E8A-4147-A177-3AD203B41FA5}">
                      <a16:colId xmlns:a16="http://schemas.microsoft.com/office/drawing/2014/main" val="283479455"/>
                    </a:ext>
                  </a:extLst>
                </a:gridCol>
              </a:tblGrid>
              <a:tr h="580464">
                <a:tc>
                  <a:txBody>
                    <a:bodyPr/>
                    <a:lstStyle/>
                    <a:p>
                      <a:r>
                        <a:rPr lang="en-GB" sz="2000" dirty="0"/>
                        <a:t>Feedback on the management and experience of participating in the SACT Capacity and Demand project:</a:t>
                      </a:r>
                    </a:p>
                  </a:txBody>
                  <a:tcPr/>
                </a:tc>
                <a:extLst>
                  <a:ext uri="{0D108BD9-81ED-4DB2-BD59-A6C34878D82A}">
                    <a16:rowId xmlns:a16="http://schemas.microsoft.com/office/drawing/2014/main" val="1371321393"/>
                  </a:ext>
                </a:extLst>
              </a:tr>
              <a:tr h="1439086">
                <a:tc>
                  <a:txBody>
                    <a:bodyPr/>
                    <a:lstStyle/>
                    <a:p>
                      <a:pPr marL="342900" indent="-342900">
                        <a:buFont typeface="Arial" panose="020B0604020202020204" pitchFamily="34" charset="0"/>
                        <a:buChar char="•"/>
                      </a:pPr>
                      <a:r>
                        <a:rPr lang="en-GB" sz="2000" i="0" dirty="0"/>
                        <a:t>Hard to commit to any timeframe longer than 1 working week due to the staffing implications. Had to backfill staff time with bank nurses to free up </a:t>
                      </a:r>
                      <a:r>
                        <a:rPr lang="en-GB" sz="2000" i="0" dirty="0" err="1"/>
                        <a:t>Avening</a:t>
                      </a:r>
                      <a:r>
                        <a:rPr lang="en-GB" sz="2000" i="0" dirty="0"/>
                        <a:t> ward staff to complete time in motion study, this was really difficult as was very difficult to find Bank staff to deliver SACT as I had used 5 SACT staff for the study.</a:t>
                      </a:r>
                    </a:p>
                    <a:p>
                      <a:pPr marL="342900" indent="-342900">
                        <a:buFont typeface="Arial" panose="020B0604020202020204" pitchFamily="34" charset="0"/>
                        <a:buChar char="•"/>
                      </a:pPr>
                      <a:r>
                        <a:rPr lang="en-GB" sz="2000" i="0" dirty="0"/>
                        <a:t>Used the admin team support to input data and for data reconciliation work post-audit. Some delay to the processing of the data as a result.</a:t>
                      </a:r>
                    </a:p>
                    <a:p>
                      <a:pPr marL="342900" indent="-342900">
                        <a:buFont typeface="Arial" panose="020B0604020202020204" pitchFamily="34" charset="0"/>
                        <a:buChar char="•"/>
                      </a:pPr>
                      <a:r>
                        <a:rPr lang="en-GB" sz="2000" i="0" dirty="0"/>
                        <a:t>The study was carried out the week before Christmas which was a quieter week than usual due to Patients choice of delay SACT until the New Year. This may therefore impact activity observed</a:t>
                      </a:r>
                    </a:p>
                  </a:txBody>
                  <a:tcPr/>
                </a:tc>
                <a:extLst>
                  <a:ext uri="{0D108BD9-81ED-4DB2-BD59-A6C34878D82A}">
                    <a16:rowId xmlns:a16="http://schemas.microsoft.com/office/drawing/2014/main" val="2031365118"/>
                  </a:ext>
                </a:extLst>
              </a:tr>
            </a:tbl>
          </a:graphicData>
        </a:graphic>
      </p:graphicFrame>
      <p:graphicFrame>
        <p:nvGraphicFramePr>
          <p:cNvPr id="11" name="Table 10">
            <a:extLst>
              <a:ext uri="{FF2B5EF4-FFF2-40B4-BE49-F238E27FC236}">
                <a16:creationId xmlns:a16="http://schemas.microsoft.com/office/drawing/2014/main" id="{692FE534-4464-3BEE-C81B-0CDCD1487CA8}"/>
              </a:ext>
            </a:extLst>
          </p:cNvPr>
          <p:cNvGraphicFramePr>
            <a:graphicFrameLocks noGrp="1"/>
          </p:cNvGraphicFramePr>
          <p:nvPr>
            <p:extLst>
              <p:ext uri="{D42A27DB-BD31-4B8C-83A1-F6EECF244321}">
                <p14:modId xmlns:p14="http://schemas.microsoft.com/office/powerpoint/2010/main" val="4195948738"/>
              </p:ext>
            </p:extLst>
          </p:nvPr>
        </p:nvGraphicFramePr>
        <p:xfrm>
          <a:off x="660296" y="7368540"/>
          <a:ext cx="16777472" cy="1957246"/>
        </p:xfrm>
        <a:graphic>
          <a:graphicData uri="http://schemas.openxmlformats.org/drawingml/2006/table">
            <a:tbl>
              <a:tblPr firstRow="1" bandRow="1">
                <a:tableStyleId>{5C22544A-7EE6-4342-B048-85BDC9FD1C3A}</a:tableStyleId>
              </a:tblPr>
              <a:tblGrid>
                <a:gridCol w="16777472">
                  <a:extLst>
                    <a:ext uri="{9D8B030D-6E8A-4147-A177-3AD203B41FA5}">
                      <a16:colId xmlns:a16="http://schemas.microsoft.com/office/drawing/2014/main" val="283479455"/>
                    </a:ext>
                  </a:extLst>
                </a:gridCol>
              </a:tblGrid>
              <a:tr h="518160">
                <a:tc>
                  <a:txBody>
                    <a:bodyPr/>
                    <a:lstStyle/>
                    <a:p>
                      <a:r>
                        <a:rPr lang="en-GB" sz="2000" dirty="0"/>
                        <a:t>Summary of your intended aims and outcomes for the work:</a:t>
                      </a:r>
                    </a:p>
                  </a:txBody>
                  <a:tcPr/>
                </a:tc>
                <a:extLst>
                  <a:ext uri="{0D108BD9-81ED-4DB2-BD59-A6C34878D82A}">
                    <a16:rowId xmlns:a16="http://schemas.microsoft.com/office/drawing/2014/main" val="1371321393"/>
                  </a:ext>
                </a:extLst>
              </a:tr>
              <a:tr h="1439086">
                <a:tc>
                  <a:txBody>
                    <a:bodyPr/>
                    <a:lstStyle/>
                    <a:p>
                      <a:pPr marL="342900" indent="-342900">
                        <a:buFont typeface="Arial" panose="020B0604020202020204" pitchFamily="34" charset="0"/>
                        <a:buChar char="•"/>
                      </a:pPr>
                      <a:r>
                        <a:rPr lang="en-GB" sz="2000" i="0" dirty="0"/>
                        <a:t>To use the data as a foundation for a future workforce business case looking at the expansion of the SACT Nursing workforce.</a:t>
                      </a:r>
                    </a:p>
                    <a:p>
                      <a:pPr marL="342900" indent="-342900">
                        <a:buFont typeface="Arial" panose="020B0604020202020204" pitchFamily="34" charset="0"/>
                        <a:buChar char="•"/>
                      </a:pPr>
                      <a:r>
                        <a:rPr lang="en-GB" sz="2000" i="0" dirty="0"/>
                        <a:t>Intending to share this at internal Trust meetings, but also with the scope to use this at ICB level when the final report is collated</a:t>
                      </a:r>
                    </a:p>
                    <a:p>
                      <a:pPr marL="342900" indent="-342900">
                        <a:buFontTx/>
                        <a:buChar char="-"/>
                      </a:pPr>
                      <a:endParaRPr lang="en-GB" sz="2000" i="1" dirty="0"/>
                    </a:p>
                  </a:txBody>
                  <a:tcPr/>
                </a:tc>
                <a:extLst>
                  <a:ext uri="{0D108BD9-81ED-4DB2-BD59-A6C34878D82A}">
                    <a16:rowId xmlns:a16="http://schemas.microsoft.com/office/drawing/2014/main" val="2031365118"/>
                  </a:ext>
                </a:extLst>
              </a:tr>
            </a:tbl>
          </a:graphicData>
        </a:graphic>
      </p:graphicFrame>
    </p:spTree>
    <p:extLst>
      <p:ext uri="{BB962C8B-B14F-4D97-AF65-F5344CB8AC3E}">
        <p14:creationId xmlns:p14="http://schemas.microsoft.com/office/powerpoint/2010/main" val="4076383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A342A0-1A45-0916-544D-3B06AD45FA77}"/>
              </a:ext>
            </a:extLst>
          </p:cNvPr>
          <p:cNvPicPr preferRelativeResize="0"/>
          <p:nvPr/>
        </p:nvPicPr>
        <p:blipFill>
          <a:blip r:embed="rId3">
            <a:extLst>
              <a:ext uri="{28A0092B-C50C-407E-A947-70E740481C1C}">
                <a14:useLocalDpi xmlns:a14="http://schemas.microsoft.com/office/drawing/2010/main" val="0"/>
              </a:ext>
            </a:extLst>
          </a:blip>
          <a:srcRect/>
          <a:stretch/>
        </p:blipFill>
        <p:spPr>
          <a:xfrm>
            <a:off x="14104927" y="16040"/>
            <a:ext cx="3332841" cy="1312243"/>
          </a:xfrm>
          <a:prstGeom prst="rect">
            <a:avLst/>
          </a:prstGeom>
        </p:spPr>
      </p:pic>
      <p:sp>
        <p:nvSpPr>
          <p:cNvPr id="3" name="Title 1">
            <a:extLst>
              <a:ext uri="{FF2B5EF4-FFF2-40B4-BE49-F238E27FC236}">
                <a16:creationId xmlns:a16="http://schemas.microsoft.com/office/drawing/2014/main" id="{851A6BEC-4DE9-FE1F-F1BF-3D5257DC56A9}"/>
              </a:ext>
            </a:extLst>
          </p:cNvPr>
          <p:cNvSpPr txBox="1"/>
          <p:nvPr/>
        </p:nvSpPr>
        <p:spPr>
          <a:xfrm>
            <a:off x="660296" y="491159"/>
            <a:ext cx="12430062" cy="442849"/>
          </a:xfrm>
          <a:prstGeom prst="rect">
            <a:avLst/>
          </a:prstGeom>
          <a:solidFill>
            <a:srgbClr val="D3EDF9"/>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70C0"/>
                </a:solidFill>
                <a:latin typeface="Arial"/>
                <a:cs typeface="Arial"/>
              </a:rPr>
              <a:t>SACT Capacity and Demand Project 2024-2025: Q4 Summary Report</a:t>
            </a:r>
            <a:endParaRPr lang="en-GB" sz="2200" b="1" dirty="0">
              <a:solidFill>
                <a:srgbClr val="0070C0"/>
              </a:solidFill>
              <a:latin typeface="Arial"/>
              <a:cs typeface="Arial"/>
            </a:endParaRPr>
          </a:p>
          <a:p>
            <a:pPr algn="l"/>
            <a:r>
              <a:rPr lang="en-GB" sz="2200" b="1" dirty="0">
                <a:solidFill>
                  <a:srgbClr val="0070C0"/>
                </a:solidFill>
                <a:latin typeface="Arial"/>
                <a:cs typeface="Arial"/>
              </a:rPr>
              <a:t> </a:t>
            </a:r>
          </a:p>
        </p:txBody>
      </p:sp>
      <p:graphicFrame>
        <p:nvGraphicFramePr>
          <p:cNvPr id="4" name="Table 3">
            <a:extLst>
              <a:ext uri="{FF2B5EF4-FFF2-40B4-BE49-F238E27FC236}">
                <a16:creationId xmlns:a16="http://schemas.microsoft.com/office/drawing/2014/main" id="{EF473317-5582-A1B5-86E8-08A5F68B15DF}"/>
              </a:ext>
            </a:extLst>
          </p:cNvPr>
          <p:cNvGraphicFramePr>
            <a:graphicFrameLocks noGrp="1"/>
          </p:cNvGraphicFramePr>
          <p:nvPr>
            <p:extLst>
              <p:ext uri="{D42A27DB-BD31-4B8C-83A1-F6EECF244321}">
                <p14:modId xmlns:p14="http://schemas.microsoft.com/office/powerpoint/2010/main" val="99715738"/>
              </p:ext>
            </p:extLst>
          </p:nvPr>
        </p:nvGraphicFramePr>
        <p:xfrm>
          <a:off x="660296" y="1619640"/>
          <a:ext cx="7938273" cy="1084045"/>
        </p:xfrm>
        <a:graphic>
          <a:graphicData uri="http://schemas.openxmlformats.org/drawingml/2006/table">
            <a:tbl>
              <a:tblPr firstRow="1" bandRow="1">
                <a:tableStyleId>{5C22544A-7EE6-4342-B048-85BDC9FD1C3A}</a:tableStyleId>
              </a:tblPr>
              <a:tblGrid>
                <a:gridCol w="7938273">
                  <a:extLst>
                    <a:ext uri="{9D8B030D-6E8A-4147-A177-3AD203B41FA5}">
                      <a16:colId xmlns:a16="http://schemas.microsoft.com/office/drawing/2014/main" val="283479455"/>
                    </a:ext>
                  </a:extLst>
                </a:gridCol>
              </a:tblGrid>
              <a:tr h="496273">
                <a:tc>
                  <a:txBody>
                    <a:bodyPr/>
                    <a:lstStyle/>
                    <a:p>
                      <a:r>
                        <a:rPr lang="en-GB" sz="2200" dirty="0"/>
                        <a:t>Provider Trust: </a:t>
                      </a:r>
                    </a:p>
                  </a:txBody>
                  <a:tcPr/>
                </a:tc>
                <a:extLst>
                  <a:ext uri="{0D108BD9-81ED-4DB2-BD59-A6C34878D82A}">
                    <a16:rowId xmlns:a16="http://schemas.microsoft.com/office/drawing/2014/main" val="1371321393"/>
                  </a:ext>
                </a:extLst>
              </a:tr>
              <a:tr h="587772">
                <a:tc>
                  <a:txBody>
                    <a:bodyPr/>
                    <a:lstStyle/>
                    <a:p>
                      <a:r>
                        <a:rPr lang="en-GB" sz="2000" dirty="0"/>
                        <a:t>Somerset Foundation Trust</a:t>
                      </a:r>
                    </a:p>
                  </a:txBody>
                  <a:tcPr/>
                </a:tc>
                <a:extLst>
                  <a:ext uri="{0D108BD9-81ED-4DB2-BD59-A6C34878D82A}">
                    <a16:rowId xmlns:a16="http://schemas.microsoft.com/office/drawing/2014/main" val="2031365118"/>
                  </a:ext>
                </a:extLst>
              </a:tr>
            </a:tbl>
          </a:graphicData>
        </a:graphic>
      </p:graphicFrame>
      <p:graphicFrame>
        <p:nvGraphicFramePr>
          <p:cNvPr id="5" name="Table 4">
            <a:extLst>
              <a:ext uri="{FF2B5EF4-FFF2-40B4-BE49-F238E27FC236}">
                <a16:creationId xmlns:a16="http://schemas.microsoft.com/office/drawing/2014/main" id="{60E7DFB9-E816-37B5-273F-07F9A5E65E4B}"/>
              </a:ext>
            </a:extLst>
          </p:cNvPr>
          <p:cNvGraphicFramePr>
            <a:graphicFrameLocks noGrp="1"/>
          </p:cNvGraphicFramePr>
          <p:nvPr>
            <p:extLst>
              <p:ext uri="{D42A27DB-BD31-4B8C-83A1-F6EECF244321}">
                <p14:modId xmlns:p14="http://schemas.microsoft.com/office/powerpoint/2010/main" val="1886439272"/>
              </p:ext>
            </p:extLst>
          </p:nvPr>
        </p:nvGraphicFramePr>
        <p:xfrm>
          <a:off x="8831491" y="1619640"/>
          <a:ext cx="8517733" cy="1084045"/>
        </p:xfrm>
        <a:graphic>
          <a:graphicData uri="http://schemas.openxmlformats.org/drawingml/2006/table">
            <a:tbl>
              <a:tblPr firstRow="1" bandRow="1">
                <a:tableStyleId>{5C22544A-7EE6-4342-B048-85BDC9FD1C3A}</a:tableStyleId>
              </a:tblPr>
              <a:tblGrid>
                <a:gridCol w="8517733">
                  <a:extLst>
                    <a:ext uri="{9D8B030D-6E8A-4147-A177-3AD203B41FA5}">
                      <a16:colId xmlns:a16="http://schemas.microsoft.com/office/drawing/2014/main" val="283479455"/>
                    </a:ext>
                  </a:extLst>
                </a:gridCol>
              </a:tblGrid>
              <a:tr h="579999">
                <a:tc>
                  <a:txBody>
                    <a:bodyPr/>
                    <a:lstStyle/>
                    <a:p>
                      <a:r>
                        <a:rPr lang="en-GB" sz="2200" dirty="0"/>
                        <a:t>SACT Lead Nurse/ Key Contact: </a:t>
                      </a:r>
                    </a:p>
                  </a:txBody>
                  <a:tcPr/>
                </a:tc>
                <a:extLst>
                  <a:ext uri="{0D108BD9-81ED-4DB2-BD59-A6C34878D82A}">
                    <a16:rowId xmlns:a16="http://schemas.microsoft.com/office/drawing/2014/main" val="1371321393"/>
                  </a:ext>
                </a:extLst>
              </a:tr>
              <a:tr h="504046">
                <a:tc>
                  <a:txBody>
                    <a:bodyPr/>
                    <a:lstStyle/>
                    <a:p>
                      <a:r>
                        <a:rPr lang="en-GB" sz="2000" dirty="0"/>
                        <a:t>Abbey Doyle/Jeanette Chapman/Emma Wells-Bur </a:t>
                      </a:r>
                    </a:p>
                  </a:txBody>
                  <a:tcPr/>
                </a:tc>
                <a:extLst>
                  <a:ext uri="{0D108BD9-81ED-4DB2-BD59-A6C34878D82A}">
                    <a16:rowId xmlns:a16="http://schemas.microsoft.com/office/drawing/2014/main" val="2031365118"/>
                  </a:ext>
                </a:extLst>
              </a:tr>
            </a:tbl>
          </a:graphicData>
        </a:graphic>
      </p:graphicFrame>
      <p:graphicFrame>
        <p:nvGraphicFramePr>
          <p:cNvPr id="9" name="Table 8">
            <a:extLst>
              <a:ext uri="{FF2B5EF4-FFF2-40B4-BE49-F238E27FC236}">
                <a16:creationId xmlns:a16="http://schemas.microsoft.com/office/drawing/2014/main" id="{C196EF7F-FBC3-0273-84C3-127DEDCBBB9E}"/>
              </a:ext>
            </a:extLst>
          </p:cNvPr>
          <p:cNvGraphicFramePr>
            <a:graphicFrameLocks noGrp="1"/>
          </p:cNvGraphicFramePr>
          <p:nvPr>
            <p:extLst>
              <p:ext uri="{D42A27DB-BD31-4B8C-83A1-F6EECF244321}">
                <p14:modId xmlns:p14="http://schemas.microsoft.com/office/powerpoint/2010/main" val="735507748"/>
              </p:ext>
            </p:extLst>
          </p:nvPr>
        </p:nvGraphicFramePr>
        <p:xfrm>
          <a:off x="660296" y="2968910"/>
          <a:ext cx="16777472" cy="2189830"/>
        </p:xfrm>
        <a:graphic>
          <a:graphicData uri="http://schemas.openxmlformats.org/drawingml/2006/table">
            <a:tbl>
              <a:tblPr firstRow="1" bandRow="1">
                <a:tableStyleId>{5C22544A-7EE6-4342-B048-85BDC9FD1C3A}</a:tableStyleId>
              </a:tblPr>
              <a:tblGrid>
                <a:gridCol w="16777472">
                  <a:extLst>
                    <a:ext uri="{9D8B030D-6E8A-4147-A177-3AD203B41FA5}">
                      <a16:colId xmlns:a16="http://schemas.microsoft.com/office/drawing/2014/main" val="283479455"/>
                    </a:ext>
                  </a:extLst>
                </a:gridCol>
              </a:tblGrid>
              <a:tr h="574390">
                <a:tc>
                  <a:txBody>
                    <a:bodyPr/>
                    <a:lstStyle/>
                    <a:p>
                      <a:r>
                        <a:rPr lang="en-GB" sz="2200" dirty="0"/>
                        <a:t>Summary of local aims for SACT Capacity and Demand project: </a:t>
                      </a:r>
                    </a:p>
                  </a:txBody>
                  <a:tcPr/>
                </a:tc>
                <a:extLst>
                  <a:ext uri="{0D108BD9-81ED-4DB2-BD59-A6C34878D82A}">
                    <a16:rowId xmlns:a16="http://schemas.microsoft.com/office/drawing/2014/main" val="1371321393"/>
                  </a:ext>
                </a:extLst>
              </a:tr>
              <a:tr h="1439086">
                <a:tc>
                  <a:txBody>
                    <a:bodyPr/>
                    <a:lstStyle/>
                    <a:p>
                      <a:pPr marL="342900" indent="-342900">
                        <a:buFont typeface="Arial" panose="020B0604020202020204" pitchFamily="34" charset="0"/>
                        <a:buChar char="•"/>
                      </a:pPr>
                      <a:r>
                        <a:rPr lang="en-GB" sz="2000" i="0" dirty="0"/>
                        <a:t>Impact of on the day delays to capacity </a:t>
                      </a:r>
                    </a:p>
                    <a:p>
                      <a:pPr marL="342900" indent="-342900">
                        <a:buFont typeface="Arial" panose="020B0604020202020204" pitchFamily="34" charset="0"/>
                        <a:buChar char="•"/>
                      </a:pPr>
                      <a:r>
                        <a:rPr lang="en-GB" sz="2000" i="0" dirty="0"/>
                        <a:t>Impact of late deliveries from off site pharmacy on day unit timings</a:t>
                      </a:r>
                    </a:p>
                    <a:p>
                      <a:pPr marL="342900" indent="-342900">
                        <a:buFont typeface="Arial" panose="020B0604020202020204" pitchFamily="34" charset="0"/>
                        <a:buChar char="•"/>
                      </a:pPr>
                      <a:r>
                        <a:rPr lang="en-GB" sz="2000" i="0" dirty="0"/>
                        <a:t>If scheduling timings of treatment are correct/ representative of those currently used </a:t>
                      </a:r>
                    </a:p>
                    <a:p>
                      <a:pPr marL="285750" indent="-285750">
                        <a:buFont typeface="Arial" panose="020B0604020202020204" pitchFamily="34" charset="0"/>
                        <a:buChar char="•"/>
                      </a:pPr>
                      <a:endParaRPr lang="en-GB" sz="1800" i="1" dirty="0"/>
                    </a:p>
                    <a:p>
                      <a:endParaRPr lang="en-GB" sz="2200" i="1" dirty="0"/>
                    </a:p>
                  </a:txBody>
                  <a:tcPr/>
                </a:tc>
                <a:extLst>
                  <a:ext uri="{0D108BD9-81ED-4DB2-BD59-A6C34878D82A}">
                    <a16:rowId xmlns:a16="http://schemas.microsoft.com/office/drawing/2014/main" val="2031365118"/>
                  </a:ext>
                </a:extLst>
              </a:tr>
            </a:tbl>
          </a:graphicData>
        </a:graphic>
      </p:graphicFrame>
      <p:graphicFrame>
        <p:nvGraphicFramePr>
          <p:cNvPr id="10" name="Table 9">
            <a:extLst>
              <a:ext uri="{FF2B5EF4-FFF2-40B4-BE49-F238E27FC236}">
                <a16:creationId xmlns:a16="http://schemas.microsoft.com/office/drawing/2014/main" id="{503376D9-F374-0D4F-85F4-6AF39C44E226}"/>
              </a:ext>
            </a:extLst>
          </p:cNvPr>
          <p:cNvGraphicFramePr>
            <a:graphicFrameLocks noGrp="1"/>
          </p:cNvGraphicFramePr>
          <p:nvPr>
            <p:extLst>
              <p:ext uri="{D42A27DB-BD31-4B8C-83A1-F6EECF244321}">
                <p14:modId xmlns:p14="http://schemas.microsoft.com/office/powerpoint/2010/main" val="2748449328"/>
              </p:ext>
            </p:extLst>
          </p:nvPr>
        </p:nvGraphicFramePr>
        <p:xfrm>
          <a:off x="660296" y="5143500"/>
          <a:ext cx="16777472" cy="3425961"/>
        </p:xfrm>
        <a:graphic>
          <a:graphicData uri="http://schemas.openxmlformats.org/drawingml/2006/table">
            <a:tbl>
              <a:tblPr firstRow="1" bandRow="1">
                <a:tableStyleId>{5C22544A-7EE6-4342-B048-85BDC9FD1C3A}</a:tableStyleId>
              </a:tblPr>
              <a:tblGrid>
                <a:gridCol w="16777472">
                  <a:extLst>
                    <a:ext uri="{9D8B030D-6E8A-4147-A177-3AD203B41FA5}">
                      <a16:colId xmlns:a16="http://schemas.microsoft.com/office/drawing/2014/main" val="283479455"/>
                    </a:ext>
                  </a:extLst>
                </a:gridCol>
              </a:tblGrid>
              <a:tr h="896121">
                <a:tc>
                  <a:txBody>
                    <a:bodyPr/>
                    <a:lstStyle/>
                    <a:p>
                      <a:r>
                        <a:rPr lang="en-GB" sz="2000" dirty="0"/>
                        <a:t>Feedback on the management and experience of participating in the SACT Capacity and Demand project:</a:t>
                      </a:r>
                    </a:p>
                  </a:txBody>
                  <a:tcPr/>
                </a:tc>
                <a:extLst>
                  <a:ext uri="{0D108BD9-81ED-4DB2-BD59-A6C34878D82A}">
                    <a16:rowId xmlns:a16="http://schemas.microsoft.com/office/drawing/2014/main" val="1371321393"/>
                  </a:ext>
                </a:extLst>
              </a:tr>
              <a:tr h="1439086">
                <a:tc>
                  <a:txBody>
                    <a:bodyPr/>
                    <a:lstStyle/>
                    <a:p>
                      <a:pPr marL="342900" indent="-342900">
                        <a:buFont typeface="Arial" panose="020B0604020202020204" pitchFamily="34" charset="0"/>
                        <a:buChar char="•"/>
                      </a:pPr>
                      <a:r>
                        <a:rPr lang="en-GB" sz="2000" i="0" dirty="0"/>
                        <a:t>YOHDU - unable to participate in audit due to exceptional levels of sickness within the department, only able to collect pharmacy delivery times vs appointment times currently- plan to do audit in next phase. </a:t>
                      </a:r>
                    </a:p>
                    <a:p>
                      <a:pPr marL="342900" indent="-342900">
                        <a:buFont typeface="Arial" panose="020B0604020202020204" pitchFamily="34" charset="0"/>
                        <a:buChar char="•"/>
                      </a:pPr>
                      <a:r>
                        <a:rPr lang="en-GB" sz="2000" i="0" dirty="0"/>
                        <a:t>MPH BDU-Audit undertaken but taken longer than excepted.</a:t>
                      </a:r>
                    </a:p>
                    <a:p>
                      <a:pPr marL="342900" indent="-342900">
                        <a:buFont typeface="Arial" panose="020B0604020202020204" pitchFamily="34" charset="0"/>
                        <a:buChar char="•"/>
                      </a:pPr>
                      <a:r>
                        <a:rPr lang="en-GB" sz="2000" i="0" dirty="0"/>
                        <a:t>Gathering data for time and motion audit very time consuming and questions within audit not fitting day to day outcome of work, Information post time and</a:t>
                      </a:r>
                    </a:p>
                    <a:p>
                      <a:pPr marL="342900" indent="-342900">
                        <a:buFont typeface="Arial" panose="020B0604020202020204" pitchFamily="34" charset="0"/>
                        <a:buChar char="•"/>
                      </a:pPr>
                      <a:r>
                        <a:rPr lang="en-GB" sz="2000" i="0" dirty="0"/>
                        <a:t> motion audit was difficult to pull., Required considerable support from admin team to input data. Too costly for the amount of staff required to complete the data due to 4 separate zones which would’ve been to spread out for reduced data collectors to gather the information. Very subjective answers depending on each data collectors views and opinions of exactly what data was required.</a:t>
                      </a:r>
                    </a:p>
                    <a:p>
                      <a:endParaRPr lang="en-GB" sz="2000" i="1" dirty="0"/>
                    </a:p>
                  </a:txBody>
                  <a:tcPr/>
                </a:tc>
                <a:extLst>
                  <a:ext uri="{0D108BD9-81ED-4DB2-BD59-A6C34878D82A}">
                    <a16:rowId xmlns:a16="http://schemas.microsoft.com/office/drawing/2014/main" val="2031365118"/>
                  </a:ext>
                </a:extLst>
              </a:tr>
            </a:tbl>
          </a:graphicData>
        </a:graphic>
      </p:graphicFrame>
      <p:graphicFrame>
        <p:nvGraphicFramePr>
          <p:cNvPr id="11" name="Table 10">
            <a:extLst>
              <a:ext uri="{FF2B5EF4-FFF2-40B4-BE49-F238E27FC236}">
                <a16:creationId xmlns:a16="http://schemas.microsoft.com/office/drawing/2014/main" id="{692FE534-4464-3BEE-C81B-0CDCD1487CA8}"/>
              </a:ext>
            </a:extLst>
          </p:cNvPr>
          <p:cNvGraphicFramePr>
            <a:graphicFrameLocks noGrp="1"/>
          </p:cNvGraphicFramePr>
          <p:nvPr>
            <p:extLst>
              <p:ext uri="{D42A27DB-BD31-4B8C-83A1-F6EECF244321}">
                <p14:modId xmlns:p14="http://schemas.microsoft.com/office/powerpoint/2010/main" val="3361246849"/>
              </p:ext>
            </p:extLst>
          </p:nvPr>
        </p:nvGraphicFramePr>
        <p:xfrm>
          <a:off x="660296" y="8569461"/>
          <a:ext cx="16777472" cy="1395693"/>
        </p:xfrm>
        <a:graphic>
          <a:graphicData uri="http://schemas.openxmlformats.org/drawingml/2006/table">
            <a:tbl>
              <a:tblPr firstRow="1" bandRow="1">
                <a:tableStyleId>{5C22544A-7EE6-4342-B048-85BDC9FD1C3A}</a:tableStyleId>
              </a:tblPr>
              <a:tblGrid>
                <a:gridCol w="16777472">
                  <a:extLst>
                    <a:ext uri="{9D8B030D-6E8A-4147-A177-3AD203B41FA5}">
                      <a16:colId xmlns:a16="http://schemas.microsoft.com/office/drawing/2014/main" val="283479455"/>
                    </a:ext>
                  </a:extLst>
                </a:gridCol>
              </a:tblGrid>
              <a:tr h="312791">
                <a:tc>
                  <a:txBody>
                    <a:bodyPr/>
                    <a:lstStyle/>
                    <a:p>
                      <a:r>
                        <a:rPr lang="en-GB" sz="2000" dirty="0"/>
                        <a:t>Summary of your intended aims and outcomes for the work:</a:t>
                      </a:r>
                    </a:p>
                  </a:txBody>
                  <a:tcPr/>
                </a:tc>
                <a:extLst>
                  <a:ext uri="{0D108BD9-81ED-4DB2-BD59-A6C34878D82A}">
                    <a16:rowId xmlns:a16="http://schemas.microsoft.com/office/drawing/2014/main" val="1371321393"/>
                  </a:ext>
                </a:extLst>
              </a:tr>
              <a:tr h="999453">
                <a:tc>
                  <a:txBody>
                    <a:bodyPr/>
                    <a:lstStyle/>
                    <a:p>
                      <a:pPr marL="342900" indent="-342900">
                        <a:buFont typeface="Arial" panose="020B0604020202020204" pitchFamily="34" charset="0"/>
                        <a:buChar char="•"/>
                      </a:pPr>
                      <a:r>
                        <a:rPr lang="en-GB" sz="2000" i="0" dirty="0"/>
                        <a:t>At governance meetings locally and discuss at a network levels with other trusts to compare and learn. </a:t>
                      </a:r>
                    </a:p>
                    <a:p>
                      <a:pPr marL="342900" indent="-342900">
                        <a:buFont typeface="Arial" panose="020B0604020202020204" pitchFamily="34" charset="0"/>
                        <a:buChar char="•"/>
                      </a:pPr>
                      <a:r>
                        <a:rPr lang="en-GB" sz="2000" i="0" dirty="0"/>
                        <a:t>Hoping to use data to confirm scheduling accurate and look to areas to improve efficiency of delays/bookings. </a:t>
                      </a:r>
                    </a:p>
                  </a:txBody>
                  <a:tcPr/>
                </a:tc>
                <a:extLst>
                  <a:ext uri="{0D108BD9-81ED-4DB2-BD59-A6C34878D82A}">
                    <a16:rowId xmlns:a16="http://schemas.microsoft.com/office/drawing/2014/main" val="2031365118"/>
                  </a:ext>
                </a:extLst>
              </a:tr>
            </a:tbl>
          </a:graphicData>
        </a:graphic>
      </p:graphicFrame>
    </p:spTree>
    <p:extLst>
      <p:ext uri="{BB962C8B-B14F-4D97-AF65-F5344CB8AC3E}">
        <p14:creationId xmlns:p14="http://schemas.microsoft.com/office/powerpoint/2010/main" val="1509533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A342A0-1A45-0916-544D-3B06AD45FA77}"/>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14104927" y="16040"/>
            <a:ext cx="3332841" cy="1312243"/>
          </a:xfrm>
          <a:prstGeom prst="rect">
            <a:avLst/>
          </a:prstGeom>
        </p:spPr>
      </p:pic>
      <p:sp>
        <p:nvSpPr>
          <p:cNvPr id="3" name="Title 1">
            <a:extLst>
              <a:ext uri="{FF2B5EF4-FFF2-40B4-BE49-F238E27FC236}">
                <a16:creationId xmlns:a16="http://schemas.microsoft.com/office/drawing/2014/main" id="{851A6BEC-4DE9-FE1F-F1BF-3D5257DC56A9}"/>
              </a:ext>
            </a:extLst>
          </p:cNvPr>
          <p:cNvSpPr txBox="1"/>
          <p:nvPr/>
        </p:nvSpPr>
        <p:spPr>
          <a:xfrm>
            <a:off x="660296" y="616689"/>
            <a:ext cx="12430062" cy="442849"/>
          </a:xfrm>
          <a:prstGeom prst="rect">
            <a:avLst/>
          </a:prstGeom>
          <a:solidFill>
            <a:srgbClr val="D3EDF9"/>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070C0"/>
                </a:solidFill>
                <a:latin typeface="Arial"/>
                <a:cs typeface="Arial"/>
              </a:rPr>
              <a:t>SACT Capacity and Demand Project 2024-2025: Q4 Summary Report</a:t>
            </a:r>
            <a:endParaRPr lang="en-GB" sz="2200" b="1" dirty="0">
              <a:solidFill>
                <a:srgbClr val="0070C0"/>
              </a:solidFill>
              <a:latin typeface="Arial"/>
              <a:cs typeface="Arial"/>
            </a:endParaRPr>
          </a:p>
          <a:p>
            <a:pPr algn="l"/>
            <a:r>
              <a:rPr lang="en-GB" sz="2200" b="1" dirty="0">
                <a:solidFill>
                  <a:srgbClr val="0070C0"/>
                </a:solidFill>
                <a:latin typeface="Arial"/>
                <a:cs typeface="Arial"/>
              </a:rPr>
              <a:t> </a:t>
            </a:r>
          </a:p>
        </p:txBody>
      </p:sp>
      <p:graphicFrame>
        <p:nvGraphicFramePr>
          <p:cNvPr id="4" name="Table 3">
            <a:extLst>
              <a:ext uri="{FF2B5EF4-FFF2-40B4-BE49-F238E27FC236}">
                <a16:creationId xmlns:a16="http://schemas.microsoft.com/office/drawing/2014/main" id="{EF473317-5582-A1B5-86E8-08A5F68B15DF}"/>
              </a:ext>
            </a:extLst>
          </p:cNvPr>
          <p:cNvGraphicFramePr>
            <a:graphicFrameLocks noGrp="1"/>
          </p:cNvGraphicFramePr>
          <p:nvPr>
            <p:extLst>
              <p:ext uri="{D42A27DB-BD31-4B8C-83A1-F6EECF244321}">
                <p14:modId xmlns:p14="http://schemas.microsoft.com/office/powerpoint/2010/main" val="1505918569"/>
              </p:ext>
            </p:extLst>
          </p:nvPr>
        </p:nvGraphicFramePr>
        <p:xfrm>
          <a:off x="660296" y="1612790"/>
          <a:ext cx="7938273" cy="1106504"/>
        </p:xfrm>
        <a:graphic>
          <a:graphicData uri="http://schemas.openxmlformats.org/drawingml/2006/table">
            <a:tbl>
              <a:tblPr firstRow="1" bandRow="1">
                <a:tableStyleId>{5C22544A-7EE6-4342-B048-85BDC9FD1C3A}</a:tableStyleId>
              </a:tblPr>
              <a:tblGrid>
                <a:gridCol w="7938273">
                  <a:extLst>
                    <a:ext uri="{9D8B030D-6E8A-4147-A177-3AD203B41FA5}">
                      <a16:colId xmlns:a16="http://schemas.microsoft.com/office/drawing/2014/main" val="283479455"/>
                    </a:ext>
                  </a:extLst>
                </a:gridCol>
              </a:tblGrid>
              <a:tr h="592015">
                <a:tc>
                  <a:txBody>
                    <a:bodyPr/>
                    <a:lstStyle/>
                    <a:p>
                      <a:r>
                        <a:rPr lang="en-GB" sz="2200" dirty="0"/>
                        <a:t>Provider Trust: </a:t>
                      </a:r>
                    </a:p>
                  </a:txBody>
                  <a:tcPr/>
                </a:tc>
                <a:extLst>
                  <a:ext uri="{0D108BD9-81ED-4DB2-BD59-A6C34878D82A}">
                    <a16:rowId xmlns:a16="http://schemas.microsoft.com/office/drawing/2014/main" val="1371321393"/>
                  </a:ext>
                </a:extLst>
              </a:tr>
              <a:tr h="514489">
                <a:tc>
                  <a:txBody>
                    <a:bodyPr/>
                    <a:lstStyle/>
                    <a:p>
                      <a:r>
                        <a:rPr lang="en-GB" sz="2000" dirty="0"/>
                        <a:t>Salisbury Foundation Trust</a:t>
                      </a:r>
                    </a:p>
                  </a:txBody>
                  <a:tcPr/>
                </a:tc>
                <a:extLst>
                  <a:ext uri="{0D108BD9-81ED-4DB2-BD59-A6C34878D82A}">
                    <a16:rowId xmlns:a16="http://schemas.microsoft.com/office/drawing/2014/main" val="2031365118"/>
                  </a:ext>
                </a:extLst>
              </a:tr>
            </a:tbl>
          </a:graphicData>
        </a:graphic>
      </p:graphicFrame>
      <p:graphicFrame>
        <p:nvGraphicFramePr>
          <p:cNvPr id="5" name="Table 4">
            <a:extLst>
              <a:ext uri="{FF2B5EF4-FFF2-40B4-BE49-F238E27FC236}">
                <a16:creationId xmlns:a16="http://schemas.microsoft.com/office/drawing/2014/main" id="{60E7DFB9-E816-37B5-273F-07F9A5E65E4B}"/>
              </a:ext>
            </a:extLst>
          </p:cNvPr>
          <p:cNvGraphicFramePr>
            <a:graphicFrameLocks noGrp="1"/>
          </p:cNvGraphicFramePr>
          <p:nvPr>
            <p:extLst>
              <p:ext uri="{D42A27DB-BD31-4B8C-83A1-F6EECF244321}">
                <p14:modId xmlns:p14="http://schemas.microsoft.com/office/powerpoint/2010/main" val="4132674703"/>
              </p:ext>
            </p:extLst>
          </p:nvPr>
        </p:nvGraphicFramePr>
        <p:xfrm>
          <a:off x="8920035" y="1635249"/>
          <a:ext cx="8517733" cy="1084045"/>
        </p:xfrm>
        <a:graphic>
          <a:graphicData uri="http://schemas.openxmlformats.org/drawingml/2006/table">
            <a:tbl>
              <a:tblPr firstRow="1" bandRow="1">
                <a:tableStyleId>{5C22544A-7EE6-4342-B048-85BDC9FD1C3A}</a:tableStyleId>
              </a:tblPr>
              <a:tblGrid>
                <a:gridCol w="8517733">
                  <a:extLst>
                    <a:ext uri="{9D8B030D-6E8A-4147-A177-3AD203B41FA5}">
                      <a16:colId xmlns:a16="http://schemas.microsoft.com/office/drawing/2014/main" val="283479455"/>
                    </a:ext>
                  </a:extLst>
                </a:gridCol>
              </a:tblGrid>
              <a:tr h="579999">
                <a:tc>
                  <a:txBody>
                    <a:bodyPr/>
                    <a:lstStyle/>
                    <a:p>
                      <a:r>
                        <a:rPr lang="en-GB" sz="2200" dirty="0"/>
                        <a:t>SACT Lead Nurse/ Key Contact: </a:t>
                      </a:r>
                    </a:p>
                  </a:txBody>
                  <a:tcPr/>
                </a:tc>
                <a:extLst>
                  <a:ext uri="{0D108BD9-81ED-4DB2-BD59-A6C34878D82A}">
                    <a16:rowId xmlns:a16="http://schemas.microsoft.com/office/drawing/2014/main" val="1371321393"/>
                  </a:ext>
                </a:extLst>
              </a:tr>
              <a:tr h="504046">
                <a:tc>
                  <a:txBody>
                    <a:bodyPr/>
                    <a:lstStyle/>
                    <a:p>
                      <a:r>
                        <a:rPr lang="en-GB" sz="2000" dirty="0"/>
                        <a:t>Helen Neale</a:t>
                      </a:r>
                    </a:p>
                  </a:txBody>
                  <a:tcPr/>
                </a:tc>
                <a:extLst>
                  <a:ext uri="{0D108BD9-81ED-4DB2-BD59-A6C34878D82A}">
                    <a16:rowId xmlns:a16="http://schemas.microsoft.com/office/drawing/2014/main" val="2031365118"/>
                  </a:ext>
                </a:extLst>
              </a:tr>
            </a:tbl>
          </a:graphicData>
        </a:graphic>
      </p:graphicFrame>
      <p:graphicFrame>
        <p:nvGraphicFramePr>
          <p:cNvPr id="9" name="Table 8">
            <a:extLst>
              <a:ext uri="{FF2B5EF4-FFF2-40B4-BE49-F238E27FC236}">
                <a16:creationId xmlns:a16="http://schemas.microsoft.com/office/drawing/2014/main" id="{C196EF7F-FBC3-0273-84C3-127DEDCBBB9E}"/>
              </a:ext>
            </a:extLst>
          </p:cNvPr>
          <p:cNvGraphicFramePr>
            <a:graphicFrameLocks noGrp="1"/>
          </p:cNvGraphicFramePr>
          <p:nvPr>
            <p:extLst>
              <p:ext uri="{D42A27DB-BD31-4B8C-83A1-F6EECF244321}">
                <p14:modId xmlns:p14="http://schemas.microsoft.com/office/powerpoint/2010/main" val="113745341"/>
              </p:ext>
            </p:extLst>
          </p:nvPr>
        </p:nvGraphicFramePr>
        <p:xfrm>
          <a:off x="678225" y="2832615"/>
          <a:ext cx="16777472" cy="2528198"/>
        </p:xfrm>
        <a:graphic>
          <a:graphicData uri="http://schemas.openxmlformats.org/drawingml/2006/table">
            <a:tbl>
              <a:tblPr firstRow="1" bandRow="1">
                <a:tableStyleId>{5C22544A-7EE6-4342-B048-85BDC9FD1C3A}</a:tableStyleId>
              </a:tblPr>
              <a:tblGrid>
                <a:gridCol w="16777472">
                  <a:extLst>
                    <a:ext uri="{9D8B030D-6E8A-4147-A177-3AD203B41FA5}">
                      <a16:colId xmlns:a16="http://schemas.microsoft.com/office/drawing/2014/main" val="283479455"/>
                    </a:ext>
                  </a:extLst>
                </a:gridCol>
              </a:tblGrid>
              <a:tr h="671606">
                <a:tc>
                  <a:txBody>
                    <a:bodyPr/>
                    <a:lstStyle/>
                    <a:p>
                      <a:r>
                        <a:rPr lang="en-GB" sz="2000" dirty="0"/>
                        <a:t>Summary of local aims for SACT Capacity and Demand project:</a:t>
                      </a:r>
                    </a:p>
                  </a:txBody>
                  <a:tcPr/>
                </a:tc>
                <a:extLst>
                  <a:ext uri="{0D108BD9-81ED-4DB2-BD59-A6C34878D82A}">
                    <a16:rowId xmlns:a16="http://schemas.microsoft.com/office/drawing/2014/main" val="1371321393"/>
                  </a:ext>
                </a:extLst>
              </a:tr>
              <a:tr h="1856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To validate chair utilisation, assess demand and any inefficiency - </a:t>
                      </a:r>
                      <a:endParaRPr lang="en-GB" sz="2000" i="0" u="sng" dirty="0"/>
                    </a:p>
                    <a:p>
                      <a:r>
                        <a:rPr lang="en-GB" sz="2000" i="0" u="sng" dirty="0"/>
                        <a:t>Issues: </a:t>
                      </a:r>
                      <a:r>
                        <a:rPr lang="en-GB" sz="2000" i="0" u="none" baseline="0" dirty="0"/>
                        <a:t>Visiting consultants/lack of consistency around blood test validity causing prescribing delays, under resourced pharmacy departments/ scheduling/administrative challenges</a:t>
                      </a:r>
                      <a:endParaRPr lang="en-GB" sz="2000" i="0" u="sng" dirty="0"/>
                    </a:p>
                    <a:p>
                      <a:r>
                        <a:rPr lang="en-GB" sz="2000" i="0" u="sng" dirty="0"/>
                        <a:t>Challenges: </a:t>
                      </a:r>
                      <a:r>
                        <a:rPr lang="en-GB" sz="2000" i="0" u="none" dirty="0"/>
                        <a:t>Staff having to work harder because of process inefficiency, coupled with historic practices and at times resistance to change/improvement</a:t>
                      </a:r>
                    </a:p>
                    <a:p>
                      <a:r>
                        <a:rPr lang="en-GB" sz="2000" i="0" u="sng" dirty="0"/>
                        <a:t>Opportunities: </a:t>
                      </a:r>
                      <a:r>
                        <a:rPr lang="en-GB" sz="2000" i="0" u="none" baseline="0" dirty="0"/>
                        <a:t>Data to evidence and influence causes of delays (late prescribing/lack of pharmacy staffing)</a:t>
                      </a:r>
                      <a:endParaRPr lang="en-GB" sz="2000" i="0" u="sng" dirty="0"/>
                    </a:p>
                  </a:txBody>
                  <a:tcPr/>
                </a:tc>
                <a:extLst>
                  <a:ext uri="{0D108BD9-81ED-4DB2-BD59-A6C34878D82A}">
                    <a16:rowId xmlns:a16="http://schemas.microsoft.com/office/drawing/2014/main" val="2031365118"/>
                  </a:ext>
                </a:extLst>
              </a:tr>
            </a:tbl>
          </a:graphicData>
        </a:graphic>
      </p:graphicFrame>
      <p:graphicFrame>
        <p:nvGraphicFramePr>
          <p:cNvPr id="10" name="Table 9">
            <a:extLst>
              <a:ext uri="{FF2B5EF4-FFF2-40B4-BE49-F238E27FC236}">
                <a16:creationId xmlns:a16="http://schemas.microsoft.com/office/drawing/2014/main" id="{503376D9-F374-0D4F-85F4-6AF39C44E226}"/>
              </a:ext>
            </a:extLst>
          </p:cNvPr>
          <p:cNvGraphicFramePr>
            <a:graphicFrameLocks noGrp="1"/>
          </p:cNvGraphicFramePr>
          <p:nvPr>
            <p:extLst>
              <p:ext uri="{D42A27DB-BD31-4B8C-83A1-F6EECF244321}">
                <p14:modId xmlns:p14="http://schemas.microsoft.com/office/powerpoint/2010/main" val="3712862148"/>
              </p:ext>
            </p:extLst>
          </p:nvPr>
        </p:nvGraphicFramePr>
        <p:xfrm>
          <a:off x="678225" y="5417474"/>
          <a:ext cx="16777472" cy="2958405"/>
        </p:xfrm>
        <a:graphic>
          <a:graphicData uri="http://schemas.openxmlformats.org/drawingml/2006/table">
            <a:tbl>
              <a:tblPr firstRow="1" bandRow="1">
                <a:tableStyleId>{5C22544A-7EE6-4342-B048-85BDC9FD1C3A}</a:tableStyleId>
              </a:tblPr>
              <a:tblGrid>
                <a:gridCol w="16777472">
                  <a:extLst>
                    <a:ext uri="{9D8B030D-6E8A-4147-A177-3AD203B41FA5}">
                      <a16:colId xmlns:a16="http://schemas.microsoft.com/office/drawing/2014/main" val="283479455"/>
                    </a:ext>
                  </a:extLst>
                </a:gridCol>
              </a:tblGrid>
              <a:tr h="995168">
                <a:tc>
                  <a:txBody>
                    <a:bodyPr/>
                    <a:lstStyle/>
                    <a:p>
                      <a:r>
                        <a:rPr lang="en-GB" sz="2000" dirty="0"/>
                        <a:t>Feedback on the management and experience of participating in the SACT Capacity and Demand project: </a:t>
                      </a:r>
                    </a:p>
                  </a:txBody>
                  <a:tcPr/>
                </a:tc>
                <a:extLst>
                  <a:ext uri="{0D108BD9-81ED-4DB2-BD59-A6C34878D82A}">
                    <a16:rowId xmlns:a16="http://schemas.microsoft.com/office/drawing/2014/main" val="1371321393"/>
                  </a:ext>
                </a:extLst>
              </a:tr>
              <a:tr h="1963237">
                <a:tc>
                  <a:txBody>
                    <a:bodyPr/>
                    <a:lstStyle/>
                    <a:p>
                      <a:r>
                        <a:rPr lang="en-GB" sz="2000" i="0" u="sng" dirty="0"/>
                        <a:t>Worked Well: </a:t>
                      </a:r>
                      <a:r>
                        <a:rPr lang="en-GB" sz="2000" i="0" u="none" dirty="0"/>
                        <a:t>Using a variety of colleagues to collect data from the Time and Motion Study allowed them to see what happens day-to-day on the SACT Unit. This was informative for all and helped with collaborative working moving forwards.</a:t>
                      </a:r>
                    </a:p>
                    <a:p>
                      <a:r>
                        <a:rPr lang="en-GB" sz="2000" i="0" u="sng" dirty="0"/>
                        <a:t>What could have been improved: </a:t>
                      </a:r>
                      <a:r>
                        <a:rPr lang="en-GB" sz="2000" i="0" dirty="0"/>
                        <a:t>Collection of the raw data and assimilation into the template is very time consuming and did need clinical input (which is always stretched). Ideally the MSD tool would come with a programme to allow data collection from Time and Motion Study directly into hand-held device at point of data collection. This then would ideally feed into MSD modelling without assimilation into raw data template/MSD template.</a:t>
                      </a:r>
                      <a:endParaRPr lang="en-GB" sz="2000" i="1" dirty="0"/>
                    </a:p>
                  </a:txBody>
                  <a:tcPr/>
                </a:tc>
                <a:extLst>
                  <a:ext uri="{0D108BD9-81ED-4DB2-BD59-A6C34878D82A}">
                    <a16:rowId xmlns:a16="http://schemas.microsoft.com/office/drawing/2014/main" val="2031365118"/>
                  </a:ext>
                </a:extLst>
              </a:tr>
            </a:tbl>
          </a:graphicData>
        </a:graphic>
      </p:graphicFrame>
      <p:graphicFrame>
        <p:nvGraphicFramePr>
          <p:cNvPr id="11" name="Table 10">
            <a:extLst>
              <a:ext uri="{FF2B5EF4-FFF2-40B4-BE49-F238E27FC236}">
                <a16:creationId xmlns:a16="http://schemas.microsoft.com/office/drawing/2014/main" id="{692FE534-4464-3BEE-C81B-0CDCD1487CA8}"/>
              </a:ext>
            </a:extLst>
          </p:cNvPr>
          <p:cNvGraphicFramePr>
            <a:graphicFrameLocks noGrp="1"/>
          </p:cNvGraphicFramePr>
          <p:nvPr>
            <p:extLst>
              <p:ext uri="{D42A27DB-BD31-4B8C-83A1-F6EECF244321}">
                <p14:modId xmlns:p14="http://schemas.microsoft.com/office/powerpoint/2010/main" val="554315532"/>
              </p:ext>
            </p:extLst>
          </p:nvPr>
        </p:nvGraphicFramePr>
        <p:xfrm>
          <a:off x="682707" y="8432540"/>
          <a:ext cx="16777472" cy="1478318"/>
        </p:xfrm>
        <a:graphic>
          <a:graphicData uri="http://schemas.openxmlformats.org/drawingml/2006/table">
            <a:tbl>
              <a:tblPr firstRow="1" bandRow="1">
                <a:tableStyleId>{5C22544A-7EE6-4342-B048-85BDC9FD1C3A}</a:tableStyleId>
              </a:tblPr>
              <a:tblGrid>
                <a:gridCol w="16777472">
                  <a:extLst>
                    <a:ext uri="{9D8B030D-6E8A-4147-A177-3AD203B41FA5}">
                      <a16:colId xmlns:a16="http://schemas.microsoft.com/office/drawing/2014/main" val="283479455"/>
                    </a:ext>
                  </a:extLst>
                </a:gridCol>
              </a:tblGrid>
              <a:tr h="567295">
                <a:tc>
                  <a:txBody>
                    <a:bodyPr/>
                    <a:lstStyle/>
                    <a:p>
                      <a:r>
                        <a:rPr lang="en-GB" sz="2000" dirty="0"/>
                        <a:t>Summary of your intended aims and outcomes for the work: </a:t>
                      </a:r>
                    </a:p>
                  </a:txBody>
                  <a:tcPr/>
                </a:tc>
                <a:extLst>
                  <a:ext uri="{0D108BD9-81ED-4DB2-BD59-A6C34878D82A}">
                    <a16:rowId xmlns:a16="http://schemas.microsoft.com/office/drawing/2014/main" val="1371321393"/>
                  </a:ext>
                </a:extLst>
              </a:tr>
              <a:tr h="911023">
                <a:tc>
                  <a:txBody>
                    <a:bodyPr/>
                    <a:lstStyle/>
                    <a:p>
                      <a:r>
                        <a:rPr lang="en-GB" sz="2000" i="0" dirty="0"/>
                        <a:t>This work will be shared with the Trust Senior Leadership Team and staff who work as part of the SACT Unit. This will then need to flow into an improvement project around operational efficiency.</a:t>
                      </a:r>
                    </a:p>
                  </a:txBody>
                  <a:tcPr/>
                </a:tc>
                <a:extLst>
                  <a:ext uri="{0D108BD9-81ED-4DB2-BD59-A6C34878D82A}">
                    <a16:rowId xmlns:a16="http://schemas.microsoft.com/office/drawing/2014/main" val="2031365118"/>
                  </a:ext>
                </a:extLst>
              </a:tr>
            </a:tbl>
          </a:graphicData>
        </a:graphic>
      </p:graphicFrame>
    </p:spTree>
    <p:extLst>
      <p:ext uri="{BB962C8B-B14F-4D97-AF65-F5344CB8AC3E}">
        <p14:creationId xmlns:p14="http://schemas.microsoft.com/office/powerpoint/2010/main" val="1840792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77f7b61-7249-402e-9088-bb30bc752eb7" xsi:nil="true"/>
    <lcf76f155ced4ddcb4097134ff3c332f xmlns="28f492b9-0e1d-4676-9635-78fd8c5ab9d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58BEBCE60E1C4C87B869C7C38C0B3D" ma:contentTypeVersion="11" ma:contentTypeDescription="Create a new document." ma:contentTypeScope="" ma:versionID="ef6a93dc4e53927f1a3963e6a422272d">
  <xsd:schema xmlns:xsd="http://www.w3.org/2001/XMLSchema" xmlns:xs="http://www.w3.org/2001/XMLSchema" xmlns:p="http://schemas.microsoft.com/office/2006/metadata/properties" xmlns:ns2="28f492b9-0e1d-4676-9635-78fd8c5ab9d8" xmlns:ns3="d77f7b61-7249-402e-9088-bb30bc752eb7" targetNamespace="http://schemas.microsoft.com/office/2006/metadata/properties" ma:root="true" ma:fieldsID="f59c9dddaa3906bb48f9f6423261f6a4" ns2:_="" ns3:_="">
    <xsd:import namespace="28f492b9-0e1d-4676-9635-78fd8c5ab9d8"/>
    <xsd:import namespace="d77f7b61-7249-402e-9088-bb30bc752e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492b9-0e1d-4676-9635-78fd8c5ab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3e9af6-01d4-423d-8bd2-cf099f328a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7f7b61-7249-402e-9088-bb30bc752e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c4ca98-7b55-4fcc-b8e5-81239fe53638}" ma:internalName="TaxCatchAll" ma:showField="CatchAllData" ma:web="d77f7b61-7249-402e-9088-bb30bc752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32FD9E-DA7F-47AE-AC77-6A32D859C6E3}">
  <ds:schemaRefs>
    <ds:schemaRef ds:uri="http://schemas.microsoft.com/sharepoint/v3/contenttype/forms"/>
  </ds:schemaRefs>
</ds:datastoreItem>
</file>

<file path=customXml/itemProps2.xml><?xml version="1.0" encoding="utf-8"?>
<ds:datastoreItem xmlns:ds="http://schemas.openxmlformats.org/officeDocument/2006/customXml" ds:itemID="{503C84AD-5903-4142-B330-1E3609D31A29}">
  <ds:schemaRefs>
    <ds:schemaRef ds:uri="http://schemas.microsoft.com/office/2006/metadata/properties"/>
    <ds:schemaRef ds:uri="http://schemas.microsoft.com/office/infopath/2007/PartnerControls"/>
    <ds:schemaRef ds:uri="e2187767-90b3-4883-b7e5-3532ba822f20"/>
    <ds:schemaRef ds:uri="83bf93d6-90ef-4c40-b432-3688ee462b88"/>
  </ds:schemaRefs>
</ds:datastoreItem>
</file>

<file path=customXml/itemProps3.xml><?xml version="1.0" encoding="utf-8"?>
<ds:datastoreItem xmlns:ds="http://schemas.openxmlformats.org/officeDocument/2006/customXml" ds:itemID="{5C1D2ECF-8A66-4C85-B815-894F54BE6726}"/>
</file>

<file path=docProps/app.xml><?xml version="1.0" encoding="utf-8"?>
<Properties xmlns="http://schemas.openxmlformats.org/officeDocument/2006/extended-properties" xmlns:vt="http://schemas.openxmlformats.org/officeDocument/2006/docPropsVTypes">
  <TotalTime>146</TotalTime>
  <Words>2475</Words>
  <Application>Microsoft Office PowerPoint</Application>
  <PresentationFormat>Custom</PresentationFormat>
  <Paragraphs>259</Paragraphs>
  <Slides>20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Frutiger</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SWAG pp templates</dc:title>
  <dc:creator>Saunders, Amanda</dc:creator>
  <cp:lastModifiedBy>Amanda Saunders</cp:lastModifiedBy>
  <cp:revision>4</cp:revision>
  <dcterms:created xsi:type="dcterms:W3CDTF">2006-08-16T00:00:00Z</dcterms:created>
  <dcterms:modified xsi:type="dcterms:W3CDTF">2025-05-09T10:54:29Z</dcterms:modified>
  <dc:identifier>DAGLHforbZA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0x0101004758BEBCE60E1C4C87B869C7C38C0B3D</vt:lpwstr>
  </property>
  <property fmtid="{D5CDD505-2E9C-101B-9397-08002B2CF9AE}" pid="3" name="MediaServiceImageTags">
    <vt:lpwstr/>
  </property>
</Properties>
</file>