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257" r:id="rId6"/>
    <p:sldId id="259" r:id="rId7"/>
    <p:sldId id="258" r:id="rId8"/>
    <p:sldId id="269" r:id="rId9"/>
    <p:sldId id="270" r:id="rId10"/>
    <p:sldId id="271" r:id="rId11"/>
    <p:sldId id="275" r:id="rId12"/>
    <p:sldId id="281" r:id="rId13"/>
    <p:sldId id="282" r:id="rId14"/>
    <p:sldId id="283" r:id="rId15"/>
    <p:sldId id="284" r:id="rId16"/>
    <p:sldId id="286" r:id="rId17"/>
    <p:sldId id="278" r:id="rId18"/>
    <p:sldId id="280"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C01CCC2-C4A2-4628-B569-22F603A9542C}">
          <p14:sldIdLst>
            <p14:sldId id="256"/>
            <p14:sldId id="257"/>
            <p14:sldId id="259"/>
            <p14:sldId id="258"/>
            <p14:sldId id="269"/>
            <p14:sldId id="270"/>
            <p14:sldId id="271"/>
            <p14:sldId id="275"/>
            <p14:sldId id="281"/>
            <p14:sldId id="282"/>
            <p14:sldId id="283"/>
            <p14:sldId id="284"/>
            <p14:sldId id="286"/>
            <p14:sldId id="278"/>
            <p14:sldId id="280"/>
            <p14:sldId id="28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009999"/>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09" autoAdjust="0"/>
    <p:restoredTop sz="94660"/>
  </p:normalViewPr>
  <p:slideViewPr>
    <p:cSldViewPr snapToGrid="0">
      <p:cViewPr varScale="1">
        <p:scale>
          <a:sx n="83" d="100"/>
          <a:sy n="83" d="100"/>
        </p:scale>
        <p:origin x="792" y="8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Dunderdale" userId="18a57383-fa13-4764-88a8-9272bfc7f4aa" providerId="ADAL" clId="{75AA7A7F-B9B1-482F-A0FA-82ABF89EED25}"/>
    <pc:docChg chg="modShowInfo">
      <pc:chgData name="Helen Dunderdale" userId="18a57383-fa13-4764-88a8-9272bfc7f4aa" providerId="ADAL" clId="{75AA7A7F-B9B1-482F-A0FA-82ABF89EED25}" dt="2025-05-09T11:49:52.497" v="0" actId="2744"/>
      <pc:docMkLst>
        <pc:docMk/>
      </pc:docMkLst>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31C218-040B-45CA-A7F4-28794F910000}" type="datetimeFigureOut">
              <a:rPr lang="en-GB" smtClean="0"/>
              <a:t>09/05/2025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5FA0A6-C289-4774-A405-07E2C93A2B11}" type="slidenum">
              <a:rPr lang="en-GB" smtClean="0"/>
              <a:t>‹#›</a:t>
            </a:fld>
            <a:endParaRPr lang="en-GB"/>
          </a:p>
        </p:txBody>
      </p:sp>
    </p:spTree>
    <p:extLst>
      <p:ext uri="{BB962C8B-B14F-4D97-AF65-F5344CB8AC3E}">
        <p14:creationId xmlns:p14="http://schemas.microsoft.com/office/powerpoint/2010/main" val="2772720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85B9B-CF0A-D5BE-141D-CD54F06577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BA6A2D4-BEDE-BC0F-974A-C80562C3E4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ADFEBE2-A0EB-3639-EF75-A051303C5555}"/>
              </a:ext>
            </a:extLst>
          </p:cNvPr>
          <p:cNvSpPr>
            <a:spLocks noGrp="1"/>
          </p:cNvSpPr>
          <p:nvPr>
            <p:ph type="dt" sz="half" idx="10"/>
          </p:nvPr>
        </p:nvSpPr>
        <p:spPr/>
        <p:txBody>
          <a:bodyPr/>
          <a:lstStyle/>
          <a:p>
            <a:fld id="{71BFDB61-A0B2-41F1-BE21-5B2171BA93B6}" type="datetimeFigureOut">
              <a:rPr lang="en-GB" smtClean="0"/>
              <a:t>09/05/2025</a:t>
            </a:fld>
            <a:endParaRPr lang="en-GB"/>
          </a:p>
        </p:txBody>
      </p:sp>
      <p:sp>
        <p:nvSpPr>
          <p:cNvPr id="5" name="Footer Placeholder 4">
            <a:extLst>
              <a:ext uri="{FF2B5EF4-FFF2-40B4-BE49-F238E27FC236}">
                <a16:creationId xmlns:a16="http://schemas.microsoft.com/office/drawing/2014/main" id="{18205B8A-7553-7E02-56C3-E643F5ED15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75703-658C-DB30-8D15-344A74444C84}"/>
              </a:ext>
            </a:extLst>
          </p:cNvPr>
          <p:cNvSpPr>
            <a:spLocks noGrp="1"/>
          </p:cNvSpPr>
          <p:nvPr>
            <p:ph type="sldNum" sz="quarter" idx="12"/>
          </p:nvPr>
        </p:nvSpPr>
        <p:spPr/>
        <p:txBody>
          <a:bodyPr/>
          <a:lstStyle/>
          <a:p>
            <a:fld id="{940B8D1D-28B0-4C92-A38B-C3A5FD2FDA1D}" type="slidenum">
              <a:rPr lang="en-GB" smtClean="0"/>
              <a:t>‹#›</a:t>
            </a:fld>
            <a:endParaRPr lang="en-GB"/>
          </a:p>
        </p:txBody>
      </p:sp>
    </p:spTree>
    <p:extLst>
      <p:ext uri="{BB962C8B-B14F-4D97-AF65-F5344CB8AC3E}">
        <p14:creationId xmlns:p14="http://schemas.microsoft.com/office/powerpoint/2010/main" val="2132941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412D2-FAF9-EDCF-82C6-2FF85D783FA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CF3671-E915-41AE-B2F0-415470D860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F28E5F-7E52-6896-C007-63AA32CDA9A1}"/>
              </a:ext>
            </a:extLst>
          </p:cNvPr>
          <p:cNvSpPr>
            <a:spLocks noGrp="1"/>
          </p:cNvSpPr>
          <p:nvPr>
            <p:ph type="dt" sz="half" idx="10"/>
          </p:nvPr>
        </p:nvSpPr>
        <p:spPr/>
        <p:txBody>
          <a:bodyPr/>
          <a:lstStyle/>
          <a:p>
            <a:fld id="{71BFDB61-A0B2-41F1-BE21-5B2171BA93B6}" type="datetimeFigureOut">
              <a:rPr lang="en-GB" smtClean="0"/>
              <a:t>09/05/2025</a:t>
            </a:fld>
            <a:endParaRPr lang="en-GB"/>
          </a:p>
        </p:txBody>
      </p:sp>
      <p:sp>
        <p:nvSpPr>
          <p:cNvPr id="5" name="Footer Placeholder 4">
            <a:extLst>
              <a:ext uri="{FF2B5EF4-FFF2-40B4-BE49-F238E27FC236}">
                <a16:creationId xmlns:a16="http://schemas.microsoft.com/office/drawing/2014/main" id="{B2173F4D-B391-1E03-52E2-4881459937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322466-0F72-F034-8EDE-176949B9387A}"/>
              </a:ext>
            </a:extLst>
          </p:cNvPr>
          <p:cNvSpPr>
            <a:spLocks noGrp="1"/>
          </p:cNvSpPr>
          <p:nvPr>
            <p:ph type="sldNum" sz="quarter" idx="12"/>
          </p:nvPr>
        </p:nvSpPr>
        <p:spPr/>
        <p:txBody>
          <a:bodyPr/>
          <a:lstStyle/>
          <a:p>
            <a:fld id="{940B8D1D-28B0-4C92-A38B-C3A5FD2FDA1D}" type="slidenum">
              <a:rPr lang="en-GB" smtClean="0"/>
              <a:t>‹#›</a:t>
            </a:fld>
            <a:endParaRPr lang="en-GB"/>
          </a:p>
        </p:txBody>
      </p:sp>
    </p:spTree>
    <p:extLst>
      <p:ext uri="{BB962C8B-B14F-4D97-AF65-F5344CB8AC3E}">
        <p14:creationId xmlns:p14="http://schemas.microsoft.com/office/powerpoint/2010/main" val="239276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192E31-BA67-BC87-BE72-C25D01633E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1B13A9E-D895-B54A-5C4D-8C467A4A76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FFAD6D-0B1E-A6D7-E5CE-8E43694ECA0E}"/>
              </a:ext>
            </a:extLst>
          </p:cNvPr>
          <p:cNvSpPr>
            <a:spLocks noGrp="1"/>
          </p:cNvSpPr>
          <p:nvPr>
            <p:ph type="dt" sz="half" idx="10"/>
          </p:nvPr>
        </p:nvSpPr>
        <p:spPr/>
        <p:txBody>
          <a:bodyPr/>
          <a:lstStyle/>
          <a:p>
            <a:fld id="{71BFDB61-A0B2-41F1-BE21-5B2171BA93B6}" type="datetimeFigureOut">
              <a:rPr lang="en-GB" smtClean="0"/>
              <a:t>09/05/2025</a:t>
            </a:fld>
            <a:endParaRPr lang="en-GB"/>
          </a:p>
        </p:txBody>
      </p:sp>
      <p:sp>
        <p:nvSpPr>
          <p:cNvPr id="5" name="Footer Placeholder 4">
            <a:extLst>
              <a:ext uri="{FF2B5EF4-FFF2-40B4-BE49-F238E27FC236}">
                <a16:creationId xmlns:a16="http://schemas.microsoft.com/office/drawing/2014/main" id="{2C88F825-88EB-3262-7017-4848EEF2C6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721031-6AC4-1A7B-7090-EB69BEA7A5E2}"/>
              </a:ext>
            </a:extLst>
          </p:cNvPr>
          <p:cNvSpPr>
            <a:spLocks noGrp="1"/>
          </p:cNvSpPr>
          <p:nvPr>
            <p:ph type="sldNum" sz="quarter" idx="12"/>
          </p:nvPr>
        </p:nvSpPr>
        <p:spPr/>
        <p:txBody>
          <a:bodyPr/>
          <a:lstStyle/>
          <a:p>
            <a:fld id="{940B8D1D-28B0-4C92-A38B-C3A5FD2FDA1D}" type="slidenum">
              <a:rPr lang="en-GB" smtClean="0"/>
              <a:t>‹#›</a:t>
            </a:fld>
            <a:endParaRPr lang="en-GB"/>
          </a:p>
        </p:txBody>
      </p:sp>
    </p:spTree>
    <p:extLst>
      <p:ext uri="{BB962C8B-B14F-4D97-AF65-F5344CB8AC3E}">
        <p14:creationId xmlns:p14="http://schemas.microsoft.com/office/powerpoint/2010/main" val="2343744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35646-DCE0-B3EA-EAFF-E4841213FBE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1E2CC7-EFF6-F0B6-22D3-415971167A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B9BAE7-45D5-81B1-0AE4-0C16436EECD8}"/>
              </a:ext>
            </a:extLst>
          </p:cNvPr>
          <p:cNvSpPr>
            <a:spLocks noGrp="1"/>
          </p:cNvSpPr>
          <p:nvPr>
            <p:ph type="dt" sz="half" idx="10"/>
          </p:nvPr>
        </p:nvSpPr>
        <p:spPr/>
        <p:txBody>
          <a:bodyPr/>
          <a:lstStyle/>
          <a:p>
            <a:fld id="{71BFDB61-A0B2-41F1-BE21-5B2171BA93B6}" type="datetimeFigureOut">
              <a:rPr lang="en-GB" smtClean="0"/>
              <a:t>09/05/2025</a:t>
            </a:fld>
            <a:endParaRPr lang="en-GB"/>
          </a:p>
        </p:txBody>
      </p:sp>
      <p:sp>
        <p:nvSpPr>
          <p:cNvPr id="5" name="Footer Placeholder 4">
            <a:extLst>
              <a:ext uri="{FF2B5EF4-FFF2-40B4-BE49-F238E27FC236}">
                <a16:creationId xmlns:a16="http://schemas.microsoft.com/office/drawing/2014/main" id="{AD7765AB-9C39-BFD7-7D55-CCC5ACFF36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4B1486-866A-9197-DCFE-8ADE278B1C85}"/>
              </a:ext>
            </a:extLst>
          </p:cNvPr>
          <p:cNvSpPr>
            <a:spLocks noGrp="1"/>
          </p:cNvSpPr>
          <p:nvPr>
            <p:ph type="sldNum" sz="quarter" idx="12"/>
          </p:nvPr>
        </p:nvSpPr>
        <p:spPr/>
        <p:txBody>
          <a:bodyPr/>
          <a:lstStyle/>
          <a:p>
            <a:fld id="{940B8D1D-28B0-4C92-A38B-C3A5FD2FDA1D}" type="slidenum">
              <a:rPr lang="en-GB" smtClean="0"/>
              <a:t>‹#›</a:t>
            </a:fld>
            <a:endParaRPr lang="en-GB"/>
          </a:p>
        </p:txBody>
      </p:sp>
    </p:spTree>
    <p:extLst>
      <p:ext uri="{BB962C8B-B14F-4D97-AF65-F5344CB8AC3E}">
        <p14:creationId xmlns:p14="http://schemas.microsoft.com/office/powerpoint/2010/main" val="3454654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93E0B-A41C-87F3-A0D5-842F66F6FA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2930453-2C1E-DF06-2A96-320CBB4A4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F546F0-BBA1-5E80-B61F-FA054FAAAE20}"/>
              </a:ext>
            </a:extLst>
          </p:cNvPr>
          <p:cNvSpPr>
            <a:spLocks noGrp="1"/>
          </p:cNvSpPr>
          <p:nvPr>
            <p:ph type="dt" sz="half" idx="10"/>
          </p:nvPr>
        </p:nvSpPr>
        <p:spPr/>
        <p:txBody>
          <a:bodyPr/>
          <a:lstStyle/>
          <a:p>
            <a:fld id="{71BFDB61-A0B2-41F1-BE21-5B2171BA93B6}" type="datetimeFigureOut">
              <a:rPr lang="en-GB" smtClean="0"/>
              <a:t>09/05/2025</a:t>
            </a:fld>
            <a:endParaRPr lang="en-GB"/>
          </a:p>
        </p:txBody>
      </p:sp>
      <p:sp>
        <p:nvSpPr>
          <p:cNvPr id="5" name="Footer Placeholder 4">
            <a:extLst>
              <a:ext uri="{FF2B5EF4-FFF2-40B4-BE49-F238E27FC236}">
                <a16:creationId xmlns:a16="http://schemas.microsoft.com/office/drawing/2014/main" id="{0C5B6F9C-C4E9-52DB-9F71-F34C9BC97F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C0BE7E-7A92-4DFE-8210-E7A3361E065E}"/>
              </a:ext>
            </a:extLst>
          </p:cNvPr>
          <p:cNvSpPr>
            <a:spLocks noGrp="1"/>
          </p:cNvSpPr>
          <p:nvPr>
            <p:ph type="sldNum" sz="quarter" idx="12"/>
          </p:nvPr>
        </p:nvSpPr>
        <p:spPr/>
        <p:txBody>
          <a:bodyPr/>
          <a:lstStyle/>
          <a:p>
            <a:fld id="{940B8D1D-28B0-4C92-A38B-C3A5FD2FDA1D}" type="slidenum">
              <a:rPr lang="en-GB" smtClean="0"/>
              <a:t>‹#›</a:t>
            </a:fld>
            <a:endParaRPr lang="en-GB"/>
          </a:p>
        </p:txBody>
      </p:sp>
    </p:spTree>
    <p:extLst>
      <p:ext uri="{BB962C8B-B14F-4D97-AF65-F5344CB8AC3E}">
        <p14:creationId xmlns:p14="http://schemas.microsoft.com/office/powerpoint/2010/main" val="1351642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9C5A1-45B4-DE47-CF85-5181DD74AE2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175609-E44B-71DA-AAE7-D10BAFA02F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5408952-A7AC-46E6-09AF-BA5B722233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EB1BB47-5B27-53CC-5420-FD38B0BD640D}"/>
              </a:ext>
            </a:extLst>
          </p:cNvPr>
          <p:cNvSpPr>
            <a:spLocks noGrp="1"/>
          </p:cNvSpPr>
          <p:nvPr>
            <p:ph type="dt" sz="half" idx="10"/>
          </p:nvPr>
        </p:nvSpPr>
        <p:spPr/>
        <p:txBody>
          <a:bodyPr/>
          <a:lstStyle/>
          <a:p>
            <a:fld id="{71BFDB61-A0B2-41F1-BE21-5B2171BA93B6}" type="datetimeFigureOut">
              <a:rPr lang="en-GB" smtClean="0"/>
              <a:t>09/05/2025</a:t>
            </a:fld>
            <a:endParaRPr lang="en-GB"/>
          </a:p>
        </p:txBody>
      </p:sp>
      <p:sp>
        <p:nvSpPr>
          <p:cNvPr id="6" name="Footer Placeholder 5">
            <a:extLst>
              <a:ext uri="{FF2B5EF4-FFF2-40B4-BE49-F238E27FC236}">
                <a16:creationId xmlns:a16="http://schemas.microsoft.com/office/drawing/2014/main" id="{457157A0-0BBE-0332-0260-FF0591C88B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80436B-7F5E-6900-0DC8-C5F4EF84CF70}"/>
              </a:ext>
            </a:extLst>
          </p:cNvPr>
          <p:cNvSpPr>
            <a:spLocks noGrp="1"/>
          </p:cNvSpPr>
          <p:nvPr>
            <p:ph type="sldNum" sz="quarter" idx="12"/>
          </p:nvPr>
        </p:nvSpPr>
        <p:spPr/>
        <p:txBody>
          <a:bodyPr/>
          <a:lstStyle/>
          <a:p>
            <a:fld id="{940B8D1D-28B0-4C92-A38B-C3A5FD2FDA1D}" type="slidenum">
              <a:rPr lang="en-GB" smtClean="0"/>
              <a:t>‹#›</a:t>
            </a:fld>
            <a:endParaRPr lang="en-GB"/>
          </a:p>
        </p:txBody>
      </p:sp>
    </p:spTree>
    <p:extLst>
      <p:ext uri="{BB962C8B-B14F-4D97-AF65-F5344CB8AC3E}">
        <p14:creationId xmlns:p14="http://schemas.microsoft.com/office/powerpoint/2010/main" val="3658608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1EFA0-C05D-17F8-DA74-441BFE2BB95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C3FA57-72B8-19AD-D6DC-A043A1EC43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6B5083-05E3-BBBC-BAB6-F89AA56017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FD4DC70-B9DF-C09A-89BD-8919E7B30D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D9896D-5087-538C-89A6-CD111F1CFC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2CACB41-1177-C299-032A-017A1D7B00F8}"/>
              </a:ext>
            </a:extLst>
          </p:cNvPr>
          <p:cNvSpPr>
            <a:spLocks noGrp="1"/>
          </p:cNvSpPr>
          <p:nvPr>
            <p:ph type="dt" sz="half" idx="10"/>
          </p:nvPr>
        </p:nvSpPr>
        <p:spPr/>
        <p:txBody>
          <a:bodyPr/>
          <a:lstStyle/>
          <a:p>
            <a:fld id="{71BFDB61-A0B2-41F1-BE21-5B2171BA93B6}" type="datetimeFigureOut">
              <a:rPr lang="en-GB" smtClean="0"/>
              <a:t>09/05/2025</a:t>
            </a:fld>
            <a:endParaRPr lang="en-GB"/>
          </a:p>
        </p:txBody>
      </p:sp>
      <p:sp>
        <p:nvSpPr>
          <p:cNvPr id="8" name="Footer Placeholder 7">
            <a:extLst>
              <a:ext uri="{FF2B5EF4-FFF2-40B4-BE49-F238E27FC236}">
                <a16:creationId xmlns:a16="http://schemas.microsoft.com/office/drawing/2014/main" id="{4B9DE23C-B9CA-E78E-976F-1E44E07E921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CAD66D0-1DFB-B4AF-D1B2-3F14F9B12627}"/>
              </a:ext>
            </a:extLst>
          </p:cNvPr>
          <p:cNvSpPr>
            <a:spLocks noGrp="1"/>
          </p:cNvSpPr>
          <p:nvPr>
            <p:ph type="sldNum" sz="quarter" idx="12"/>
          </p:nvPr>
        </p:nvSpPr>
        <p:spPr/>
        <p:txBody>
          <a:bodyPr/>
          <a:lstStyle/>
          <a:p>
            <a:fld id="{940B8D1D-28B0-4C92-A38B-C3A5FD2FDA1D}" type="slidenum">
              <a:rPr lang="en-GB" smtClean="0"/>
              <a:t>‹#›</a:t>
            </a:fld>
            <a:endParaRPr lang="en-GB"/>
          </a:p>
        </p:txBody>
      </p:sp>
    </p:spTree>
    <p:extLst>
      <p:ext uri="{BB962C8B-B14F-4D97-AF65-F5344CB8AC3E}">
        <p14:creationId xmlns:p14="http://schemas.microsoft.com/office/powerpoint/2010/main" val="1678865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7FCCB-0C1F-D5E7-D6CD-061C600EA1A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4EF56F0-87B0-3EF9-1F90-5997B5EA699B}"/>
              </a:ext>
            </a:extLst>
          </p:cNvPr>
          <p:cNvSpPr>
            <a:spLocks noGrp="1"/>
          </p:cNvSpPr>
          <p:nvPr>
            <p:ph type="dt" sz="half" idx="10"/>
          </p:nvPr>
        </p:nvSpPr>
        <p:spPr/>
        <p:txBody>
          <a:bodyPr/>
          <a:lstStyle/>
          <a:p>
            <a:fld id="{71BFDB61-A0B2-41F1-BE21-5B2171BA93B6}" type="datetimeFigureOut">
              <a:rPr lang="en-GB" smtClean="0"/>
              <a:t>09/05/2025</a:t>
            </a:fld>
            <a:endParaRPr lang="en-GB"/>
          </a:p>
        </p:txBody>
      </p:sp>
      <p:sp>
        <p:nvSpPr>
          <p:cNvPr id="4" name="Footer Placeholder 3">
            <a:extLst>
              <a:ext uri="{FF2B5EF4-FFF2-40B4-BE49-F238E27FC236}">
                <a16:creationId xmlns:a16="http://schemas.microsoft.com/office/drawing/2014/main" id="{D43EE094-DCB0-2D48-0BFC-E081BE9275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EFDA701-8A04-4C1E-5B65-A5B3051FF381}"/>
              </a:ext>
            </a:extLst>
          </p:cNvPr>
          <p:cNvSpPr>
            <a:spLocks noGrp="1"/>
          </p:cNvSpPr>
          <p:nvPr>
            <p:ph type="sldNum" sz="quarter" idx="12"/>
          </p:nvPr>
        </p:nvSpPr>
        <p:spPr/>
        <p:txBody>
          <a:bodyPr/>
          <a:lstStyle/>
          <a:p>
            <a:fld id="{940B8D1D-28B0-4C92-A38B-C3A5FD2FDA1D}" type="slidenum">
              <a:rPr lang="en-GB" smtClean="0"/>
              <a:t>‹#›</a:t>
            </a:fld>
            <a:endParaRPr lang="en-GB"/>
          </a:p>
        </p:txBody>
      </p:sp>
    </p:spTree>
    <p:extLst>
      <p:ext uri="{BB962C8B-B14F-4D97-AF65-F5344CB8AC3E}">
        <p14:creationId xmlns:p14="http://schemas.microsoft.com/office/powerpoint/2010/main" val="4100629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7A4E73-B29D-AAC3-9D96-C9B9F1C0C4EB}"/>
              </a:ext>
            </a:extLst>
          </p:cNvPr>
          <p:cNvSpPr>
            <a:spLocks noGrp="1"/>
          </p:cNvSpPr>
          <p:nvPr>
            <p:ph type="dt" sz="half" idx="10"/>
          </p:nvPr>
        </p:nvSpPr>
        <p:spPr/>
        <p:txBody>
          <a:bodyPr/>
          <a:lstStyle/>
          <a:p>
            <a:fld id="{71BFDB61-A0B2-41F1-BE21-5B2171BA93B6}" type="datetimeFigureOut">
              <a:rPr lang="en-GB" smtClean="0"/>
              <a:t>09/05/2025</a:t>
            </a:fld>
            <a:endParaRPr lang="en-GB"/>
          </a:p>
        </p:txBody>
      </p:sp>
      <p:sp>
        <p:nvSpPr>
          <p:cNvPr id="3" name="Footer Placeholder 2">
            <a:extLst>
              <a:ext uri="{FF2B5EF4-FFF2-40B4-BE49-F238E27FC236}">
                <a16:creationId xmlns:a16="http://schemas.microsoft.com/office/drawing/2014/main" id="{F50EA74F-1B58-F866-B551-FEE2FDBD01E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2C68DC6-76B5-7AA1-51BB-F01FD0747EDB}"/>
              </a:ext>
            </a:extLst>
          </p:cNvPr>
          <p:cNvSpPr>
            <a:spLocks noGrp="1"/>
          </p:cNvSpPr>
          <p:nvPr>
            <p:ph type="sldNum" sz="quarter" idx="12"/>
          </p:nvPr>
        </p:nvSpPr>
        <p:spPr/>
        <p:txBody>
          <a:bodyPr/>
          <a:lstStyle/>
          <a:p>
            <a:fld id="{940B8D1D-28B0-4C92-A38B-C3A5FD2FDA1D}" type="slidenum">
              <a:rPr lang="en-GB" smtClean="0"/>
              <a:t>‹#›</a:t>
            </a:fld>
            <a:endParaRPr lang="en-GB"/>
          </a:p>
        </p:txBody>
      </p:sp>
    </p:spTree>
    <p:extLst>
      <p:ext uri="{BB962C8B-B14F-4D97-AF65-F5344CB8AC3E}">
        <p14:creationId xmlns:p14="http://schemas.microsoft.com/office/powerpoint/2010/main" val="3376448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181EF-9194-E6CA-83DC-8912A94B08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8C4D56-1516-2C8B-CF2A-36E89DC310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BA55E7D-7908-EECC-ABF2-DFFD42340B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09A974-D2F0-38F5-A2EB-2FF72B9E9C81}"/>
              </a:ext>
            </a:extLst>
          </p:cNvPr>
          <p:cNvSpPr>
            <a:spLocks noGrp="1"/>
          </p:cNvSpPr>
          <p:nvPr>
            <p:ph type="dt" sz="half" idx="10"/>
          </p:nvPr>
        </p:nvSpPr>
        <p:spPr/>
        <p:txBody>
          <a:bodyPr/>
          <a:lstStyle/>
          <a:p>
            <a:fld id="{71BFDB61-A0B2-41F1-BE21-5B2171BA93B6}" type="datetimeFigureOut">
              <a:rPr lang="en-GB" smtClean="0"/>
              <a:t>09/05/2025</a:t>
            </a:fld>
            <a:endParaRPr lang="en-GB"/>
          </a:p>
        </p:txBody>
      </p:sp>
      <p:sp>
        <p:nvSpPr>
          <p:cNvPr id="6" name="Footer Placeholder 5">
            <a:extLst>
              <a:ext uri="{FF2B5EF4-FFF2-40B4-BE49-F238E27FC236}">
                <a16:creationId xmlns:a16="http://schemas.microsoft.com/office/drawing/2014/main" id="{C0CCF46A-F0DE-674D-2D99-66E856C7D2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0DAAA2-BA4B-D146-B753-27C1D9135FC6}"/>
              </a:ext>
            </a:extLst>
          </p:cNvPr>
          <p:cNvSpPr>
            <a:spLocks noGrp="1"/>
          </p:cNvSpPr>
          <p:nvPr>
            <p:ph type="sldNum" sz="quarter" idx="12"/>
          </p:nvPr>
        </p:nvSpPr>
        <p:spPr/>
        <p:txBody>
          <a:bodyPr/>
          <a:lstStyle/>
          <a:p>
            <a:fld id="{940B8D1D-28B0-4C92-A38B-C3A5FD2FDA1D}" type="slidenum">
              <a:rPr lang="en-GB" smtClean="0"/>
              <a:t>‹#›</a:t>
            </a:fld>
            <a:endParaRPr lang="en-GB"/>
          </a:p>
        </p:txBody>
      </p:sp>
    </p:spTree>
    <p:extLst>
      <p:ext uri="{BB962C8B-B14F-4D97-AF65-F5344CB8AC3E}">
        <p14:creationId xmlns:p14="http://schemas.microsoft.com/office/powerpoint/2010/main" val="3575210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7068A-2DE8-BD57-8B03-4005F19671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3F4DBCA-1C68-7FF7-C5DE-9FAEB7A126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A638D95-9771-10FF-89FB-009F21D783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05ADF5-2C74-3942-C5F9-EC861FB37F08}"/>
              </a:ext>
            </a:extLst>
          </p:cNvPr>
          <p:cNvSpPr>
            <a:spLocks noGrp="1"/>
          </p:cNvSpPr>
          <p:nvPr>
            <p:ph type="dt" sz="half" idx="10"/>
          </p:nvPr>
        </p:nvSpPr>
        <p:spPr/>
        <p:txBody>
          <a:bodyPr/>
          <a:lstStyle/>
          <a:p>
            <a:fld id="{71BFDB61-A0B2-41F1-BE21-5B2171BA93B6}" type="datetimeFigureOut">
              <a:rPr lang="en-GB" smtClean="0"/>
              <a:t>09/05/2025</a:t>
            </a:fld>
            <a:endParaRPr lang="en-GB"/>
          </a:p>
        </p:txBody>
      </p:sp>
      <p:sp>
        <p:nvSpPr>
          <p:cNvPr id="6" name="Footer Placeholder 5">
            <a:extLst>
              <a:ext uri="{FF2B5EF4-FFF2-40B4-BE49-F238E27FC236}">
                <a16:creationId xmlns:a16="http://schemas.microsoft.com/office/drawing/2014/main" id="{ADF474D7-3F4E-A385-82C7-FA5AD8492D5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BA18A1-C7CC-D82D-7DE6-A9A2B1ED9B6B}"/>
              </a:ext>
            </a:extLst>
          </p:cNvPr>
          <p:cNvSpPr>
            <a:spLocks noGrp="1"/>
          </p:cNvSpPr>
          <p:nvPr>
            <p:ph type="sldNum" sz="quarter" idx="12"/>
          </p:nvPr>
        </p:nvSpPr>
        <p:spPr/>
        <p:txBody>
          <a:bodyPr/>
          <a:lstStyle/>
          <a:p>
            <a:fld id="{940B8D1D-28B0-4C92-A38B-C3A5FD2FDA1D}" type="slidenum">
              <a:rPr lang="en-GB" smtClean="0"/>
              <a:t>‹#›</a:t>
            </a:fld>
            <a:endParaRPr lang="en-GB"/>
          </a:p>
        </p:txBody>
      </p:sp>
    </p:spTree>
    <p:extLst>
      <p:ext uri="{BB962C8B-B14F-4D97-AF65-F5344CB8AC3E}">
        <p14:creationId xmlns:p14="http://schemas.microsoft.com/office/powerpoint/2010/main" val="4090119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1E9A38-2CC0-B5BE-B85F-92961DF050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684BFF9-9628-A253-12FB-36D1A88BCF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C12CB1-423A-3B68-87CE-13FA37C7C1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BFDB61-A0B2-41F1-BE21-5B2171BA93B6}" type="datetimeFigureOut">
              <a:rPr lang="en-GB" smtClean="0"/>
              <a:t>09/05/2025</a:t>
            </a:fld>
            <a:endParaRPr lang="en-GB"/>
          </a:p>
        </p:txBody>
      </p:sp>
      <p:sp>
        <p:nvSpPr>
          <p:cNvPr id="5" name="Footer Placeholder 4">
            <a:extLst>
              <a:ext uri="{FF2B5EF4-FFF2-40B4-BE49-F238E27FC236}">
                <a16:creationId xmlns:a16="http://schemas.microsoft.com/office/drawing/2014/main" id="{2671FD06-1215-D3DD-D34D-DC5AF04BF7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D75158B-3E68-4694-DF13-B86D21AD0C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0B8D1D-28B0-4C92-A38B-C3A5FD2FDA1D}" type="slidenum">
              <a:rPr lang="en-GB" smtClean="0"/>
              <a:t>‹#›</a:t>
            </a:fld>
            <a:endParaRPr lang="en-GB"/>
          </a:p>
        </p:txBody>
      </p:sp>
    </p:spTree>
    <p:extLst>
      <p:ext uri="{BB962C8B-B14F-4D97-AF65-F5344CB8AC3E}">
        <p14:creationId xmlns:p14="http://schemas.microsoft.com/office/powerpoint/2010/main" val="2295472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executive.nhs.wales/functions/networks-and-planning/cancer/clinical-hub/systemic-anti-cancer-therapies-sact/sact-accordion/wcn-guideline-for-management-of-hydration-during-systemic-anti-cancer-therapy-containing-cisplati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0CB23-821B-BA63-BED6-2652FF1DA42E}"/>
              </a:ext>
            </a:extLst>
          </p:cNvPr>
          <p:cNvSpPr>
            <a:spLocks noGrp="1"/>
          </p:cNvSpPr>
          <p:nvPr>
            <p:ph type="ctrTitle"/>
          </p:nvPr>
        </p:nvSpPr>
        <p:spPr>
          <a:xfrm>
            <a:off x="1524000" y="1929467"/>
            <a:ext cx="9144000" cy="1118677"/>
          </a:xfrm>
        </p:spPr>
        <p:txBody>
          <a:bodyPr>
            <a:normAutofit fontScale="90000"/>
          </a:bodyPr>
          <a:lstStyle/>
          <a:p>
            <a:r>
              <a:rPr lang="en-GB" b="1" dirty="0">
                <a:solidFill>
                  <a:srgbClr val="0070C0"/>
                </a:solidFill>
              </a:rPr>
              <a:t>SWAG Protocols update  </a:t>
            </a:r>
            <a:br>
              <a:rPr lang="en-GB" b="1" dirty="0">
                <a:solidFill>
                  <a:srgbClr val="0070C0"/>
                </a:solidFill>
              </a:rPr>
            </a:br>
            <a:r>
              <a:rPr lang="en-GB" sz="4400" b="1" dirty="0">
                <a:solidFill>
                  <a:srgbClr val="0070C0"/>
                </a:solidFill>
              </a:rPr>
              <a:t>May 2025</a:t>
            </a:r>
          </a:p>
        </p:txBody>
      </p:sp>
      <p:sp>
        <p:nvSpPr>
          <p:cNvPr id="3" name="Subtitle 2">
            <a:extLst>
              <a:ext uri="{FF2B5EF4-FFF2-40B4-BE49-F238E27FC236}">
                <a16:creationId xmlns:a16="http://schemas.microsoft.com/office/drawing/2014/main" id="{BA2555B8-AAE3-2949-3487-58A4AF58B65B}"/>
              </a:ext>
            </a:extLst>
          </p:cNvPr>
          <p:cNvSpPr>
            <a:spLocks noGrp="1"/>
          </p:cNvSpPr>
          <p:nvPr>
            <p:ph type="subTitle" idx="1"/>
          </p:nvPr>
        </p:nvSpPr>
        <p:spPr/>
        <p:txBody>
          <a:bodyPr/>
          <a:lstStyle/>
          <a:p>
            <a:r>
              <a:rPr lang="en-GB" sz="3200" dirty="0"/>
              <a:t>Kate Gregory</a:t>
            </a:r>
          </a:p>
          <a:p>
            <a:r>
              <a:rPr lang="en-GB" dirty="0"/>
              <a:t>Lead Pharmacist for SWAG Protocols – SWAG Cancer Alliance</a:t>
            </a:r>
          </a:p>
          <a:p>
            <a:r>
              <a:rPr lang="en-GB" dirty="0"/>
              <a:t>Divisional Lead Oncology Pharmacist – UHBW</a:t>
            </a:r>
          </a:p>
          <a:p>
            <a:endParaRPr lang="en-GB" dirty="0"/>
          </a:p>
        </p:txBody>
      </p:sp>
      <p:pic>
        <p:nvPicPr>
          <p:cNvPr id="1026" name="Picture 3">
            <a:extLst>
              <a:ext uri="{FF2B5EF4-FFF2-40B4-BE49-F238E27FC236}">
                <a16:creationId xmlns:a16="http://schemas.microsoft.com/office/drawing/2014/main" id="{DC9C5F44-ED64-E28B-C993-BA10949B00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0217" y="242098"/>
            <a:ext cx="30099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1172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CD2C9-64B5-D0F1-EC34-09EFBEB81411}"/>
              </a:ext>
            </a:extLst>
          </p:cNvPr>
          <p:cNvSpPr>
            <a:spLocks noGrp="1"/>
          </p:cNvSpPr>
          <p:nvPr>
            <p:ph type="title"/>
          </p:nvPr>
        </p:nvSpPr>
        <p:spPr>
          <a:xfrm>
            <a:off x="1071466" y="-76684"/>
            <a:ext cx="10515600" cy="1325563"/>
          </a:xfrm>
        </p:spPr>
        <p:txBody>
          <a:bodyPr/>
          <a:lstStyle/>
          <a:p>
            <a:r>
              <a:rPr lang="en-GB" b="1" dirty="0">
                <a:solidFill>
                  <a:srgbClr val="0070C0"/>
                </a:solidFill>
              </a:rPr>
              <a:t>Cisplatin hydration recommendations</a:t>
            </a:r>
          </a:p>
        </p:txBody>
      </p:sp>
      <p:pic>
        <p:nvPicPr>
          <p:cNvPr id="4" name="Picture 3">
            <a:extLst>
              <a:ext uri="{FF2B5EF4-FFF2-40B4-BE49-F238E27FC236}">
                <a16:creationId xmlns:a16="http://schemas.microsoft.com/office/drawing/2014/main" id="{F357D3D3-8AFE-140A-1BDB-E4FD04E61890}"/>
              </a:ext>
            </a:extLst>
          </p:cNvPr>
          <p:cNvPicPr>
            <a:picLocks noChangeAspect="1"/>
          </p:cNvPicPr>
          <p:nvPr/>
        </p:nvPicPr>
        <p:blipFill>
          <a:blip r:embed="rId2"/>
          <a:stretch>
            <a:fillRect/>
          </a:stretch>
        </p:blipFill>
        <p:spPr>
          <a:xfrm>
            <a:off x="242596" y="1110857"/>
            <a:ext cx="4539728" cy="5420572"/>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5" name="TextBox 9">
            <a:extLst>
              <a:ext uri="{FF2B5EF4-FFF2-40B4-BE49-F238E27FC236}">
                <a16:creationId xmlns:a16="http://schemas.microsoft.com/office/drawing/2014/main" id="{EDBE8CC3-5ABB-1277-B5F7-8D31069BC2ED}"/>
              </a:ext>
            </a:extLst>
          </p:cNvPr>
          <p:cNvSpPr txBox="1"/>
          <p:nvPr/>
        </p:nvSpPr>
        <p:spPr>
          <a:xfrm>
            <a:off x="5333593" y="1305377"/>
            <a:ext cx="5928864" cy="4706068"/>
          </a:xfrm>
          <a:prstGeom prst="rect">
            <a:avLst/>
          </a:prstGeom>
        </p:spPr>
        <p:txBody>
          <a:bodyPr vert="horz" lIns="91440" tIns="45720" rIns="91440" bIns="45720" rtlCol="0">
            <a:normAutofit fontScale="925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spcAft>
                <a:spcPts val="600"/>
              </a:spcAft>
            </a:pPr>
            <a:r>
              <a:rPr lang="en-US" b="1" dirty="0"/>
              <a:t>Before appointment</a:t>
            </a:r>
            <a:r>
              <a:rPr lang="en-US" dirty="0"/>
              <a:t>:</a:t>
            </a:r>
          </a:p>
          <a:p>
            <a:pPr marL="285750" indent="-228600">
              <a:lnSpc>
                <a:spcPct val="90000"/>
              </a:lnSpc>
              <a:spcAft>
                <a:spcPts val="600"/>
              </a:spcAft>
              <a:buFont typeface="Arial" panose="020B0604020202020204" pitchFamily="34" charset="0"/>
              <a:buChar char="•"/>
            </a:pPr>
            <a:r>
              <a:rPr lang="en-US" dirty="0"/>
              <a:t>Inform patient to drink 2L of clear fluid over 24h prior to, and 24h after chemotherapy</a:t>
            </a:r>
          </a:p>
          <a:p>
            <a:pPr marL="285750" indent="-228600">
              <a:lnSpc>
                <a:spcPct val="90000"/>
              </a:lnSpc>
              <a:spcAft>
                <a:spcPts val="600"/>
              </a:spcAft>
              <a:buFont typeface="Arial" panose="020B0604020202020204" pitchFamily="34" charset="0"/>
              <a:buChar char="•"/>
            </a:pPr>
            <a:r>
              <a:rPr lang="en-US" dirty="0"/>
              <a:t>Supplement electrolytes (Mg/K+)</a:t>
            </a:r>
          </a:p>
          <a:p>
            <a:pPr marL="285750" indent="-228600">
              <a:lnSpc>
                <a:spcPct val="90000"/>
              </a:lnSpc>
              <a:spcAft>
                <a:spcPts val="600"/>
              </a:spcAft>
              <a:buFont typeface="Arial" panose="020B0604020202020204" pitchFamily="34" charset="0"/>
              <a:buChar char="•"/>
            </a:pPr>
            <a:r>
              <a:rPr lang="en-US" dirty="0"/>
              <a:t>Consider premedication  in certain circumstances (heart failure)</a:t>
            </a:r>
          </a:p>
          <a:p>
            <a:pPr indent="-228600">
              <a:lnSpc>
                <a:spcPct val="90000"/>
              </a:lnSpc>
              <a:spcAft>
                <a:spcPts val="600"/>
              </a:spcAft>
              <a:buFont typeface="Arial" panose="020B0604020202020204" pitchFamily="34" charset="0"/>
              <a:buChar char="•"/>
            </a:pPr>
            <a:endParaRPr lang="en-US" dirty="0"/>
          </a:p>
          <a:p>
            <a:pPr>
              <a:lnSpc>
                <a:spcPct val="90000"/>
              </a:lnSpc>
              <a:spcAft>
                <a:spcPts val="600"/>
              </a:spcAft>
            </a:pPr>
            <a:r>
              <a:rPr lang="en-US" b="1" dirty="0"/>
              <a:t>On arrival:</a:t>
            </a:r>
          </a:p>
          <a:p>
            <a:pPr marL="285750" indent="-228600">
              <a:lnSpc>
                <a:spcPct val="90000"/>
              </a:lnSpc>
              <a:spcAft>
                <a:spcPts val="600"/>
              </a:spcAft>
              <a:buFont typeface="Arial" panose="020B0604020202020204" pitchFamily="34" charset="0"/>
              <a:buChar char="•"/>
            </a:pPr>
            <a:r>
              <a:rPr lang="en-US" dirty="0"/>
              <a:t>Record weight</a:t>
            </a:r>
          </a:p>
          <a:p>
            <a:pPr marL="285750" indent="-228600">
              <a:lnSpc>
                <a:spcPct val="90000"/>
              </a:lnSpc>
              <a:spcAft>
                <a:spcPts val="600"/>
              </a:spcAft>
              <a:buFont typeface="Arial" panose="020B0604020202020204" pitchFamily="34" charset="0"/>
              <a:buChar char="•"/>
            </a:pPr>
            <a:r>
              <a:rPr lang="en-US" dirty="0"/>
              <a:t>Confirm complied with oral hydration and passing good volumes of urine</a:t>
            </a:r>
          </a:p>
          <a:p>
            <a:pPr marL="285750" indent="-228600">
              <a:lnSpc>
                <a:spcPct val="90000"/>
              </a:lnSpc>
              <a:spcAft>
                <a:spcPts val="600"/>
              </a:spcAft>
              <a:buFont typeface="Arial" panose="020B0604020202020204" pitchFamily="34" charset="0"/>
              <a:buChar char="•"/>
            </a:pPr>
            <a:r>
              <a:rPr lang="en-US" dirty="0"/>
              <a:t>Provide access to supply of drinking water</a:t>
            </a:r>
          </a:p>
          <a:p>
            <a:pPr marL="285750" indent="-228600">
              <a:lnSpc>
                <a:spcPct val="90000"/>
              </a:lnSpc>
              <a:spcAft>
                <a:spcPts val="600"/>
              </a:spcAft>
              <a:buFont typeface="Arial" panose="020B0604020202020204" pitchFamily="34" charset="0"/>
              <a:buChar char="•"/>
            </a:pPr>
            <a:endParaRPr lang="en-US" dirty="0"/>
          </a:p>
          <a:p>
            <a:pPr marL="57150">
              <a:lnSpc>
                <a:spcPct val="90000"/>
              </a:lnSpc>
              <a:spcAft>
                <a:spcPts val="600"/>
              </a:spcAft>
            </a:pPr>
            <a:r>
              <a:rPr lang="en-US" b="1" dirty="0"/>
              <a:t>During infusion:</a:t>
            </a:r>
          </a:p>
          <a:p>
            <a:pPr marL="342900" indent="-285750">
              <a:lnSpc>
                <a:spcPct val="90000"/>
              </a:lnSpc>
              <a:spcAft>
                <a:spcPts val="600"/>
              </a:spcAft>
              <a:buFont typeface="Arial" panose="020B0604020202020204" pitchFamily="34" charset="0"/>
              <a:buChar char="•"/>
            </a:pPr>
            <a:r>
              <a:rPr lang="en-US" dirty="0"/>
              <a:t>Monitor UO</a:t>
            </a:r>
          </a:p>
          <a:p>
            <a:pPr marL="342900" indent="-285750">
              <a:lnSpc>
                <a:spcPct val="90000"/>
              </a:lnSpc>
              <a:spcAft>
                <a:spcPts val="600"/>
              </a:spcAft>
              <a:buFont typeface="Arial" panose="020B0604020202020204" pitchFamily="34" charset="0"/>
              <a:buChar char="•"/>
            </a:pPr>
            <a:r>
              <a:rPr lang="en-US" dirty="0"/>
              <a:t>Weigh patient after end of IV fluids. If weight gain &gt;2kg, give 20mg PO furosemide (build into SACT regimes)</a:t>
            </a:r>
          </a:p>
          <a:p>
            <a:pPr marL="342900" indent="-285750">
              <a:lnSpc>
                <a:spcPct val="90000"/>
              </a:lnSpc>
              <a:spcAft>
                <a:spcPts val="600"/>
              </a:spcAft>
              <a:buFont typeface="Arial" panose="020B0604020202020204" pitchFamily="34" charset="0"/>
              <a:buChar char="•"/>
            </a:pPr>
            <a:r>
              <a:rPr lang="en-US" dirty="0"/>
              <a:t>If does not PU within 30-60 mins, or symptoms of fluid overload, requires clinical review.</a:t>
            </a:r>
          </a:p>
          <a:p>
            <a:pPr marL="342900" indent="-285750">
              <a:lnSpc>
                <a:spcPct val="90000"/>
              </a:lnSpc>
              <a:spcAft>
                <a:spcPts val="600"/>
              </a:spcAft>
              <a:buFont typeface="Arial" panose="020B0604020202020204" pitchFamily="34" charset="0"/>
              <a:buChar char="•"/>
            </a:pPr>
            <a:endParaRPr lang="en-US" dirty="0"/>
          </a:p>
          <a:p>
            <a:pPr marL="285750" indent="-228600">
              <a:lnSpc>
                <a:spcPct val="90000"/>
              </a:lnSpc>
              <a:spcAft>
                <a:spcPts val="600"/>
              </a:spcAft>
              <a:buFont typeface="Arial" panose="020B0604020202020204" pitchFamily="34" charset="0"/>
              <a:buChar char="•"/>
            </a:pPr>
            <a:endParaRPr lang="en-US" dirty="0"/>
          </a:p>
          <a:p>
            <a:pPr marL="57150">
              <a:lnSpc>
                <a:spcPct val="90000"/>
              </a:lnSpc>
              <a:spcAft>
                <a:spcPts val="600"/>
              </a:spcAft>
            </a:pPr>
            <a:endParaRPr lang="en-US" dirty="0"/>
          </a:p>
        </p:txBody>
      </p:sp>
      <p:sp>
        <p:nvSpPr>
          <p:cNvPr id="6" name="TextBox 5">
            <a:extLst>
              <a:ext uri="{FF2B5EF4-FFF2-40B4-BE49-F238E27FC236}">
                <a16:creationId xmlns:a16="http://schemas.microsoft.com/office/drawing/2014/main" id="{C8BE6CFB-A82D-EF8F-B485-3D33EA798746}"/>
              </a:ext>
            </a:extLst>
          </p:cNvPr>
          <p:cNvSpPr txBox="1"/>
          <p:nvPr/>
        </p:nvSpPr>
        <p:spPr>
          <a:xfrm>
            <a:off x="4473388" y="6067943"/>
            <a:ext cx="7862047" cy="877163"/>
          </a:xfrm>
          <a:prstGeom prst="rect">
            <a:avLst/>
          </a:prstGeom>
          <a:noFill/>
        </p:spPr>
        <p:txBody>
          <a:bodyPr wrap="square" rtlCol="0">
            <a:spAutoFit/>
          </a:bodyPr>
          <a:lstStyle/>
          <a:p>
            <a:r>
              <a:rPr lang="en-GB" sz="1650" dirty="0">
                <a:solidFill>
                  <a:srgbClr val="0070C0"/>
                </a:solidFill>
              </a:rPr>
              <a:t>Other networks have adopted the hydration schedules – e.g. TVCN, others have cut IV hydration requirements for low dose cisplatin regimens e.g. Clatterbridge, Southampton </a:t>
            </a:r>
          </a:p>
          <a:p>
            <a:endParaRPr lang="en-GB" dirty="0"/>
          </a:p>
        </p:txBody>
      </p:sp>
    </p:spTree>
    <p:extLst>
      <p:ext uri="{BB962C8B-B14F-4D97-AF65-F5344CB8AC3E}">
        <p14:creationId xmlns:p14="http://schemas.microsoft.com/office/powerpoint/2010/main" val="2422502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CF1A-7215-2DAF-83E5-711D00B5D3F9}"/>
              </a:ext>
            </a:extLst>
          </p:cNvPr>
          <p:cNvSpPr>
            <a:spLocks noGrp="1"/>
          </p:cNvSpPr>
          <p:nvPr>
            <p:ph type="title"/>
          </p:nvPr>
        </p:nvSpPr>
        <p:spPr/>
        <p:txBody>
          <a:bodyPr/>
          <a:lstStyle/>
          <a:p>
            <a:r>
              <a:rPr lang="en-GB" b="1" dirty="0">
                <a:solidFill>
                  <a:srgbClr val="0070C0"/>
                </a:solidFill>
              </a:rPr>
              <a:t>Comparison with current practice – 40mg/m</a:t>
            </a:r>
            <a:r>
              <a:rPr lang="en-GB" b="1" baseline="30000" dirty="0">
                <a:solidFill>
                  <a:srgbClr val="0070C0"/>
                </a:solidFill>
              </a:rPr>
              <a:t>2</a:t>
            </a:r>
          </a:p>
        </p:txBody>
      </p:sp>
      <p:graphicFrame>
        <p:nvGraphicFramePr>
          <p:cNvPr id="7" name="Content Placeholder 6">
            <a:extLst>
              <a:ext uri="{FF2B5EF4-FFF2-40B4-BE49-F238E27FC236}">
                <a16:creationId xmlns:a16="http://schemas.microsoft.com/office/drawing/2014/main" id="{E1C5FF5E-5824-6F86-2AF0-BDDA1E3EBB57}"/>
              </a:ext>
            </a:extLst>
          </p:cNvPr>
          <p:cNvGraphicFramePr>
            <a:graphicFrameLocks noGrp="1"/>
          </p:cNvGraphicFramePr>
          <p:nvPr>
            <p:ph idx="1"/>
            <p:extLst>
              <p:ext uri="{D42A27DB-BD31-4B8C-83A1-F6EECF244321}">
                <p14:modId xmlns:p14="http://schemas.microsoft.com/office/powerpoint/2010/main" val="3443246793"/>
              </p:ext>
            </p:extLst>
          </p:nvPr>
        </p:nvGraphicFramePr>
        <p:xfrm>
          <a:off x="838200" y="1825625"/>
          <a:ext cx="10515600" cy="24942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480938459"/>
                    </a:ext>
                  </a:extLst>
                </a:gridCol>
                <a:gridCol w="5257800">
                  <a:extLst>
                    <a:ext uri="{9D8B030D-6E8A-4147-A177-3AD203B41FA5}">
                      <a16:colId xmlns:a16="http://schemas.microsoft.com/office/drawing/2014/main" val="2079267874"/>
                    </a:ext>
                  </a:extLst>
                </a:gridCol>
              </a:tblGrid>
              <a:tr h="370840">
                <a:tc>
                  <a:txBody>
                    <a:bodyPr/>
                    <a:lstStyle/>
                    <a:p>
                      <a:r>
                        <a:rPr lang="en-GB" dirty="0"/>
                        <a:t>Current practice – weekly cisplatin/RT</a:t>
                      </a:r>
                    </a:p>
                  </a:txBody>
                  <a:tcPr/>
                </a:tc>
                <a:tc>
                  <a:txBody>
                    <a:bodyPr/>
                    <a:lstStyle/>
                    <a:p>
                      <a:r>
                        <a:rPr lang="en-GB" dirty="0"/>
                        <a:t>Practice following Wales hydration schedule</a:t>
                      </a:r>
                    </a:p>
                  </a:txBody>
                  <a:tcPr/>
                </a:tc>
                <a:extLst>
                  <a:ext uri="{0D108BD9-81ED-4DB2-BD59-A6C34878D82A}">
                    <a16:rowId xmlns:a16="http://schemas.microsoft.com/office/drawing/2014/main" val="2240708275"/>
                  </a:ext>
                </a:extLst>
              </a:tr>
              <a:tr h="370840">
                <a:tc>
                  <a:txBody>
                    <a:bodyPr/>
                    <a:lstStyle/>
                    <a:p>
                      <a:r>
                        <a:rPr lang="en-GB" dirty="0"/>
                        <a:t>Pre-hydration – NaCl 0.9% 1L over 1 hr</a:t>
                      </a:r>
                    </a:p>
                  </a:txBody>
                  <a:tcPr/>
                </a:tc>
                <a:tc>
                  <a:txBody>
                    <a:bodyPr/>
                    <a:lstStyle/>
                    <a:p>
                      <a:r>
                        <a:rPr lang="en-GB" dirty="0"/>
                        <a:t>Pre-hydration – NaCl 0.9% </a:t>
                      </a:r>
                      <a:r>
                        <a:rPr lang="en-GB" b="1" dirty="0">
                          <a:solidFill>
                            <a:srgbClr val="C00000"/>
                          </a:solidFill>
                        </a:rPr>
                        <a:t>500mL</a:t>
                      </a:r>
                      <a:r>
                        <a:rPr lang="en-GB" dirty="0">
                          <a:solidFill>
                            <a:srgbClr val="C00000"/>
                          </a:solidFill>
                        </a:rPr>
                        <a:t> </a:t>
                      </a:r>
                      <a:r>
                        <a:rPr lang="en-GB" dirty="0"/>
                        <a:t>over </a:t>
                      </a:r>
                      <a:r>
                        <a:rPr lang="en-GB" b="1" dirty="0">
                          <a:solidFill>
                            <a:srgbClr val="C00000"/>
                          </a:solidFill>
                        </a:rPr>
                        <a:t>30 mins*</a:t>
                      </a:r>
                    </a:p>
                  </a:txBody>
                  <a:tcPr/>
                </a:tc>
                <a:extLst>
                  <a:ext uri="{0D108BD9-81ED-4DB2-BD59-A6C34878D82A}">
                    <a16:rowId xmlns:a16="http://schemas.microsoft.com/office/drawing/2014/main" val="317141945"/>
                  </a:ext>
                </a:extLst>
              </a:tr>
              <a:tr h="370840">
                <a:tc>
                  <a:txBody>
                    <a:bodyPr/>
                    <a:lstStyle/>
                    <a:p>
                      <a:r>
                        <a:rPr lang="en-GB" dirty="0"/>
                        <a:t>Mannitol over 30 minutes</a:t>
                      </a:r>
                    </a:p>
                  </a:txBody>
                  <a:tcPr/>
                </a:tc>
                <a:tc>
                  <a:txBody>
                    <a:bodyPr/>
                    <a:lstStyle/>
                    <a:p>
                      <a:r>
                        <a:rPr lang="en-GB" dirty="0"/>
                        <a:t>No diuretic</a:t>
                      </a:r>
                    </a:p>
                  </a:txBody>
                  <a:tcPr/>
                </a:tc>
                <a:extLst>
                  <a:ext uri="{0D108BD9-81ED-4DB2-BD59-A6C34878D82A}">
                    <a16:rowId xmlns:a16="http://schemas.microsoft.com/office/drawing/2014/main" val="4118192623"/>
                  </a:ext>
                </a:extLst>
              </a:tr>
              <a:tr h="370840">
                <a:tc>
                  <a:txBody>
                    <a:bodyPr/>
                    <a:lstStyle/>
                    <a:p>
                      <a:r>
                        <a:rPr lang="en-GB" dirty="0"/>
                        <a:t>Cisplatin in 500mL over 1 hr</a:t>
                      </a:r>
                    </a:p>
                  </a:txBody>
                  <a:tcPr/>
                </a:tc>
                <a:tc>
                  <a:txBody>
                    <a:bodyPr/>
                    <a:lstStyle/>
                    <a:p>
                      <a:r>
                        <a:rPr lang="en-GB" dirty="0"/>
                        <a:t>Cisplatin in </a:t>
                      </a:r>
                      <a:r>
                        <a:rPr lang="en-GB" b="1" dirty="0">
                          <a:solidFill>
                            <a:srgbClr val="C00000"/>
                          </a:solidFill>
                        </a:rPr>
                        <a:t>1000mL</a:t>
                      </a:r>
                      <a:r>
                        <a:rPr lang="en-GB" b="1" dirty="0"/>
                        <a:t> </a:t>
                      </a:r>
                      <a:r>
                        <a:rPr lang="en-GB" dirty="0"/>
                        <a:t>over 1 hr</a:t>
                      </a:r>
                    </a:p>
                  </a:txBody>
                  <a:tcPr/>
                </a:tc>
                <a:extLst>
                  <a:ext uri="{0D108BD9-81ED-4DB2-BD59-A6C34878D82A}">
                    <a16:rowId xmlns:a16="http://schemas.microsoft.com/office/drawing/2014/main" val="806452703"/>
                  </a:ext>
                </a:extLst>
              </a:tr>
              <a:tr h="370840">
                <a:tc>
                  <a:txBody>
                    <a:bodyPr/>
                    <a:lstStyle/>
                    <a:p>
                      <a:r>
                        <a:rPr lang="en-GB" dirty="0"/>
                        <a:t>Post-hydration – NaCl 0.9% + 2g MgSO4 + 20mmol </a:t>
                      </a:r>
                      <a:r>
                        <a:rPr lang="en-GB" dirty="0" err="1"/>
                        <a:t>KCl</a:t>
                      </a:r>
                      <a:r>
                        <a:rPr lang="en-GB" dirty="0"/>
                        <a:t> 1L over 2 hrs </a:t>
                      </a:r>
                    </a:p>
                  </a:txBody>
                  <a:tcPr/>
                </a:tc>
                <a:tc>
                  <a:txBody>
                    <a:bodyPr/>
                    <a:lstStyle/>
                    <a:p>
                      <a:r>
                        <a:rPr lang="en-GB" dirty="0"/>
                        <a:t>Patient to </a:t>
                      </a:r>
                      <a:r>
                        <a:rPr lang="en-GB" b="1" dirty="0">
                          <a:solidFill>
                            <a:srgbClr val="C00000"/>
                          </a:solidFill>
                        </a:rPr>
                        <a:t>drink 500mL </a:t>
                      </a:r>
                      <a:r>
                        <a:rPr lang="en-GB" dirty="0"/>
                        <a:t>before discharge**</a:t>
                      </a:r>
                    </a:p>
                  </a:txBody>
                  <a:tcPr/>
                </a:tc>
                <a:extLst>
                  <a:ext uri="{0D108BD9-81ED-4DB2-BD59-A6C34878D82A}">
                    <a16:rowId xmlns:a16="http://schemas.microsoft.com/office/drawing/2014/main" val="3641122750"/>
                  </a:ext>
                </a:extLst>
              </a:tr>
              <a:tr h="370840">
                <a:tc>
                  <a:txBody>
                    <a:bodyPr/>
                    <a:lstStyle/>
                    <a:p>
                      <a:r>
                        <a:rPr lang="en-GB" b="1" dirty="0"/>
                        <a:t>Total duration: 4.5 hrs (Total IV fluid 2.7-2.9L</a:t>
                      </a:r>
                      <a:r>
                        <a:rPr lang="en-GB" dirty="0"/>
                        <a:t>)</a:t>
                      </a:r>
                    </a:p>
                  </a:txBody>
                  <a:tcPr/>
                </a:tc>
                <a:tc>
                  <a:txBody>
                    <a:bodyPr/>
                    <a:lstStyle/>
                    <a:p>
                      <a:r>
                        <a:rPr lang="en-GB" b="1" dirty="0"/>
                        <a:t>Total duration: 2hrs (Total IV fluid 1.5L + 0.5L PO)</a:t>
                      </a:r>
                    </a:p>
                  </a:txBody>
                  <a:tcPr/>
                </a:tc>
                <a:extLst>
                  <a:ext uri="{0D108BD9-81ED-4DB2-BD59-A6C34878D82A}">
                    <a16:rowId xmlns:a16="http://schemas.microsoft.com/office/drawing/2014/main" val="3579983518"/>
                  </a:ext>
                </a:extLst>
              </a:tr>
            </a:tbl>
          </a:graphicData>
        </a:graphic>
      </p:graphicFrame>
      <p:sp>
        <p:nvSpPr>
          <p:cNvPr id="8" name="TextBox 7">
            <a:extLst>
              <a:ext uri="{FF2B5EF4-FFF2-40B4-BE49-F238E27FC236}">
                <a16:creationId xmlns:a16="http://schemas.microsoft.com/office/drawing/2014/main" id="{00872E83-40EF-054E-E17E-D1F129160C7E}"/>
              </a:ext>
            </a:extLst>
          </p:cNvPr>
          <p:cNvSpPr txBox="1"/>
          <p:nvPr/>
        </p:nvSpPr>
        <p:spPr>
          <a:xfrm>
            <a:off x="618565" y="4751294"/>
            <a:ext cx="11107270" cy="1754326"/>
          </a:xfrm>
          <a:prstGeom prst="rect">
            <a:avLst/>
          </a:prstGeom>
          <a:noFill/>
        </p:spPr>
        <p:txBody>
          <a:bodyPr wrap="square" rtlCol="0">
            <a:spAutoFit/>
          </a:bodyPr>
          <a:lstStyle/>
          <a:p>
            <a:r>
              <a:rPr lang="en-GB" dirty="0"/>
              <a:t>*Plus patient to drink 2L clear fluid over 24 hr prior to chemotherapy and for 24 hr after</a:t>
            </a:r>
          </a:p>
          <a:p>
            <a:endParaRPr lang="en-GB" dirty="0"/>
          </a:p>
          <a:p>
            <a:r>
              <a:rPr lang="en-GB" dirty="0"/>
              <a:t>**Monitor UO, weigh pt at end of IV fluids, if &gt;2kg weight gain administer furosemide 20mg PO.  If does not PU within 30-60 mins, or symptomatic of fluid overload, for clinical review</a:t>
            </a:r>
          </a:p>
          <a:p>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079822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8D09E-0C7A-5156-A302-BE2B42ED9958}"/>
              </a:ext>
            </a:extLst>
          </p:cNvPr>
          <p:cNvSpPr>
            <a:spLocks noGrp="1"/>
          </p:cNvSpPr>
          <p:nvPr>
            <p:ph type="title"/>
          </p:nvPr>
        </p:nvSpPr>
        <p:spPr/>
        <p:txBody>
          <a:bodyPr/>
          <a:lstStyle/>
          <a:p>
            <a:r>
              <a:rPr lang="en-GB" b="1" dirty="0">
                <a:solidFill>
                  <a:srgbClr val="0070C0"/>
                </a:solidFill>
              </a:rPr>
              <a:t>Benefits/Drawbacks of change</a:t>
            </a:r>
          </a:p>
        </p:txBody>
      </p:sp>
      <p:sp>
        <p:nvSpPr>
          <p:cNvPr id="3" name="Content Placeholder 2">
            <a:extLst>
              <a:ext uri="{FF2B5EF4-FFF2-40B4-BE49-F238E27FC236}">
                <a16:creationId xmlns:a16="http://schemas.microsoft.com/office/drawing/2014/main" id="{5E0B7CE0-06E4-6F63-02F6-630C6E9B6824}"/>
              </a:ext>
            </a:extLst>
          </p:cNvPr>
          <p:cNvSpPr>
            <a:spLocks noGrp="1"/>
          </p:cNvSpPr>
          <p:nvPr>
            <p:ph idx="1"/>
          </p:nvPr>
        </p:nvSpPr>
        <p:spPr>
          <a:xfrm>
            <a:off x="838200" y="1825625"/>
            <a:ext cx="10515600" cy="4455534"/>
          </a:xfrm>
        </p:spPr>
        <p:txBody>
          <a:bodyPr/>
          <a:lstStyle/>
          <a:p>
            <a:r>
              <a:rPr lang="en-GB" dirty="0"/>
              <a:t>Potential to save 2-3 hours of chair time per patient on low-dose (≤40mg/m</a:t>
            </a:r>
            <a:r>
              <a:rPr lang="en-GB" baseline="30000" dirty="0"/>
              <a:t>2</a:t>
            </a:r>
            <a:r>
              <a:rPr lang="en-GB" dirty="0"/>
              <a:t>) cisplatin regimens</a:t>
            </a:r>
          </a:p>
          <a:p>
            <a:r>
              <a:rPr lang="en-GB" dirty="0"/>
              <a:t>RUH audit predicts 416 hours per year of chair time saved</a:t>
            </a:r>
          </a:p>
          <a:p>
            <a:endParaRPr lang="en-GB" dirty="0"/>
          </a:p>
          <a:p>
            <a:r>
              <a:rPr lang="en-GB" dirty="0"/>
              <a:t>Higher dose regimens would require +1hr infusion time as Mg given in pre-hydration which increases infusion time to 2hrs</a:t>
            </a:r>
          </a:p>
          <a:p>
            <a:r>
              <a:rPr lang="en-GB" dirty="0"/>
              <a:t>Patients need to be able to comply with oral hydration – for those that can’t they’d need longer chair time which would potentially be difficult to accommodate if not booked in advance</a:t>
            </a:r>
          </a:p>
          <a:p>
            <a:endParaRPr lang="en-GB" dirty="0"/>
          </a:p>
          <a:p>
            <a:endParaRPr lang="en-GB" dirty="0"/>
          </a:p>
        </p:txBody>
      </p:sp>
    </p:spTree>
    <p:extLst>
      <p:ext uri="{BB962C8B-B14F-4D97-AF65-F5344CB8AC3E}">
        <p14:creationId xmlns:p14="http://schemas.microsoft.com/office/powerpoint/2010/main" val="2426483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1AAF6-EE27-D962-7E76-564FE8FC0E95}"/>
              </a:ext>
            </a:extLst>
          </p:cNvPr>
          <p:cNvSpPr>
            <a:spLocks noGrp="1"/>
          </p:cNvSpPr>
          <p:nvPr>
            <p:ph type="title"/>
          </p:nvPr>
        </p:nvSpPr>
        <p:spPr/>
        <p:txBody>
          <a:bodyPr/>
          <a:lstStyle/>
          <a:p>
            <a:r>
              <a:rPr lang="en-GB" b="1" dirty="0">
                <a:solidFill>
                  <a:srgbClr val="0070C0"/>
                </a:solidFill>
              </a:rPr>
              <a:t>Proposed change</a:t>
            </a:r>
          </a:p>
        </p:txBody>
      </p:sp>
      <p:sp>
        <p:nvSpPr>
          <p:cNvPr id="3" name="Content Placeholder 2">
            <a:extLst>
              <a:ext uri="{FF2B5EF4-FFF2-40B4-BE49-F238E27FC236}">
                <a16:creationId xmlns:a16="http://schemas.microsoft.com/office/drawing/2014/main" id="{8CE13E91-04A8-141D-36CA-A9549A6B1D2D}"/>
              </a:ext>
            </a:extLst>
          </p:cNvPr>
          <p:cNvSpPr>
            <a:spLocks noGrp="1"/>
          </p:cNvSpPr>
          <p:nvPr>
            <p:ph idx="1"/>
          </p:nvPr>
        </p:nvSpPr>
        <p:spPr/>
        <p:txBody>
          <a:bodyPr>
            <a:normAutofit/>
          </a:bodyPr>
          <a:lstStyle/>
          <a:p>
            <a:r>
              <a:rPr lang="en-GB" dirty="0"/>
              <a:t>Adopt reduced hydration schedules – either as per Wales guidance or a 3-tier system as per TVCN (all doses over 61mg/m</a:t>
            </a:r>
            <a:r>
              <a:rPr lang="en-GB" baseline="30000" dirty="0"/>
              <a:t>2</a:t>
            </a:r>
            <a:r>
              <a:rPr lang="en-GB" dirty="0"/>
              <a:t> treated as per &gt; 81mg/m</a:t>
            </a:r>
            <a:r>
              <a:rPr lang="en-GB" baseline="30000" dirty="0"/>
              <a:t>2</a:t>
            </a:r>
            <a:r>
              <a:rPr lang="en-GB" dirty="0"/>
              <a:t> Wales guidance)</a:t>
            </a:r>
          </a:p>
          <a:p>
            <a:r>
              <a:rPr lang="en-GB" dirty="0"/>
              <a:t>This reduces chair time for lower doses but increases chair time by 1hr for higher doses to allow for Mg replacement</a:t>
            </a:r>
          </a:p>
          <a:p>
            <a:r>
              <a:rPr lang="en-GB" dirty="0"/>
              <a:t>Host separate cisplatin hydration schedule on website that can be hyperlinked from specific protocols or update each protocol individually</a:t>
            </a:r>
          </a:p>
          <a:p>
            <a:r>
              <a:rPr lang="en-GB" dirty="0"/>
              <a:t>Happy to adopt for all protocols or only for OP ‘single day’ regimens?</a:t>
            </a:r>
          </a:p>
          <a:p>
            <a:endParaRPr lang="en-GB" dirty="0"/>
          </a:p>
        </p:txBody>
      </p:sp>
    </p:spTree>
    <p:extLst>
      <p:ext uri="{BB962C8B-B14F-4D97-AF65-F5344CB8AC3E}">
        <p14:creationId xmlns:p14="http://schemas.microsoft.com/office/powerpoint/2010/main" val="3045587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0CB23-821B-BA63-BED6-2652FF1DA42E}"/>
              </a:ext>
            </a:extLst>
          </p:cNvPr>
          <p:cNvSpPr>
            <a:spLocks noGrp="1"/>
          </p:cNvSpPr>
          <p:nvPr>
            <p:ph type="ctrTitle"/>
          </p:nvPr>
        </p:nvSpPr>
        <p:spPr>
          <a:xfrm>
            <a:off x="1524000" y="1929467"/>
            <a:ext cx="9144000" cy="1118677"/>
          </a:xfrm>
        </p:spPr>
        <p:txBody>
          <a:bodyPr>
            <a:normAutofit fontScale="90000"/>
          </a:bodyPr>
          <a:lstStyle/>
          <a:p>
            <a:r>
              <a:rPr lang="en-GB" sz="4400" b="1" dirty="0">
                <a:solidFill>
                  <a:srgbClr val="0070C0"/>
                </a:solidFill>
              </a:rPr>
              <a:t>Pre-treatment blood test validity for palliative regimens</a:t>
            </a:r>
          </a:p>
        </p:txBody>
      </p:sp>
      <p:sp>
        <p:nvSpPr>
          <p:cNvPr id="3" name="Subtitle 2">
            <a:extLst>
              <a:ext uri="{FF2B5EF4-FFF2-40B4-BE49-F238E27FC236}">
                <a16:creationId xmlns:a16="http://schemas.microsoft.com/office/drawing/2014/main" id="{BA2555B8-AAE3-2949-3487-58A4AF58B65B}"/>
              </a:ext>
            </a:extLst>
          </p:cNvPr>
          <p:cNvSpPr>
            <a:spLocks noGrp="1"/>
          </p:cNvSpPr>
          <p:nvPr>
            <p:ph type="subTitle" idx="1"/>
          </p:nvPr>
        </p:nvSpPr>
        <p:spPr/>
        <p:txBody>
          <a:bodyPr/>
          <a:lstStyle/>
          <a:p>
            <a:r>
              <a:rPr lang="en-GB" sz="3200" dirty="0"/>
              <a:t>Kate Gregory</a:t>
            </a:r>
          </a:p>
          <a:p>
            <a:r>
              <a:rPr lang="en-GB" dirty="0"/>
              <a:t>Lead Pharmacist for SWAG Protocols – SWAG Cancer Alliance</a:t>
            </a:r>
          </a:p>
          <a:p>
            <a:r>
              <a:rPr lang="en-GB" dirty="0"/>
              <a:t>Divisional Lead Oncology Pharmacist – UHBW</a:t>
            </a:r>
          </a:p>
          <a:p>
            <a:endParaRPr lang="en-GB" dirty="0"/>
          </a:p>
        </p:txBody>
      </p:sp>
      <p:pic>
        <p:nvPicPr>
          <p:cNvPr id="1026" name="Picture 3">
            <a:extLst>
              <a:ext uri="{FF2B5EF4-FFF2-40B4-BE49-F238E27FC236}">
                <a16:creationId xmlns:a16="http://schemas.microsoft.com/office/drawing/2014/main" id="{DC9C5F44-ED64-E28B-C993-BA10949B00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0217" y="242098"/>
            <a:ext cx="30099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5614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3BB19-09CA-ACDD-3242-E5567B46A2D6}"/>
              </a:ext>
            </a:extLst>
          </p:cNvPr>
          <p:cNvSpPr>
            <a:spLocks noGrp="1"/>
          </p:cNvSpPr>
          <p:nvPr>
            <p:ph type="title"/>
          </p:nvPr>
        </p:nvSpPr>
        <p:spPr/>
        <p:txBody>
          <a:bodyPr/>
          <a:lstStyle/>
          <a:p>
            <a:r>
              <a:rPr lang="en-GB" b="1" dirty="0">
                <a:solidFill>
                  <a:srgbClr val="0070C0"/>
                </a:solidFill>
              </a:rPr>
              <a:t>Background</a:t>
            </a:r>
            <a:endParaRPr lang="en-GB" dirty="0"/>
          </a:p>
        </p:txBody>
      </p:sp>
      <p:sp>
        <p:nvSpPr>
          <p:cNvPr id="3" name="Content Placeholder 2">
            <a:extLst>
              <a:ext uri="{FF2B5EF4-FFF2-40B4-BE49-F238E27FC236}">
                <a16:creationId xmlns:a16="http://schemas.microsoft.com/office/drawing/2014/main" id="{558477A9-DB15-B5C9-71DF-57904B1CDF8C}"/>
              </a:ext>
            </a:extLst>
          </p:cNvPr>
          <p:cNvSpPr>
            <a:spLocks noGrp="1"/>
          </p:cNvSpPr>
          <p:nvPr>
            <p:ph idx="1"/>
          </p:nvPr>
        </p:nvSpPr>
        <p:spPr/>
        <p:txBody>
          <a:bodyPr>
            <a:normAutofit/>
          </a:bodyPr>
          <a:lstStyle/>
          <a:p>
            <a:r>
              <a:rPr lang="en-GB" dirty="0"/>
              <a:t>Standard validity period for #1 on protocols is 14 days</a:t>
            </a:r>
          </a:p>
          <a:p>
            <a:r>
              <a:rPr lang="en-GB" dirty="0"/>
              <a:t>This is adjusted when drafting protocols as appropriate based on expertise of clinicians involved</a:t>
            </a:r>
          </a:p>
          <a:p>
            <a:endParaRPr lang="en-GB" dirty="0"/>
          </a:p>
          <a:p>
            <a:endParaRPr lang="en-GB" dirty="0"/>
          </a:p>
          <a:p>
            <a:endParaRPr lang="en-GB" dirty="0"/>
          </a:p>
          <a:p>
            <a:endParaRPr lang="en-GB" dirty="0"/>
          </a:p>
          <a:p>
            <a:r>
              <a:rPr lang="en-GB" dirty="0"/>
              <a:t>Many other network protocols do not include a ‘validity period’ for bloods and only include go ahead parameters</a:t>
            </a:r>
          </a:p>
          <a:p>
            <a:endParaRPr lang="en-GB" dirty="0"/>
          </a:p>
          <a:p>
            <a:endParaRPr lang="en-GB" dirty="0"/>
          </a:p>
        </p:txBody>
      </p:sp>
      <p:pic>
        <p:nvPicPr>
          <p:cNvPr id="5" name="Picture 4">
            <a:extLst>
              <a:ext uri="{FF2B5EF4-FFF2-40B4-BE49-F238E27FC236}">
                <a16:creationId xmlns:a16="http://schemas.microsoft.com/office/drawing/2014/main" id="{95AFDC23-BA8C-F46D-1F69-CE6A44AD0BAA}"/>
              </a:ext>
            </a:extLst>
          </p:cNvPr>
          <p:cNvPicPr>
            <a:picLocks noChangeAspect="1"/>
          </p:cNvPicPr>
          <p:nvPr/>
        </p:nvPicPr>
        <p:blipFill>
          <a:blip r:embed="rId2"/>
          <a:stretch>
            <a:fillRect/>
          </a:stretch>
        </p:blipFill>
        <p:spPr>
          <a:xfrm>
            <a:off x="1150073" y="3428999"/>
            <a:ext cx="9851249" cy="1762125"/>
          </a:xfrm>
          <a:prstGeom prst="rect">
            <a:avLst/>
          </a:prstGeom>
        </p:spPr>
      </p:pic>
    </p:spTree>
    <p:extLst>
      <p:ext uri="{BB962C8B-B14F-4D97-AF65-F5344CB8AC3E}">
        <p14:creationId xmlns:p14="http://schemas.microsoft.com/office/powerpoint/2010/main" val="2541523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C2B6E-5CEC-938B-48F6-574C276955FB}"/>
              </a:ext>
            </a:extLst>
          </p:cNvPr>
          <p:cNvSpPr>
            <a:spLocks noGrp="1"/>
          </p:cNvSpPr>
          <p:nvPr>
            <p:ph type="title"/>
          </p:nvPr>
        </p:nvSpPr>
        <p:spPr/>
        <p:txBody>
          <a:bodyPr/>
          <a:lstStyle/>
          <a:p>
            <a:r>
              <a:rPr lang="en-GB" b="1" dirty="0">
                <a:solidFill>
                  <a:srgbClr val="0070C0"/>
                </a:solidFill>
              </a:rPr>
              <a:t>Incident for discussion</a:t>
            </a:r>
          </a:p>
        </p:txBody>
      </p:sp>
      <p:sp>
        <p:nvSpPr>
          <p:cNvPr id="3" name="Content Placeholder 2">
            <a:extLst>
              <a:ext uri="{FF2B5EF4-FFF2-40B4-BE49-F238E27FC236}">
                <a16:creationId xmlns:a16="http://schemas.microsoft.com/office/drawing/2014/main" id="{4C090106-3F6A-4096-170D-ADCAC3C10004}"/>
              </a:ext>
            </a:extLst>
          </p:cNvPr>
          <p:cNvSpPr>
            <a:spLocks noGrp="1"/>
          </p:cNvSpPr>
          <p:nvPr>
            <p:ph idx="1"/>
          </p:nvPr>
        </p:nvSpPr>
        <p:spPr/>
        <p:txBody>
          <a:bodyPr/>
          <a:lstStyle/>
          <a:p>
            <a:r>
              <a:rPr lang="en-GB" dirty="0"/>
              <a:t>Recent incident at a SWAG trust</a:t>
            </a:r>
          </a:p>
          <a:p>
            <a:pPr lvl="1"/>
            <a:r>
              <a:rPr lang="en-GB" dirty="0"/>
              <a:t>Patient due to start palliative SACT</a:t>
            </a:r>
          </a:p>
          <a:p>
            <a:pPr lvl="1"/>
            <a:r>
              <a:rPr lang="en-GB" dirty="0"/>
              <a:t>Prescription signed off with bloods from 14 days pre #1</a:t>
            </a:r>
          </a:p>
          <a:p>
            <a:pPr lvl="1"/>
            <a:r>
              <a:rPr lang="en-GB" dirty="0"/>
              <a:t>Patient had bloods done at GP surgery closer to SACT treatment date which were deranged but not reviewed by cancer team (NB. out of area bloods so emailed through to secretaries with no prompt to check)</a:t>
            </a:r>
          </a:p>
          <a:p>
            <a:pPr lvl="1"/>
            <a:r>
              <a:rPr lang="en-GB" dirty="0"/>
              <a:t>Treatment went ahead but patient sadly died from toxicity</a:t>
            </a:r>
          </a:p>
          <a:p>
            <a:endParaRPr lang="en-GB" dirty="0"/>
          </a:p>
          <a:p>
            <a:r>
              <a:rPr lang="en-GB" dirty="0"/>
              <a:t>No reports of similar issues from other SWAG trusts</a:t>
            </a:r>
          </a:p>
          <a:p>
            <a:r>
              <a:rPr lang="en-GB" dirty="0"/>
              <a:t>Do we feel this needs review of guidance in protocols? </a:t>
            </a:r>
          </a:p>
        </p:txBody>
      </p:sp>
    </p:spTree>
    <p:extLst>
      <p:ext uri="{BB962C8B-B14F-4D97-AF65-F5344CB8AC3E}">
        <p14:creationId xmlns:p14="http://schemas.microsoft.com/office/powerpoint/2010/main" val="3755064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D8C62-B076-63F9-059E-1DB162F22B9C}"/>
              </a:ext>
            </a:extLst>
          </p:cNvPr>
          <p:cNvSpPr>
            <a:spLocks noGrp="1"/>
          </p:cNvSpPr>
          <p:nvPr>
            <p:ph type="title"/>
          </p:nvPr>
        </p:nvSpPr>
        <p:spPr>
          <a:xfrm>
            <a:off x="295275" y="-31036"/>
            <a:ext cx="10515600" cy="1325563"/>
          </a:xfrm>
        </p:spPr>
        <p:txBody>
          <a:bodyPr>
            <a:normAutofit/>
          </a:bodyPr>
          <a:lstStyle/>
          <a:p>
            <a:r>
              <a:rPr lang="en-GB" sz="4800" b="1" dirty="0">
                <a:solidFill>
                  <a:srgbClr val="0070C0"/>
                </a:solidFill>
              </a:rPr>
              <a:t>New Protocols – progress…</a:t>
            </a:r>
          </a:p>
        </p:txBody>
      </p:sp>
      <p:sp>
        <p:nvSpPr>
          <p:cNvPr id="3" name="Content Placeholder 2">
            <a:extLst>
              <a:ext uri="{FF2B5EF4-FFF2-40B4-BE49-F238E27FC236}">
                <a16:creationId xmlns:a16="http://schemas.microsoft.com/office/drawing/2014/main" id="{54ACFAE9-ADD8-54A1-C240-47408586D5D0}"/>
              </a:ext>
            </a:extLst>
          </p:cNvPr>
          <p:cNvSpPr>
            <a:spLocks noGrp="1"/>
          </p:cNvSpPr>
          <p:nvPr>
            <p:ph idx="1"/>
          </p:nvPr>
        </p:nvSpPr>
        <p:spPr>
          <a:xfrm>
            <a:off x="371475" y="1555751"/>
            <a:ext cx="10515600" cy="5197473"/>
          </a:xfrm>
        </p:spPr>
        <p:txBody>
          <a:bodyPr>
            <a:normAutofit/>
          </a:bodyPr>
          <a:lstStyle/>
          <a:p>
            <a:r>
              <a:rPr lang="en-GB" sz="3000" dirty="0"/>
              <a:t>Protocols activity Oct 24 – May 25 (and comparison with previous reports):</a:t>
            </a:r>
            <a:endParaRPr lang="en-GB" sz="2400" dirty="0"/>
          </a:p>
          <a:p>
            <a:endParaRPr lang="en-GB" dirty="0"/>
          </a:p>
          <a:p>
            <a:endParaRPr lang="en-GB" dirty="0"/>
          </a:p>
          <a:p>
            <a:endParaRPr lang="en-GB" dirty="0"/>
          </a:p>
          <a:p>
            <a:r>
              <a:rPr lang="en-GB" dirty="0"/>
              <a:t>Total NICE protocol activity since Jan 2021:</a:t>
            </a:r>
          </a:p>
          <a:p>
            <a:pPr marL="0" indent="0">
              <a:buNone/>
            </a:pPr>
            <a:endParaRPr lang="en-GB" dirty="0"/>
          </a:p>
          <a:p>
            <a:pPr marL="0" indent="0">
              <a:buNone/>
            </a:pPr>
            <a:endParaRPr lang="en-GB" dirty="0"/>
          </a:p>
          <a:p>
            <a:pPr marL="0" indent="0">
              <a:buNone/>
            </a:pPr>
            <a:endParaRPr lang="en-GB" dirty="0"/>
          </a:p>
        </p:txBody>
      </p:sp>
      <p:pic>
        <p:nvPicPr>
          <p:cNvPr id="4" name="Picture 3">
            <a:extLst>
              <a:ext uri="{FF2B5EF4-FFF2-40B4-BE49-F238E27FC236}">
                <a16:creationId xmlns:a16="http://schemas.microsoft.com/office/drawing/2014/main" id="{CBD39146-4118-7F91-4D22-B7F625CC93D5}"/>
              </a:ext>
            </a:extLst>
          </p:cNvPr>
          <p:cNvPicPr>
            <a:picLocks noChangeAspect="1"/>
          </p:cNvPicPr>
          <p:nvPr/>
        </p:nvPicPr>
        <p:blipFill>
          <a:blip r:embed="rId2"/>
          <a:stretch>
            <a:fillRect/>
          </a:stretch>
        </p:blipFill>
        <p:spPr>
          <a:xfrm>
            <a:off x="8958957" y="230188"/>
            <a:ext cx="3011685" cy="1133954"/>
          </a:xfrm>
          <a:prstGeom prst="rect">
            <a:avLst/>
          </a:prstGeom>
        </p:spPr>
      </p:pic>
      <p:graphicFrame>
        <p:nvGraphicFramePr>
          <p:cNvPr id="5" name="Table 4">
            <a:extLst>
              <a:ext uri="{FF2B5EF4-FFF2-40B4-BE49-F238E27FC236}">
                <a16:creationId xmlns:a16="http://schemas.microsoft.com/office/drawing/2014/main" id="{FDCA7A46-2CAA-A9E5-B9AC-A378C40F8B90}"/>
              </a:ext>
            </a:extLst>
          </p:cNvPr>
          <p:cNvGraphicFramePr>
            <a:graphicFrameLocks noGrp="1"/>
          </p:cNvGraphicFramePr>
          <p:nvPr>
            <p:extLst>
              <p:ext uri="{D42A27DB-BD31-4B8C-83A1-F6EECF244321}">
                <p14:modId xmlns:p14="http://schemas.microsoft.com/office/powerpoint/2010/main" val="3294168607"/>
              </p:ext>
            </p:extLst>
          </p:nvPr>
        </p:nvGraphicFramePr>
        <p:xfrm>
          <a:off x="1304925" y="4865693"/>
          <a:ext cx="10020301" cy="1682084"/>
        </p:xfrm>
        <a:graphic>
          <a:graphicData uri="http://schemas.openxmlformats.org/drawingml/2006/table">
            <a:tbl>
              <a:tblPr firstRow="1" firstCol="1" bandRow="1">
                <a:tableStyleId>{5C22544A-7EE6-4342-B048-85BDC9FD1C3A}</a:tableStyleId>
              </a:tblPr>
              <a:tblGrid>
                <a:gridCol w="4444423">
                  <a:extLst>
                    <a:ext uri="{9D8B030D-6E8A-4147-A177-3AD203B41FA5}">
                      <a16:colId xmlns:a16="http://schemas.microsoft.com/office/drawing/2014/main" val="2238901363"/>
                    </a:ext>
                  </a:extLst>
                </a:gridCol>
                <a:gridCol w="1275295">
                  <a:extLst>
                    <a:ext uri="{9D8B030D-6E8A-4147-A177-3AD203B41FA5}">
                      <a16:colId xmlns:a16="http://schemas.microsoft.com/office/drawing/2014/main" val="2890614318"/>
                    </a:ext>
                  </a:extLst>
                </a:gridCol>
                <a:gridCol w="2185548">
                  <a:extLst>
                    <a:ext uri="{9D8B030D-6E8A-4147-A177-3AD203B41FA5}">
                      <a16:colId xmlns:a16="http://schemas.microsoft.com/office/drawing/2014/main" val="3056910962"/>
                    </a:ext>
                  </a:extLst>
                </a:gridCol>
                <a:gridCol w="2115035">
                  <a:extLst>
                    <a:ext uri="{9D8B030D-6E8A-4147-A177-3AD203B41FA5}">
                      <a16:colId xmlns:a16="http://schemas.microsoft.com/office/drawing/2014/main" val="3469712521"/>
                    </a:ext>
                  </a:extLst>
                </a:gridCol>
              </a:tblGrid>
              <a:tr h="494380">
                <a:tc>
                  <a:txBody>
                    <a:bodyPr/>
                    <a:lstStyle/>
                    <a:p>
                      <a:pPr algn="l">
                        <a:lnSpc>
                          <a:spcPct val="115000"/>
                        </a:lnSpc>
                        <a:spcAft>
                          <a:spcPts val="1000"/>
                        </a:spcAft>
                      </a:pPr>
                      <a:r>
                        <a:rPr lang="en-GB" sz="1800" dirty="0">
                          <a:effectLst/>
                        </a:rPr>
                        <a:t>Activity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600" dirty="0">
                          <a:effectLst/>
                        </a:rPr>
                        <a:t>Number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600" dirty="0">
                          <a:effectLst/>
                        </a:rPr>
                        <a:t>Current status (May 25)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600" dirty="0">
                          <a:effectLst/>
                        </a:rPr>
                        <a:t>Previous data (Oct 24)</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04125448"/>
                  </a:ext>
                </a:extLst>
              </a:tr>
              <a:tr h="251636">
                <a:tc>
                  <a:txBody>
                    <a:bodyPr/>
                    <a:lstStyle/>
                    <a:p>
                      <a:pPr>
                        <a:lnSpc>
                          <a:spcPct val="115000"/>
                        </a:lnSpc>
                        <a:spcAft>
                          <a:spcPts val="1000"/>
                        </a:spcAft>
                      </a:pPr>
                      <a:r>
                        <a:rPr lang="en-GB" sz="1800" b="0" dirty="0">
                          <a:solidFill>
                            <a:schemeClr val="tx1"/>
                          </a:solidFill>
                          <a:effectLst/>
                        </a:rPr>
                        <a:t>Total new NICE TA since Jan 2021</a:t>
                      </a:r>
                      <a:endParaRPr lang="en-GB"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75000"/>
                      </a:schemeClr>
                    </a:solidFill>
                  </a:tcPr>
                </a:tc>
                <a:tc>
                  <a:txBody>
                    <a:bodyPr/>
                    <a:lstStyle/>
                    <a:p>
                      <a:pPr algn="r">
                        <a:lnSpc>
                          <a:spcPct val="115000"/>
                        </a:lnSpc>
                        <a:spcAft>
                          <a:spcPts val="1000"/>
                        </a:spcAft>
                      </a:pPr>
                      <a:r>
                        <a:rPr lang="en-GB" sz="1800" dirty="0">
                          <a:effectLst/>
                        </a:rPr>
                        <a:t>139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800" dirty="0">
                          <a:effectLst/>
                        </a:rPr>
                        <a:t>N/A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n-GB" sz="1800" dirty="0">
                          <a:effectLst/>
                        </a:rPr>
                        <a:t>N/A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3574366"/>
                  </a:ext>
                </a:extLst>
              </a:tr>
              <a:tr h="251636">
                <a:tc>
                  <a:txBody>
                    <a:bodyPr/>
                    <a:lstStyle/>
                    <a:p>
                      <a:pPr>
                        <a:lnSpc>
                          <a:spcPct val="115000"/>
                        </a:lnSpc>
                        <a:spcAft>
                          <a:spcPts val="1000"/>
                        </a:spcAft>
                      </a:pPr>
                      <a:r>
                        <a:rPr lang="en-GB" sz="1800" b="0" dirty="0">
                          <a:solidFill>
                            <a:schemeClr val="tx1"/>
                          </a:solidFill>
                          <a:effectLst/>
                        </a:rPr>
                        <a:t>Protocols available</a:t>
                      </a:r>
                      <a:endParaRPr lang="en-GB"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75000"/>
                      </a:schemeClr>
                    </a:solidFill>
                  </a:tcPr>
                </a:tc>
                <a:tc>
                  <a:txBody>
                    <a:bodyPr/>
                    <a:lstStyle/>
                    <a:p>
                      <a:pPr algn="r">
                        <a:lnSpc>
                          <a:spcPct val="115000"/>
                        </a:lnSpc>
                        <a:spcAft>
                          <a:spcPts val="1000"/>
                        </a:spcAft>
                      </a:pPr>
                      <a:r>
                        <a:rPr lang="en-GB" sz="1800" dirty="0">
                          <a:effectLst/>
                        </a:rPr>
                        <a:t>112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800" dirty="0">
                          <a:effectLst/>
                        </a:rPr>
                        <a:t>81%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n-GB" sz="1800" dirty="0">
                          <a:effectLst/>
                        </a:rPr>
                        <a:t>77%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462918"/>
                  </a:ext>
                </a:extLst>
              </a:tr>
              <a:tr h="251636">
                <a:tc>
                  <a:txBody>
                    <a:bodyPr/>
                    <a:lstStyle/>
                    <a:p>
                      <a:pPr>
                        <a:lnSpc>
                          <a:spcPct val="115000"/>
                        </a:lnSpc>
                        <a:spcAft>
                          <a:spcPts val="1000"/>
                        </a:spcAft>
                      </a:pPr>
                      <a:r>
                        <a:rPr lang="en-GB" sz="1800" b="0" dirty="0">
                          <a:solidFill>
                            <a:schemeClr val="tx1"/>
                          </a:solidFill>
                          <a:effectLst/>
                        </a:rPr>
                        <a:t>Protocols in progress</a:t>
                      </a:r>
                      <a:endParaRPr lang="en-GB"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75000"/>
                      </a:schemeClr>
                    </a:solidFill>
                  </a:tcPr>
                </a:tc>
                <a:tc>
                  <a:txBody>
                    <a:bodyPr/>
                    <a:lstStyle/>
                    <a:p>
                      <a:pPr algn="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nchor="b"/>
                </a:tc>
                <a:tc>
                  <a:txBody>
                    <a:bodyPr/>
                    <a:lstStyle/>
                    <a:p>
                      <a:pPr algn="r">
                        <a:lnSpc>
                          <a:spcPct val="115000"/>
                        </a:lnSpc>
                        <a:spcAft>
                          <a:spcPts val="1000"/>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n-GB" sz="1800" dirty="0">
                          <a:effectLst/>
                        </a:rPr>
                        <a:t>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5795534"/>
                  </a:ext>
                </a:extLst>
              </a:tr>
              <a:tr h="251636">
                <a:tc>
                  <a:txBody>
                    <a:bodyPr/>
                    <a:lstStyle/>
                    <a:p>
                      <a:pPr>
                        <a:lnSpc>
                          <a:spcPct val="115000"/>
                        </a:lnSpc>
                        <a:spcAft>
                          <a:spcPts val="1000"/>
                        </a:spcAft>
                      </a:pPr>
                      <a:r>
                        <a:rPr lang="en-GB" sz="1800" b="0" dirty="0">
                          <a:solidFill>
                            <a:schemeClr val="tx1"/>
                          </a:solidFill>
                          <a:effectLst/>
                        </a:rPr>
                        <a:t>Protocols to be developed</a:t>
                      </a:r>
                      <a:endParaRPr lang="en-GB"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75000"/>
                      </a:schemeClr>
                    </a:solidFill>
                  </a:tcPr>
                </a:tc>
                <a:tc>
                  <a:txBody>
                    <a:bodyPr/>
                    <a:lstStyle/>
                    <a:p>
                      <a:pPr algn="r">
                        <a:lnSpc>
                          <a:spcPct val="115000"/>
                        </a:lnSpc>
                        <a:spcAft>
                          <a:spcPts val="1000"/>
                        </a:spcAft>
                      </a:pPr>
                      <a:r>
                        <a:rPr lang="en-GB" sz="1800" dirty="0">
                          <a:effectLst/>
                        </a:rPr>
                        <a:t>19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800" dirty="0">
                          <a:effectLst/>
                        </a:rPr>
                        <a:t>13%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pPr>
                      <a:r>
                        <a:rPr lang="en-GB" sz="1800" dirty="0">
                          <a:effectLst/>
                        </a:rPr>
                        <a:t>14%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9364759"/>
                  </a:ext>
                </a:extLst>
              </a:tr>
            </a:tbl>
          </a:graphicData>
        </a:graphic>
      </p:graphicFrame>
      <p:graphicFrame>
        <p:nvGraphicFramePr>
          <p:cNvPr id="6" name="Table 5">
            <a:extLst>
              <a:ext uri="{FF2B5EF4-FFF2-40B4-BE49-F238E27FC236}">
                <a16:creationId xmlns:a16="http://schemas.microsoft.com/office/drawing/2014/main" id="{FC86F332-0E58-77AD-50EE-089F4FC4243B}"/>
              </a:ext>
            </a:extLst>
          </p:cNvPr>
          <p:cNvGraphicFramePr>
            <a:graphicFrameLocks noGrp="1"/>
          </p:cNvGraphicFramePr>
          <p:nvPr>
            <p:extLst>
              <p:ext uri="{D42A27DB-BD31-4B8C-83A1-F6EECF244321}">
                <p14:modId xmlns:p14="http://schemas.microsoft.com/office/powerpoint/2010/main" val="654879267"/>
              </p:ext>
            </p:extLst>
          </p:nvPr>
        </p:nvGraphicFramePr>
        <p:xfrm>
          <a:off x="444498" y="2392822"/>
          <a:ext cx="11203420" cy="1558465"/>
        </p:xfrm>
        <a:graphic>
          <a:graphicData uri="http://schemas.openxmlformats.org/drawingml/2006/table">
            <a:tbl>
              <a:tblPr firstRow="1" firstCol="1" bandRow="1">
                <a:tableStyleId>{5C22544A-7EE6-4342-B048-85BDC9FD1C3A}</a:tableStyleId>
              </a:tblPr>
              <a:tblGrid>
                <a:gridCol w="3956586">
                  <a:extLst>
                    <a:ext uri="{9D8B030D-6E8A-4147-A177-3AD203B41FA5}">
                      <a16:colId xmlns:a16="http://schemas.microsoft.com/office/drawing/2014/main" val="2670120300"/>
                    </a:ext>
                  </a:extLst>
                </a:gridCol>
                <a:gridCol w="1546789">
                  <a:extLst>
                    <a:ext uri="{9D8B030D-6E8A-4147-A177-3AD203B41FA5}">
                      <a16:colId xmlns:a16="http://schemas.microsoft.com/office/drawing/2014/main" val="600139065"/>
                    </a:ext>
                  </a:extLst>
                </a:gridCol>
                <a:gridCol w="1504060">
                  <a:extLst>
                    <a:ext uri="{9D8B030D-6E8A-4147-A177-3AD203B41FA5}">
                      <a16:colId xmlns:a16="http://schemas.microsoft.com/office/drawing/2014/main" val="988912892"/>
                    </a:ext>
                  </a:extLst>
                </a:gridCol>
                <a:gridCol w="1384418">
                  <a:extLst>
                    <a:ext uri="{9D8B030D-6E8A-4147-A177-3AD203B41FA5}">
                      <a16:colId xmlns:a16="http://schemas.microsoft.com/office/drawing/2014/main" val="222861897"/>
                    </a:ext>
                  </a:extLst>
                </a:gridCol>
                <a:gridCol w="1452785">
                  <a:extLst>
                    <a:ext uri="{9D8B030D-6E8A-4147-A177-3AD203B41FA5}">
                      <a16:colId xmlns:a16="http://schemas.microsoft.com/office/drawing/2014/main" val="3000979314"/>
                    </a:ext>
                  </a:extLst>
                </a:gridCol>
                <a:gridCol w="1358782">
                  <a:extLst>
                    <a:ext uri="{9D8B030D-6E8A-4147-A177-3AD203B41FA5}">
                      <a16:colId xmlns:a16="http://schemas.microsoft.com/office/drawing/2014/main" val="2287866969"/>
                    </a:ext>
                  </a:extLst>
                </a:gridCol>
              </a:tblGrid>
              <a:tr h="511374">
                <a:tc>
                  <a:txBody>
                    <a:bodyPr/>
                    <a:lstStyle/>
                    <a:p>
                      <a:pPr>
                        <a:lnSpc>
                          <a:spcPct val="115000"/>
                        </a:lnSpc>
                        <a:spcAft>
                          <a:spcPts val="1000"/>
                        </a:spcAft>
                      </a:pPr>
                      <a:r>
                        <a:rPr lang="en-GB" sz="1800" dirty="0">
                          <a:effectLst/>
                        </a:rPr>
                        <a:t>Activity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600" dirty="0">
                          <a:effectLst/>
                        </a:rPr>
                        <a:t>Oct 24 – May 25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15000"/>
                        </a:lnSpc>
                        <a:spcBef>
                          <a:spcPts val="0"/>
                        </a:spcBef>
                        <a:spcAft>
                          <a:spcPts val="1000"/>
                        </a:spcAft>
                        <a:buClrTx/>
                        <a:buSzTx/>
                        <a:buFontTx/>
                        <a:buNone/>
                        <a:tabLst/>
                        <a:defRPr/>
                      </a:pPr>
                      <a:r>
                        <a:rPr lang="en-GB" sz="1600" dirty="0">
                          <a:effectLst/>
                        </a:rPr>
                        <a:t>Mar 24 – Oct 24</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600" dirty="0">
                          <a:effectLst/>
                        </a:rPr>
                        <a:t>Oct 23-Mar 24</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en-GB" sz="1600" dirty="0">
                          <a:effectLst/>
                        </a:rPr>
                        <a:t>Nov 22-Sept 23</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en-GB" sz="1600" dirty="0">
                          <a:effectLst/>
                        </a:rPr>
                        <a:t>Nov 21-Oct 22</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30076667"/>
                  </a:ext>
                </a:extLst>
              </a:tr>
              <a:tr h="230695">
                <a:tc>
                  <a:txBody>
                    <a:bodyPr/>
                    <a:lstStyle/>
                    <a:p>
                      <a:pPr>
                        <a:lnSpc>
                          <a:spcPct val="115000"/>
                        </a:lnSpc>
                        <a:spcAft>
                          <a:spcPts val="1000"/>
                        </a:spcAft>
                      </a:pPr>
                      <a:r>
                        <a:rPr lang="en-GB" sz="1800" b="0" dirty="0">
                          <a:solidFill>
                            <a:schemeClr val="tx1"/>
                          </a:solidFill>
                          <a:effectLst/>
                        </a:rPr>
                        <a:t>New protocols issued</a:t>
                      </a:r>
                      <a:endParaRPr lang="en-GB"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algn="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18</a:t>
                      </a:r>
                    </a:p>
                  </a:txBody>
                  <a:tcPr marL="68580" marR="68580" marT="0" marB="0" anchor="ctr"/>
                </a:tc>
                <a:tc>
                  <a:txBody>
                    <a:bodyPr/>
                    <a:lstStyle/>
                    <a:p>
                      <a:pPr algn="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nchor="ctr"/>
                </a:tc>
                <a:tc>
                  <a:txBody>
                    <a:bodyPr/>
                    <a:lstStyle/>
                    <a:p>
                      <a:pPr algn="r">
                        <a:lnSpc>
                          <a:spcPct val="115000"/>
                        </a:lnSpc>
                        <a:spcAft>
                          <a:spcPts val="1000"/>
                        </a:spcAft>
                      </a:pPr>
                      <a:r>
                        <a:rPr lang="en-GB" sz="1800">
                          <a:effectLst/>
                        </a:rPr>
                        <a:t>11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1000"/>
                        </a:spcAft>
                      </a:pPr>
                      <a:r>
                        <a:rPr lang="en-GB" sz="1800" dirty="0">
                          <a:effectLst/>
                        </a:rPr>
                        <a:t>36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1000"/>
                        </a:spcAft>
                      </a:pPr>
                      <a:r>
                        <a:rPr lang="en-GB" sz="1800">
                          <a:effectLst/>
                        </a:rPr>
                        <a:t>24</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34681798"/>
                  </a:ext>
                </a:extLst>
              </a:tr>
              <a:tr h="230695">
                <a:tc>
                  <a:txBody>
                    <a:bodyPr/>
                    <a:lstStyle/>
                    <a:p>
                      <a:pPr>
                        <a:lnSpc>
                          <a:spcPct val="115000"/>
                        </a:lnSpc>
                        <a:spcAft>
                          <a:spcPts val="1000"/>
                        </a:spcAft>
                      </a:pPr>
                      <a:r>
                        <a:rPr lang="en-GB" sz="1800" b="0" dirty="0">
                          <a:solidFill>
                            <a:schemeClr val="tx1"/>
                          </a:solidFill>
                          <a:effectLst/>
                        </a:rPr>
                        <a:t>Protocols reviewed/amended</a:t>
                      </a:r>
                      <a:endParaRPr lang="en-GB"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algn="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22</a:t>
                      </a:r>
                    </a:p>
                  </a:txBody>
                  <a:tcPr marL="68580" marR="68580" marT="0" marB="0" anchor="ctr"/>
                </a:tc>
                <a:tc>
                  <a:txBody>
                    <a:bodyPr/>
                    <a:lstStyle/>
                    <a:p>
                      <a:pPr algn="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nchor="ctr"/>
                </a:tc>
                <a:tc>
                  <a:txBody>
                    <a:bodyPr/>
                    <a:lstStyle/>
                    <a:p>
                      <a:pPr algn="r">
                        <a:lnSpc>
                          <a:spcPct val="115000"/>
                        </a:lnSpc>
                        <a:spcAft>
                          <a:spcPts val="1000"/>
                        </a:spcAft>
                      </a:pPr>
                      <a:r>
                        <a:rPr lang="en-GB" sz="1800" dirty="0">
                          <a:effectLst/>
                        </a:rPr>
                        <a:t>27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1000"/>
                        </a:spcAft>
                      </a:pPr>
                      <a:r>
                        <a:rPr lang="en-GB" sz="1800">
                          <a:effectLst/>
                        </a:rPr>
                        <a:t>34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1000"/>
                        </a:spcAft>
                      </a:pPr>
                      <a:r>
                        <a:rPr lang="en-GB" sz="1800">
                          <a:effectLst/>
                        </a:rPr>
                        <a:t>19</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17686424"/>
                  </a:ext>
                </a:extLst>
              </a:tr>
              <a:tr h="453239">
                <a:tc>
                  <a:txBody>
                    <a:bodyPr/>
                    <a:lstStyle/>
                    <a:p>
                      <a:pPr>
                        <a:lnSpc>
                          <a:spcPct val="115000"/>
                        </a:lnSpc>
                        <a:spcAft>
                          <a:spcPts val="1000"/>
                        </a:spcAft>
                      </a:pPr>
                      <a:r>
                        <a:rPr lang="en-GB" sz="1800" b="0" dirty="0">
                          <a:solidFill>
                            <a:schemeClr val="tx1"/>
                          </a:solidFill>
                          <a:effectLst/>
                        </a:rPr>
                        <a:t>Protocols drafted (</a:t>
                      </a:r>
                      <a:r>
                        <a:rPr lang="en-GB" sz="1800" b="0" dirty="0" err="1">
                          <a:solidFill>
                            <a:schemeClr val="tx1"/>
                          </a:solidFill>
                          <a:effectLst/>
                        </a:rPr>
                        <a:t>a/w</a:t>
                      </a:r>
                      <a:r>
                        <a:rPr lang="en-GB" sz="1800" b="0" dirty="0">
                          <a:solidFill>
                            <a:schemeClr val="tx1"/>
                          </a:solidFill>
                          <a:effectLst/>
                        </a:rPr>
                        <a:t> review or sign off)</a:t>
                      </a:r>
                      <a:endParaRPr lang="en-GB"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algn="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23</a:t>
                      </a:r>
                    </a:p>
                  </a:txBody>
                  <a:tcPr marL="68580" marR="68580" marT="0" marB="0" anchor="ctr"/>
                </a:tc>
                <a:tc>
                  <a:txBody>
                    <a:bodyPr/>
                    <a:lstStyle/>
                    <a:p>
                      <a:pPr algn="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nchor="ctr"/>
                </a:tc>
                <a:tc>
                  <a:txBody>
                    <a:bodyPr/>
                    <a:lstStyle/>
                    <a:p>
                      <a:pPr algn="r">
                        <a:lnSpc>
                          <a:spcPct val="115000"/>
                        </a:lnSpc>
                        <a:spcAft>
                          <a:spcPts val="1000"/>
                        </a:spcAft>
                      </a:pPr>
                      <a:r>
                        <a:rPr lang="en-GB" sz="1800" dirty="0">
                          <a:effectLst/>
                        </a:rPr>
                        <a:t>23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1000"/>
                        </a:spcAft>
                      </a:pPr>
                      <a:r>
                        <a:rPr lang="en-GB" sz="1800" dirty="0">
                          <a:effectLst/>
                        </a:rPr>
                        <a:t>19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1000"/>
                        </a:spcAft>
                      </a:pPr>
                      <a:r>
                        <a:rPr lang="en-GB" sz="1800" dirty="0">
                          <a:effectLst/>
                        </a:rPr>
                        <a:t>12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97048797"/>
                  </a:ext>
                </a:extLst>
              </a:tr>
            </a:tbl>
          </a:graphicData>
        </a:graphic>
      </p:graphicFrame>
    </p:spTree>
    <p:extLst>
      <p:ext uri="{BB962C8B-B14F-4D97-AF65-F5344CB8AC3E}">
        <p14:creationId xmlns:p14="http://schemas.microsoft.com/office/powerpoint/2010/main" val="853045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8B1BE-A765-3BBE-EFF9-E849E8272A24}"/>
              </a:ext>
            </a:extLst>
          </p:cNvPr>
          <p:cNvSpPr>
            <a:spLocks noGrp="1"/>
          </p:cNvSpPr>
          <p:nvPr>
            <p:ph type="title"/>
          </p:nvPr>
        </p:nvSpPr>
        <p:spPr>
          <a:xfrm>
            <a:off x="686267" y="-46523"/>
            <a:ext cx="10515600" cy="1046649"/>
          </a:xfrm>
        </p:spPr>
        <p:txBody>
          <a:bodyPr/>
          <a:lstStyle/>
          <a:p>
            <a:r>
              <a:rPr lang="en-GB" b="1" dirty="0">
                <a:solidFill>
                  <a:srgbClr val="0070C0"/>
                </a:solidFill>
              </a:rPr>
              <a:t>New NICE TA since last report – Progress…</a:t>
            </a:r>
          </a:p>
        </p:txBody>
      </p:sp>
      <p:graphicFrame>
        <p:nvGraphicFramePr>
          <p:cNvPr id="5" name="Content Placeholder 4">
            <a:extLst>
              <a:ext uri="{FF2B5EF4-FFF2-40B4-BE49-F238E27FC236}">
                <a16:creationId xmlns:a16="http://schemas.microsoft.com/office/drawing/2014/main" id="{E4A64647-B8FB-41A6-B5D6-182C6F9B89C3}"/>
              </a:ext>
            </a:extLst>
          </p:cNvPr>
          <p:cNvGraphicFramePr>
            <a:graphicFrameLocks noGrp="1"/>
          </p:cNvGraphicFramePr>
          <p:nvPr>
            <p:ph idx="1"/>
            <p:extLst>
              <p:ext uri="{D42A27DB-BD31-4B8C-83A1-F6EECF244321}">
                <p14:modId xmlns:p14="http://schemas.microsoft.com/office/powerpoint/2010/main" val="4262413196"/>
              </p:ext>
            </p:extLst>
          </p:nvPr>
        </p:nvGraphicFramePr>
        <p:xfrm>
          <a:off x="324739" y="769390"/>
          <a:ext cx="11682101" cy="5366338"/>
        </p:xfrm>
        <a:graphic>
          <a:graphicData uri="http://schemas.openxmlformats.org/drawingml/2006/table">
            <a:tbl>
              <a:tblPr/>
              <a:tblGrid>
                <a:gridCol w="1222050">
                  <a:extLst>
                    <a:ext uri="{9D8B030D-6E8A-4147-A177-3AD203B41FA5}">
                      <a16:colId xmlns:a16="http://schemas.microsoft.com/office/drawing/2014/main" val="2867871090"/>
                    </a:ext>
                  </a:extLst>
                </a:gridCol>
                <a:gridCol w="8964538">
                  <a:extLst>
                    <a:ext uri="{9D8B030D-6E8A-4147-A177-3AD203B41FA5}">
                      <a16:colId xmlns:a16="http://schemas.microsoft.com/office/drawing/2014/main" val="3329427819"/>
                    </a:ext>
                  </a:extLst>
                </a:gridCol>
                <a:gridCol w="1495513">
                  <a:extLst>
                    <a:ext uri="{9D8B030D-6E8A-4147-A177-3AD203B41FA5}">
                      <a16:colId xmlns:a16="http://schemas.microsoft.com/office/drawing/2014/main" val="3326517634"/>
                    </a:ext>
                  </a:extLst>
                </a:gridCol>
              </a:tblGrid>
              <a:tr h="105001">
                <a:tc>
                  <a:txBody>
                    <a:bodyPr/>
                    <a:lstStyle/>
                    <a:p>
                      <a:pPr algn="l" fontAlgn="b"/>
                      <a:r>
                        <a:rPr lang="en-GB" sz="1400" b="1" i="0" u="none" strike="noStrike" dirty="0">
                          <a:solidFill>
                            <a:srgbClr val="000000"/>
                          </a:solidFill>
                          <a:effectLst/>
                          <a:latin typeface="Calibri" panose="020F0502020204030204" pitchFamily="34" charset="0"/>
                        </a:rPr>
                        <a:t>Date</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l" fontAlgn="b"/>
                      <a:r>
                        <a:rPr lang="en-GB" sz="1400" b="1" i="0" u="none" strike="noStrike" dirty="0">
                          <a:solidFill>
                            <a:srgbClr val="000000"/>
                          </a:solidFill>
                          <a:effectLst/>
                          <a:latin typeface="Calibri" panose="020F0502020204030204" pitchFamily="34" charset="0"/>
                        </a:rPr>
                        <a:t>NICE TA/Indication</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l" fontAlgn="b"/>
                      <a:r>
                        <a:rPr lang="en-GB" sz="1400" b="1" i="0" u="none" strike="noStrike" dirty="0">
                          <a:solidFill>
                            <a:srgbClr val="000000"/>
                          </a:solidFill>
                          <a:effectLst/>
                          <a:latin typeface="Calibri" panose="020F0502020204030204" pitchFamily="34" charset="0"/>
                        </a:rPr>
                        <a:t>Protocol Status</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extLst>
                  <a:ext uri="{0D108BD9-81ED-4DB2-BD59-A6C34878D82A}">
                    <a16:rowId xmlns:a16="http://schemas.microsoft.com/office/drawing/2014/main" val="3364280095"/>
                  </a:ext>
                </a:extLst>
              </a:tr>
              <a:tr h="105001">
                <a:tc>
                  <a:txBody>
                    <a:bodyPr/>
                    <a:lstStyle/>
                    <a:p>
                      <a:pPr algn="l" fontAlgn="b"/>
                      <a:r>
                        <a:rPr lang="en-GB" sz="1100" b="0" i="0" u="none" strike="noStrike" dirty="0">
                          <a:solidFill>
                            <a:srgbClr val="000000"/>
                          </a:solidFill>
                          <a:effectLst/>
                          <a:latin typeface="Calibri" panose="020F0502020204030204" pitchFamily="34" charset="0"/>
                        </a:rPr>
                        <a:t>TBC</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TBC - </a:t>
                      </a:r>
                      <a:r>
                        <a:rPr lang="en-GB" sz="1100" b="0" i="0" u="none" strike="noStrike" dirty="0" err="1">
                          <a:solidFill>
                            <a:srgbClr val="000000"/>
                          </a:solidFill>
                          <a:effectLst/>
                          <a:latin typeface="Calibri" panose="020F0502020204030204" pitchFamily="34" charset="0"/>
                        </a:rPr>
                        <a:t>Tarlatamab</a:t>
                      </a:r>
                      <a:r>
                        <a:rPr lang="en-GB" sz="1100" b="0" i="0" u="none" strike="noStrike" dirty="0">
                          <a:solidFill>
                            <a:srgbClr val="000000"/>
                          </a:solidFill>
                          <a:effectLst/>
                          <a:latin typeface="Calibri" panose="020F0502020204030204" pitchFamily="34" charset="0"/>
                        </a:rPr>
                        <a:t> for previously treated advanced small-cell lung cancer</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a:solidFill>
                            <a:srgbClr val="000000"/>
                          </a:solidFill>
                          <a:effectLst/>
                          <a:latin typeface="Calibri" panose="020F0502020204030204" pitchFamily="34" charset="0"/>
                        </a:rPr>
                        <a:t>Drafted - out for review</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3721387218"/>
                  </a:ext>
                </a:extLst>
              </a:tr>
              <a:tr h="30407">
                <a:tc>
                  <a:txBody>
                    <a:bodyPr/>
                    <a:lstStyle/>
                    <a:p>
                      <a:pPr algn="l" fontAlgn="b"/>
                      <a:r>
                        <a:rPr lang="en-GB" sz="1100" b="0" i="0" u="none" strike="noStrike" dirty="0">
                          <a:solidFill>
                            <a:srgbClr val="000000"/>
                          </a:solidFill>
                          <a:effectLst/>
                          <a:latin typeface="Calibri" panose="020F0502020204030204" pitchFamily="34" charset="0"/>
                        </a:rPr>
                        <a:t>28th May 2025</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TBC - Nivolumab plus ipilimumab for untreated unresectable or metastatic colorectal cancer with high microsatellite instability or mismatch repair deficiency</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a:solidFill>
                            <a:srgbClr val="000000"/>
                          </a:solidFill>
                          <a:effectLst/>
                          <a:latin typeface="Calibri" panose="020F0502020204030204" pitchFamily="34" charset="0"/>
                        </a:rPr>
                        <a:t>Update existing protocol</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693810812"/>
                  </a:ext>
                </a:extLst>
              </a:tr>
              <a:tr h="186159">
                <a:tc>
                  <a:txBody>
                    <a:bodyPr/>
                    <a:lstStyle/>
                    <a:p>
                      <a:pPr algn="l" fontAlgn="b"/>
                      <a:r>
                        <a:rPr lang="en-GB" sz="1100" b="0" i="0" u="none" strike="noStrike" dirty="0">
                          <a:solidFill>
                            <a:srgbClr val="000000"/>
                          </a:solidFill>
                          <a:effectLst/>
                          <a:latin typeface="Calibri" panose="020F0502020204030204" pitchFamily="34" charset="0"/>
                        </a:rPr>
                        <a:t>21st May 2025</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TBC - Durvalumab with platinum-based chemotherapy, then with our without </a:t>
                      </a:r>
                      <a:r>
                        <a:rPr lang="en-GB" sz="1100" b="0" i="0" u="none" strike="noStrike" dirty="0" err="1">
                          <a:solidFill>
                            <a:srgbClr val="000000"/>
                          </a:solidFill>
                          <a:effectLst/>
                          <a:latin typeface="Calibri" panose="020F0502020204030204" pitchFamily="34" charset="0"/>
                        </a:rPr>
                        <a:t>olaparib</a:t>
                      </a:r>
                      <a:r>
                        <a:rPr lang="en-GB" sz="1100" b="0" i="0" u="none" strike="noStrike" dirty="0">
                          <a:solidFill>
                            <a:srgbClr val="000000"/>
                          </a:solidFill>
                          <a:effectLst/>
                          <a:latin typeface="Calibri" panose="020F0502020204030204" pitchFamily="34" charset="0"/>
                        </a:rPr>
                        <a:t> for treating newly diagnosed advanced or recurrent endometrial</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a:solidFill>
                            <a:srgbClr val="000000"/>
                          </a:solidFill>
                          <a:effectLst/>
                          <a:latin typeface="Calibri" panose="020F0502020204030204" pitchFamily="34" charset="0"/>
                        </a:rPr>
                        <a:t>Needs draft</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extLst>
                  <a:ext uri="{0D108BD9-81ED-4DB2-BD59-A6C34878D82A}">
                    <a16:rowId xmlns:a16="http://schemas.microsoft.com/office/drawing/2014/main" val="3704314530"/>
                  </a:ext>
                </a:extLst>
              </a:tr>
              <a:tr h="176106">
                <a:tc>
                  <a:txBody>
                    <a:bodyPr/>
                    <a:lstStyle/>
                    <a:p>
                      <a:pPr algn="l" fontAlgn="b"/>
                      <a:r>
                        <a:rPr lang="en-GB" sz="1100" b="0" i="0" u="none" strike="noStrike" dirty="0">
                          <a:solidFill>
                            <a:srgbClr val="000000"/>
                          </a:solidFill>
                          <a:effectLst/>
                          <a:latin typeface="Calibri" panose="020F0502020204030204" pitchFamily="34" charset="0"/>
                        </a:rPr>
                        <a:t>15th May 2025</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TBC - </a:t>
                      </a:r>
                      <a:r>
                        <a:rPr lang="en-GB" sz="1100" b="0" i="0" u="none" strike="noStrike" dirty="0" err="1">
                          <a:solidFill>
                            <a:srgbClr val="000000"/>
                          </a:solidFill>
                          <a:effectLst/>
                          <a:latin typeface="Calibri" panose="020F0502020204030204" pitchFamily="34" charset="0"/>
                        </a:rPr>
                        <a:t>Ribociclib</a:t>
                      </a:r>
                      <a:r>
                        <a:rPr lang="en-GB" sz="1100" b="0" i="0" u="none" strike="noStrike" dirty="0">
                          <a:solidFill>
                            <a:srgbClr val="000000"/>
                          </a:solidFill>
                          <a:effectLst/>
                          <a:latin typeface="Calibri" panose="020F0502020204030204" pitchFamily="34" charset="0"/>
                        </a:rPr>
                        <a:t> with an aromatase inhibitor can be used as an option for adjuvant treatment of hormone receptor-positive, HER2-negative, early breast</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a:solidFill>
                            <a:srgbClr val="000000"/>
                          </a:solidFill>
                          <a:effectLst/>
                          <a:latin typeface="Calibri" panose="020F0502020204030204" pitchFamily="34" charset="0"/>
                        </a:rPr>
                        <a:t>Update existing protocol</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2005595906"/>
                  </a:ext>
                </a:extLst>
              </a:tr>
              <a:tr h="186159">
                <a:tc>
                  <a:txBody>
                    <a:bodyPr/>
                    <a:lstStyle/>
                    <a:p>
                      <a:pPr algn="l" fontAlgn="b"/>
                      <a:r>
                        <a:rPr lang="en-GB" sz="1100" b="0" i="0" u="none" strike="noStrike" dirty="0">
                          <a:solidFill>
                            <a:srgbClr val="000000"/>
                          </a:solidFill>
                          <a:effectLst/>
                          <a:latin typeface="Calibri" panose="020F0502020204030204" pitchFamily="34" charset="0"/>
                        </a:rPr>
                        <a:t>15th May 2025</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TBC - </a:t>
                      </a:r>
                      <a:r>
                        <a:rPr lang="en-GB" sz="1100" b="0" i="0" u="none" strike="noStrike" dirty="0" err="1">
                          <a:solidFill>
                            <a:srgbClr val="000000"/>
                          </a:solidFill>
                          <a:effectLst/>
                          <a:latin typeface="Calibri" panose="020F0502020204030204" pitchFamily="34" charset="0"/>
                        </a:rPr>
                        <a:t>Capivasertib</a:t>
                      </a:r>
                      <a:r>
                        <a:rPr lang="en-GB" sz="1100" b="0" i="0" u="none" strike="noStrike" dirty="0">
                          <a:solidFill>
                            <a:srgbClr val="000000"/>
                          </a:solidFill>
                          <a:effectLst/>
                          <a:latin typeface="Calibri" panose="020F0502020204030204" pitchFamily="34" charset="0"/>
                        </a:rPr>
                        <a:t> with </a:t>
                      </a:r>
                      <a:r>
                        <a:rPr lang="en-GB" sz="1100" b="0" i="0" u="none" strike="noStrike" dirty="0" err="1">
                          <a:solidFill>
                            <a:srgbClr val="000000"/>
                          </a:solidFill>
                          <a:effectLst/>
                          <a:latin typeface="Calibri" panose="020F0502020204030204" pitchFamily="34" charset="0"/>
                        </a:rPr>
                        <a:t>fulvestrant</a:t>
                      </a:r>
                      <a:r>
                        <a:rPr lang="en-GB" sz="1100" b="0" i="0" u="none" strike="noStrike" dirty="0">
                          <a:solidFill>
                            <a:srgbClr val="000000"/>
                          </a:solidFill>
                          <a:effectLst/>
                          <a:latin typeface="Calibri" panose="020F0502020204030204" pitchFamily="34" charset="0"/>
                        </a:rPr>
                        <a:t> for treating hormone receptor-positive HER-2-negative advanced breast cancer after endocrine treatment.</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a:solidFill>
                            <a:srgbClr val="000000"/>
                          </a:solidFill>
                          <a:effectLst/>
                          <a:latin typeface="Calibri" panose="020F0502020204030204" pitchFamily="34" charset="0"/>
                        </a:rPr>
                        <a:t>Drafted - out for review</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1875729333"/>
                  </a:ext>
                </a:extLst>
              </a:tr>
              <a:tr h="186159">
                <a:tc>
                  <a:txBody>
                    <a:bodyPr/>
                    <a:lstStyle/>
                    <a:p>
                      <a:pPr algn="l" fontAlgn="b"/>
                      <a:r>
                        <a:rPr lang="en-GB" sz="1100" b="0" i="0" u="none" strike="noStrike">
                          <a:solidFill>
                            <a:srgbClr val="000000"/>
                          </a:solidFill>
                          <a:effectLst/>
                          <a:latin typeface="Calibri" panose="020F0502020204030204" pitchFamily="34" charset="0"/>
                        </a:rPr>
                        <a:t>12th May 2025</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TBC - Erdafitinib for treating metastatic or unresectable FGFR-altered urothelial cancer</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a:solidFill>
                            <a:srgbClr val="000000"/>
                          </a:solidFill>
                          <a:effectLst/>
                          <a:latin typeface="Calibri" panose="020F0502020204030204" pitchFamily="34" charset="0"/>
                        </a:rPr>
                        <a:t>Needs draft</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extLst>
                  <a:ext uri="{0D108BD9-81ED-4DB2-BD59-A6C34878D82A}">
                    <a16:rowId xmlns:a16="http://schemas.microsoft.com/office/drawing/2014/main" val="154984493"/>
                  </a:ext>
                </a:extLst>
              </a:tr>
              <a:tr h="186159">
                <a:tc>
                  <a:txBody>
                    <a:bodyPr/>
                    <a:lstStyle/>
                    <a:p>
                      <a:pPr algn="l" fontAlgn="b"/>
                      <a:r>
                        <a:rPr lang="en-GB" sz="1100" b="0" i="0" u="none" strike="noStrike">
                          <a:solidFill>
                            <a:srgbClr val="000000"/>
                          </a:solidFill>
                          <a:effectLst/>
                          <a:latin typeface="Calibri" panose="020F0502020204030204" pitchFamily="34" charset="0"/>
                        </a:rPr>
                        <a:t>8th May 2025</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TA1060 - Osimertinib with pemetrexed and platinum-based chemotherapy for untreated EGFR mutation-positive advanced non-small cell lung cancer</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a:solidFill>
                            <a:srgbClr val="000000"/>
                          </a:solidFill>
                          <a:effectLst/>
                          <a:latin typeface="Calibri" panose="020F0502020204030204" pitchFamily="34" charset="0"/>
                        </a:rPr>
                        <a:t>Existing protocol updated</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2188044865"/>
                  </a:ext>
                </a:extLst>
              </a:tr>
              <a:tr h="186159">
                <a:tc>
                  <a:txBody>
                    <a:bodyPr/>
                    <a:lstStyle/>
                    <a:p>
                      <a:pPr algn="l" fontAlgn="b"/>
                      <a:r>
                        <a:rPr lang="en-GB" sz="1100" b="0" i="0" u="none" strike="noStrike">
                          <a:solidFill>
                            <a:srgbClr val="000000"/>
                          </a:solidFill>
                          <a:effectLst/>
                          <a:latin typeface="Calibri" panose="020F0502020204030204" pitchFamily="34" charset="0"/>
                        </a:rPr>
                        <a:t>7th May 2025</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TA1059 - Brentuximab </a:t>
                      </a:r>
                      <a:r>
                        <a:rPr lang="en-GB" sz="1100" b="0" i="0" u="none" strike="noStrike" dirty="0" err="1">
                          <a:solidFill>
                            <a:srgbClr val="000000"/>
                          </a:solidFill>
                          <a:effectLst/>
                          <a:latin typeface="Calibri" panose="020F0502020204030204" pitchFamily="34" charset="0"/>
                        </a:rPr>
                        <a:t>vedotin</a:t>
                      </a:r>
                      <a:r>
                        <a:rPr lang="en-GB" sz="1100" b="0" i="0" u="none" strike="noStrike" dirty="0">
                          <a:solidFill>
                            <a:srgbClr val="000000"/>
                          </a:solidFill>
                          <a:effectLst/>
                          <a:latin typeface="Calibri" panose="020F0502020204030204" pitchFamily="34" charset="0"/>
                        </a:rPr>
                        <a:t> in combination for untreated stage 3 or 4 CD30-positive Hodgkin lymphoma</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a:solidFill>
                            <a:srgbClr val="000000"/>
                          </a:solidFill>
                          <a:effectLst/>
                          <a:latin typeface="Calibri" panose="020F0502020204030204" pitchFamily="34" charset="0"/>
                        </a:rPr>
                        <a:t>Needs draft</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extLst>
                  <a:ext uri="{0D108BD9-81ED-4DB2-BD59-A6C34878D82A}">
                    <a16:rowId xmlns:a16="http://schemas.microsoft.com/office/drawing/2014/main" val="927144973"/>
                  </a:ext>
                </a:extLst>
              </a:tr>
              <a:tr h="186907">
                <a:tc>
                  <a:txBody>
                    <a:bodyPr/>
                    <a:lstStyle/>
                    <a:p>
                      <a:pPr algn="l" fontAlgn="b"/>
                      <a:r>
                        <a:rPr lang="en-GB" sz="1100" b="0" i="0" u="none" strike="noStrike">
                          <a:solidFill>
                            <a:srgbClr val="000000"/>
                          </a:solidFill>
                          <a:effectLst/>
                          <a:latin typeface="Calibri" panose="020F0502020204030204" pitchFamily="34" charset="0"/>
                        </a:rPr>
                        <a:t>16th April 2025</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TA1055 - Rucaparib for maintenance treatment of advanced ovarian, fallopian tube and peritoneal cancer after response to first-line platinum-based</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a:solidFill>
                            <a:srgbClr val="000000"/>
                          </a:solidFill>
                          <a:effectLst/>
                          <a:latin typeface="Calibri" panose="020F0502020204030204" pitchFamily="34" charset="0"/>
                        </a:rPr>
                        <a:t>Published</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1188279935"/>
                  </a:ext>
                </a:extLst>
              </a:tr>
              <a:tr h="187956">
                <a:tc>
                  <a:txBody>
                    <a:bodyPr/>
                    <a:lstStyle/>
                    <a:p>
                      <a:pPr algn="l" fontAlgn="b"/>
                      <a:r>
                        <a:rPr lang="en-GB" sz="1100" b="0" i="0" u="none" strike="noStrike">
                          <a:solidFill>
                            <a:srgbClr val="000000"/>
                          </a:solidFill>
                          <a:effectLst/>
                          <a:latin typeface="Calibri" panose="020F0502020204030204" pitchFamily="34" charset="0"/>
                        </a:rPr>
                        <a:t>26th March 2025</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TA1049 - Blinatumomab with chemotherapy for consolidation treatment of Philadelphia-</a:t>
                      </a:r>
                      <a:r>
                        <a:rPr lang="en-GB" sz="1100" b="0" i="0" u="none" strike="noStrike" dirty="0" err="1">
                          <a:solidFill>
                            <a:srgbClr val="000000"/>
                          </a:solidFill>
                          <a:effectLst/>
                          <a:latin typeface="Calibri" panose="020F0502020204030204" pitchFamily="34" charset="0"/>
                        </a:rPr>
                        <a:t>chormosome</a:t>
                      </a:r>
                      <a:r>
                        <a:rPr lang="en-GB" sz="1100" b="0" i="0" u="none" strike="noStrike" dirty="0">
                          <a:solidFill>
                            <a:srgbClr val="000000"/>
                          </a:solidFill>
                          <a:effectLst/>
                          <a:latin typeface="Calibri" panose="020F0502020204030204" pitchFamily="34" charset="0"/>
                        </a:rPr>
                        <a:t>-negative CD19-positive minimal residual</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Need draft</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2204062988"/>
                  </a:ext>
                </a:extLst>
              </a:tr>
              <a:tr h="188008">
                <a:tc>
                  <a:txBody>
                    <a:bodyPr/>
                    <a:lstStyle/>
                    <a:p>
                      <a:pPr algn="l" fontAlgn="b"/>
                      <a:r>
                        <a:rPr lang="en-GB" sz="1100" b="0" i="0" u="none" strike="noStrike">
                          <a:solidFill>
                            <a:srgbClr val="000000"/>
                          </a:solidFill>
                          <a:effectLst/>
                          <a:latin typeface="Calibri" panose="020F0502020204030204" pitchFamily="34" charset="0"/>
                        </a:rPr>
                        <a:t>26th February 2025</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TA1043 - Osimertinib for adjuvant treatment if stage 1b to 3a non-small-cell lung cancer (NSCLC) after complete tumour resection in patients with EGFR exon</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a:solidFill>
                            <a:srgbClr val="000000"/>
                          </a:solidFill>
                          <a:effectLst/>
                          <a:latin typeface="Calibri" panose="020F0502020204030204" pitchFamily="34" charset="0"/>
                        </a:rPr>
                        <a:t>Existing protocol updated</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1265541094"/>
                  </a:ext>
                </a:extLst>
              </a:tr>
              <a:tr h="186159">
                <a:tc>
                  <a:txBody>
                    <a:bodyPr/>
                    <a:lstStyle/>
                    <a:p>
                      <a:pPr algn="l" fontAlgn="b"/>
                      <a:r>
                        <a:rPr lang="en-GB" sz="1100" b="0" i="0" u="none" strike="noStrike">
                          <a:solidFill>
                            <a:srgbClr val="000000"/>
                          </a:solidFill>
                          <a:effectLst/>
                          <a:latin typeface="Calibri" panose="020F0502020204030204" pitchFamily="34" charset="0"/>
                        </a:rPr>
                        <a:t>19th February 2025</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TA1042 - </a:t>
                      </a:r>
                      <a:r>
                        <a:rPr lang="en-GB" sz="1100" b="0" i="0" u="none" strike="noStrike" dirty="0" err="1">
                          <a:solidFill>
                            <a:srgbClr val="000000"/>
                          </a:solidFill>
                          <a:effectLst/>
                          <a:latin typeface="Calibri" panose="020F0502020204030204" pitchFamily="34" charset="0"/>
                        </a:rPr>
                        <a:t>Selpercatinib</a:t>
                      </a:r>
                      <a:r>
                        <a:rPr lang="en-GB" sz="1100" b="0" i="0" u="none" strike="noStrike" dirty="0">
                          <a:solidFill>
                            <a:srgbClr val="000000"/>
                          </a:solidFill>
                          <a:effectLst/>
                          <a:latin typeface="Calibri" panose="020F0502020204030204" pitchFamily="34" charset="0"/>
                        </a:rPr>
                        <a:t> for </a:t>
                      </a:r>
                      <a:r>
                        <a:rPr lang="en-GB" sz="1100" b="0" i="0" u="none" strike="noStrike" dirty="0" err="1">
                          <a:solidFill>
                            <a:srgbClr val="000000"/>
                          </a:solidFill>
                          <a:effectLst/>
                          <a:latin typeface="Calibri" panose="020F0502020204030204" pitchFamily="34" charset="0"/>
                        </a:rPr>
                        <a:t>previosuly</a:t>
                      </a:r>
                      <a:r>
                        <a:rPr lang="en-GB" sz="1100" b="0" i="0" u="none" strike="noStrike" dirty="0">
                          <a:solidFill>
                            <a:srgbClr val="000000"/>
                          </a:solidFill>
                          <a:effectLst/>
                          <a:latin typeface="Calibri" panose="020F0502020204030204" pitchFamily="34" charset="0"/>
                        </a:rPr>
                        <a:t> treated RET fusion-positive advanced non-small cell lung cancer</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a:solidFill>
                            <a:srgbClr val="000000"/>
                          </a:solidFill>
                          <a:effectLst/>
                          <a:latin typeface="Calibri" panose="020F0502020204030204" pitchFamily="34" charset="0"/>
                        </a:rPr>
                        <a:t>Existing protocol updated</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1788883105"/>
                  </a:ext>
                </a:extLst>
              </a:tr>
              <a:tr h="186159">
                <a:tc>
                  <a:txBody>
                    <a:bodyPr/>
                    <a:lstStyle/>
                    <a:p>
                      <a:pPr algn="l" fontAlgn="b"/>
                      <a:r>
                        <a:rPr lang="en-GB" sz="1100" b="0" i="0" u="none" strike="noStrike">
                          <a:solidFill>
                            <a:srgbClr val="000000"/>
                          </a:solidFill>
                          <a:effectLst/>
                          <a:latin typeface="Calibri" panose="020F0502020204030204" pitchFamily="34" charset="0"/>
                        </a:rPr>
                        <a:t>19th February 2025</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TA1041 - Durvalumab with etoposide and either carboplatin or cisplatin for untreated extensive-stage small-cell lung cancer</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a:solidFill>
                            <a:srgbClr val="000000"/>
                          </a:solidFill>
                          <a:effectLst/>
                          <a:latin typeface="Calibri" panose="020F0502020204030204" pitchFamily="34" charset="0"/>
                        </a:rPr>
                        <a:t>Needs draft</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extLst>
                  <a:ext uri="{0D108BD9-81ED-4DB2-BD59-A6C34878D82A}">
                    <a16:rowId xmlns:a16="http://schemas.microsoft.com/office/drawing/2014/main" val="126896999"/>
                  </a:ext>
                </a:extLst>
              </a:tr>
              <a:tr h="186159">
                <a:tc>
                  <a:txBody>
                    <a:bodyPr/>
                    <a:lstStyle/>
                    <a:p>
                      <a:pPr algn="l" fontAlgn="b"/>
                      <a:r>
                        <a:rPr lang="en-GB" sz="1100" b="0" i="0" u="none" strike="noStrike">
                          <a:solidFill>
                            <a:srgbClr val="000000"/>
                          </a:solidFill>
                          <a:effectLst/>
                          <a:latin typeface="Calibri" panose="020F0502020204030204" pitchFamily="34" charset="0"/>
                        </a:rPr>
                        <a:t>12th February 2025</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TA1040 - Olaparib for treating BRCA mutation-positive HER2-negative advanced breast cancer after chemotherapy</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Existing protocol updated</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1645591322"/>
                  </a:ext>
                </a:extLst>
              </a:tr>
              <a:tr h="186159">
                <a:tc>
                  <a:txBody>
                    <a:bodyPr/>
                    <a:lstStyle/>
                    <a:p>
                      <a:pPr algn="l" fontAlgn="b"/>
                      <a:r>
                        <a:rPr lang="en-GB" sz="1100" b="0" i="0" u="none" strike="noStrike">
                          <a:solidFill>
                            <a:srgbClr val="000000"/>
                          </a:solidFill>
                          <a:effectLst/>
                          <a:latin typeface="Calibri" panose="020F0502020204030204" pitchFamily="34" charset="0"/>
                        </a:rPr>
                        <a:t>12th February 2025</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TA1039 - </a:t>
                      </a:r>
                      <a:r>
                        <a:rPr lang="en-GB" sz="1100" b="0" i="0" u="none" strike="noStrike" dirty="0" err="1">
                          <a:solidFill>
                            <a:srgbClr val="000000"/>
                          </a:solidFill>
                          <a:effectLst/>
                          <a:latin typeface="Calibri" panose="020F0502020204030204" pitchFamily="34" charset="0"/>
                        </a:rPr>
                        <a:t>Selpercatinib</a:t>
                      </a:r>
                      <a:r>
                        <a:rPr lang="en-GB" sz="1100" b="0" i="0" u="none" strike="noStrike" dirty="0">
                          <a:solidFill>
                            <a:srgbClr val="000000"/>
                          </a:solidFill>
                          <a:effectLst/>
                          <a:latin typeface="Calibri" panose="020F0502020204030204" pitchFamily="34" charset="0"/>
                        </a:rPr>
                        <a:t> for advanced thyroid cancer with RET alterations untreated with a targeted cancer drug in people 12 years and over</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Existing protocol updated</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2156608575"/>
                  </a:ext>
                </a:extLst>
              </a:tr>
              <a:tr h="186159">
                <a:tc>
                  <a:txBody>
                    <a:bodyPr/>
                    <a:lstStyle/>
                    <a:p>
                      <a:pPr algn="l" fontAlgn="b"/>
                      <a:r>
                        <a:rPr lang="en-GB" sz="1100" b="0" i="0" u="none" strike="noStrike">
                          <a:solidFill>
                            <a:srgbClr val="000000"/>
                          </a:solidFill>
                          <a:effectLst/>
                          <a:latin typeface="Calibri" panose="020F0502020204030204" pitchFamily="34" charset="0"/>
                        </a:rPr>
                        <a:t>12th February 2025</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a:solidFill>
                            <a:srgbClr val="000000"/>
                          </a:solidFill>
                          <a:effectLst/>
                          <a:latin typeface="Calibri" panose="020F0502020204030204" pitchFamily="34" charset="0"/>
                        </a:rPr>
                        <a:t>TA1038 - Selpercatinib for advanced thyroid cancer with RET alterations after treatment with a targeted cancer drug in people 12 years and over</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Existing protocol updated</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1023744950"/>
                  </a:ext>
                </a:extLst>
              </a:tr>
              <a:tr h="186159">
                <a:tc>
                  <a:txBody>
                    <a:bodyPr/>
                    <a:lstStyle/>
                    <a:p>
                      <a:pPr algn="l" fontAlgn="b"/>
                      <a:r>
                        <a:rPr lang="en-GB" sz="1100" b="0" i="0" u="none" strike="noStrike" dirty="0">
                          <a:solidFill>
                            <a:srgbClr val="000000"/>
                          </a:solidFill>
                          <a:effectLst/>
                          <a:latin typeface="Calibri" panose="020F0502020204030204" pitchFamily="34" charset="0"/>
                        </a:rPr>
                        <a:t>5th February 2025</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TA1037 - Pembrolizumab for adjuvant treatment of resected non-small cell lung cancer</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a:solidFill>
                            <a:srgbClr val="000000"/>
                          </a:solidFill>
                          <a:effectLst/>
                          <a:latin typeface="Calibri" panose="020F0502020204030204" pitchFamily="34" charset="0"/>
                        </a:rPr>
                        <a:t>Existing protocol updated</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3057776815"/>
                  </a:ext>
                </a:extLst>
              </a:tr>
              <a:tr h="186159">
                <a:tc>
                  <a:txBody>
                    <a:bodyPr/>
                    <a:lstStyle/>
                    <a:p>
                      <a:pPr algn="l" fontAlgn="b"/>
                      <a:r>
                        <a:rPr lang="en-GB" sz="1100" b="0" i="0" u="none" strike="noStrike" dirty="0">
                          <a:solidFill>
                            <a:srgbClr val="000000"/>
                          </a:solidFill>
                          <a:effectLst/>
                          <a:latin typeface="Calibri" panose="020F0502020204030204" pitchFamily="34" charset="0"/>
                        </a:rPr>
                        <a:t>5th February 2025</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TA1036 - </a:t>
                      </a:r>
                      <a:r>
                        <a:rPr lang="en-GB" sz="1100" b="0" i="0" u="none" strike="noStrike" dirty="0" err="1">
                          <a:solidFill>
                            <a:srgbClr val="000000"/>
                          </a:solidFill>
                          <a:effectLst/>
                          <a:latin typeface="Calibri" panose="020F0502020204030204" pitchFamily="34" charset="0"/>
                        </a:rPr>
                        <a:t>Elacestrant</a:t>
                      </a:r>
                      <a:r>
                        <a:rPr lang="en-GB" sz="1100" b="0" i="0" u="none" strike="noStrike" dirty="0">
                          <a:solidFill>
                            <a:srgbClr val="000000"/>
                          </a:solidFill>
                          <a:effectLst/>
                          <a:latin typeface="Calibri" panose="020F0502020204030204" pitchFamily="34" charset="0"/>
                        </a:rPr>
                        <a:t> for treating oestrogen receptor-positive HER2-negative advanced breast cancer with an ESR1 mutation after endocrine treatment</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a:solidFill>
                            <a:srgbClr val="000000"/>
                          </a:solidFill>
                          <a:effectLst/>
                          <a:latin typeface="Calibri" panose="020F0502020204030204" pitchFamily="34" charset="0"/>
                        </a:rPr>
                        <a:t>Being drafted</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1256217251"/>
                  </a:ext>
                </a:extLst>
              </a:tr>
              <a:tr h="186159">
                <a:tc>
                  <a:txBody>
                    <a:bodyPr/>
                    <a:lstStyle/>
                    <a:p>
                      <a:pPr algn="l" fontAlgn="b"/>
                      <a:r>
                        <a:rPr lang="en-GB" sz="1100" b="0" i="0" u="none" strike="noStrike">
                          <a:solidFill>
                            <a:srgbClr val="000000"/>
                          </a:solidFill>
                          <a:effectLst/>
                          <a:latin typeface="Calibri" panose="020F0502020204030204" pitchFamily="34" charset="0"/>
                        </a:rPr>
                        <a:t>15th January 2025</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TA1030 - Durvalumab with chemotherapy before surgery (neoadjuvant) then alone after surgery (adjuvant) for treating </a:t>
                      </a:r>
                      <a:r>
                        <a:rPr lang="en-GB" sz="1100" b="0" i="0" u="none" strike="noStrike" dirty="0" err="1">
                          <a:solidFill>
                            <a:srgbClr val="000000"/>
                          </a:solidFill>
                          <a:effectLst/>
                          <a:latin typeface="Calibri" panose="020F0502020204030204" pitchFamily="34" charset="0"/>
                        </a:rPr>
                        <a:t>resectable</a:t>
                      </a:r>
                      <a:r>
                        <a:rPr lang="en-GB" sz="1100" b="0" i="0" u="none" strike="noStrike" dirty="0">
                          <a:solidFill>
                            <a:srgbClr val="000000"/>
                          </a:solidFill>
                          <a:effectLst/>
                          <a:latin typeface="Calibri" panose="020F0502020204030204" pitchFamily="34" charset="0"/>
                        </a:rPr>
                        <a:t> non-small-cell lung cancer</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a:solidFill>
                            <a:srgbClr val="000000"/>
                          </a:solidFill>
                          <a:effectLst/>
                          <a:latin typeface="Calibri" panose="020F0502020204030204" pitchFamily="34" charset="0"/>
                        </a:rPr>
                        <a:t>Needs draft</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extLst>
                  <a:ext uri="{0D108BD9-81ED-4DB2-BD59-A6C34878D82A}">
                    <a16:rowId xmlns:a16="http://schemas.microsoft.com/office/drawing/2014/main" val="499691512"/>
                  </a:ext>
                </a:extLst>
              </a:tr>
              <a:tr h="105001">
                <a:tc>
                  <a:txBody>
                    <a:bodyPr/>
                    <a:lstStyle/>
                    <a:p>
                      <a:pPr algn="l" fontAlgn="b"/>
                      <a:r>
                        <a:rPr lang="en-GB" sz="1100" b="0" i="0" u="none" strike="noStrike">
                          <a:solidFill>
                            <a:srgbClr val="000000"/>
                          </a:solidFill>
                          <a:effectLst/>
                          <a:latin typeface="Calibri" panose="020F0502020204030204" pitchFamily="34" charset="0"/>
                        </a:rPr>
                        <a:t>9th January 2025</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TA1027 - </a:t>
                      </a:r>
                      <a:r>
                        <a:rPr lang="en-GB" sz="1100" b="0" i="0" u="none" strike="noStrike" dirty="0" err="1">
                          <a:solidFill>
                            <a:srgbClr val="000000"/>
                          </a:solidFill>
                          <a:effectLst/>
                          <a:latin typeface="Calibri" panose="020F0502020204030204" pitchFamily="34" charset="0"/>
                        </a:rPr>
                        <a:t>Tebentafusp</a:t>
                      </a:r>
                      <a:r>
                        <a:rPr lang="en-GB" sz="1100" b="0" i="0" u="none" strike="noStrike" dirty="0">
                          <a:solidFill>
                            <a:srgbClr val="000000"/>
                          </a:solidFill>
                          <a:effectLst/>
                          <a:latin typeface="Calibri" panose="020F0502020204030204" pitchFamily="34" charset="0"/>
                        </a:rPr>
                        <a:t> for treating advanced uveal melanoma</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a:solidFill>
                            <a:srgbClr val="000000"/>
                          </a:solidFill>
                          <a:effectLst/>
                          <a:latin typeface="Calibri" panose="020F0502020204030204" pitchFamily="34" charset="0"/>
                        </a:rPr>
                        <a:t>Published</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3392295828"/>
                  </a:ext>
                </a:extLst>
              </a:tr>
              <a:tr h="186159">
                <a:tc>
                  <a:txBody>
                    <a:bodyPr/>
                    <a:lstStyle/>
                    <a:p>
                      <a:pPr algn="l" fontAlgn="b"/>
                      <a:r>
                        <a:rPr lang="en-GB" sz="1100" b="0" i="0" u="none" strike="noStrike">
                          <a:solidFill>
                            <a:srgbClr val="000000"/>
                          </a:solidFill>
                          <a:effectLst/>
                          <a:latin typeface="Calibri" panose="020F0502020204030204" pitchFamily="34" charset="0"/>
                        </a:rPr>
                        <a:t>7th January 2025</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TBC - </a:t>
                      </a:r>
                      <a:r>
                        <a:rPr lang="en-GB" sz="1100" b="0" i="0" u="none" strike="noStrike" dirty="0" err="1">
                          <a:solidFill>
                            <a:srgbClr val="000000"/>
                          </a:solidFill>
                          <a:effectLst/>
                          <a:latin typeface="Calibri" panose="020F0502020204030204" pitchFamily="34" charset="0"/>
                        </a:rPr>
                        <a:t>Selpercatinib</a:t>
                      </a:r>
                      <a:r>
                        <a:rPr lang="en-GB" sz="1100" b="0" i="0" u="none" strike="noStrike" dirty="0">
                          <a:solidFill>
                            <a:srgbClr val="000000"/>
                          </a:solidFill>
                          <a:effectLst/>
                          <a:latin typeface="Calibri" panose="020F0502020204030204" pitchFamily="34" charset="0"/>
                        </a:rPr>
                        <a:t> for untreated RET fusion positive non-medullary or RET mutant medullary thyroid cancer</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Existing protocol updated</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4003750369"/>
                  </a:ext>
                </a:extLst>
              </a:tr>
              <a:tr h="186159">
                <a:tc>
                  <a:txBody>
                    <a:bodyPr/>
                    <a:lstStyle/>
                    <a:p>
                      <a:pPr algn="l" fontAlgn="b"/>
                      <a:r>
                        <a:rPr lang="en-GB" sz="1100" b="0" i="0" u="none" strike="noStrike">
                          <a:solidFill>
                            <a:srgbClr val="000000"/>
                          </a:solidFill>
                          <a:effectLst/>
                          <a:latin typeface="Calibri" panose="020F0502020204030204" pitchFamily="34" charset="0"/>
                        </a:rPr>
                        <a:t>11th December 2024</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TA1023 - </a:t>
                      </a:r>
                      <a:r>
                        <a:rPr lang="en-GB" sz="1100" b="0" i="0" u="none" strike="noStrike" dirty="0" err="1">
                          <a:solidFill>
                            <a:srgbClr val="000000"/>
                          </a:solidFill>
                          <a:effectLst/>
                          <a:latin typeface="Calibri" panose="020F0502020204030204" pitchFamily="34" charset="0"/>
                        </a:rPr>
                        <a:t>Elranatamab</a:t>
                      </a:r>
                      <a:r>
                        <a:rPr lang="en-GB" sz="1100" b="0" i="0" u="none" strike="noStrike" dirty="0">
                          <a:solidFill>
                            <a:srgbClr val="000000"/>
                          </a:solidFill>
                          <a:effectLst/>
                          <a:latin typeface="Calibri" panose="020F0502020204030204" pitchFamily="34" charset="0"/>
                        </a:rPr>
                        <a:t> for treating relapsed and refractory </a:t>
                      </a:r>
                      <a:r>
                        <a:rPr lang="en-GB" sz="1100" b="0" i="0" u="none" strike="noStrike" dirty="0" err="1">
                          <a:solidFill>
                            <a:srgbClr val="000000"/>
                          </a:solidFill>
                          <a:effectLst/>
                          <a:latin typeface="Calibri" panose="020F0502020204030204" pitchFamily="34" charset="0"/>
                        </a:rPr>
                        <a:t>mutliple</a:t>
                      </a:r>
                      <a:r>
                        <a:rPr lang="en-GB" sz="1100" b="0" i="0" u="none" strike="noStrike" dirty="0">
                          <a:solidFill>
                            <a:srgbClr val="000000"/>
                          </a:solidFill>
                          <a:effectLst/>
                          <a:latin typeface="Calibri" panose="020F0502020204030204" pitchFamily="34" charset="0"/>
                        </a:rPr>
                        <a:t> myeloma after 3 or more treatments</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Published</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1801179249"/>
                  </a:ext>
                </a:extLst>
              </a:tr>
              <a:tr h="105001">
                <a:tc>
                  <a:txBody>
                    <a:bodyPr/>
                    <a:lstStyle/>
                    <a:p>
                      <a:pPr algn="l" fontAlgn="b"/>
                      <a:r>
                        <a:rPr lang="en-GB" sz="1100" b="0" i="0" u="none" strike="noStrike" dirty="0">
                          <a:solidFill>
                            <a:srgbClr val="000000"/>
                          </a:solidFill>
                          <a:effectLst/>
                          <a:latin typeface="Calibri" panose="020F0502020204030204" pitchFamily="34" charset="0"/>
                        </a:rPr>
                        <a:t>4th December 2024</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a:solidFill>
                            <a:srgbClr val="000000"/>
                          </a:solidFill>
                          <a:effectLst/>
                          <a:latin typeface="Calibri" panose="020F0502020204030204" pitchFamily="34" charset="0"/>
                        </a:rPr>
                        <a:t>TA1021 - Crizotinib for treating ROS1-positive advanced non-small-cell lung cancer</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a:solidFill>
                            <a:srgbClr val="000000"/>
                          </a:solidFill>
                          <a:effectLst/>
                          <a:latin typeface="Calibri" panose="020F0502020204030204" pitchFamily="34" charset="0"/>
                        </a:rPr>
                        <a:t>Existing protocol updated</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1869590181"/>
                  </a:ext>
                </a:extLst>
              </a:tr>
              <a:tr h="186159">
                <a:tc>
                  <a:txBody>
                    <a:bodyPr/>
                    <a:lstStyle/>
                    <a:p>
                      <a:pPr algn="l" fontAlgn="b"/>
                      <a:r>
                        <a:rPr lang="en-GB" sz="1100" b="0" i="0" u="none" strike="noStrike" dirty="0">
                          <a:solidFill>
                            <a:srgbClr val="000000"/>
                          </a:solidFill>
                          <a:effectLst/>
                          <a:latin typeface="Calibri" panose="020F0502020204030204" pitchFamily="34" charset="0"/>
                        </a:rPr>
                        <a:t>20th November 2024</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TA1018 - </a:t>
                      </a:r>
                      <a:r>
                        <a:rPr lang="en-GB" sz="1100" b="0" i="0" u="none" strike="noStrike" dirty="0" err="1">
                          <a:solidFill>
                            <a:srgbClr val="000000"/>
                          </a:solidFill>
                          <a:effectLst/>
                          <a:latin typeface="Calibri" panose="020F0502020204030204" pitchFamily="34" charset="0"/>
                        </a:rPr>
                        <a:t>Fedratinib</a:t>
                      </a:r>
                      <a:r>
                        <a:rPr lang="en-GB" sz="1100" b="0" i="0" u="none" strike="noStrike" dirty="0">
                          <a:solidFill>
                            <a:srgbClr val="000000"/>
                          </a:solidFill>
                          <a:effectLst/>
                          <a:latin typeface="Calibri" panose="020F0502020204030204" pitchFamily="34" charset="0"/>
                        </a:rPr>
                        <a:t> for treating disease related splenomegaly or symptoms in myelofibrosis</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a:solidFill>
                            <a:srgbClr val="000000"/>
                          </a:solidFill>
                          <a:effectLst/>
                          <a:latin typeface="Calibri" panose="020F0502020204030204" pitchFamily="34" charset="0"/>
                        </a:rPr>
                        <a:t>Published</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2742222152"/>
                  </a:ext>
                </a:extLst>
              </a:tr>
              <a:tr h="196736">
                <a:tc>
                  <a:txBody>
                    <a:bodyPr/>
                    <a:lstStyle/>
                    <a:p>
                      <a:pPr algn="l" fontAlgn="b"/>
                      <a:r>
                        <a:rPr lang="en-GB" sz="1100" b="0" i="0" u="none" strike="noStrike">
                          <a:solidFill>
                            <a:srgbClr val="000000"/>
                          </a:solidFill>
                          <a:effectLst/>
                          <a:latin typeface="Calibri" panose="020F0502020204030204" pitchFamily="34" charset="0"/>
                        </a:rPr>
                        <a:t>20th November 2024</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TA1017 - Pembrolizumab plus chemotherapy for neo-adjuvant treatment and then continued as adjuvant monotherapy in adults with previously untreated </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Needs draft</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extLst>
                  <a:ext uri="{0D108BD9-81ED-4DB2-BD59-A6C34878D82A}">
                    <a16:rowId xmlns:a16="http://schemas.microsoft.com/office/drawing/2014/main" val="3597429030"/>
                  </a:ext>
                </a:extLst>
              </a:tr>
              <a:tr h="190818">
                <a:tc>
                  <a:txBody>
                    <a:bodyPr/>
                    <a:lstStyle/>
                    <a:p>
                      <a:pPr algn="l" fontAlgn="b"/>
                      <a:r>
                        <a:rPr lang="en-GB" sz="1100" b="0" i="0" u="none" strike="noStrike">
                          <a:solidFill>
                            <a:srgbClr val="000000"/>
                          </a:solidFill>
                          <a:effectLst/>
                          <a:latin typeface="Calibri" panose="020F0502020204030204" pitchFamily="34" charset="0"/>
                        </a:rPr>
                        <a:t>13th November 2024</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TA1015 - </a:t>
                      </a:r>
                      <a:r>
                        <a:rPr lang="en-GB" sz="1100" b="0" i="0" u="none" strike="noStrike" dirty="0" err="1">
                          <a:solidFill>
                            <a:srgbClr val="000000"/>
                          </a:solidFill>
                          <a:effectLst/>
                          <a:latin typeface="Calibri" panose="020F0502020204030204" pitchFamily="34" charset="0"/>
                        </a:rPr>
                        <a:t>Teclistamab</a:t>
                      </a:r>
                      <a:r>
                        <a:rPr lang="en-GB" sz="1100" b="0" i="0" u="none" strike="noStrike" dirty="0">
                          <a:solidFill>
                            <a:srgbClr val="000000"/>
                          </a:solidFill>
                          <a:effectLst/>
                          <a:latin typeface="Calibri" panose="020F0502020204030204" pitchFamily="34" charset="0"/>
                        </a:rPr>
                        <a:t> is recommended as an option for treating relapsed and refractory multiple myeloma in adults after 3 or more treatments (including an</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Published</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1754839258"/>
                  </a:ext>
                </a:extLst>
              </a:tr>
              <a:tr h="186159">
                <a:tc>
                  <a:txBody>
                    <a:bodyPr/>
                    <a:lstStyle/>
                    <a:p>
                      <a:pPr algn="l" fontAlgn="b"/>
                      <a:r>
                        <a:rPr lang="en-GB" sz="1100" b="0" i="0" u="none" strike="noStrike" dirty="0">
                          <a:solidFill>
                            <a:srgbClr val="000000"/>
                          </a:solidFill>
                          <a:effectLst/>
                          <a:latin typeface="Calibri" panose="020F0502020204030204" pitchFamily="34" charset="0"/>
                        </a:rPr>
                        <a:t>13th November 2024</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TA1014 - </a:t>
                      </a:r>
                      <a:r>
                        <a:rPr lang="en-GB" sz="1100" b="0" i="0" u="none" strike="noStrike" dirty="0" err="1">
                          <a:solidFill>
                            <a:srgbClr val="000000"/>
                          </a:solidFill>
                          <a:effectLst/>
                          <a:latin typeface="Calibri" panose="020F0502020204030204" pitchFamily="34" charset="0"/>
                        </a:rPr>
                        <a:t>Alectinib</a:t>
                      </a:r>
                      <a:r>
                        <a:rPr lang="en-GB" sz="1100" b="0" i="0" u="none" strike="noStrike" dirty="0">
                          <a:solidFill>
                            <a:srgbClr val="000000"/>
                          </a:solidFill>
                          <a:effectLst/>
                          <a:latin typeface="Calibri" panose="020F0502020204030204" pitchFamily="34" charset="0"/>
                        </a:rPr>
                        <a:t> for adjuvant treatment of ALK-positive non-small-cell lung cancer</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Existing protocol updated</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3177414810"/>
                  </a:ext>
                </a:extLst>
              </a:tr>
              <a:tr h="105001">
                <a:tc>
                  <a:txBody>
                    <a:bodyPr/>
                    <a:lstStyle/>
                    <a:p>
                      <a:pPr algn="l" fontAlgn="b"/>
                      <a:r>
                        <a:rPr lang="en-GB" sz="1100" b="0" i="0" u="none" strike="noStrike" dirty="0">
                          <a:solidFill>
                            <a:srgbClr val="000000"/>
                          </a:solidFill>
                          <a:effectLst/>
                          <a:latin typeface="Calibri" panose="020F0502020204030204" pitchFamily="34" charset="0"/>
                        </a:rPr>
                        <a:t>6th November 2024</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TA1012 - </a:t>
                      </a:r>
                      <a:r>
                        <a:rPr lang="en-GB" sz="1100" b="0" i="0" u="none" strike="noStrike" dirty="0" err="1">
                          <a:solidFill>
                            <a:srgbClr val="000000"/>
                          </a:solidFill>
                          <a:effectLst/>
                          <a:latin typeface="Calibri" panose="020F0502020204030204" pitchFamily="34" charset="0"/>
                        </a:rPr>
                        <a:t>Avapritinib</a:t>
                      </a:r>
                      <a:r>
                        <a:rPr lang="en-GB" sz="1100" b="0" i="0" u="none" strike="noStrike" dirty="0">
                          <a:solidFill>
                            <a:srgbClr val="000000"/>
                          </a:solidFill>
                          <a:effectLst/>
                          <a:latin typeface="Calibri" panose="020F0502020204030204" pitchFamily="34" charset="0"/>
                        </a:rPr>
                        <a:t> for treating advanced systemic </a:t>
                      </a:r>
                      <a:r>
                        <a:rPr lang="en-GB" sz="1100" b="0" i="0" u="none" strike="noStrike" dirty="0" err="1">
                          <a:solidFill>
                            <a:srgbClr val="000000"/>
                          </a:solidFill>
                          <a:effectLst/>
                          <a:latin typeface="Calibri" panose="020F0502020204030204" pitchFamily="34" charset="0"/>
                        </a:rPr>
                        <a:t>mastocytosis</a:t>
                      </a:r>
                      <a:endParaRPr lang="en-GB" sz="1100" b="0" i="0" u="none" strike="noStrike" dirty="0">
                        <a:solidFill>
                          <a:srgbClr val="000000"/>
                        </a:solidFill>
                        <a:effectLst/>
                        <a:latin typeface="Calibri" panose="020F0502020204030204" pitchFamily="34" charset="0"/>
                      </a:endParaRP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100" b="0" i="0" u="none" strike="noStrike" dirty="0">
                          <a:solidFill>
                            <a:srgbClr val="000000"/>
                          </a:solidFill>
                          <a:effectLst/>
                          <a:latin typeface="Calibri" panose="020F0502020204030204" pitchFamily="34" charset="0"/>
                        </a:rPr>
                        <a:t>Needs draft</a:t>
                      </a:r>
                    </a:p>
                  </a:txBody>
                  <a:tcPr marL="3924" marR="3924" marT="3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extLst>
                  <a:ext uri="{0D108BD9-81ED-4DB2-BD59-A6C34878D82A}">
                    <a16:rowId xmlns:a16="http://schemas.microsoft.com/office/drawing/2014/main" val="1513198917"/>
                  </a:ext>
                </a:extLst>
              </a:tr>
            </a:tbl>
          </a:graphicData>
        </a:graphic>
      </p:graphicFrame>
    </p:spTree>
    <p:extLst>
      <p:ext uri="{BB962C8B-B14F-4D97-AF65-F5344CB8AC3E}">
        <p14:creationId xmlns:p14="http://schemas.microsoft.com/office/powerpoint/2010/main" val="2947194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BEEA9-6476-2BC0-6539-0816CB8009B4}"/>
              </a:ext>
            </a:extLst>
          </p:cNvPr>
          <p:cNvSpPr>
            <a:spLocks noGrp="1"/>
          </p:cNvSpPr>
          <p:nvPr>
            <p:ph type="title"/>
          </p:nvPr>
        </p:nvSpPr>
        <p:spPr>
          <a:xfrm>
            <a:off x="838200" y="-95251"/>
            <a:ext cx="10515600" cy="1325563"/>
          </a:xfrm>
        </p:spPr>
        <p:txBody>
          <a:bodyPr/>
          <a:lstStyle/>
          <a:p>
            <a:r>
              <a:rPr lang="en-GB" b="1" dirty="0">
                <a:solidFill>
                  <a:srgbClr val="0070C0"/>
                </a:solidFill>
              </a:rPr>
              <a:t>Protocol work – Oct 24 – May 25</a:t>
            </a:r>
          </a:p>
        </p:txBody>
      </p:sp>
      <p:sp>
        <p:nvSpPr>
          <p:cNvPr id="3" name="Content Placeholder 2">
            <a:extLst>
              <a:ext uri="{FF2B5EF4-FFF2-40B4-BE49-F238E27FC236}">
                <a16:creationId xmlns:a16="http://schemas.microsoft.com/office/drawing/2014/main" id="{3D53E765-7C37-AD19-F11E-9396DD0A7CA1}"/>
              </a:ext>
            </a:extLst>
          </p:cNvPr>
          <p:cNvSpPr>
            <a:spLocks noGrp="1"/>
          </p:cNvSpPr>
          <p:nvPr>
            <p:ph idx="1"/>
          </p:nvPr>
        </p:nvSpPr>
        <p:spPr/>
        <p:txBody>
          <a:bodyPr/>
          <a:lstStyle/>
          <a:p>
            <a:endParaRPr lang="en-GB" dirty="0"/>
          </a:p>
          <a:p>
            <a:endParaRPr lang="en-GB" dirty="0"/>
          </a:p>
        </p:txBody>
      </p:sp>
      <p:graphicFrame>
        <p:nvGraphicFramePr>
          <p:cNvPr id="7" name="Table 6">
            <a:extLst>
              <a:ext uri="{FF2B5EF4-FFF2-40B4-BE49-F238E27FC236}">
                <a16:creationId xmlns:a16="http://schemas.microsoft.com/office/drawing/2014/main" id="{F8FAEB0D-FA99-9049-19A8-BB92F450B8E6}"/>
              </a:ext>
            </a:extLst>
          </p:cNvPr>
          <p:cNvGraphicFramePr>
            <a:graphicFrameLocks noGrp="1"/>
          </p:cNvGraphicFramePr>
          <p:nvPr>
            <p:extLst>
              <p:ext uri="{D42A27DB-BD31-4B8C-83A1-F6EECF244321}">
                <p14:modId xmlns:p14="http://schemas.microsoft.com/office/powerpoint/2010/main" val="1622464994"/>
              </p:ext>
            </p:extLst>
          </p:nvPr>
        </p:nvGraphicFramePr>
        <p:xfrm>
          <a:off x="1845892" y="948300"/>
          <a:ext cx="8297966" cy="5548152"/>
        </p:xfrm>
        <a:graphic>
          <a:graphicData uri="http://schemas.openxmlformats.org/drawingml/2006/table">
            <a:tbl>
              <a:tblPr firstRow="1" firstCol="1" bandRow="1"/>
              <a:tblGrid>
                <a:gridCol w="1083202">
                  <a:extLst>
                    <a:ext uri="{9D8B030D-6E8A-4147-A177-3AD203B41FA5}">
                      <a16:colId xmlns:a16="http://schemas.microsoft.com/office/drawing/2014/main" val="2548445074"/>
                    </a:ext>
                  </a:extLst>
                </a:gridCol>
                <a:gridCol w="2122095">
                  <a:extLst>
                    <a:ext uri="{9D8B030D-6E8A-4147-A177-3AD203B41FA5}">
                      <a16:colId xmlns:a16="http://schemas.microsoft.com/office/drawing/2014/main" val="751329616"/>
                    </a:ext>
                  </a:extLst>
                </a:gridCol>
                <a:gridCol w="2511839">
                  <a:extLst>
                    <a:ext uri="{9D8B030D-6E8A-4147-A177-3AD203B41FA5}">
                      <a16:colId xmlns:a16="http://schemas.microsoft.com/office/drawing/2014/main" val="3412893748"/>
                    </a:ext>
                  </a:extLst>
                </a:gridCol>
                <a:gridCol w="2580830">
                  <a:extLst>
                    <a:ext uri="{9D8B030D-6E8A-4147-A177-3AD203B41FA5}">
                      <a16:colId xmlns:a16="http://schemas.microsoft.com/office/drawing/2014/main" val="556433738"/>
                    </a:ext>
                  </a:extLst>
                </a:gridCol>
              </a:tblGrid>
              <a:tr h="145176">
                <a:tc gridSpan="4">
                  <a:txBody>
                    <a:bodyPr/>
                    <a:lstStyle/>
                    <a:p>
                      <a:pPr algn="l">
                        <a:lnSpc>
                          <a:spcPct val="115000"/>
                        </a:lnSpc>
                        <a:spcAft>
                          <a:spcPts val="1000"/>
                        </a:spcAft>
                      </a:pPr>
                      <a:r>
                        <a:rPr lang="en-GB" sz="20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Oncology</a:t>
                      </a:r>
                      <a:endParaRPr lang="en-GB"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61549743"/>
                  </a:ext>
                </a:extLst>
              </a:tr>
              <a:tr h="125737">
                <a:tc>
                  <a:txBody>
                    <a:bodyPr/>
                    <a:lstStyle/>
                    <a:p>
                      <a:pPr algn="l">
                        <a:lnSpc>
                          <a:spcPct val="115000"/>
                        </a:lnSpc>
                        <a:spcAft>
                          <a:spcPts val="1000"/>
                        </a:spcAft>
                      </a:pPr>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Tumour site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a:lnSpc>
                          <a:spcPct val="115000"/>
                        </a:lnSpc>
                        <a:spcAft>
                          <a:spcPts val="1000"/>
                        </a:spcAft>
                      </a:pPr>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New protocols issued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a:lnSpc>
                          <a:spcPct val="115000"/>
                        </a:lnSpc>
                        <a:spcAft>
                          <a:spcPts val="1000"/>
                        </a:spcAft>
                      </a:pPr>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Protocols reviewed/amended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a:lnSpc>
                          <a:spcPct val="115000"/>
                        </a:lnSpc>
                        <a:spcAft>
                          <a:spcPts val="1000"/>
                        </a:spcAft>
                      </a:pPr>
                      <a:r>
                        <a:rPr lang="en-GB"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Protocols in development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3137477086"/>
                  </a:ext>
                </a:extLst>
              </a:tr>
              <a:tr h="359249">
                <a:tc>
                  <a:txBody>
                    <a:bodyPr/>
                    <a:lstStyle/>
                    <a:p>
                      <a:pPr algn="l">
                        <a:lnSpc>
                          <a:spcPct val="115000"/>
                        </a:lnSpc>
                        <a:spcAft>
                          <a:spcPts val="10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Breast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a:lnSpc>
                          <a:spcPct val="115000"/>
                        </a:lnSpc>
                      </a:pPr>
                      <a:r>
                        <a:rPr lang="en-GB" sz="1100" kern="1200" dirty="0" err="1">
                          <a:solidFill>
                            <a:schemeClr val="tx1"/>
                          </a:solidFill>
                          <a:effectLst/>
                          <a:latin typeface="+mn-lt"/>
                          <a:ea typeface="+mn-ea"/>
                          <a:cs typeface="+mn-cs"/>
                        </a:rPr>
                        <a:t>Talazoparib</a:t>
                      </a:r>
                      <a:endParaRPr lang="en-GB" sz="1100" dirty="0">
                        <a:effectLst/>
                        <a:latin typeface="+mn-lt"/>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pPr>
                      <a:r>
                        <a:rPr lang="en-GB" sz="1100" kern="1200" dirty="0">
                          <a:solidFill>
                            <a:schemeClr val="tx1"/>
                          </a:solidFill>
                          <a:effectLst/>
                          <a:latin typeface="+mn-lt"/>
                          <a:ea typeface="+mn-ea"/>
                          <a:cs typeface="+mn-cs"/>
                        </a:rPr>
                        <a:t>Olaparib (NICE TA)</a:t>
                      </a:r>
                      <a:endParaRPr lang="en-GB" sz="1100" dirty="0">
                        <a:effectLst/>
                        <a:latin typeface="+mn-lt"/>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pPr>
                      <a:r>
                        <a:rPr lang="en-GB" sz="1100">
                          <a:effectLst/>
                          <a:latin typeface="+mn-lt"/>
                          <a:ea typeface="Times New Roman" panose="02020603050405020304" pitchFamily="18" charset="0"/>
                          <a:cs typeface="Calibri" panose="020F0502020204030204" pitchFamily="34" charset="0"/>
                        </a:rPr>
                        <a:t>MMM</a:t>
                      </a:r>
                      <a:endParaRPr lang="en-GB" sz="1100">
                        <a:effectLst/>
                        <a:latin typeface="+mn-lt"/>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55433575"/>
                  </a:ext>
                </a:extLst>
              </a:tr>
              <a:tr h="119750">
                <a:tc>
                  <a:txBody>
                    <a:bodyPr/>
                    <a:lstStyle/>
                    <a:p>
                      <a:pPr algn="l">
                        <a:lnSpc>
                          <a:spcPct val="115000"/>
                        </a:lnSpc>
                        <a:spcAft>
                          <a:spcPts val="10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CNS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a:lnSpc>
                          <a:spcPct val="115000"/>
                        </a:lnSpc>
                      </a:pPr>
                      <a:endParaRPr lang="en-GB" sz="1100">
                        <a:effectLst/>
                        <a:latin typeface="+mn-lt"/>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pPr>
                      <a:r>
                        <a:rPr lang="en-GB" sz="1100">
                          <a:solidFill>
                            <a:srgbClr val="FF0000"/>
                          </a:solidFill>
                          <a:effectLst/>
                          <a:latin typeface="+mn-lt"/>
                          <a:ea typeface="Times New Roman" panose="02020603050405020304" pitchFamily="18" charset="0"/>
                          <a:cs typeface="Calibri" panose="020F0502020204030204" pitchFamily="34" charset="0"/>
                        </a:rPr>
                        <a:t> </a:t>
                      </a:r>
                      <a:endParaRPr lang="en-GB" sz="1100">
                        <a:effectLst/>
                        <a:latin typeface="+mn-lt"/>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pPr>
                      <a:r>
                        <a:rPr lang="en-GB" sz="1100">
                          <a:effectLst/>
                          <a:latin typeface="+mn-lt"/>
                          <a:ea typeface="Times New Roman" panose="02020603050405020304" pitchFamily="18" charset="0"/>
                          <a:cs typeface="Calibri" panose="020F0502020204030204" pitchFamily="34" charset="0"/>
                        </a:rPr>
                        <a:t>Jakacki</a:t>
                      </a:r>
                      <a:endParaRPr lang="en-GB" sz="1100">
                        <a:effectLst/>
                        <a:latin typeface="+mn-lt"/>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86674987"/>
                  </a:ext>
                </a:extLst>
              </a:tr>
              <a:tr h="95561">
                <a:tc>
                  <a:txBody>
                    <a:bodyPr/>
                    <a:lstStyle/>
                    <a:p>
                      <a:pPr algn="l">
                        <a:lnSpc>
                          <a:spcPct val="115000"/>
                        </a:lnSpc>
                        <a:spcAft>
                          <a:spcPts val="10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Colorectal</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a:lnSpc>
                          <a:spcPct val="115000"/>
                        </a:lnSpc>
                      </a:pPr>
                      <a:r>
                        <a:rPr lang="en-GB" sz="1100" kern="1200" dirty="0">
                          <a:solidFill>
                            <a:schemeClr val="tx1"/>
                          </a:solidFill>
                          <a:effectLst/>
                          <a:latin typeface="+mn-lt"/>
                          <a:ea typeface="+mn-ea"/>
                          <a:cs typeface="+mn-cs"/>
                        </a:rPr>
                        <a:t>Bevacizumab &amp; </a:t>
                      </a:r>
                      <a:r>
                        <a:rPr lang="en-GB" sz="1100" kern="1200" dirty="0" err="1">
                          <a:solidFill>
                            <a:schemeClr val="tx1"/>
                          </a:solidFill>
                          <a:effectLst/>
                          <a:latin typeface="+mn-lt"/>
                          <a:ea typeface="+mn-ea"/>
                          <a:cs typeface="+mn-cs"/>
                        </a:rPr>
                        <a:t>Lonsurf</a:t>
                      </a:r>
                      <a:endParaRPr lang="en-GB" sz="1100" dirty="0">
                        <a:effectLst/>
                        <a:latin typeface="+mn-lt"/>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pPr>
                      <a:endParaRPr lang="en-GB" sz="1100" dirty="0">
                        <a:effectLst/>
                        <a:latin typeface="+mn-lt"/>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pPr>
                      <a:endParaRPr lang="en-GB" sz="1100">
                        <a:effectLst/>
                        <a:latin typeface="+mn-lt"/>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9469549"/>
                  </a:ext>
                </a:extLst>
              </a:tr>
              <a:tr h="119750">
                <a:tc>
                  <a:txBody>
                    <a:bodyPr/>
                    <a:lstStyle/>
                    <a:p>
                      <a:pPr algn="l">
                        <a:lnSpc>
                          <a:spcPct val="115000"/>
                        </a:lnSpc>
                        <a:spcAft>
                          <a:spcPts val="10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Germ Cell</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a:lnSpc>
                          <a:spcPct val="115000"/>
                        </a:lnSpc>
                        <a:spcAft>
                          <a:spcPts val="1000"/>
                        </a:spcAft>
                      </a:pPr>
                      <a:r>
                        <a:rPr lang="en-GB" sz="1100" dirty="0">
                          <a:solidFill>
                            <a:srgbClr val="FF0000"/>
                          </a:solidFill>
                          <a:effectLst/>
                          <a:latin typeface="+mn-lt"/>
                          <a:ea typeface="Times New Roman" panose="02020603050405020304" pitchFamily="18" charset="0"/>
                          <a:cs typeface="Calibri" panose="020F0502020204030204" pitchFamily="34" charset="0"/>
                        </a:rPr>
                        <a:t> </a:t>
                      </a:r>
                      <a:endParaRPr lang="en-GB" sz="1100" dirty="0">
                        <a:effectLst/>
                        <a:latin typeface="+mn-lt"/>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pPr>
                      <a:r>
                        <a:rPr lang="en-GB" sz="1100" dirty="0">
                          <a:solidFill>
                            <a:srgbClr val="FF0000"/>
                          </a:solidFill>
                          <a:effectLst/>
                          <a:latin typeface="+mn-lt"/>
                          <a:ea typeface="Times New Roman" panose="02020603050405020304" pitchFamily="18" charset="0"/>
                          <a:cs typeface="Calibri" panose="020F0502020204030204" pitchFamily="34" charset="0"/>
                        </a:rPr>
                        <a:t> </a:t>
                      </a:r>
                      <a:endParaRPr lang="en-GB" sz="1100" dirty="0">
                        <a:effectLst/>
                        <a:latin typeface="+mn-lt"/>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pPr>
                      <a:r>
                        <a:rPr lang="en-GB" sz="1100">
                          <a:effectLst/>
                          <a:latin typeface="+mn-lt"/>
                          <a:ea typeface="Times New Roman" panose="02020603050405020304" pitchFamily="18" charset="0"/>
                          <a:cs typeface="Calibri" panose="020F0502020204030204" pitchFamily="34" charset="0"/>
                        </a:rPr>
                        <a:t> </a:t>
                      </a:r>
                      <a:endParaRPr lang="en-GB" sz="1100">
                        <a:effectLst/>
                        <a:latin typeface="+mn-lt"/>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57839697"/>
                  </a:ext>
                </a:extLst>
              </a:tr>
              <a:tr h="432626">
                <a:tc>
                  <a:txBody>
                    <a:bodyPr/>
                    <a:lstStyle/>
                    <a:p>
                      <a:pPr algn="l">
                        <a:lnSpc>
                          <a:spcPct val="115000"/>
                        </a:lnSpc>
                        <a:spcAft>
                          <a:spcPts val="10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Gynae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a:lnSpc>
                          <a:spcPct val="115000"/>
                        </a:lnSpc>
                        <a:spcAft>
                          <a:spcPts val="1000"/>
                        </a:spcAft>
                      </a:pPr>
                      <a:endParaRPr lang="en-GB" sz="1100" dirty="0">
                        <a:effectLst/>
                        <a:latin typeface="+mn-lt"/>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1100" kern="1200" dirty="0">
                          <a:solidFill>
                            <a:schemeClr val="tx1"/>
                          </a:solidFill>
                          <a:effectLst/>
                          <a:latin typeface="+mn-lt"/>
                          <a:ea typeface="+mn-ea"/>
                          <a:cs typeface="+mn-cs"/>
                        </a:rPr>
                        <a:t>Rucaparib</a:t>
                      </a:r>
                    </a:p>
                    <a:p>
                      <a:r>
                        <a:rPr lang="en-GB" sz="1100" kern="1200" dirty="0">
                          <a:solidFill>
                            <a:schemeClr val="tx1"/>
                          </a:solidFill>
                          <a:effectLst/>
                          <a:latin typeface="+mn-lt"/>
                          <a:ea typeface="+mn-ea"/>
                          <a:cs typeface="+mn-cs"/>
                        </a:rPr>
                        <a:t>3-weekly Cisplatin-RT</a:t>
                      </a:r>
                    </a:p>
                    <a:p>
                      <a:r>
                        <a:rPr lang="en-GB" sz="1100" kern="1200" dirty="0">
                          <a:solidFill>
                            <a:schemeClr val="tx1"/>
                          </a:solidFill>
                          <a:effectLst/>
                          <a:latin typeface="+mn-lt"/>
                          <a:ea typeface="+mn-ea"/>
                          <a:cs typeface="+mn-cs"/>
                        </a:rPr>
                        <a:t>Weekly </a:t>
                      </a:r>
                      <a:r>
                        <a:rPr lang="en-GB" sz="1100" kern="1200" dirty="0" err="1">
                          <a:solidFill>
                            <a:schemeClr val="tx1"/>
                          </a:solidFill>
                          <a:effectLst/>
                          <a:latin typeface="+mn-lt"/>
                          <a:ea typeface="+mn-ea"/>
                          <a:cs typeface="+mn-cs"/>
                        </a:rPr>
                        <a:t>Cisp</a:t>
                      </a:r>
                      <a:r>
                        <a:rPr lang="en-GB" sz="1100" kern="1200" dirty="0">
                          <a:solidFill>
                            <a:schemeClr val="tx1"/>
                          </a:solidFill>
                          <a:effectLst/>
                          <a:latin typeface="+mn-lt"/>
                          <a:ea typeface="+mn-ea"/>
                          <a:cs typeface="+mn-cs"/>
                        </a:rPr>
                        <a:t>-RT</a:t>
                      </a: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pPr>
                      <a:r>
                        <a:rPr lang="en-GB" sz="1100" dirty="0" err="1">
                          <a:effectLst/>
                          <a:latin typeface="+mn-lt"/>
                          <a:ea typeface="Times New Roman" panose="02020603050405020304" pitchFamily="18" charset="0"/>
                          <a:cs typeface="Calibri" panose="020F0502020204030204" pitchFamily="34" charset="0"/>
                        </a:rPr>
                        <a:t>Treosulfan</a:t>
                      </a:r>
                      <a:r>
                        <a:rPr lang="en-GB" sz="1100" dirty="0">
                          <a:effectLst/>
                          <a:latin typeface="+mn-lt"/>
                          <a:ea typeface="Times New Roman" panose="02020603050405020304" pitchFamily="18" charset="0"/>
                          <a:cs typeface="Calibri" panose="020F0502020204030204" pitchFamily="34" charset="0"/>
                        </a:rPr>
                        <a:t> version update – </a:t>
                      </a:r>
                      <a:r>
                        <a:rPr lang="en-GB" sz="1100" dirty="0" err="1">
                          <a:effectLst/>
                          <a:latin typeface="+mn-lt"/>
                          <a:ea typeface="Times New Roman" panose="02020603050405020304" pitchFamily="18" charset="0"/>
                          <a:cs typeface="Calibri" panose="020F0502020204030204" pitchFamily="34" charset="0"/>
                        </a:rPr>
                        <a:t>a/w</a:t>
                      </a:r>
                      <a:r>
                        <a:rPr lang="en-GB" sz="1100" dirty="0">
                          <a:effectLst/>
                          <a:latin typeface="+mn-lt"/>
                          <a:ea typeface="Times New Roman" panose="02020603050405020304" pitchFamily="18" charset="0"/>
                          <a:cs typeface="Calibri" panose="020F0502020204030204" pitchFamily="34" charset="0"/>
                        </a:rPr>
                        <a:t> references before final sign off</a:t>
                      </a:r>
                      <a:endParaRPr lang="en-GB" sz="1100" dirty="0">
                        <a:effectLst/>
                        <a:latin typeface="+mn-lt"/>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03149502"/>
                  </a:ext>
                </a:extLst>
              </a:tr>
              <a:tr h="0">
                <a:tc>
                  <a:txBody>
                    <a:bodyPr/>
                    <a:lstStyle/>
                    <a:p>
                      <a:pPr algn="l">
                        <a:lnSpc>
                          <a:spcPct val="115000"/>
                        </a:lnSpc>
                        <a:spcAft>
                          <a:spcPts val="10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Head &amp; Neck</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a:lnSpc>
                          <a:spcPct val="115000"/>
                        </a:lnSpc>
                        <a:spcAft>
                          <a:spcPts val="1000"/>
                        </a:spcAft>
                      </a:pPr>
                      <a:r>
                        <a:rPr lang="en-GB" sz="1100" dirty="0">
                          <a:solidFill>
                            <a:srgbClr val="FF0000"/>
                          </a:solidFill>
                          <a:effectLst/>
                          <a:latin typeface="+mn-lt"/>
                          <a:ea typeface="Times New Roman" panose="02020603050405020304" pitchFamily="18" charset="0"/>
                          <a:cs typeface="Calibri" panose="020F0502020204030204" pitchFamily="34" charset="0"/>
                        </a:rPr>
                        <a:t> </a:t>
                      </a:r>
                      <a:endParaRPr lang="en-GB" sz="1100" dirty="0">
                        <a:effectLst/>
                        <a:latin typeface="+mn-lt"/>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pPr>
                      <a:r>
                        <a:rPr lang="en-GB" sz="1100" dirty="0">
                          <a:solidFill>
                            <a:srgbClr val="FF0000"/>
                          </a:solidFill>
                          <a:effectLst/>
                          <a:latin typeface="+mn-lt"/>
                          <a:ea typeface="Times New Roman" panose="02020603050405020304" pitchFamily="18" charset="0"/>
                          <a:cs typeface="Calibri" panose="020F0502020204030204" pitchFamily="34" charset="0"/>
                        </a:rPr>
                        <a:t> </a:t>
                      </a:r>
                      <a:endParaRPr lang="en-GB" sz="1100" dirty="0">
                        <a:effectLst/>
                        <a:latin typeface="+mn-lt"/>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pPr>
                      <a:endParaRPr lang="en-GB" sz="1100" dirty="0">
                        <a:effectLst/>
                        <a:latin typeface="+mn-lt"/>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89961328"/>
                  </a:ext>
                </a:extLst>
              </a:tr>
              <a:tr h="419100">
                <a:tc>
                  <a:txBody>
                    <a:bodyPr/>
                    <a:lstStyle/>
                    <a:p>
                      <a:pPr algn="l">
                        <a:lnSpc>
                          <a:spcPct val="115000"/>
                        </a:lnSpc>
                        <a:spcAft>
                          <a:spcPts val="10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Lung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a:lnSpc>
                          <a:spcPct val="115000"/>
                        </a:lnSpc>
                        <a:spcAft>
                          <a:spcPts val="1000"/>
                        </a:spcAft>
                      </a:pPr>
                      <a:r>
                        <a:rPr lang="en-GB" sz="1100" kern="1200" dirty="0">
                          <a:solidFill>
                            <a:schemeClr val="tx1"/>
                          </a:solidFill>
                          <a:effectLst/>
                          <a:latin typeface="+mn-lt"/>
                          <a:ea typeface="+mn-ea"/>
                          <a:cs typeface="+mn-cs"/>
                        </a:rPr>
                        <a:t>Nivolumab, carboplatin &amp; paclitaxel</a:t>
                      </a:r>
                      <a:endParaRPr lang="en-GB" sz="1100" dirty="0">
                        <a:effectLst/>
                        <a:latin typeface="+mn-lt"/>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0000"/>
                        </a:lnSpc>
                        <a:spcAft>
                          <a:spcPts val="0"/>
                        </a:spcAft>
                        <a:buNone/>
                      </a:pPr>
                      <a:r>
                        <a:rPr lang="en-GB" sz="1100" kern="100" dirty="0">
                          <a:solidFill>
                            <a:srgbClr val="000000"/>
                          </a:solidFill>
                          <a:effectLst/>
                          <a:latin typeface="+mn-lt"/>
                          <a:ea typeface="Times New Roman" panose="02020603050405020304" pitchFamily="18" charset="0"/>
                          <a:cs typeface="Calibri" panose="020F0502020204030204" pitchFamily="34" charset="0"/>
                        </a:rPr>
                        <a:t>Osimertinib (NICE TA)</a:t>
                      </a:r>
                      <a:endParaRPr lang="en-GB" sz="1100" kern="100" dirty="0">
                        <a:effectLst/>
                        <a:latin typeface="+mn-lt"/>
                        <a:ea typeface="Calibri" panose="020F0502020204030204" pitchFamily="34" charset="0"/>
                        <a:cs typeface="Times New Roman" panose="02020603050405020304" pitchFamily="18" charset="0"/>
                      </a:endParaRPr>
                    </a:p>
                    <a:p>
                      <a:pPr algn="l">
                        <a:lnSpc>
                          <a:spcPct val="100000"/>
                        </a:lnSpc>
                        <a:spcAft>
                          <a:spcPts val="0"/>
                        </a:spcAft>
                        <a:buNone/>
                      </a:pPr>
                      <a:r>
                        <a:rPr lang="en-GB" sz="1100" kern="100" dirty="0">
                          <a:solidFill>
                            <a:srgbClr val="000000"/>
                          </a:solidFill>
                          <a:effectLst/>
                          <a:latin typeface="+mn-lt"/>
                          <a:ea typeface="Times New Roman" panose="02020603050405020304" pitchFamily="18" charset="0"/>
                          <a:cs typeface="Calibri" panose="020F0502020204030204" pitchFamily="34" charset="0"/>
                        </a:rPr>
                        <a:t>Pembrolizumab (NICE TA)</a:t>
                      </a:r>
                      <a:endParaRPr lang="en-GB" sz="1100" kern="100" dirty="0">
                        <a:effectLst/>
                        <a:latin typeface="+mn-lt"/>
                        <a:ea typeface="Calibri" panose="020F0502020204030204" pitchFamily="34" charset="0"/>
                        <a:cs typeface="Times New Roman" panose="02020603050405020304" pitchFamily="18" charset="0"/>
                      </a:endParaRPr>
                    </a:p>
                    <a:p>
                      <a:pPr algn="l">
                        <a:lnSpc>
                          <a:spcPct val="100000"/>
                        </a:lnSpc>
                        <a:spcAft>
                          <a:spcPts val="0"/>
                        </a:spcAft>
                        <a:buNone/>
                      </a:pPr>
                      <a:r>
                        <a:rPr lang="en-GB" sz="1100" kern="100" dirty="0" err="1">
                          <a:solidFill>
                            <a:srgbClr val="000000"/>
                          </a:solidFill>
                          <a:effectLst/>
                          <a:latin typeface="+mn-lt"/>
                          <a:ea typeface="Times New Roman" panose="02020603050405020304" pitchFamily="18" charset="0"/>
                          <a:cs typeface="Calibri" panose="020F0502020204030204" pitchFamily="34" charset="0"/>
                        </a:rPr>
                        <a:t>Crizotinib</a:t>
                      </a:r>
                      <a:r>
                        <a:rPr lang="en-GB" sz="1100" kern="100" dirty="0">
                          <a:solidFill>
                            <a:srgbClr val="000000"/>
                          </a:solidFill>
                          <a:effectLst/>
                          <a:latin typeface="+mn-lt"/>
                          <a:ea typeface="Times New Roman" panose="02020603050405020304" pitchFamily="18" charset="0"/>
                          <a:cs typeface="Calibri" panose="020F0502020204030204" pitchFamily="34" charset="0"/>
                        </a:rPr>
                        <a:t> (NICE TA)</a:t>
                      </a:r>
                      <a:endParaRPr lang="en-GB" sz="1100" kern="100" dirty="0">
                        <a:effectLst/>
                        <a:latin typeface="+mn-lt"/>
                        <a:ea typeface="Calibri" panose="020F0502020204030204" pitchFamily="34" charset="0"/>
                        <a:cs typeface="Times New Roman" panose="02020603050405020304" pitchFamily="18" charset="0"/>
                      </a:endParaRPr>
                    </a:p>
                    <a:p>
                      <a:pPr algn="l">
                        <a:lnSpc>
                          <a:spcPct val="100000"/>
                        </a:lnSpc>
                        <a:spcAft>
                          <a:spcPts val="0"/>
                        </a:spcAft>
                        <a:buNone/>
                      </a:pPr>
                      <a:r>
                        <a:rPr lang="en-GB" sz="1100" kern="100" dirty="0" err="1">
                          <a:solidFill>
                            <a:srgbClr val="000000"/>
                          </a:solidFill>
                          <a:effectLst/>
                          <a:latin typeface="+mn-lt"/>
                          <a:ea typeface="Times New Roman" panose="02020603050405020304" pitchFamily="18" charset="0"/>
                          <a:cs typeface="Calibri" panose="020F0502020204030204" pitchFamily="34" charset="0"/>
                        </a:rPr>
                        <a:t>Alectinib</a:t>
                      </a:r>
                      <a:r>
                        <a:rPr lang="en-GB" sz="1100" kern="100" dirty="0">
                          <a:solidFill>
                            <a:srgbClr val="000000"/>
                          </a:solidFill>
                          <a:effectLst/>
                          <a:latin typeface="+mn-lt"/>
                          <a:ea typeface="Times New Roman" panose="02020603050405020304" pitchFamily="18" charset="0"/>
                          <a:cs typeface="Calibri" panose="020F0502020204030204" pitchFamily="34" charset="0"/>
                        </a:rPr>
                        <a:t> (NICE TA)</a:t>
                      </a:r>
                      <a:endParaRPr lang="en-GB" sz="1100" kern="100" dirty="0">
                        <a:effectLst/>
                        <a:latin typeface="+mn-lt"/>
                        <a:ea typeface="Calibri" panose="020F0502020204030204" pitchFamily="34" charset="0"/>
                        <a:cs typeface="Times New Roman" panose="02020603050405020304" pitchFamily="18" charset="0"/>
                      </a:endParaRPr>
                    </a:p>
                    <a:p>
                      <a:pPr algn="l">
                        <a:lnSpc>
                          <a:spcPct val="100000"/>
                        </a:lnSpc>
                        <a:spcAft>
                          <a:spcPts val="0"/>
                        </a:spcAft>
                        <a:buNone/>
                      </a:pPr>
                      <a:r>
                        <a:rPr lang="en-GB" sz="1100" kern="100" dirty="0" err="1">
                          <a:solidFill>
                            <a:srgbClr val="000000"/>
                          </a:solidFill>
                          <a:effectLst/>
                          <a:latin typeface="+mn-lt"/>
                          <a:ea typeface="Times New Roman" panose="02020603050405020304" pitchFamily="18" charset="0"/>
                          <a:cs typeface="Calibri" panose="020F0502020204030204" pitchFamily="34" charset="0"/>
                        </a:rPr>
                        <a:t>Selpercatinib</a:t>
                      </a:r>
                      <a:r>
                        <a:rPr lang="en-GB" sz="1100" kern="100" dirty="0">
                          <a:solidFill>
                            <a:srgbClr val="000000"/>
                          </a:solidFill>
                          <a:effectLst/>
                          <a:latin typeface="+mn-lt"/>
                          <a:ea typeface="Times New Roman" panose="02020603050405020304" pitchFamily="18" charset="0"/>
                          <a:cs typeface="Calibri" panose="020F0502020204030204" pitchFamily="34" charset="0"/>
                        </a:rPr>
                        <a:t> (NICE TA)</a:t>
                      </a:r>
                      <a:endParaRPr lang="en-GB" sz="1100" kern="100" dirty="0">
                        <a:effectLst/>
                        <a:latin typeface="+mn-lt"/>
                        <a:ea typeface="Calibri" panose="020F0502020204030204" pitchFamily="34" charset="0"/>
                        <a:cs typeface="Times New Roman" panose="02020603050405020304" pitchFamily="18" charset="0"/>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pPr>
                      <a:r>
                        <a:rPr lang="en-GB" sz="1100" kern="1200" dirty="0" err="1">
                          <a:solidFill>
                            <a:schemeClr val="tx1"/>
                          </a:solidFill>
                          <a:effectLst/>
                          <a:latin typeface="+mn-lt"/>
                          <a:ea typeface="+mn-ea"/>
                          <a:cs typeface="+mn-cs"/>
                        </a:rPr>
                        <a:t>Tarlatamab</a:t>
                      </a:r>
                      <a:endParaRPr lang="en-GB" sz="1100" dirty="0">
                        <a:effectLst/>
                        <a:latin typeface="+mn-lt"/>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42288036"/>
                  </a:ext>
                </a:extLst>
              </a:tr>
              <a:tr h="419100">
                <a:tc>
                  <a:txBody>
                    <a:bodyPr/>
                    <a:lstStyle/>
                    <a:p>
                      <a:pPr algn="l">
                        <a:lnSpc>
                          <a:spcPct val="115000"/>
                        </a:lnSpc>
                        <a:spcAft>
                          <a:spcPts val="10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Sarcoma</a:t>
                      </a: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a:lnSpc>
                          <a:spcPct val="115000"/>
                        </a:lnSpc>
                        <a:spcAft>
                          <a:spcPts val="0"/>
                        </a:spcAft>
                        <a:buNone/>
                      </a:pPr>
                      <a:r>
                        <a:rPr lang="en-GB" sz="11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PLDH &amp; </a:t>
                      </a:r>
                      <a:r>
                        <a:rPr lang="en-GB" sz="1100" kern="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Ifosfamide</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buNone/>
                      </a:pPr>
                      <a:r>
                        <a:rPr lang="en-GB" sz="11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Doxorubicin &amp; </a:t>
                      </a:r>
                      <a:r>
                        <a:rPr lang="en-GB" sz="1100" kern="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Ifosfamide</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buNone/>
                      </a:pPr>
                      <a:r>
                        <a:rPr lang="en-GB" sz="1100" kern="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Ifosfamide</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buNone/>
                      </a:pPr>
                      <a:r>
                        <a:rPr lang="en-GB" sz="11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Mifamurtide</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buNone/>
                      </a:pPr>
                      <a:r>
                        <a:rPr lang="en-GB" sz="11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MAP</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1100" kern="1200" dirty="0">
                          <a:solidFill>
                            <a:schemeClr val="tx1"/>
                          </a:solidFill>
                          <a:effectLst/>
                          <a:latin typeface="+mn-lt"/>
                          <a:ea typeface="+mn-ea"/>
                          <a:cs typeface="+mn-cs"/>
                        </a:rPr>
                        <a:t>Doxorubicin</a:t>
                      </a:r>
                    </a:p>
                    <a:p>
                      <a:r>
                        <a:rPr lang="en-GB" sz="1100" kern="1200" dirty="0">
                          <a:solidFill>
                            <a:schemeClr val="tx1"/>
                          </a:solidFill>
                          <a:effectLst/>
                          <a:latin typeface="+mn-lt"/>
                          <a:ea typeface="+mn-ea"/>
                          <a:cs typeface="+mn-cs"/>
                        </a:rPr>
                        <a:t>PLDH (</a:t>
                      </a:r>
                      <a:r>
                        <a:rPr lang="en-GB" sz="1100" kern="1200" dirty="0" err="1">
                          <a:solidFill>
                            <a:schemeClr val="tx1"/>
                          </a:solidFill>
                          <a:effectLst/>
                          <a:latin typeface="+mn-lt"/>
                          <a:ea typeface="+mn-ea"/>
                          <a:cs typeface="+mn-cs"/>
                        </a:rPr>
                        <a:t>Caelyx</a:t>
                      </a:r>
                      <a:r>
                        <a:rPr lang="en-GB" sz="1100" kern="1200" dirty="0">
                          <a:solidFill>
                            <a:schemeClr val="tx1"/>
                          </a:solidFill>
                          <a:effectLst/>
                          <a:latin typeface="+mn-lt"/>
                          <a:ea typeface="+mn-ea"/>
                          <a:cs typeface="+mn-cs"/>
                        </a:rPr>
                        <a:t>)</a:t>
                      </a:r>
                    </a:p>
                    <a:p>
                      <a:pPr algn="l">
                        <a:lnSpc>
                          <a:spcPct val="100000"/>
                        </a:lnSpc>
                        <a:spcAft>
                          <a:spcPts val="0"/>
                        </a:spcAft>
                        <a:buNone/>
                      </a:pPr>
                      <a:endParaRPr lang="en-GB" sz="1100" kern="100" dirty="0">
                        <a:effectLst/>
                        <a:latin typeface="+mn-lt"/>
                        <a:ea typeface="Calibri" panose="020F0502020204030204" pitchFamily="34" charset="0"/>
                        <a:cs typeface="Times New Roman" panose="02020603050405020304" pitchFamily="18" charset="0"/>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0"/>
                        </a:spcAft>
                        <a:buNone/>
                      </a:pPr>
                      <a:r>
                        <a:rPr lang="en-GB" sz="1100" kern="100" dirty="0" err="1">
                          <a:effectLst/>
                          <a:latin typeface="Calibri" panose="020F0502020204030204" pitchFamily="34" charset="0"/>
                          <a:ea typeface="Times New Roman" panose="02020603050405020304" pitchFamily="18" charset="0"/>
                          <a:cs typeface="Calibri" panose="020F0502020204030204" pitchFamily="34" charset="0"/>
                        </a:rPr>
                        <a:t>Cabozantinib</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buNone/>
                      </a:pPr>
                      <a:r>
                        <a:rPr lang="en-GB" sz="1100" kern="100" dirty="0">
                          <a:effectLst/>
                          <a:latin typeface="Calibri" panose="020F0502020204030204" pitchFamily="34" charset="0"/>
                          <a:ea typeface="Times New Roman" panose="02020603050405020304" pitchFamily="18" charset="0"/>
                          <a:cs typeface="Calibri" panose="020F0502020204030204" pitchFamily="34" charset="0"/>
                        </a:rPr>
                        <a:t>Cyclophosphamide &amp; Prednisolone</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buNone/>
                      </a:pPr>
                      <a:r>
                        <a:rPr lang="en-GB" sz="1100" kern="100" dirty="0">
                          <a:effectLst/>
                          <a:latin typeface="Calibri" panose="020F0502020204030204" pitchFamily="34" charset="0"/>
                          <a:ea typeface="Times New Roman" panose="02020603050405020304" pitchFamily="18" charset="0"/>
                          <a:cs typeface="Calibri" panose="020F0502020204030204" pitchFamily="34" charset="0"/>
                        </a:rPr>
                        <a:t>Denosumab GCT</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buNone/>
                      </a:pPr>
                      <a:r>
                        <a:rPr lang="en-GB" sz="1100" kern="100" dirty="0" err="1">
                          <a:effectLst/>
                          <a:latin typeface="Calibri" panose="020F0502020204030204" pitchFamily="34" charset="0"/>
                          <a:ea typeface="Times New Roman" panose="02020603050405020304" pitchFamily="18" charset="0"/>
                          <a:cs typeface="Calibri" panose="020F0502020204030204" pitchFamily="34" charset="0"/>
                        </a:rPr>
                        <a:t>Ifosfamide</a:t>
                      </a:r>
                      <a:r>
                        <a:rPr lang="en-GB" sz="1100" kern="100" dirty="0">
                          <a:effectLst/>
                          <a:latin typeface="Calibri" panose="020F0502020204030204" pitchFamily="34" charset="0"/>
                          <a:ea typeface="Times New Roman" panose="02020603050405020304" pitchFamily="18" charset="0"/>
                          <a:cs typeface="Calibri" panose="020F0502020204030204" pitchFamily="34" charset="0"/>
                        </a:rPr>
                        <a:t> (Ewing)</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buNone/>
                      </a:pPr>
                      <a:r>
                        <a:rPr lang="en-GB" sz="1100" kern="100" dirty="0" err="1">
                          <a:effectLst/>
                          <a:latin typeface="Calibri" panose="020F0502020204030204" pitchFamily="34" charset="0"/>
                          <a:ea typeface="Times New Roman" panose="02020603050405020304" pitchFamily="18" charset="0"/>
                          <a:cs typeface="Calibri" panose="020F0502020204030204" pitchFamily="34" charset="0"/>
                        </a:rPr>
                        <a:t>Ifosfamide</a:t>
                      </a:r>
                      <a:r>
                        <a:rPr lang="en-GB" sz="1100" kern="100" dirty="0">
                          <a:effectLst/>
                          <a:latin typeface="Calibri" panose="020F0502020204030204" pitchFamily="34" charset="0"/>
                          <a:ea typeface="Times New Roman" panose="02020603050405020304" pitchFamily="18" charset="0"/>
                          <a:cs typeface="Calibri" panose="020F0502020204030204" pitchFamily="34" charset="0"/>
                        </a:rPr>
                        <a:t> &amp; Etoposide</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buNone/>
                      </a:pPr>
                      <a:r>
                        <a:rPr lang="en-GB" sz="1100" kern="100" dirty="0">
                          <a:effectLst/>
                          <a:latin typeface="Calibri" panose="020F0502020204030204" pitchFamily="34" charset="0"/>
                          <a:ea typeface="Times New Roman" panose="02020603050405020304" pitchFamily="18" charset="0"/>
                          <a:cs typeface="Calibri" panose="020F0502020204030204" pitchFamily="34" charset="0"/>
                        </a:rPr>
                        <a:t>Irinotecan &amp; Temozolomide</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buNone/>
                      </a:pPr>
                      <a:r>
                        <a:rPr lang="en-GB" sz="1100" kern="100" dirty="0">
                          <a:effectLst/>
                          <a:latin typeface="Calibri" panose="020F0502020204030204" pitchFamily="34" charset="0"/>
                          <a:ea typeface="Times New Roman" panose="02020603050405020304" pitchFamily="18" charset="0"/>
                          <a:cs typeface="Calibri" panose="020F0502020204030204" pitchFamily="34" charset="0"/>
                        </a:rPr>
                        <a:t>Regorafenib</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buNone/>
                      </a:pPr>
                      <a:r>
                        <a:rPr lang="en-GB" sz="1100" kern="100" dirty="0">
                          <a:effectLst/>
                          <a:latin typeface="Calibri" panose="020F0502020204030204" pitchFamily="34" charset="0"/>
                          <a:ea typeface="Times New Roman" panose="02020603050405020304" pitchFamily="18" charset="0"/>
                          <a:cs typeface="Calibri" panose="020F0502020204030204" pitchFamily="34" charset="0"/>
                        </a:rPr>
                        <a:t>Sunitinib</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buNone/>
                      </a:pPr>
                      <a:r>
                        <a:rPr lang="en-GB" sz="1100" kern="100" dirty="0">
                          <a:effectLst/>
                          <a:latin typeface="Calibri" panose="020F0502020204030204" pitchFamily="34" charset="0"/>
                          <a:ea typeface="Times New Roman" panose="02020603050405020304" pitchFamily="18" charset="0"/>
                          <a:cs typeface="Calibri" panose="020F0502020204030204" pitchFamily="34" charset="0"/>
                        </a:rPr>
                        <a:t>Sirolimus</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buNone/>
                      </a:pPr>
                      <a:r>
                        <a:rPr lang="en-GB" sz="1100" kern="100" dirty="0">
                          <a:effectLst/>
                          <a:latin typeface="Calibri" panose="020F0502020204030204" pitchFamily="34" charset="0"/>
                          <a:ea typeface="Times New Roman" panose="02020603050405020304" pitchFamily="18" charset="0"/>
                          <a:cs typeface="Calibri" panose="020F0502020204030204" pitchFamily="34" charset="0"/>
                        </a:rPr>
                        <a:t>Weekly paclitaxel</a:t>
                      </a:r>
                    </a:p>
                    <a:p>
                      <a:pPr algn="l">
                        <a:lnSpc>
                          <a:spcPct val="115000"/>
                        </a:lnSpc>
                        <a:spcAft>
                          <a:spcPts val="0"/>
                        </a:spcAft>
                        <a:buNone/>
                      </a:pPr>
                      <a:r>
                        <a:rPr lang="en-GB" sz="1100" kern="100" dirty="0" err="1">
                          <a:effectLst/>
                          <a:latin typeface="Calibri" panose="020F0502020204030204" pitchFamily="34" charset="0"/>
                          <a:ea typeface="Calibri" panose="020F0502020204030204" pitchFamily="34" charset="0"/>
                          <a:cs typeface="Calibri" panose="020F0502020204030204" pitchFamily="34" charset="0"/>
                        </a:rPr>
                        <a:t>IVADo</a:t>
                      </a:r>
                      <a:endParaRPr lang="en-GB" sz="1100" kern="100" dirty="0">
                        <a:effectLst/>
                        <a:latin typeface="Calibri" panose="020F0502020204030204" pitchFamily="34" charset="0"/>
                        <a:ea typeface="Calibri" panose="020F0502020204030204" pitchFamily="34" charset="0"/>
                        <a:cs typeface="Calibri" panose="020F0502020204030204" pitchFamily="34" charset="0"/>
                      </a:endParaRPr>
                    </a:p>
                    <a:p>
                      <a:pPr algn="l">
                        <a:lnSpc>
                          <a:spcPct val="115000"/>
                        </a:lnSpc>
                        <a:spcAft>
                          <a:spcPts val="0"/>
                        </a:spcAft>
                        <a:buNone/>
                      </a:pPr>
                      <a:r>
                        <a:rPr lang="en-GB" sz="1100" kern="100" dirty="0">
                          <a:effectLst/>
                          <a:latin typeface="Calibri" panose="020F0502020204030204" pitchFamily="34" charset="0"/>
                          <a:ea typeface="Calibri" panose="020F0502020204030204" pitchFamily="34" charset="0"/>
                          <a:cs typeface="Calibri" panose="020F0502020204030204" pitchFamily="34" charset="0"/>
                        </a:rPr>
                        <a:t>VIT</a:t>
                      </a:r>
                    </a:p>
                    <a:p>
                      <a:pPr algn="l">
                        <a:lnSpc>
                          <a:spcPct val="115000"/>
                        </a:lnSpc>
                        <a:spcAft>
                          <a:spcPts val="0"/>
                        </a:spcAft>
                        <a:buNone/>
                      </a:pPr>
                      <a:r>
                        <a:rPr lang="en-GB" sz="1100" kern="100" dirty="0">
                          <a:effectLst/>
                          <a:latin typeface="Calibri" panose="020F0502020204030204" pitchFamily="34" charset="0"/>
                          <a:ea typeface="Calibri" panose="020F0502020204030204" pitchFamily="34" charset="0"/>
                          <a:cs typeface="Calibri" panose="020F0502020204030204" pitchFamily="34" charset="0"/>
                        </a:rPr>
                        <a:t>VC maintenance</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81753142"/>
                  </a:ext>
                </a:extLst>
              </a:tr>
            </a:tbl>
          </a:graphicData>
        </a:graphic>
      </p:graphicFrame>
      <p:pic>
        <p:nvPicPr>
          <p:cNvPr id="8" name="Picture 3">
            <a:extLst>
              <a:ext uri="{FF2B5EF4-FFF2-40B4-BE49-F238E27FC236}">
                <a16:creationId xmlns:a16="http://schemas.microsoft.com/office/drawing/2014/main" id="{39B6C43A-2C35-E1C1-E9FA-6C4CE3707F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93480" y="1"/>
            <a:ext cx="2398520" cy="90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2418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C605-DC0D-531E-B104-898B86EFAA98}"/>
              </a:ext>
            </a:extLst>
          </p:cNvPr>
          <p:cNvSpPr>
            <a:spLocks noGrp="1"/>
          </p:cNvSpPr>
          <p:nvPr>
            <p:ph type="title"/>
          </p:nvPr>
        </p:nvSpPr>
        <p:spPr/>
        <p:txBody>
          <a:bodyPr/>
          <a:lstStyle/>
          <a:p>
            <a:r>
              <a:rPr lang="en-GB" b="1" dirty="0">
                <a:solidFill>
                  <a:srgbClr val="0070C0"/>
                </a:solidFill>
              </a:rPr>
              <a:t>Protocol work – Oct 24 – May 25 cont’d</a:t>
            </a:r>
            <a:endParaRPr lang="en-GB" dirty="0"/>
          </a:p>
        </p:txBody>
      </p:sp>
      <p:graphicFrame>
        <p:nvGraphicFramePr>
          <p:cNvPr id="5" name="Content Placeholder 5">
            <a:extLst>
              <a:ext uri="{FF2B5EF4-FFF2-40B4-BE49-F238E27FC236}">
                <a16:creationId xmlns:a16="http://schemas.microsoft.com/office/drawing/2014/main" id="{379F99F6-20A1-4243-EF2D-439B8577FB25}"/>
              </a:ext>
            </a:extLst>
          </p:cNvPr>
          <p:cNvGraphicFramePr>
            <a:graphicFrameLocks noGrp="1"/>
          </p:cNvGraphicFramePr>
          <p:nvPr>
            <p:ph idx="1"/>
            <p:extLst>
              <p:ext uri="{D42A27DB-BD31-4B8C-83A1-F6EECF244321}">
                <p14:modId xmlns:p14="http://schemas.microsoft.com/office/powerpoint/2010/main" val="3050060913"/>
              </p:ext>
            </p:extLst>
          </p:nvPr>
        </p:nvGraphicFramePr>
        <p:xfrm>
          <a:off x="1763638" y="2020906"/>
          <a:ext cx="8664723" cy="2014728"/>
        </p:xfrm>
        <a:graphic>
          <a:graphicData uri="http://schemas.openxmlformats.org/drawingml/2006/table">
            <a:tbl>
              <a:tblPr firstRow="1" firstCol="1" bandRow="1"/>
              <a:tblGrid>
                <a:gridCol w="1083202">
                  <a:extLst>
                    <a:ext uri="{9D8B030D-6E8A-4147-A177-3AD203B41FA5}">
                      <a16:colId xmlns:a16="http://schemas.microsoft.com/office/drawing/2014/main" val="643869684"/>
                    </a:ext>
                  </a:extLst>
                </a:gridCol>
                <a:gridCol w="1932751">
                  <a:extLst>
                    <a:ext uri="{9D8B030D-6E8A-4147-A177-3AD203B41FA5}">
                      <a16:colId xmlns:a16="http://schemas.microsoft.com/office/drawing/2014/main" val="864641029"/>
                    </a:ext>
                  </a:extLst>
                </a:gridCol>
                <a:gridCol w="2701183">
                  <a:extLst>
                    <a:ext uri="{9D8B030D-6E8A-4147-A177-3AD203B41FA5}">
                      <a16:colId xmlns:a16="http://schemas.microsoft.com/office/drawing/2014/main" val="2590862528"/>
                    </a:ext>
                  </a:extLst>
                </a:gridCol>
                <a:gridCol w="2947587">
                  <a:extLst>
                    <a:ext uri="{9D8B030D-6E8A-4147-A177-3AD203B41FA5}">
                      <a16:colId xmlns:a16="http://schemas.microsoft.com/office/drawing/2014/main" val="3533784148"/>
                    </a:ext>
                  </a:extLst>
                </a:gridCol>
              </a:tblGrid>
              <a:tr h="98997">
                <a:tc gridSpan="4">
                  <a:txBody>
                    <a:bodyPr/>
                    <a:lstStyle/>
                    <a:p>
                      <a:pPr algn="l">
                        <a:lnSpc>
                          <a:spcPct val="115000"/>
                        </a:lnSpc>
                        <a:spcAft>
                          <a:spcPts val="0"/>
                        </a:spcAft>
                      </a:pPr>
                      <a:r>
                        <a:rPr lang="en-GB" sz="1600" dirty="0">
                          <a:solidFill>
                            <a:srgbClr val="FF0000"/>
                          </a:solidFill>
                          <a:effectLst/>
                          <a:latin typeface="+mn-lt"/>
                          <a:cs typeface="Calibri" panose="020F0502020204030204" pitchFamily="34" charset="0"/>
                        </a:rPr>
                        <a:t> </a:t>
                      </a:r>
                      <a:r>
                        <a:rPr lang="en-GB" sz="1600" b="1" dirty="0">
                          <a:solidFill>
                            <a:schemeClr val="bg1"/>
                          </a:solidFill>
                          <a:effectLst/>
                          <a:latin typeface="+mn-lt"/>
                          <a:cs typeface="Calibri" panose="020F0502020204030204" pitchFamily="34" charset="0"/>
                        </a:rPr>
                        <a:t>Oncology – cont’d</a:t>
                      </a:r>
                      <a:endParaRPr lang="en-GB" sz="1600" b="1" dirty="0">
                        <a:solidFill>
                          <a:schemeClr val="bg1"/>
                        </a:solidFill>
                        <a:effectLst/>
                        <a:latin typeface="+mn-lt"/>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pPr algn="l">
                        <a:lnSpc>
                          <a:spcPct val="115000"/>
                        </a:lnSpc>
                        <a:spcAft>
                          <a:spcPts val="0"/>
                        </a:spcAft>
                      </a:pPr>
                      <a:endParaRPr lang="en-GB" sz="1100" dirty="0">
                        <a:effectLst/>
                        <a:latin typeface="+mn-lt"/>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l">
                        <a:lnSpc>
                          <a:spcPct val="115000"/>
                        </a:lnSpc>
                        <a:spcAft>
                          <a:spcPts val="10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02392470"/>
                  </a:ext>
                </a:extLst>
              </a:tr>
              <a:tr h="0">
                <a:tc>
                  <a:txBody>
                    <a:bodyPr/>
                    <a:lstStyle/>
                    <a:p>
                      <a:pPr algn="l">
                        <a:lnSpc>
                          <a:spcPct val="115000"/>
                        </a:lnSpc>
                        <a:spcAft>
                          <a:spcPts val="1000"/>
                        </a:spcAft>
                      </a:pPr>
                      <a:r>
                        <a:rPr lang="en-GB"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Tumour site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a:lnSpc>
                          <a:spcPct val="115000"/>
                        </a:lnSpc>
                        <a:spcAft>
                          <a:spcPts val="1000"/>
                        </a:spcAft>
                      </a:pPr>
                      <a:r>
                        <a:rPr lang="en-GB"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New protocols issued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a:lnSpc>
                          <a:spcPct val="115000"/>
                        </a:lnSpc>
                        <a:spcAft>
                          <a:spcPts val="1000"/>
                        </a:spcAft>
                      </a:pPr>
                      <a:r>
                        <a:rPr lang="en-GB"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Protocols reviewed/amended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a:lnSpc>
                          <a:spcPct val="115000"/>
                        </a:lnSpc>
                        <a:spcAft>
                          <a:spcPts val="1000"/>
                        </a:spcAft>
                      </a:pPr>
                      <a:r>
                        <a:rPr lang="en-GB"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Protocols in development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748047220"/>
                  </a:ext>
                </a:extLst>
              </a:tr>
              <a:tr h="185349">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Skin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a:lnSpc>
                          <a:spcPct val="115000"/>
                        </a:lnSpc>
                        <a:spcAft>
                          <a:spcPts val="0"/>
                        </a:spcAft>
                      </a:pPr>
                      <a:r>
                        <a:rPr lang="en-GB" sz="1100" dirty="0" err="1">
                          <a:effectLst/>
                          <a:latin typeface="+mn-lt"/>
                          <a:ea typeface="Calibri" panose="020F0502020204030204" pitchFamily="34" charset="0"/>
                          <a:cs typeface="Times New Roman" panose="02020603050405020304" pitchFamily="18" charset="0"/>
                        </a:rPr>
                        <a:t>Tebentafusp</a:t>
                      </a:r>
                      <a:endParaRPr lang="en-GB" sz="1100" dirty="0">
                        <a:effectLst/>
                        <a:latin typeface="+mn-lt"/>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0"/>
                        </a:spcAft>
                      </a:pPr>
                      <a:endParaRPr lang="en-GB" sz="1100" dirty="0">
                        <a:effectLst/>
                        <a:latin typeface="+mn-lt"/>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34230517"/>
                  </a:ext>
                </a:extLst>
              </a:tr>
              <a:tr h="271390">
                <a:tc>
                  <a:txBody>
                    <a:bodyPr/>
                    <a:lstStyle/>
                    <a:p>
                      <a:pPr algn="l">
                        <a:lnSpc>
                          <a:spcPct val="115000"/>
                        </a:lnSpc>
                        <a:spcAft>
                          <a:spcPts val="1000"/>
                        </a:spcAft>
                      </a:pP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Thyroid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a:lnSpc>
                          <a:spcPct val="115000"/>
                        </a:lnSpc>
                        <a:spcAft>
                          <a:spcPts val="0"/>
                        </a:spcAft>
                      </a:pPr>
                      <a:endParaRPr lang="en-GB" sz="1100" dirty="0">
                        <a:effectLst/>
                        <a:latin typeface="+mn-lt"/>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0"/>
                        </a:spcAft>
                        <a:buNone/>
                      </a:pPr>
                      <a:r>
                        <a:rPr lang="en-GB" sz="1100" kern="100" dirty="0" err="1">
                          <a:solidFill>
                            <a:srgbClr val="000000"/>
                          </a:solidFill>
                          <a:effectLst/>
                          <a:latin typeface="+mn-lt"/>
                          <a:ea typeface="Times New Roman" panose="02020603050405020304" pitchFamily="18" charset="0"/>
                          <a:cs typeface="Calibri" panose="020F0502020204030204" pitchFamily="34" charset="0"/>
                        </a:rPr>
                        <a:t>Cabozantinib</a:t>
                      </a:r>
                      <a:r>
                        <a:rPr lang="en-GB" sz="1100" kern="100" dirty="0">
                          <a:solidFill>
                            <a:srgbClr val="000000"/>
                          </a:solidFill>
                          <a:effectLst/>
                          <a:latin typeface="+mn-lt"/>
                          <a:ea typeface="Times New Roman" panose="02020603050405020304" pitchFamily="18" charset="0"/>
                          <a:cs typeface="Calibri" panose="020F0502020204030204" pitchFamily="34" charset="0"/>
                        </a:rPr>
                        <a:t> (brand change)</a:t>
                      </a:r>
                    </a:p>
                    <a:p>
                      <a:pPr algn="l">
                        <a:lnSpc>
                          <a:spcPct val="115000"/>
                        </a:lnSpc>
                        <a:spcAft>
                          <a:spcPts val="0"/>
                        </a:spcAft>
                        <a:buNone/>
                      </a:pPr>
                      <a:r>
                        <a:rPr lang="en-GB" sz="1100" kern="1200" dirty="0" err="1">
                          <a:solidFill>
                            <a:schemeClr val="tx1"/>
                          </a:solidFill>
                          <a:effectLst/>
                          <a:latin typeface="+mn-lt"/>
                          <a:ea typeface="+mn-ea"/>
                          <a:cs typeface="+mn-cs"/>
                        </a:rPr>
                        <a:t>Selpercatinib</a:t>
                      </a:r>
                      <a:r>
                        <a:rPr lang="en-GB" sz="1100" kern="1200" dirty="0">
                          <a:solidFill>
                            <a:schemeClr val="tx1"/>
                          </a:solidFill>
                          <a:effectLst/>
                          <a:latin typeface="+mn-lt"/>
                          <a:ea typeface="+mn-ea"/>
                          <a:cs typeface="+mn-cs"/>
                        </a:rPr>
                        <a:t> (NICE TA)</a:t>
                      </a:r>
                      <a:endParaRPr lang="en-GB" sz="1100" kern="100" dirty="0">
                        <a:effectLst/>
                        <a:latin typeface="+mn-lt"/>
                        <a:ea typeface="Calibri" panose="020F0502020204030204" pitchFamily="34" charset="0"/>
                        <a:cs typeface="Times New Roman" panose="02020603050405020304" pitchFamily="18" charset="0"/>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pPr>
                      <a:r>
                        <a:rPr lang="en-GB" sz="12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81136173"/>
                  </a:ext>
                </a:extLst>
              </a:tr>
              <a:tr h="119750">
                <a:tc>
                  <a:txBody>
                    <a:bodyPr/>
                    <a:lstStyle/>
                    <a:p>
                      <a:pPr algn="l">
                        <a:lnSpc>
                          <a:spcPct val="115000"/>
                        </a:lnSpc>
                        <a:spcAft>
                          <a:spcPts val="1000"/>
                        </a:spcAft>
                      </a:pP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Upper GI</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a:lnSpc>
                          <a:spcPct val="115000"/>
                        </a:lnSpc>
                        <a:spcAft>
                          <a:spcPts val="10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pPr>
                      <a:r>
                        <a:rPr lang="en-GB" sz="12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pPr>
                      <a:r>
                        <a:rPr lang="en-GB" sz="12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44053681"/>
                  </a:ext>
                </a:extLst>
              </a:tr>
              <a:tr h="303147">
                <a:tc>
                  <a:txBody>
                    <a:bodyPr/>
                    <a:lstStyle/>
                    <a:p>
                      <a:pPr algn="l">
                        <a:lnSpc>
                          <a:spcPct val="115000"/>
                        </a:lnSpc>
                        <a:spcAft>
                          <a:spcPts val="10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Urology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a:lnSpc>
                          <a:spcPct val="115000"/>
                        </a:lnSpc>
                        <a:spcAft>
                          <a:spcPts val="10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0"/>
                        </a:spcAft>
                        <a:buNone/>
                      </a:pPr>
                      <a:r>
                        <a:rPr lang="en-GB" sz="1100" kern="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Cabozantinib</a:t>
                      </a:r>
                      <a:r>
                        <a:rPr lang="en-GB" sz="11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(brand change)</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buNone/>
                      </a:pPr>
                      <a:r>
                        <a:rPr lang="en-GB" sz="11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Nivolumab &amp; </a:t>
                      </a:r>
                      <a:r>
                        <a:rPr lang="en-GB" sz="1100" kern="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Cabozantinib</a:t>
                      </a:r>
                      <a:r>
                        <a:rPr lang="en-GB" sz="11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(brand change)</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pPr>
                      <a:r>
                        <a:rPr lang="en-GB" sz="1200" dirty="0" err="1">
                          <a:effectLst/>
                          <a:latin typeface="Calibri" panose="020F0502020204030204" pitchFamily="34" charset="0"/>
                          <a:ea typeface="Times New Roman" panose="02020603050405020304" pitchFamily="18" charset="0"/>
                          <a:cs typeface="Calibri" panose="020F0502020204030204" pitchFamily="34" charset="0"/>
                        </a:rPr>
                        <a:t>Cabozantinib</a:t>
                      </a:r>
                      <a:r>
                        <a:rPr lang="en-GB" sz="1200" dirty="0">
                          <a:effectLst/>
                          <a:latin typeface="Calibri" panose="020F0502020204030204" pitchFamily="34" charset="0"/>
                          <a:ea typeface="Times New Roman" panose="02020603050405020304" pitchFamily="18" charset="0"/>
                          <a:cs typeface="Calibri" panose="020F0502020204030204" pitchFamily="34" charset="0"/>
                        </a:rPr>
                        <a:t> (HCC)</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56508147"/>
                  </a:ext>
                </a:extLst>
              </a:tr>
              <a:tr h="303147">
                <a:tc>
                  <a:txBody>
                    <a:bodyPr/>
                    <a:lstStyle/>
                    <a:p>
                      <a:pPr algn="l">
                        <a:lnSpc>
                          <a:spcPct val="115000"/>
                        </a:lnSpc>
                        <a:spcAft>
                          <a:spcPts val="10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Tumour agnostic</a:t>
                      </a: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a:lnSpc>
                          <a:spcPct val="115000"/>
                        </a:lnSpc>
                        <a:spcAft>
                          <a:spcPts val="10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Larotrectinib</a:t>
                      </a:r>
                    </a:p>
                  </a:txBody>
                  <a:tcPr marL="40054" marR="400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14167723"/>
                  </a:ext>
                </a:extLst>
              </a:tr>
            </a:tbl>
          </a:graphicData>
        </a:graphic>
      </p:graphicFrame>
      <p:graphicFrame>
        <p:nvGraphicFramePr>
          <p:cNvPr id="7" name="Table 6">
            <a:extLst>
              <a:ext uri="{FF2B5EF4-FFF2-40B4-BE49-F238E27FC236}">
                <a16:creationId xmlns:a16="http://schemas.microsoft.com/office/drawing/2014/main" id="{8683689E-8D92-91DA-29E2-CE4D88F5B287}"/>
              </a:ext>
            </a:extLst>
          </p:cNvPr>
          <p:cNvGraphicFramePr>
            <a:graphicFrameLocks noGrp="1"/>
          </p:cNvGraphicFramePr>
          <p:nvPr>
            <p:extLst>
              <p:ext uri="{D42A27DB-BD31-4B8C-83A1-F6EECF244321}">
                <p14:modId xmlns:p14="http://schemas.microsoft.com/office/powerpoint/2010/main" val="3480504720"/>
              </p:ext>
            </p:extLst>
          </p:nvPr>
        </p:nvGraphicFramePr>
        <p:xfrm>
          <a:off x="1696085" y="4338371"/>
          <a:ext cx="8799830" cy="626936"/>
        </p:xfrm>
        <a:graphic>
          <a:graphicData uri="http://schemas.openxmlformats.org/drawingml/2006/table">
            <a:tbl>
              <a:tblPr firstRow="1" firstCol="1" bandRow="1"/>
              <a:tblGrid>
                <a:gridCol w="909955">
                  <a:extLst>
                    <a:ext uri="{9D8B030D-6E8A-4147-A177-3AD203B41FA5}">
                      <a16:colId xmlns:a16="http://schemas.microsoft.com/office/drawing/2014/main" val="462143956"/>
                    </a:ext>
                  </a:extLst>
                </a:gridCol>
                <a:gridCol w="1905000">
                  <a:extLst>
                    <a:ext uri="{9D8B030D-6E8A-4147-A177-3AD203B41FA5}">
                      <a16:colId xmlns:a16="http://schemas.microsoft.com/office/drawing/2014/main" val="3457711769"/>
                    </a:ext>
                  </a:extLst>
                </a:gridCol>
                <a:gridCol w="2654300">
                  <a:extLst>
                    <a:ext uri="{9D8B030D-6E8A-4147-A177-3AD203B41FA5}">
                      <a16:colId xmlns:a16="http://schemas.microsoft.com/office/drawing/2014/main" val="4210170378"/>
                    </a:ext>
                  </a:extLst>
                </a:gridCol>
                <a:gridCol w="3330575">
                  <a:extLst>
                    <a:ext uri="{9D8B030D-6E8A-4147-A177-3AD203B41FA5}">
                      <a16:colId xmlns:a16="http://schemas.microsoft.com/office/drawing/2014/main" val="4028243242"/>
                    </a:ext>
                  </a:extLst>
                </a:gridCol>
              </a:tblGrid>
              <a:tr h="190500">
                <a:tc gridSpan="4">
                  <a:txBody>
                    <a:bodyPr/>
                    <a:lstStyle/>
                    <a:p>
                      <a:pPr algn="l">
                        <a:lnSpc>
                          <a:spcPct val="115000"/>
                        </a:lnSpc>
                        <a:spcAft>
                          <a:spcPts val="1000"/>
                        </a:spcAft>
                      </a:pPr>
                      <a:r>
                        <a:rPr lang="en-GB"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Supportive meds</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07041417"/>
                  </a:ext>
                </a:extLst>
              </a:tr>
              <a:tr h="190500">
                <a:tc>
                  <a:txBody>
                    <a:bodyPr/>
                    <a:lstStyle/>
                    <a:p>
                      <a:pPr algn="l">
                        <a:lnSpc>
                          <a:spcPct val="115000"/>
                        </a:lnSpc>
                        <a:spcAft>
                          <a:spcPts val="1000"/>
                        </a:spcAft>
                      </a:pPr>
                      <a:r>
                        <a:rPr lang="en-GB"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Tumour site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a:lnSpc>
                          <a:spcPct val="115000"/>
                        </a:lnSpc>
                        <a:spcAft>
                          <a:spcPts val="1000"/>
                        </a:spcAft>
                      </a:pPr>
                      <a:r>
                        <a:rPr lang="en-GB"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New protocols issued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a:lnSpc>
                          <a:spcPct val="115000"/>
                        </a:lnSpc>
                        <a:spcAft>
                          <a:spcPts val="1000"/>
                        </a:spcAft>
                      </a:pPr>
                      <a:r>
                        <a:rPr lang="en-GB"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Protocols reviewed/amended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a:lnSpc>
                          <a:spcPct val="115000"/>
                        </a:lnSpc>
                        <a:spcAft>
                          <a:spcPts val="1000"/>
                        </a:spcAft>
                      </a:pPr>
                      <a:r>
                        <a:rPr lang="en-GB"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Protocols in development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758563624"/>
                  </a:ext>
                </a:extLst>
              </a:tr>
              <a:tr h="190500">
                <a:tc>
                  <a:txBody>
                    <a:bodyPr/>
                    <a:lstStyle/>
                    <a:p>
                      <a:pPr algn="l">
                        <a:lnSpc>
                          <a:spcPct val="115000"/>
                        </a:lnSpc>
                        <a:spcAft>
                          <a:spcPts val="1000"/>
                        </a:spcAft>
                      </a:pPr>
                      <a:r>
                        <a:rPr lang="en-GB"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Supportive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a:lnSpc>
                          <a:spcPct val="115000"/>
                        </a:lnSpc>
                        <a:spcAft>
                          <a:spcPts val="10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pPr>
                      <a:r>
                        <a:rPr lang="en-GB" sz="1200" dirty="0">
                          <a:effectLst/>
                          <a:latin typeface="Calibri" panose="020F0502020204030204" pitchFamily="34" charset="0"/>
                          <a:cs typeface="Times New Roman" panose="02020603050405020304" pitchFamily="18" charset="0"/>
                        </a:rPr>
                        <a:t>Denosumab</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07283804"/>
                  </a:ext>
                </a:extLst>
              </a:tr>
            </a:tbl>
          </a:graphicData>
        </a:graphic>
      </p:graphicFrame>
      <p:pic>
        <p:nvPicPr>
          <p:cNvPr id="10" name="Picture 3">
            <a:extLst>
              <a:ext uri="{FF2B5EF4-FFF2-40B4-BE49-F238E27FC236}">
                <a16:creationId xmlns:a16="http://schemas.microsoft.com/office/drawing/2014/main" id="{B6A10832-E5C1-F2A7-9627-E521E111BE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24683" y="62388"/>
            <a:ext cx="2397983" cy="90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665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4E5E1-A55C-432A-A903-C95A96F7119D}"/>
              </a:ext>
            </a:extLst>
          </p:cNvPr>
          <p:cNvSpPr>
            <a:spLocks noGrp="1"/>
          </p:cNvSpPr>
          <p:nvPr>
            <p:ph type="title"/>
          </p:nvPr>
        </p:nvSpPr>
        <p:spPr/>
        <p:txBody>
          <a:bodyPr/>
          <a:lstStyle/>
          <a:p>
            <a:r>
              <a:rPr lang="en-GB" b="1" dirty="0">
                <a:solidFill>
                  <a:srgbClr val="0070C0"/>
                </a:solidFill>
              </a:rPr>
              <a:t>Protocol work – Oct 24 – May 25 cont’d</a:t>
            </a:r>
            <a:endParaRPr lang="en-GB" dirty="0"/>
          </a:p>
        </p:txBody>
      </p:sp>
      <p:graphicFrame>
        <p:nvGraphicFramePr>
          <p:cNvPr id="10" name="Content Placeholder 5">
            <a:extLst>
              <a:ext uri="{FF2B5EF4-FFF2-40B4-BE49-F238E27FC236}">
                <a16:creationId xmlns:a16="http://schemas.microsoft.com/office/drawing/2014/main" id="{B11C0FAD-553D-CD09-09FD-2376F071DDA7}"/>
              </a:ext>
            </a:extLst>
          </p:cNvPr>
          <p:cNvGraphicFramePr>
            <a:graphicFrameLocks/>
          </p:cNvGraphicFramePr>
          <p:nvPr>
            <p:extLst>
              <p:ext uri="{D42A27DB-BD31-4B8C-83A1-F6EECF244321}">
                <p14:modId xmlns:p14="http://schemas.microsoft.com/office/powerpoint/2010/main" val="416813973"/>
              </p:ext>
            </p:extLst>
          </p:nvPr>
        </p:nvGraphicFramePr>
        <p:xfrm>
          <a:off x="1696085" y="1924955"/>
          <a:ext cx="8799830" cy="2425649"/>
        </p:xfrm>
        <a:graphic>
          <a:graphicData uri="http://schemas.openxmlformats.org/drawingml/2006/table">
            <a:tbl>
              <a:tblPr firstRow="1" firstCol="1" bandRow="1"/>
              <a:tblGrid>
                <a:gridCol w="909955">
                  <a:extLst>
                    <a:ext uri="{9D8B030D-6E8A-4147-A177-3AD203B41FA5}">
                      <a16:colId xmlns:a16="http://schemas.microsoft.com/office/drawing/2014/main" val="3327995775"/>
                    </a:ext>
                  </a:extLst>
                </a:gridCol>
                <a:gridCol w="1905000">
                  <a:extLst>
                    <a:ext uri="{9D8B030D-6E8A-4147-A177-3AD203B41FA5}">
                      <a16:colId xmlns:a16="http://schemas.microsoft.com/office/drawing/2014/main" val="967546718"/>
                    </a:ext>
                  </a:extLst>
                </a:gridCol>
                <a:gridCol w="2654300">
                  <a:extLst>
                    <a:ext uri="{9D8B030D-6E8A-4147-A177-3AD203B41FA5}">
                      <a16:colId xmlns:a16="http://schemas.microsoft.com/office/drawing/2014/main" val="869178723"/>
                    </a:ext>
                  </a:extLst>
                </a:gridCol>
                <a:gridCol w="3330575">
                  <a:extLst>
                    <a:ext uri="{9D8B030D-6E8A-4147-A177-3AD203B41FA5}">
                      <a16:colId xmlns:a16="http://schemas.microsoft.com/office/drawing/2014/main" val="564781682"/>
                    </a:ext>
                  </a:extLst>
                </a:gridCol>
              </a:tblGrid>
              <a:tr h="190500">
                <a:tc gridSpan="4">
                  <a:txBody>
                    <a:bodyPr/>
                    <a:lstStyle/>
                    <a:p>
                      <a:pPr algn="l">
                        <a:lnSpc>
                          <a:spcPct val="115000"/>
                        </a:lnSpc>
                        <a:spcAft>
                          <a:spcPts val="1000"/>
                        </a:spcAft>
                      </a:pPr>
                      <a:r>
                        <a:rPr lang="en-GB"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Haematology</a:t>
                      </a:r>
                      <a:endPar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83837862"/>
                  </a:ext>
                </a:extLst>
              </a:tr>
              <a:tr h="190500">
                <a:tc>
                  <a:txBody>
                    <a:bodyPr/>
                    <a:lstStyle/>
                    <a:p>
                      <a:pPr algn="l">
                        <a:lnSpc>
                          <a:spcPct val="115000"/>
                        </a:lnSpc>
                        <a:spcAft>
                          <a:spcPts val="1000"/>
                        </a:spcAft>
                      </a:pPr>
                      <a:r>
                        <a:rPr lang="en-GB"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Tumour site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a:lnSpc>
                          <a:spcPct val="115000"/>
                        </a:lnSpc>
                        <a:spcAft>
                          <a:spcPts val="1000"/>
                        </a:spcAft>
                      </a:pPr>
                      <a:r>
                        <a:rPr lang="en-GB"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New protocols issued</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a:lnSpc>
                          <a:spcPct val="115000"/>
                        </a:lnSpc>
                        <a:spcAft>
                          <a:spcPts val="1000"/>
                        </a:spcAft>
                      </a:pPr>
                      <a:r>
                        <a:rPr lang="en-GB"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Protocols reviewed/amended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a:lnSpc>
                          <a:spcPct val="115000"/>
                        </a:lnSpc>
                        <a:spcAft>
                          <a:spcPts val="1000"/>
                        </a:spcAft>
                      </a:pPr>
                      <a:r>
                        <a:rPr lang="en-GB"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Protocols in development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2346483702"/>
                  </a:ext>
                </a:extLst>
              </a:tr>
              <a:tr h="190500">
                <a:tc>
                  <a:txBody>
                    <a:bodyPr/>
                    <a:lstStyle/>
                    <a:p>
                      <a:pPr algn="l">
                        <a:lnSpc>
                          <a:spcPct val="115000"/>
                        </a:lnSpc>
                        <a:spcAft>
                          <a:spcPts val="1000"/>
                        </a:spcAft>
                        <a:buNone/>
                      </a:pPr>
                      <a:r>
                        <a:rPr lang="en-GB" sz="11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Leukaemia</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a:lnSpc>
                          <a:spcPct val="115000"/>
                        </a:lnSpc>
                        <a:spcAft>
                          <a:spcPts val="0"/>
                        </a:spcAft>
                        <a:buNone/>
                      </a:pPr>
                      <a:r>
                        <a:rPr lang="en-GB" sz="1100" kern="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Ropeginterferon</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buNone/>
                      </a:pPr>
                      <a:r>
                        <a:rPr lang="en-GB" sz="1100" kern="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Momelotinib</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buNone/>
                      </a:pPr>
                      <a:r>
                        <a:rPr lang="en-GB" sz="1100" kern="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Fedratinib</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buNone/>
                      </a:pPr>
                      <a:r>
                        <a:rPr lang="en-GB" sz="11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 (AML induction)</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buNone/>
                      </a:pPr>
                      <a:r>
                        <a:rPr lang="en-GB" sz="1100" kern="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Quizartinib</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buNone/>
                      </a:pPr>
                      <a:r>
                        <a:rPr lang="en-GB" sz="11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Sorafenib (AML)</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0"/>
                        </a:spcAft>
                        <a:buNone/>
                      </a:pPr>
                      <a:r>
                        <a:rPr lang="en-GB" sz="1100" kern="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Ruxolitinib</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buNone/>
                      </a:pPr>
                      <a:r>
                        <a:rPr lang="en-GB" sz="11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Hydroxycarbamide</a:t>
                      </a:r>
                    </a:p>
                    <a:p>
                      <a:pPr algn="l">
                        <a:lnSpc>
                          <a:spcPct val="115000"/>
                        </a:lnSpc>
                        <a:spcAft>
                          <a:spcPts val="0"/>
                        </a:spcAft>
                        <a:buNone/>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Cladribine</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buNone/>
                      </a:pPr>
                      <a:r>
                        <a:rPr lang="en-GB" sz="1100" kern="100" dirty="0">
                          <a:effectLst/>
                          <a:latin typeface="Calibri" panose="020F0502020204030204" pitchFamily="34" charset="0"/>
                          <a:ea typeface="Times New Roman" panose="02020603050405020304" pitchFamily="18" charset="0"/>
                          <a:cs typeface="Calibri" panose="020F0502020204030204" pitchFamily="34" charset="0"/>
                        </a:rPr>
                        <a:t>HD ARA-C (AML consolidation)</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90408647"/>
                  </a:ext>
                </a:extLst>
              </a:tr>
              <a:tr h="636854">
                <a:tc>
                  <a:txBody>
                    <a:bodyPr/>
                    <a:lstStyle/>
                    <a:p>
                      <a:pPr algn="l">
                        <a:lnSpc>
                          <a:spcPct val="115000"/>
                        </a:lnSpc>
                        <a:spcAft>
                          <a:spcPts val="1000"/>
                        </a:spcAft>
                        <a:buNone/>
                      </a:pPr>
                      <a:r>
                        <a:rPr lang="en-GB" sz="1100"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Lymphoma</a:t>
                      </a:r>
                      <a:endParaRPr lang="en-GB"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r>
                        <a:rPr lang="en-GB" sz="1100" kern="1200" dirty="0" err="1">
                          <a:solidFill>
                            <a:schemeClr val="tx1"/>
                          </a:solidFill>
                          <a:effectLst/>
                          <a:latin typeface="+mn-lt"/>
                          <a:ea typeface="+mn-ea"/>
                          <a:cs typeface="+mn-cs"/>
                        </a:rPr>
                        <a:t>Loncastuximab</a:t>
                      </a:r>
                      <a:r>
                        <a:rPr lang="en-GB" sz="1100" kern="1200" dirty="0">
                          <a:solidFill>
                            <a:schemeClr val="tx1"/>
                          </a:solidFill>
                          <a:effectLst/>
                          <a:latin typeface="+mn-lt"/>
                          <a:ea typeface="+mn-ea"/>
                          <a:cs typeface="+mn-cs"/>
                        </a:rPr>
                        <a:t> </a:t>
                      </a:r>
                      <a:r>
                        <a:rPr lang="en-GB" sz="1100" kern="1200" dirty="0" err="1">
                          <a:solidFill>
                            <a:schemeClr val="tx1"/>
                          </a:solidFill>
                          <a:effectLst/>
                          <a:latin typeface="+mn-lt"/>
                          <a:ea typeface="+mn-ea"/>
                          <a:cs typeface="+mn-cs"/>
                        </a:rPr>
                        <a:t>tesirine</a:t>
                      </a:r>
                      <a:endParaRPr lang="en-GB" sz="1100" kern="1200" dirty="0">
                        <a:solidFill>
                          <a:schemeClr val="tx1"/>
                        </a:solidFill>
                        <a:effectLst/>
                        <a:latin typeface="+mn-lt"/>
                        <a:ea typeface="+mn-ea"/>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0"/>
                        </a:spcAft>
                        <a:buNone/>
                      </a:pPr>
                      <a:r>
                        <a:rPr lang="en-GB" sz="1100" kern="100" dirty="0">
                          <a:solidFill>
                            <a:srgbClr val="000000"/>
                          </a:solidFill>
                          <a:effectLst/>
                          <a:latin typeface="+mn-lt"/>
                          <a:ea typeface="Times New Roman" panose="02020603050405020304" pitchFamily="18" charset="0"/>
                          <a:cs typeface="Calibri" panose="020F0502020204030204" pitchFamily="34" charset="0"/>
                        </a:rPr>
                        <a:t>Pola-R-CHP</a:t>
                      </a:r>
                    </a:p>
                    <a:p>
                      <a:pPr algn="l">
                        <a:lnSpc>
                          <a:spcPct val="115000"/>
                        </a:lnSpc>
                        <a:spcAft>
                          <a:spcPts val="0"/>
                        </a:spcAft>
                        <a:buNone/>
                      </a:pPr>
                      <a:r>
                        <a:rPr lang="en-GB" sz="1100" kern="100" dirty="0">
                          <a:solidFill>
                            <a:srgbClr val="000000"/>
                          </a:solidFill>
                          <a:effectLst/>
                          <a:latin typeface="+mn-lt"/>
                          <a:ea typeface="Calibri" panose="020F0502020204030204" pitchFamily="34" charset="0"/>
                          <a:cs typeface="Calibri" panose="020F0502020204030204" pitchFamily="34" charset="0"/>
                        </a:rPr>
                        <a:t>R-Pola-Benda</a:t>
                      </a:r>
                      <a:endParaRPr lang="en-GB" sz="1100" kern="100" dirty="0">
                        <a:effectLst/>
                        <a:latin typeface="+mn-lt"/>
                        <a:ea typeface="Calibri" panose="020F0502020204030204" pitchFamily="34" charset="0"/>
                        <a:cs typeface="Times New Roman" panose="02020603050405020304" pitchFamily="18" charset="0"/>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0"/>
                        </a:spcAft>
                        <a:buNone/>
                      </a:pPr>
                      <a:r>
                        <a:rPr lang="en-GB" sz="1100" kern="100" dirty="0">
                          <a:effectLst/>
                          <a:latin typeface="+mn-lt"/>
                          <a:ea typeface="Times New Roman" panose="02020603050405020304" pitchFamily="18" charset="0"/>
                          <a:cs typeface="Calibri" panose="020F0502020204030204" pitchFamily="34" charset="0"/>
                        </a:rPr>
                        <a:t>Brentuximab </a:t>
                      </a:r>
                      <a:r>
                        <a:rPr lang="en-GB" sz="1100" kern="100" dirty="0" err="1">
                          <a:effectLst/>
                          <a:latin typeface="+mn-lt"/>
                          <a:ea typeface="Times New Roman" panose="02020603050405020304" pitchFamily="18" charset="0"/>
                          <a:cs typeface="Calibri" panose="020F0502020204030204" pitchFamily="34" charset="0"/>
                        </a:rPr>
                        <a:t>vedotin</a:t>
                      </a:r>
                      <a:endParaRPr lang="en-GB" sz="1100" kern="100" dirty="0">
                        <a:effectLst/>
                        <a:latin typeface="+mn-lt"/>
                        <a:ea typeface="Calibri" panose="020F0502020204030204" pitchFamily="34" charset="0"/>
                        <a:cs typeface="Times New Roman" panose="02020603050405020304" pitchFamily="18" charset="0"/>
                      </a:endParaRPr>
                    </a:p>
                    <a:p>
                      <a:pPr algn="l">
                        <a:lnSpc>
                          <a:spcPct val="115000"/>
                        </a:lnSpc>
                        <a:spcAft>
                          <a:spcPts val="0"/>
                        </a:spcAft>
                        <a:buNone/>
                      </a:pPr>
                      <a:r>
                        <a:rPr lang="en-GB" sz="1100" kern="100" dirty="0">
                          <a:effectLst/>
                          <a:latin typeface="+mn-lt"/>
                          <a:ea typeface="Times New Roman" panose="02020603050405020304" pitchFamily="18" charset="0"/>
                          <a:cs typeface="Calibri" panose="020F0502020204030204" pitchFamily="34" charset="0"/>
                        </a:rPr>
                        <a:t>A-CHP </a:t>
                      </a:r>
                    </a:p>
                    <a:p>
                      <a:pPr algn="l">
                        <a:lnSpc>
                          <a:spcPct val="115000"/>
                        </a:lnSpc>
                        <a:spcAft>
                          <a:spcPts val="0"/>
                        </a:spcAft>
                        <a:buNone/>
                      </a:pPr>
                      <a:r>
                        <a:rPr lang="en-GB" sz="1100" kern="100" dirty="0" err="1">
                          <a:effectLst/>
                          <a:latin typeface="+mn-lt"/>
                          <a:ea typeface="Calibri" panose="020F0502020204030204" pitchFamily="34" charset="0"/>
                          <a:cs typeface="Calibri" panose="020F0502020204030204" pitchFamily="34" charset="0"/>
                        </a:rPr>
                        <a:t>Epcoritamab</a:t>
                      </a:r>
                      <a:endParaRPr lang="en-GB" sz="1100" kern="100" dirty="0">
                        <a:effectLst/>
                        <a:latin typeface="+mn-lt"/>
                        <a:ea typeface="Calibri" panose="020F0502020204030204" pitchFamily="34" charset="0"/>
                        <a:cs typeface="Times New Roman" panose="02020603050405020304" pitchFamily="18" charset="0"/>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0510248"/>
                  </a:ext>
                </a:extLst>
              </a:tr>
              <a:tr h="93523">
                <a:tc>
                  <a:txBody>
                    <a:bodyPr/>
                    <a:lstStyle/>
                    <a:p>
                      <a:pPr algn="l">
                        <a:lnSpc>
                          <a:spcPct val="115000"/>
                        </a:lnSpc>
                        <a:spcAft>
                          <a:spcPts val="1000"/>
                        </a:spcAft>
                        <a:buNone/>
                      </a:pPr>
                      <a:r>
                        <a:rPr lang="en-GB" sz="11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Myeloma</a:t>
                      </a: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l">
                        <a:lnSpc>
                          <a:spcPct val="115000"/>
                        </a:lnSpc>
                        <a:spcAft>
                          <a:spcPts val="1000"/>
                        </a:spcAft>
                      </a:pPr>
                      <a:r>
                        <a:rPr lang="en-GB" sz="1100" dirty="0">
                          <a:effectLst/>
                          <a:latin typeface="Calibri" panose="020F0502020204030204" pitchFamily="34" charset="0"/>
                          <a:ea typeface="Times New Roman" panose="02020603050405020304" pitchFamily="18" charset="0"/>
                          <a:cs typeface="Calibri" panose="020F0502020204030204" pitchFamily="34" charset="0"/>
                        </a:rPr>
                        <a:t> </a:t>
                      </a:r>
                      <a:r>
                        <a:rPr lang="en-GB" sz="1100" dirty="0" err="1">
                          <a:effectLst/>
                          <a:latin typeface="Calibri" panose="020F0502020204030204" pitchFamily="34" charset="0"/>
                          <a:ea typeface="Times New Roman" panose="02020603050405020304" pitchFamily="18" charset="0"/>
                          <a:cs typeface="Calibri" panose="020F0502020204030204" pitchFamily="34" charset="0"/>
                        </a:rPr>
                        <a:t>Teclistamab</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pPr>
                      <a:r>
                        <a:rPr lang="en-GB" sz="1100" dirty="0" err="1">
                          <a:effectLst/>
                          <a:latin typeface="Calibri" panose="020F0502020204030204" pitchFamily="34" charset="0"/>
                          <a:ea typeface="Calibri" panose="020F0502020204030204" pitchFamily="34" charset="0"/>
                          <a:cs typeface="Times New Roman" panose="02020603050405020304" pitchFamily="18" charset="0"/>
                        </a:rPr>
                        <a:t>Elranatamab</a:t>
                      </a:r>
                      <a:r>
                        <a:rPr lang="en-GB" sz="1100" dirty="0">
                          <a:effectLst/>
                          <a:latin typeface="Calibri" panose="020F0502020204030204" pitchFamily="34" charset="0"/>
                          <a:ea typeface="Calibri" panose="020F0502020204030204" pitchFamily="34" charset="0"/>
                          <a:cs typeface="Times New Roman" panose="02020603050405020304" pitchFamily="18" charset="0"/>
                        </a:rPr>
                        <a:t> (NICE TA)</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pPr>
                      <a:r>
                        <a:rPr lang="en-GB" sz="1100" dirty="0">
                          <a:effectLst/>
                          <a:latin typeface="Calibri" panose="020F0502020204030204" pitchFamily="34" charset="0"/>
                          <a:ea typeface="Times New Roman" panose="02020603050405020304" pitchFamily="18" charset="0"/>
                          <a:cs typeface="Calibri" panose="020F0502020204030204" pitchFamily="34" charset="0"/>
                        </a:rPr>
                        <a:t>Carfilzomib/Len/Dex</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47673534"/>
                  </a:ext>
                </a:extLst>
              </a:tr>
            </a:tbl>
          </a:graphicData>
        </a:graphic>
      </p:graphicFrame>
      <p:pic>
        <p:nvPicPr>
          <p:cNvPr id="11" name="Picture 3">
            <a:extLst>
              <a:ext uri="{FF2B5EF4-FFF2-40B4-BE49-F238E27FC236}">
                <a16:creationId xmlns:a16="http://schemas.microsoft.com/office/drawing/2014/main" id="{23E8B40F-54C5-D6FE-B19D-B126A5B548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9260" y="116322"/>
            <a:ext cx="2420677" cy="911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9850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391448-9E7E-0BE8-ED4A-C23C425F9CBC}"/>
              </a:ext>
            </a:extLst>
          </p:cNvPr>
          <p:cNvSpPr>
            <a:spLocks noGrp="1"/>
          </p:cNvSpPr>
          <p:nvPr>
            <p:ph idx="1"/>
          </p:nvPr>
        </p:nvSpPr>
        <p:spPr/>
        <p:txBody>
          <a:bodyPr/>
          <a:lstStyle/>
          <a:p>
            <a:r>
              <a:rPr lang="en-GB" dirty="0"/>
              <a:t>Approval of SC Nivolumab – SPC now available and some drafts of updated protocols.  A/W full details from NHSE on eligibility.</a:t>
            </a:r>
          </a:p>
          <a:p>
            <a:r>
              <a:rPr lang="en-GB" dirty="0"/>
              <a:t>SC Pembrolizumab following later this year (FDA approved in March 2025)</a:t>
            </a:r>
          </a:p>
          <a:p>
            <a:r>
              <a:rPr lang="en-GB" dirty="0"/>
              <a:t>No update on timelines for release of any of the protocols as part of the national pilot</a:t>
            </a:r>
          </a:p>
          <a:p>
            <a:r>
              <a:rPr lang="en-GB" dirty="0"/>
              <a:t>0.2 </a:t>
            </a:r>
            <a:r>
              <a:rPr lang="en-GB" dirty="0" err="1"/>
              <a:t>wte</a:t>
            </a:r>
            <a:r>
              <a:rPr lang="en-GB" dirty="0"/>
              <a:t> SWAG protocols pharmacist should be out to advert in next couple of weeks – plan is for this to be haematology focussed</a:t>
            </a:r>
          </a:p>
          <a:p>
            <a:endParaRPr lang="en-GB" dirty="0"/>
          </a:p>
        </p:txBody>
      </p:sp>
      <p:sp>
        <p:nvSpPr>
          <p:cNvPr id="4" name="Title 1">
            <a:extLst>
              <a:ext uri="{FF2B5EF4-FFF2-40B4-BE49-F238E27FC236}">
                <a16:creationId xmlns:a16="http://schemas.microsoft.com/office/drawing/2014/main" id="{BDABAFE9-6B66-FAE9-44F1-983D0F719505}"/>
              </a:ext>
            </a:extLst>
          </p:cNvPr>
          <p:cNvSpPr>
            <a:spLocks noGrp="1"/>
          </p:cNvSpPr>
          <p:nvPr>
            <p:ph type="title"/>
          </p:nvPr>
        </p:nvSpPr>
        <p:spPr>
          <a:xfrm>
            <a:off x="838200" y="365125"/>
            <a:ext cx="10515600" cy="1325563"/>
          </a:xfrm>
        </p:spPr>
        <p:txBody>
          <a:bodyPr/>
          <a:lstStyle/>
          <a:p>
            <a:r>
              <a:rPr lang="en-GB" b="1" dirty="0">
                <a:solidFill>
                  <a:srgbClr val="0070C0"/>
                </a:solidFill>
              </a:rPr>
              <a:t>Upcoming developments</a:t>
            </a:r>
          </a:p>
        </p:txBody>
      </p:sp>
      <p:pic>
        <p:nvPicPr>
          <p:cNvPr id="2" name="Picture 3">
            <a:extLst>
              <a:ext uri="{FF2B5EF4-FFF2-40B4-BE49-F238E27FC236}">
                <a16:creationId xmlns:a16="http://schemas.microsoft.com/office/drawing/2014/main" id="{E7DA2041-F988-0829-D242-C85C6DDE7D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78583" y="89501"/>
            <a:ext cx="30099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3831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0CB23-821B-BA63-BED6-2652FF1DA42E}"/>
              </a:ext>
            </a:extLst>
          </p:cNvPr>
          <p:cNvSpPr>
            <a:spLocks noGrp="1"/>
          </p:cNvSpPr>
          <p:nvPr>
            <p:ph type="ctrTitle"/>
          </p:nvPr>
        </p:nvSpPr>
        <p:spPr>
          <a:xfrm>
            <a:off x="1524000" y="1929467"/>
            <a:ext cx="9144000" cy="1118677"/>
          </a:xfrm>
        </p:spPr>
        <p:txBody>
          <a:bodyPr>
            <a:normAutofit fontScale="90000"/>
          </a:bodyPr>
          <a:lstStyle/>
          <a:p>
            <a:r>
              <a:rPr lang="en-GB" sz="4400" b="1" dirty="0">
                <a:solidFill>
                  <a:srgbClr val="0070C0"/>
                </a:solidFill>
              </a:rPr>
              <a:t>Reducing IV hydration for Cisplatin-based regimens</a:t>
            </a:r>
          </a:p>
        </p:txBody>
      </p:sp>
      <p:sp>
        <p:nvSpPr>
          <p:cNvPr id="3" name="Subtitle 2">
            <a:extLst>
              <a:ext uri="{FF2B5EF4-FFF2-40B4-BE49-F238E27FC236}">
                <a16:creationId xmlns:a16="http://schemas.microsoft.com/office/drawing/2014/main" id="{BA2555B8-AAE3-2949-3487-58A4AF58B65B}"/>
              </a:ext>
            </a:extLst>
          </p:cNvPr>
          <p:cNvSpPr>
            <a:spLocks noGrp="1"/>
          </p:cNvSpPr>
          <p:nvPr>
            <p:ph type="subTitle" idx="1"/>
          </p:nvPr>
        </p:nvSpPr>
        <p:spPr/>
        <p:txBody>
          <a:bodyPr>
            <a:normAutofit fontScale="92500" lnSpcReduction="10000"/>
          </a:bodyPr>
          <a:lstStyle/>
          <a:p>
            <a:r>
              <a:rPr lang="en-GB" sz="3200" dirty="0"/>
              <a:t>Kate Gregory</a:t>
            </a:r>
          </a:p>
          <a:p>
            <a:r>
              <a:rPr lang="en-GB" dirty="0"/>
              <a:t>Lead Pharmacist for SWAG Protocols – SWAG Cancer Alliance</a:t>
            </a:r>
          </a:p>
          <a:p>
            <a:r>
              <a:rPr lang="en-GB" dirty="0"/>
              <a:t>Divisional Lead Oncology Pharmacist – UHBW</a:t>
            </a:r>
          </a:p>
          <a:p>
            <a:r>
              <a:rPr lang="en-GB" b="1" dirty="0">
                <a:solidFill>
                  <a:srgbClr val="7030A0"/>
                </a:solidFill>
              </a:rPr>
              <a:t>Based on slides provided by Dr Ella Daniels, ST5 Medical Oncology, RUH</a:t>
            </a:r>
          </a:p>
          <a:p>
            <a:endParaRPr lang="en-GB" dirty="0"/>
          </a:p>
        </p:txBody>
      </p:sp>
    </p:spTree>
    <p:extLst>
      <p:ext uri="{BB962C8B-B14F-4D97-AF65-F5344CB8AC3E}">
        <p14:creationId xmlns:p14="http://schemas.microsoft.com/office/powerpoint/2010/main" val="295957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833AF-43EC-ACCD-E20D-7399EE7E0F2A}"/>
              </a:ext>
            </a:extLst>
          </p:cNvPr>
          <p:cNvSpPr>
            <a:spLocks noGrp="1"/>
          </p:cNvSpPr>
          <p:nvPr>
            <p:ph type="title"/>
          </p:nvPr>
        </p:nvSpPr>
        <p:spPr/>
        <p:txBody>
          <a:bodyPr/>
          <a:lstStyle/>
          <a:p>
            <a:r>
              <a:rPr lang="en-GB" b="1" dirty="0">
                <a:solidFill>
                  <a:srgbClr val="0070C0"/>
                </a:solidFill>
              </a:rPr>
              <a:t>Wales Cancer Network Guidance – Jan 2023</a:t>
            </a:r>
          </a:p>
        </p:txBody>
      </p:sp>
      <p:sp>
        <p:nvSpPr>
          <p:cNvPr id="3" name="Content Placeholder 2">
            <a:extLst>
              <a:ext uri="{FF2B5EF4-FFF2-40B4-BE49-F238E27FC236}">
                <a16:creationId xmlns:a16="http://schemas.microsoft.com/office/drawing/2014/main" id="{37E75095-8E5F-0D18-37C2-8C66EFADC2D9}"/>
              </a:ext>
            </a:extLst>
          </p:cNvPr>
          <p:cNvSpPr>
            <a:spLocks noGrp="1"/>
          </p:cNvSpPr>
          <p:nvPr>
            <p:ph idx="1"/>
          </p:nvPr>
        </p:nvSpPr>
        <p:spPr/>
        <p:txBody>
          <a:bodyPr>
            <a:normAutofit/>
          </a:bodyPr>
          <a:lstStyle/>
          <a:p>
            <a:r>
              <a:rPr lang="en-GB" dirty="0"/>
              <a:t>Aimed to standardise hydration schedules based on available evidence and standard practice in centres across the UK</a:t>
            </a:r>
          </a:p>
          <a:p>
            <a:r>
              <a:rPr lang="en-GB" dirty="0"/>
              <a:t>Oral post-hydration proven to be as safe as IV in patients receiving Cisplatin &lt; 60mg/m</a:t>
            </a:r>
            <a:r>
              <a:rPr lang="en-GB" baseline="30000" dirty="0"/>
              <a:t>2</a:t>
            </a:r>
          </a:p>
          <a:p>
            <a:pPr lvl="1"/>
            <a:r>
              <a:rPr lang="en-GB" dirty="0" err="1"/>
              <a:t>Puisset</a:t>
            </a:r>
            <a:r>
              <a:rPr lang="en-GB" dirty="0"/>
              <a:t> et al, 2019. 241 pts IV only vs 276 pts IV pre/oral post</a:t>
            </a:r>
          </a:p>
          <a:p>
            <a:pPr lvl="1"/>
            <a:r>
              <a:rPr lang="en-GB" dirty="0"/>
              <a:t>Grade ≥ 1 nephrotoxicity = 39.4% IV group vs 25.7% IV/PO group (p=0.001)</a:t>
            </a:r>
          </a:p>
          <a:p>
            <a:r>
              <a:rPr lang="en-GB" dirty="0"/>
              <a:t>No good evidence for use of diuretics, specifically mannitol</a:t>
            </a:r>
          </a:p>
          <a:p>
            <a:r>
              <a:rPr lang="en-GB" dirty="0"/>
              <a:t>Hypomagnesaemia should be carefully managed to reduce incidence of nephrotoxicity</a:t>
            </a:r>
          </a:p>
          <a:p>
            <a:endParaRPr lang="en-GB" dirty="0"/>
          </a:p>
        </p:txBody>
      </p:sp>
      <p:sp>
        <p:nvSpPr>
          <p:cNvPr id="4" name="TextBox 3">
            <a:extLst>
              <a:ext uri="{FF2B5EF4-FFF2-40B4-BE49-F238E27FC236}">
                <a16:creationId xmlns:a16="http://schemas.microsoft.com/office/drawing/2014/main" id="{6EA47A08-21AC-9FF2-9912-D29D6A2D295F}"/>
              </a:ext>
            </a:extLst>
          </p:cNvPr>
          <p:cNvSpPr txBox="1"/>
          <p:nvPr/>
        </p:nvSpPr>
        <p:spPr>
          <a:xfrm>
            <a:off x="251012" y="6041774"/>
            <a:ext cx="11681012" cy="646331"/>
          </a:xfrm>
          <a:prstGeom prst="rect">
            <a:avLst/>
          </a:prstGeom>
          <a:noFill/>
        </p:spPr>
        <p:txBody>
          <a:bodyPr wrap="square" rtlCol="0">
            <a:spAutoFit/>
          </a:bodyPr>
          <a:lstStyle/>
          <a:p>
            <a:r>
              <a:rPr lang="en-GB" dirty="0" err="1">
                <a:hlinkClick r:id="rId2"/>
              </a:rPr>
              <a:t>executive.nhs.wales</a:t>
            </a:r>
            <a:r>
              <a:rPr lang="en-GB" dirty="0">
                <a:hlinkClick r:id="rId2"/>
              </a:rPr>
              <a:t>/functions/networks-and-planning/cancer/clinical-hub/systemic-anti-cancer-therapies-</a:t>
            </a:r>
            <a:r>
              <a:rPr lang="en-GB" dirty="0" err="1">
                <a:hlinkClick r:id="rId2"/>
              </a:rPr>
              <a:t>sact</a:t>
            </a:r>
            <a:r>
              <a:rPr lang="en-GB" dirty="0">
                <a:hlinkClick r:id="rId2"/>
              </a:rPr>
              <a:t>/</a:t>
            </a:r>
            <a:r>
              <a:rPr lang="en-GB" dirty="0" err="1">
                <a:hlinkClick r:id="rId2"/>
              </a:rPr>
              <a:t>sact</a:t>
            </a:r>
            <a:r>
              <a:rPr lang="en-GB" dirty="0">
                <a:hlinkClick r:id="rId2"/>
              </a:rPr>
              <a:t>-accordion/wcn-guideline-for-management-of-hydration-during-systemic-anti-cancer-therapy-containing-cisplatin/</a:t>
            </a:r>
            <a:endParaRPr lang="en-GB" dirty="0"/>
          </a:p>
        </p:txBody>
      </p:sp>
    </p:spTree>
    <p:extLst>
      <p:ext uri="{BB962C8B-B14F-4D97-AF65-F5344CB8AC3E}">
        <p14:creationId xmlns:p14="http://schemas.microsoft.com/office/powerpoint/2010/main" val="53547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77f7b61-7249-402e-9088-bb30bc752eb7" xsi:nil="true"/>
    <lcf76f155ced4ddcb4097134ff3c332f xmlns="28f492b9-0e1d-4676-9635-78fd8c5ab9d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758BEBCE60E1C4C87B869C7C38C0B3D" ma:contentTypeVersion="11" ma:contentTypeDescription="Create a new document." ma:contentTypeScope="" ma:versionID="ef6a93dc4e53927f1a3963e6a422272d">
  <xsd:schema xmlns:xsd="http://www.w3.org/2001/XMLSchema" xmlns:xs="http://www.w3.org/2001/XMLSchema" xmlns:p="http://schemas.microsoft.com/office/2006/metadata/properties" xmlns:ns2="28f492b9-0e1d-4676-9635-78fd8c5ab9d8" xmlns:ns3="d77f7b61-7249-402e-9088-bb30bc752eb7" targetNamespace="http://schemas.microsoft.com/office/2006/metadata/properties" ma:root="true" ma:fieldsID="f59c9dddaa3906bb48f9f6423261f6a4" ns2:_="" ns3:_="">
    <xsd:import namespace="28f492b9-0e1d-4676-9635-78fd8c5ab9d8"/>
    <xsd:import namespace="d77f7b61-7249-402e-9088-bb30bc752eb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f492b9-0e1d-4676-9635-78fd8c5ab9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73e9af6-01d4-423d-8bd2-cf099f328a03"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7f7b61-7249-402e-9088-bb30bc752eb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1c4ca98-7b55-4fcc-b8e5-81239fe53638}" ma:internalName="TaxCatchAll" ma:showField="CatchAllData" ma:web="d77f7b61-7249-402e-9088-bb30bc752e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BF8B96-F621-4B85-9637-071D76D329A0}">
  <ds:schemaRefs>
    <ds:schemaRef ds:uri="http://schemas.microsoft.com/office/2006/metadata/properties"/>
    <ds:schemaRef ds:uri="http://schemas.microsoft.com/office/infopath/2007/PartnerControls"/>
    <ds:schemaRef ds:uri="d77f7b61-7249-402e-9088-bb30bc752eb7"/>
    <ds:schemaRef ds:uri="28f492b9-0e1d-4676-9635-78fd8c5ab9d8"/>
  </ds:schemaRefs>
</ds:datastoreItem>
</file>

<file path=customXml/itemProps2.xml><?xml version="1.0" encoding="utf-8"?>
<ds:datastoreItem xmlns:ds="http://schemas.openxmlformats.org/officeDocument/2006/customXml" ds:itemID="{13061870-49B9-4B8C-B644-A2B9836274A9}">
  <ds:schemaRefs>
    <ds:schemaRef ds:uri="http://schemas.microsoft.com/sharepoint/v3/contenttype/forms"/>
  </ds:schemaRefs>
</ds:datastoreItem>
</file>

<file path=customXml/itemProps3.xml><?xml version="1.0" encoding="utf-8"?>
<ds:datastoreItem xmlns:ds="http://schemas.openxmlformats.org/officeDocument/2006/customXml" ds:itemID="{004945CD-B19B-42FA-BDDA-DB0FF22DCB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f492b9-0e1d-4676-9635-78fd8c5ab9d8"/>
    <ds:schemaRef ds:uri="d77f7b61-7249-402e-9088-bb30bc752e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1526</TotalTime>
  <Words>1946</Words>
  <Application>Microsoft Office PowerPoint</Application>
  <PresentationFormat>Widescreen</PresentationFormat>
  <Paragraphs>339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Arial</vt:lpstr>
      <vt:lpstr>Calibri</vt:lpstr>
      <vt:lpstr>Calibri Light</vt:lpstr>
      <vt:lpstr>Office Theme</vt:lpstr>
      <vt:lpstr>SWAG Protocols update   May 2025</vt:lpstr>
      <vt:lpstr>New Protocols – progress…</vt:lpstr>
      <vt:lpstr>New NICE TA since last report – Progress…</vt:lpstr>
      <vt:lpstr>Protocol work – Oct 24 – May 25</vt:lpstr>
      <vt:lpstr>Protocol work – Oct 24 – May 25 cont’d</vt:lpstr>
      <vt:lpstr>Protocol work – Oct 24 – May 25 cont’d</vt:lpstr>
      <vt:lpstr>Upcoming developments</vt:lpstr>
      <vt:lpstr>Reducing IV hydration for Cisplatin-based regimens</vt:lpstr>
      <vt:lpstr>Wales Cancer Network Guidance – Jan 2023</vt:lpstr>
      <vt:lpstr>Cisplatin hydration recommendations</vt:lpstr>
      <vt:lpstr>Comparison with current practice – 40mg/m2</vt:lpstr>
      <vt:lpstr>Benefits/Drawbacks of change</vt:lpstr>
      <vt:lpstr>Proposed change</vt:lpstr>
      <vt:lpstr>Pre-treatment blood test validity for palliative regimens</vt:lpstr>
      <vt:lpstr>Background</vt:lpstr>
      <vt:lpstr>Incident for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SWAG Protocols update</dc:title>
  <dc:creator>Kate Gregory</dc:creator>
  <cp:lastModifiedBy>Helen Dunderdale</cp:lastModifiedBy>
  <cp:revision>10</cp:revision>
  <dcterms:created xsi:type="dcterms:W3CDTF">2023-11-02T11:00:57Z</dcterms:created>
  <dcterms:modified xsi:type="dcterms:W3CDTF">2025-05-09T11:49:54Z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0x0101004758BEBCE60E1C4C87B869C7C38C0B3D</vt:lpwstr>
  </property>
  <property fmtid="{D5CDD505-2E9C-101B-9397-08002B2CF9AE}" pid="3" name="MediaServiceImageTags">
    <vt:lpwstr/>
  </property>
</Properties>
</file>